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Nunito"/>
      <p:regular r:id="rId15"/>
      <p:bold r:id="rId16"/>
      <p:italic r:id="rId17"/>
      <p:boldItalic r:id="rId18"/>
    </p:embeddedFont>
    <p:embeddedFont>
      <p:font typeface="Maven Pro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avenPr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regular.fntdata"/><Relationship Id="rId14" Type="http://schemas.openxmlformats.org/officeDocument/2006/relationships/slide" Target="slides/slide9.xml"/><Relationship Id="rId17" Type="http://schemas.openxmlformats.org/officeDocument/2006/relationships/font" Target="fonts/Nunito-italic.fntdata"/><Relationship Id="rId16" Type="http://schemas.openxmlformats.org/officeDocument/2006/relationships/font" Target="fonts/Nunito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avenPro-regular.fntdata"/><Relationship Id="rId6" Type="http://schemas.openxmlformats.org/officeDocument/2006/relationships/slide" Target="slides/slide1.xml"/><Relationship Id="rId18" Type="http://schemas.openxmlformats.org/officeDocument/2006/relationships/font" Target="fonts/Nuni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61c43cb06b_0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61c43cb06b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61c43cb06b_0_5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61c43cb06b_0_5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61c43cb06b_0_5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61c43cb06b_0_5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61c43cb06b_0_5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61c43cb06b_0_5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61c43cb06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61c43cb06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61c43cb06b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61c43cb06b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61c43cb06b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61c43cb06b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61c43cb06b_0_5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61c43cb06b_0_5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data.worldbank.org/indicator/SP.DYN.CBRT.IN?contextual=default&amp;end=2017&amp;locations=MX&amp;name_desc=false&amp;start=1960&amp;type=points&amp;view=chart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597600" y="1405400"/>
            <a:ext cx="55152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100">
              <a:solidFill>
                <a:srgbClr val="222222"/>
              </a:solidFill>
              <a:highlight>
                <a:srgbClr val="F8F9FA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Tasa Bruta de Natalidad (por cada 1000 personas) en México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640050" y="3589225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-Salvador Briones Martinez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-Aristofanes Cruz Huante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Definición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662625"/>
            <a:ext cx="7030500" cy="286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La tasa bruta de natalidad indica el número de nacimientos vivos ocurridos durante el año, por cada 1000 personas estimadas a mitad de año. Restando la tasa de bruta de mortalidad de la tasa bruta de natalidad proporciona la tasa de aumento natural, que es igual a la tasa de cambio de la población en ausencia de migración. </a:t>
            </a:r>
            <a:endParaRPr/>
          </a:p>
        </p:txBody>
      </p:sp>
      <p:pic>
        <p:nvPicPr>
          <p:cNvPr id="285" name="Google Shape;28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7075" y="3243246"/>
            <a:ext cx="1717675" cy="128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Conceptos estadísticos y metodología</a:t>
            </a:r>
            <a:endParaRPr/>
          </a:p>
        </p:txBody>
      </p:sp>
      <p:sp>
        <p:nvSpPr>
          <p:cNvPr id="291" name="Google Shape;291;p15"/>
          <p:cNvSpPr txBox="1"/>
          <p:nvPr>
            <p:ph idx="1" type="body"/>
          </p:nvPr>
        </p:nvSpPr>
        <p:spPr>
          <a:xfrm>
            <a:off x="1254275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Las tasas vitales están basadas en los datos de la natalidad y mortalidad obtenidos de sistemas de registro, </a:t>
            </a:r>
            <a:r>
              <a:rPr lang="es"/>
              <a:t>censos</a:t>
            </a:r>
            <a:r>
              <a:rPr lang="es"/>
              <a:t> y encuestas hechas por oficinas nacionales de estadística y otras organizaciones, o en análisis demográficos. Datos para el año más reciente para algunos países de altos ingresos son estimaciones provisionales basados en sus registros vitales. </a:t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rPr lang="es"/>
              <a:t>Estas estimaciones para muchos </a:t>
            </a:r>
            <a:r>
              <a:rPr lang="es"/>
              <a:t>países</a:t>
            </a:r>
            <a:r>
              <a:rPr lang="es"/>
              <a:t> son proyecciones basadas en extrapolaciones de niveles y tendencias de años anteriores o interpolaciones de estimaciones de poblaciones y proyecciones de la División de Población de las Naciones Unidas.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Limitaciones y Excepciones</a:t>
            </a:r>
            <a:endParaRPr/>
          </a:p>
        </p:txBody>
      </p:sp>
      <p:sp>
        <p:nvSpPr>
          <p:cNvPr id="297" name="Google Shape;297;p1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Los registros vitales son la fuente preferida para estos datos, pero en muchos sistemas de países en desarrollo, para registrar los nacimientos y las muertes están ausentes o incompletos por las deficiencias en la cobertura de los eventos o las </a:t>
            </a:r>
            <a:r>
              <a:rPr lang="es"/>
              <a:t>áreas</a:t>
            </a:r>
            <a:r>
              <a:rPr lang="es"/>
              <a:t> </a:t>
            </a:r>
            <a:r>
              <a:rPr lang="es"/>
              <a:t>geográficas</a:t>
            </a:r>
            <a:r>
              <a:rPr lang="es"/>
              <a:t>. Muchos </a:t>
            </a:r>
            <a:r>
              <a:rPr lang="es"/>
              <a:t>países</a:t>
            </a:r>
            <a:r>
              <a:rPr lang="es"/>
              <a:t> en desarrollo llevan a cabo una encuesta de hogar especial que pregunta a los encuestados acerca de los nacimientos y muertes recientes. Las estimaciones derivadas de esta manera </a:t>
            </a:r>
            <a:r>
              <a:rPr lang="es"/>
              <a:t>están</a:t>
            </a:r>
            <a:r>
              <a:rPr lang="es"/>
              <a:t> sujetas a errores de muestreo y errores de recuperación.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2" name="Google Shape;30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1060" y="414625"/>
            <a:ext cx="5774490" cy="454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" name="Google Shape;30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8763" y="395288"/>
            <a:ext cx="6086475" cy="435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1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14" name="Google Shape;31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5438" y="381000"/>
            <a:ext cx="5953125" cy="438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Conclusiones</a:t>
            </a:r>
            <a:endParaRPr/>
          </a:p>
        </p:txBody>
      </p:sp>
      <p:sp>
        <p:nvSpPr>
          <p:cNvPr id="320" name="Google Shape;320;p20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Observando las gráficas obtenidas por los datos proporcionados por la página The World Bank, podemos observar que en los últimos años la tasa de natalidad ha disminuido considerablemente y sigue bajando esta. Esto nos quiere decir que cada día hay más personas que no desean tener hijos o se previene mucho los embarazos.</a:t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rPr lang="es"/>
              <a:t>A través de nuestra gráfica de ajuste de curvas, pudimos concluir que el polinomio que más se ajusta es el de grado tres.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Fuentes:</a:t>
            </a:r>
            <a:endParaRPr/>
          </a:p>
        </p:txBody>
      </p:sp>
      <p:sp>
        <p:nvSpPr>
          <p:cNvPr id="326" name="Google Shape;326;p21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NA. (2019). Birth rate, crude (per 1,000 people) - Mexico. Septiembre 2019, de The World Bank Data Sitio web: </a:t>
            </a:r>
            <a:r>
              <a:rPr lang="es" sz="900">
                <a:solidFill>
                  <a:srgbClr val="000000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/>
              </a:rPr>
              <a:t>https://data.worldbank.org/indicator/SP.DYN.CBRT.IN?contextual=default&amp;end=2017&amp;locations=MX&amp;name_desc=false&amp;start=1960&amp;type=points&amp;view=chart</a:t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rPr lang="e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( 1 ) United Nations Population Division. World Population Prospects: 2019 Revision. ( 2 ) Census reports and other statistical publications from national statistical offices, ( 3 ) Eurostat: Demographic Statistics, ( 4 ) United Nations Statistical Division. Population and Vital Statistics Reprot ( various years ), ( 5 ) U.S. Census Bureau: International Database, and ( 6 ) Secretariat of the Pacific Community: Statistics and Demography Programme.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