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1c43cb0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1c43cb0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1c43cb06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1c43cb06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6164fbc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6164fbc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b6164fb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b6164fb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c43cb06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c43cb06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1c43cb06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1c43cb06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b6164fb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6164fb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1c43cb06b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1c43cb06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1c43cb06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1c43cb06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b6164fb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6164fb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7600" y="1405400"/>
            <a:ext cx="5515200" cy="1872900"/>
          </a:xfrm>
          <a:prstGeom prst="rect">
            <a:avLst/>
          </a:prstGeom>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None/>
            </a:pPr>
            <a:r>
              <a:t/>
            </a:r>
            <a:endParaRPr b="0" sz="2100">
              <a:solidFill>
                <a:srgbClr val="222222"/>
              </a:solidFill>
              <a:highlight>
                <a:srgbClr val="F8F9FA"/>
              </a:highlight>
              <a:latin typeface="Arial"/>
              <a:ea typeface="Arial"/>
              <a:cs typeface="Arial"/>
              <a:sym typeface="Arial"/>
            </a:endParaRPr>
          </a:p>
          <a:p>
            <a:pPr indent="0" lvl="0" marL="0" rtl="0" algn="l">
              <a:spcBef>
                <a:spcPts val="0"/>
              </a:spcBef>
              <a:spcAft>
                <a:spcPts val="0"/>
              </a:spcAft>
              <a:buNone/>
            </a:pPr>
            <a:r>
              <a:rPr lang="es"/>
              <a:t>Imágenes fractales aleatorias</a:t>
            </a:r>
            <a:endParaRPr/>
          </a:p>
        </p:txBody>
      </p:sp>
      <p:sp>
        <p:nvSpPr>
          <p:cNvPr id="278" name="Google Shape;278;p13"/>
          <p:cNvSpPr txBox="1"/>
          <p:nvPr>
            <p:ph idx="1" type="subTitle"/>
          </p:nvPr>
        </p:nvSpPr>
        <p:spPr>
          <a:xfrm>
            <a:off x="640050" y="3589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-Salvador Briones Martinez</a:t>
            </a:r>
            <a:endParaRPr/>
          </a:p>
          <a:p>
            <a:pPr indent="0" lvl="0" marL="0" rtl="0" algn="l">
              <a:spcBef>
                <a:spcPts val="0"/>
              </a:spcBef>
              <a:spcAft>
                <a:spcPts val="0"/>
              </a:spcAft>
              <a:buNone/>
            </a:pPr>
            <a:r>
              <a:rPr lang="es"/>
              <a:t>-Aristófanes Cruz Huante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formas fractales se parecen mucho a formas encontradas en la naturaleza</a:t>
            </a:r>
            <a:r>
              <a:rPr lang="es"/>
              <a:t> al realizar algoritmos en específicos desde la 2D, pero también en la 3D. En el caso de este algoritmo, encontramos limitaciones para poder tener una mayor resolución del resultado, pero que se puede realizar pruebas y análisis interesantes con aquellas configuraciones que </a:t>
            </a:r>
            <a:r>
              <a:rPr lang="es"/>
              <a:t>están</a:t>
            </a:r>
            <a:r>
              <a:rPr lang="es"/>
              <a:t> disponibles, en este caso, gracias a las </a:t>
            </a:r>
            <a:r>
              <a:rPr lang="es"/>
              <a:t>funciones que son el g</a:t>
            </a:r>
            <a:r>
              <a:rPr lang="es"/>
              <a:t>enerar un fractal de tipo plasma y poder graficar el fractal de plasma en 3 dimensiones.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Fuentes:</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900">
                <a:solidFill>
                  <a:srgbClr val="000000"/>
                </a:solidFill>
                <a:latin typeface="Arial"/>
                <a:ea typeface="Arial"/>
                <a:cs typeface="Arial"/>
                <a:sym typeface="Arial"/>
              </a:rPr>
              <a:t>Burelo, E. (2010). Metodología "Objetivos" Generales y Específicos. Marzo 09, 2019, de SlideShare Sitio web: https://es.slideshare.net/rosbur/metodologia-objetivos-generales-y-especficos</a:t>
            </a:r>
            <a:endParaRPr sz="900">
              <a:solidFill>
                <a:srgbClr val="000000"/>
              </a:solidFill>
              <a:latin typeface="Arial"/>
              <a:ea typeface="Arial"/>
              <a:cs typeface="Arial"/>
              <a:sym typeface="Arial"/>
            </a:endParaRPr>
          </a:p>
          <a:p>
            <a:pPr indent="0" lvl="0" marL="0" rtl="0" algn="just">
              <a:spcBef>
                <a:spcPts val="1600"/>
              </a:spcBef>
              <a:spcAft>
                <a:spcPts val="0"/>
              </a:spcAft>
              <a:buNone/>
            </a:pPr>
            <a:r>
              <a:rPr lang="es" sz="900">
                <a:solidFill>
                  <a:srgbClr val="000000"/>
                </a:solidFill>
                <a:latin typeface="Arial"/>
                <a:ea typeface="Arial"/>
                <a:cs typeface="Arial"/>
                <a:sym typeface="Arial"/>
              </a:rPr>
              <a:t>Matplotlib development team. (2017). mplot3d example code: text3d_demo.py. abril 28, 2019, de matplotlib Sitio web: https://matplotlib.org/2.0.2/examples/mplot3d/text3d_demo.html</a:t>
            </a:r>
            <a:endParaRPr sz="900">
              <a:solidFill>
                <a:srgbClr val="000000"/>
              </a:solidFill>
              <a:latin typeface="Arial"/>
              <a:ea typeface="Arial"/>
              <a:cs typeface="Arial"/>
              <a:sym typeface="Arial"/>
            </a:endParaRPr>
          </a:p>
          <a:p>
            <a:pPr indent="0" lvl="0" marL="0" rtl="0" algn="just">
              <a:spcBef>
                <a:spcPts val="1600"/>
              </a:spcBef>
              <a:spcAft>
                <a:spcPts val="0"/>
              </a:spcAft>
              <a:buNone/>
            </a:pPr>
            <a:r>
              <a:rPr lang="es" sz="900">
                <a:solidFill>
                  <a:srgbClr val="000000"/>
                </a:solidFill>
                <a:latin typeface="Arial"/>
                <a:ea typeface="Arial"/>
                <a:cs typeface="Arial"/>
                <a:sym typeface="Arial"/>
              </a:rPr>
              <a:t>Losh, S.. (2016). Terrain Generation with Diamond Square. abril 28, 2019. Sitio web: http://stevelosh.com/blog/2016/06/diamond-square/</a:t>
            </a:r>
            <a:endParaRPr sz="900">
              <a:solidFill>
                <a:srgbClr val="000000"/>
              </a:solidFill>
              <a:latin typeface="Arial"/>
              <a:ea typeface="Arial"/>
              <a:cs typeface="Arial"/>
              <a:sym typeface="Arial"/>
            </a:endParaRPr>
          </a:p>
          <a:p>
            <a:pPr indent="0" lvl="0" marL="0" rtl="0" algn="just">
              <a:spcBef>
                <a:spcPts val="1600"/>
              </a:spcBef>
              <a:spcAft>
                <a:spcPts val="0"/>
              </a:spcAft>
              <a:buNone/>
            </a:pPr>
            <a:r>
              <a:rPr lang="es" sz="900">
                <a:solidFill>
                  <a:srgbClr val="000000"/>
                </a:solidFill>
                <a:latin typeface="Arial"/>
                <a:ea typeface="Arial"/>
                <a:cs typeface="Arial"/>
                <a:sym typeface="Arial"/>
              </a:rPr>
              <a:t>Wikipedia contributors. (2019, February 20). Diamond-square algorithm. In Wikipedia, The Free Encyclopedia. Retrieved 00:33, April 29, 2019, from https://en.wikipedia.org/w/index.php?title=Diamond-square_algorithm&amp;oldid=884180785</a:t>
            </a:r>
            <a:endParaRPr sz="900">
              <a:solidFill>
                <a:srgbClr val="000000"/>
              </a:solidFill>
              <a:latin typeface="Arial"/>
              <a:ea typeface="Arial"/>
              <a:cs typeface="Arial"/>
              <a:sym typeface="Arial"/>
            </a:endParaRPr>
          </a:p>
          <a:p>
            <a:pPr indent="0" lvl="0" marL="0" rtl="0" algn="just">
              <a:spcBef>
                <a:spcPts val="1600"/>
              </a:spcBef>
              <a:spcAft>
                <a:spcPts val="1600"/>
              </a:spcAft>
              <a:buNone/>
            </a:pPr>
            <a:r>
              <a:t/>
            </a:r>
            <a:endParaRPr sz="9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s"/>
              <a:t>Fractales</a:t>
            </a:r>
            <a:endParaRPr/>
          </a:p>
          <a:p>
            <a:pPr indent="-311150" lvl="0" marL="457200" rtl="0" algn="l">
              <a:spcBef>
                <a:spcPts val="0"/>
              </a:spcBef>
              <a:spcAft>
                <a:spcPts val="0"/>
              </a:spcAft>
              <a:buSzPts val="1300"/>
              <a:buAutoNum type="arabicPeriod"/>
            </a:pPr>
            <a:r>
              <a:rPr lang="es"/>
              <a:t>Definición</a:t>
            </a:r>
            <a:endParaRPr/>
          </a:p>
          <a:p>
            <a:pPr indent="-311150" lvl="0" marL="457200" rtl="0" algn="l">
              <a:spcBef>
                <a:spcPts val="0"/>
              </a:spcBef>
              <a:spcAft>
                <a:spcPts val="0"/>
              </a:spcAft>
              <a:buSzPts val="1300"/>
              <a:buAutoNum type="arabicPeriod"/>
            </a:pPr>
            <a:r>
              <a:rPr lang="es"/>
              <a:t>Objetivos</a:t>
            </a:r>
            <a:endParaRPr/>
          </a:p>
          <a:p>
            <a:pPr indent="-311150" lvl="0" marL="457200" rtl="0" algn="l">
              <a:spcBef>
                <a:spcPts val="0"/>
              </a:spcBef>
              <a:spcAft>
                <a:spcPts val="0"/>
              </a:spcAft>
              <a:buSzPts val="1300"/>
              <a:buAutoNum type="arabicPeriod"/>
            </a:pPr>
            <a:r>
              <a:rPr lang="es"/>
              <a:t>Limitaciones y Excepciones</a:t>
            </a:r>
            <a:endParaRPr/>
          </a:p>
          <a:p>
            <a:pPr indent="-311150" lvl="0" marL="457200" rtl="0" algn="l">
              <a:spcBef>
                <a:spcPts val="0"/>
              </a:spcBef>
              <a:spcAft>
                <a:spcPts val="0"/>
              </a:spcAft>
              <a:buSzPts val="1300"/>
              <a:buAutoNum type="arabicPeriod"/>
            </a:pPr>
            <a:r>
              <a:rPr lang="es"/>
              <a:t>Modelo que representa el problema</a:t>
            </a:r>
            <a:endParaRPr/>
          </a:p>
          <a:p>
            <a:pPr indent="-311150" lvl="0" marL="457200" rtl="0" algn="l">
              <a:spcBef>
                <a:spcPts val="0"/>
              </a:spcBef>
              <a:spcAft>
                <a:spcPts val="0"/>
              </a:spcAft>
              <a:buSzPts val="1300"/>
              <a:buAutoNum type="arabicPeriod"/>
            </a:pPr>
            <a:r>
              <a:rPr lang="es"/>
              <a:t>Conclusiones</a:t>
            </a:r>
            <a:endParaRPr/>
          </a:p>
          <a:p>
            <a:pPr indent="-311150" lvl="0" marL="457200" rtl="0" algn="l">
              <a:spcBef>
                <a:spcPts val="0"/>
              </a:spcBef>
              <a:spcAft>
                <a:spcPts val="0"/>
              </a:spcAft>
              <a:buSzPts val="1300"/>
              <a:buAutoNum type="arabicPeriod"/>
            </a:pPr>
            <a:r>
              <a:rPr lang="es"/>
              <a:t>Fuentes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Fractales</a:t>
            </a:r>
            <a:endParaRPr/>
          </a:p>
        </p:txBody>
      </p:sp>
      <p:sp>
        <p:nvSpPr>
          <p:cNvPr id="290" name="Google Shape;290;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proceso por el cual se obtienen formas fractales es impresionantemente simple y completamente diferente al seguido en geometría clásica. Mientras la geometría clásica se usan fórmulas para definir una forma, la geometría fractal usa iteración. Básicamente, podríamos decir que los fractales son imágenes de sistemas dinámicos.</a:t>
            </a:r>
            <a:endParaRPr/>
          </a:p>
        </p:txBody>
      </p:sp>
      <p:pic>
        <p:nvPicPr>
          <p:cNvPr id="291" name="Google Shape;291;p15"/>
          <p:cNvPicPr preferRelativeResize="0"/>
          <p:nvPr/>
        </p:nvPicPr>
        <p:blipFill>
          <a:blip r:embed="rId3">
            <a:alphaModFix/>
          </a:blip>
          <a:stretch>
            <a:fillRect/>
          </a:stretch>
        </p:blipFill>
        <p:spPr>
          <a:xfrm>
            <a:off x="5097300" y="3148575"/>
            <a:ext cx="2149626" cy="1612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Definición</a:t>
            </a:r>
            <a:endParaRPr/>
          </a:p>
        </p:txBody>
      </p:sp>
      <p:sp>
        <p:nvSpPr>
          <p:cNvPr id="297" name="Google Shape;297;p16"/>
          <p:cNvSpPr txBox="1"/>
          <p:nvPr>
            <p:ph idx="1" type="body"/>
          </p:nvPr>
        </p:nvSpPr>
        <p:spPr>
          <a:xfrm>
            <a:off x="1303800" y="1662625"/>
            <a:ext cx="7030500" cy="286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A partir de la teoría acerca del </a:t>
            </a:r>
            <a:r>
              <a:rPr b="1" lang="es"/>
              <a:t>algoritmo diamante cuadrado</a:t>
            </a:r>
            <a:r>
              <a:rPr lang="es"/>
              <a:t>, se busca generar un terreno tridimensional que </a:t>
            </a:r>
            <a:r>
              <a:rPr lang="es"/>
              <a:t>asemeje</a:t>
            </a:r>
            <a:r>
              <a:rPr lang="es"/>
              <a:t> la apariencia de formaciones rocosas a partir de un fractal tipo plasma. Para ello, se emplea el concepto de variable aleatoria, la cual funciona como una semilla que determina la distribución de la formación. Los datos de la semilla se agrupan en una matriz, y utilizando la teoría del algoritmo diamante cuadrado se van determinando las locaciones de cada punto, ya sea de los pixeles o puntos de la montaña.</a:t>
            </a:r>
            <a:endParaRPr/>
          </a:p>
        </p:txBody>
      </p:sp>
      <p:pic>
        <p:nvPicPr>
          <p:cNvPr id="298" name="Google Shape;298;p16"/>
          <p:cNvPicPr preferRelativeResize="0"/>
          <p:nvPr/>
        </p:nvPicPr>
        <p:blipFill>
          <a:blip r:embed="rId3">
            <a:alphaModFix/>
          </a:blip>
          <a:stretch>
            <a:fillRect/>
          </a:stretch>
        </p:blipFill>
        <p:spPr>
          <a:xfrm>
            <a:off x="2982250" y="3269849"/>
            <a:ext cx="3179499" cy="173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304" name="Google Shape;304;p17"/>
          <p:cNvSpPr txBox="1"/>
          <p:nvPr>
            <p:ph idx="1" type="body"/>
          </p:nvPr>
        </p:nvSpPr>
        <p:spPr>
          <a:xfrm>
            <a:off x="1254275"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Generar terrenos tridimensionales aleatorios que asemejen la apariencia de montañas.</a:t>
            </a:r>
            <a:endParaRPr/>
          </a:p>
          <a:p>
            <a:pPr indent="0" lvl="0" marL="0" rtl="0" algn="just">
              <a:spcBef>
                <a:spcPts val="1600"/>
              </a:spcBef>
              <a:spcAft>
                <a:spcPts val="0"/>
              </a:spcAft>
              <a:buNone/>
            </a:pPr>
            <a:r>
              <a:rPr lang="es"/>
              <a:t>Objetivos específicos:</a:t>
            </a:r>
            <a:endParaRPr/>
          </a:p>
          <a:p>
            <a:pPr indent="-311150" lvl="0" marL="457200" rtl="0" algn="just">
              <a:spcBef>
                <a:spcPts val="1600"/>
              </a:spcBef>
              <a:spcAft>
                <a:spcPts val="0"/>
              </a:spcAft>
              <a:buSzPts val="1300"/>
              <a:buChar char="●"/>
            </a:pPr>
            <a:r>
              <a:rPr lang="es"/>
              <a:t>Conocer el uso de el algoritmo diamante-cuadrado.</a:t>
            </a:r>
            <a:endParaRPr/>
          </a:p>
          <a:p>
            <a:pPr indent="-311150" lvl="0" marL="457200" rtl="0" algn="just">
              <a:spcBef>
                <a:spcPts val="0"/>
              </a:spcBef>
              <a:spcAft>
                <a:spcPts val="0"/>
              </a:spcAft>
              <a:buSzPts val="1300"/>
              <a:buChar char="●"/>
            </a:pPr>
            <a:r>
              <a:rPr lang="es"/>
              <a:t>Generar un fractal de tipo plasma.</a:t>
            </a:r>
            <a:endParaRPr/>
          </a:p>
          <a:p>
            <a:pPr indent="-311150" lvl="0" marL="457200" rtl="0" algn="just">
              <a:spcBef>
                <a:spcPts val="0"/>
              </a:spcBef>
              <a:spcAft>
                <a:spcPts val="0"/>
              </a:spcAft>
              <a:buSzPts val="1300"/>
              <a:buChar char="●"/>
            </a:pPr>
            <a:r>
              <a:rPr lang="es"/>
              <a:t>Graficar el fractal de plasma en 3 dimensiones.</a:t>
            </a:r>
            <a:endParaRPr/>
          </a:p>
          <a:p>
            <a:pPr indent="0" lvl="0" marL="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Limitaciones y Excepciones</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Encontramos que a</a:t>
            </a:r>
            <a:r>
              <a:rPr lang="es"/>
              <a:t> partir de n&gt;8 existen limitaciones de Hardware para la ejecución de este algoritmo, ya que requeriría de mucho procesamiento para tener una mejor definición del resultado.</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que representa el problema</a:t>
            </a:r>
            <a:endParaRPr/>
          </a:p>
        </p:txBody>
      </p:sp>
      <p:sp>
        <p:nvSpPr>
          <p:cNvPr id="316" name="Google Shape;316;p19"/>
          <p:cNvSpPr txBox="1"/>
          <p:nvPr>
            <p:ph idx="1" type="body"/>
          </p:nvPr>
        </p:nvSpPr>
        <p:spPr>
          <a:xfrm>
            <a:off x="1303800" y="144440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teoría del algoritmo diamante-cuadrado define que se tiene que comenzar con una matriz cuadrada con dimensiones  2𝑛+1 , donde la n representa las iteraciones y el +1 nos ayuda a que siempre haya un centro definiendo lados impares.</a:t>
            </a:r>
            <a:endParaRPr/>
          </a:p>
          <a:p>
            <a:pPr indent="0" lvl="0" marL="0" rtl="0" algn="just">
              <a:spcBef>
                <a:spcPts val="1600"/>
              </a:spcBef>
              <a:spcAft>
                <a:spcPts val="0"/>
              </a:spcAft>
              <a:buNone/>
            </a:pPr>
            <a:r>
              <a:rPr lang="es"/>
              <a:t>La siguiente imagen representa el comportamiento a seguir del algoritmo, en este caso 2 iteraciones, lo que genera una matriz de 5x5.</a:t>
            </a:r>
            <a:endParaRPr/>
          </a:p>
          <a:p>
            <a:pPr indent="0" lvl="0" marL="0" rtl="0" algn="just">
              <a:spcBef>
                <a:spcPts val="1600"/>
              </a:spcBef>
              <a:spcAft>
                <a:spcPts val="1600"/>
              </a:spcAft>
              <a:buNone/>
            </a:pPr>
            <a:r>
              <a:t/>
            </a:r>
            <a:endParaRPr/>
          </a:p>
        </p:txBody>
      </p:sp>
      <p:pic>
        <p:nvPicPr>
          <p:cNvPr id="317" name="Google Shape;317;p19"/>
          <p:cNvPicPr preferRelativeResize="0"/>
          <p:nvPr/>
        </p:nvPicPr>
        <p:blipFill>
          <a:blip r:embed="rId3">
            <a:alphaModFix/>
          </a:blip>
          <a:stretch>
            <a:fillRect/>
          </a:stretch>
        </p:blipFill>
        <p:spPr>
          <a:xfrm>
            <a:off x="356975" y="3030176"/>
            <a:ext cx="8430051" cy="179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2143125" y="214300"/>
            <a:ext cx="4857750" cy="471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21"/>
          <p:cNvPicPr preferRelativeResize="0"/>
          <p:nvPr/>
        </p:nvPicPr>
        <p:blipFill>
          <a:blip r:embed="rId3">
            <a:alphaModFix/>
          </a:blip>
          <a:stretch>
            <a:fillRect/>
          </a:stretch>
        </p:blipFill>
        <p:spPr>
          <a:xfrm>
            <a:off x="2353475" y="214850"/>
            <a:ext cx="4437050" cy="471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