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b6164fbc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b6164fbc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b6164fb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b6164fb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1c43cb06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1c43cb06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1c43cb06b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1c43cb06b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1c43cb06b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1c43cb06b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b6164fbc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b6164fbc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1c43cb06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1c43cb06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1c43cb06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1c43cb06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log.finerio.mx/blog/las-10-mejores-cuentas-de-ahorro-en-201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97600" y="1405400"/>
            <a:ext cx="5515200" cy="1872900"/>
          </a:xfrm>
          <a:prstGeom prst="rect">
            <a:avLst/>
          </a:prstGeom>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None/>
            </a:pPr>
            <a:r>
              <a:t/>
            </a:r>
            <a:endParaRPr b="0" sz="2100">
              <a:solidFill>
                <a:srgbClr val="222222"/>
              </a:solidFill>
              <a:highlight>
                <a:srgbClr val="F8F9FA"/>
              </a:highlight>
              <a:latin typeface="Arial"/>
              <a:ea typeface="Arial"/>
              <a:cs typeface="Arial"/>
              <a:sym typeface="Arial"/>
            </a:endParaRPr>
          </a:p>
          <a:p>
            <a:pPr indent="0" lvl="0" marL="0" rtl="0" algn="l">
              <a:spcBef>
                <a:spcPts val="0"/>
              </a:spcBef>
              <a:spcAft>
                <a:spcPts val="0"/>
              </a:spcAft>
              <a:buNone/>
            </a:pPr>
            <a:r>
              <a:rPr lang="es"/>
              <a:t>Capitalización por interés simple</a:t>
            </a:r>
            <a:endParaRPr/>
          </a:p>
        </p:txBody>
      </p:sp>
      <p:sp>
        <p:nvSpPr>
          <p:cNvPr id="278" name="Google Shape;278;p13"/>
          <p:cNvSpPr txBox="1"/>
          <p:nvPr>
            <p:ph idx="1" type="subTitle"/>
          </p:nvPr>
        </p:nvSpPr>
        <p:spPr>
          <a:xfrm>
            <a:off x="640050" y="35892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-Salvador Briones Martinez</a:t>
            </a:r>
            <a:endParaRPr/>
          </a:p>
          <a:p>
            <a:pPr indent="0" lvl="0" marL="0" rtl="0" algn="l">
              <a:spcBef>
                <a:spcPts val="0"/>
              </a:spcBef>
              <a:spcAft>
                <a:spcPts val="0"/>
              </a:spcAft>
              <a:buNone/>
            </a:pPr>
            <a:r>
              <a:rPr lang="es"/>
              <a:t>-Aristófanes Cruz Huante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s"/>
              <a:t>Ecuación Diferencial</a:t>
            </a:r>
            <a:endParaRPr/>
          </a:p>
          <a:p>
            <a:pPr indent="-311150" lvl="0" marL="457200" rtl="0" algn="l">
              <a:spcBef>
                <a:spcPts val="0"/>
              </a:spcBef>
              <a:spcAft>
                <a:spcPts val="0"/>
              </a:spcAft>
              <a:buSzPts val="1300"/>
              <a:buAutoNum type="arabicPeriod"/>
            </a:pPr>
            <a:r>
              <a:rPr lang="es"/>
              <a:t>Definición</a:t>
            </a:r>
            <a:endParaRPr/>
          </a:p>
          <a:p>
            <a:pPr indent="-311150" lvl="0" marL="457200" rtl="0" algn="l">
              <a:spcBef>
                <a:spcPts val="0"/>
              </a:spcBef>
              <a:spcAft>
                <a:spcPts val="0"/>
              </a:spcAft>
              <a:buSzPts val="1300"/>
              <a:buAutoNum type="arabicPeriod"/>
            </a:pPr>
            <a:r>
              <a:rPr lang="es"/>
              <a:t>Objetivos</a:t>
            </a:r>
            <a:endParaRPr/>
          </a:p>
          <a:p>
            <a:pPr indent="-311150" lvl="0" marL="457200" rtl="0" algn="l">
              <a:spcBef>
                <a:spcPts val="0"/>
              </a:spcBef>
              <a:spcAft>
                <a:spcPts val="0"/>
              </a:spcAft>
              <a:buSzPts val="1300"/>
              <a:buAutoNum type="arabicPeriod"/>
            </a:pPr>
            <a:r>
              <a:rPr lang="es"/>
              <a:t>Modelo que representa el problema</a:t>
            </a:r>
            <a:endParaRPr/>
          </a:p>
          <a:p>
            <a:pPr indent="-311150" lvl="0" marL="457200" rtl="0" algn="l">
              <a:spcBef>
                <a:spcPts val="0"/>
              </a:spcBef>
              <a:spcAft>
                <a:spcPts val="0"/>
              </a:spcAft>
              <a:buSzPts val="1300"/>
              <a:buAutoNum type="arabicPeriod"/>
            </a:pPr>
            <a:r>
              <a:rPr lang="es"/>
              <a:t>Conclusiones</a:t>
            </a:r>
            <a:endParaRPr/>
          </a:p>
          <a:p>
            <a:pPr indent="-311150" lvl="0" marL="457200" rtl="0" algn="l">
              <a:spcBef>
                <a:spcPts val="0"/>
              </a:spcBef>
              <a:spcAft>
                <a:spcPts val="0"/>
              </a:spcAft>
              <a:buSzPts val="1300"/>
              <a:buAutoNum type="arabicPeriod"/>
            </a:pPr>
            <a:r>
              <a:rPr lang="es"/>
              <a:t>Fuentes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Ecuaciones Diferenciales</a:t>
            </a:r>
            <a:endParaRPr/>
          </a:p>
        </p:txBody>
      </p:sp>
      <p:sp>
        <p:nvSpPr>
          <p:cNvPr id="290" name="Google Shape;290;p1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Se llama ecuación diferencial a toda ecuación que contiene las derivadas de una o más variables dependientes respecto a una o más variables independientes.</a:t>
            </a:r>
            <a:endParaRPr/>
          </a:p>
          <a:p>
            <a:pPr indent="0" lvl="0" marL="0" rtl="0" algn="just">
              <a:spcBef>
                <a:spcPts val="1600"/>
              </a:spcBef>
              <a:spcAft>
                <a:spcPts val="1600"/>
              </a:spcAft>
              <a:buNone/>
            </a:pPr>
            <a:r>
              <a:rPr lang="es"/>
              <a:t>Muchas de las leyes generales de la naturaleza encuentran su expresión más natural en el lenguaje de las ecuaciones diferenciales. También tienen múltiples aplicaciones en Geometría, Ingeniería, Economía y muchos otros campos de las Ciencias Aplicadas. </a:t>
            </a:r>
            <a:endParaRPr/>
          </a:p>
        </p:txBody>
      </p:sp>
      <p:pic>
        <p:nvPicPr>
          <p:cNvPr id="291" name="Google Shape;291;p15"/>
          <p:cNvPicPr preferRelativeResize="0"/>
          <p:nvPr/>
        </p:nvPicPr>
        <p:blipFill>
          <a:blip r:embed="rId3">
            <a:alphaModFix/>
          </a:blip>
          <a:stretch>
            <a:fillRect/>
          </a:stretch>
        </p:blipFill>
        <p:spPr>
          <a:xfrm>
            <a:off x="4733850" y="3243025"/>
            <a:ext cx="3388600" cy="190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Definición</a:t>
            </a:r>
            <a:endParaRPr/>
          </a:p>
        </p:txBody>
      </p:sp>
      <p:sp>
        <p:nvSpPr>
          <p:cNvPr id="297" name="Google Shape;297;p16"/>
          <p:cNvSpPr txBox="1"/>
          <p:nvPr>
            <p:ph idx="1" type="body"/>
          </p:nvPr>
        </p:nvSpPr>
        <p:spPr>
          <a:xfrm>
            <a:off x="1303800" y="1662625"/>
            <a:ext cx="7030500" cy="286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1150">
                <a:solidFill>
                  <a:srgbClr val="626262"/>
                </a:solidFill>
                <a:latin typeface="Arial"/>
                <a:ea typeface="Arial"/>
                <a:cs typeface="Arial"/>
                <a:sym typeface="Arial"/>
              </a:rPr>
              <a:t>Se trata de un costo o comisión que el banco te cobra por el hecho de prestarte un determinado monto de dinero, la cual está representada por un porcentaje. Básicamente, se puede decir que la tasa de interés es el "precio" que deberás pagar por solicitar un crédito.</a:t>
            </a:r>
            <a:endParaRPr sz="1150">
              <a:solidFill>
                <a:srgbClr val="626262"/>
              </a:solidFill>
              <a:latin typeface="Arial"/>
              <a:ea typeface="Arial"/>
              <a:cs typeface="Arial"/>
              <a:sym typeface="Arial"/>
            </a:endParaRPr>
          </a:p>
          <a:p>
            <a:pPr indent="0" lvl="0" marL="0" rtl="0" algn="l">
              <a:spcBef>
                <a:spcPts val="1200"/>
              </a:spcBef>
              <a:spcAft>
                <a:spcPts val="0"/>
              </a:spcAft>
              <a:buNone/>
            </a:pPr>
            <a:r>
              <a:rPr lang="es" sz="1150">
                <a:solidFill>
                  <a:srgbClr val="626262"/>
                </a:solidFill>
                <a:latin typeface="Arial"/>
                <a:ea typeface="Arial"/>
                <a:cs typeface="Arial"/>
                <a:sym typeface="Arial"/>
              </a:rPr>
              <a:t>Por lo general, la tasa de interés en los créditos hipotecarios se divide por:</a:t>
            </a:r>
            <a:endParaRPr sz="1150">
              <a:solidFill>
                <a:srgbClr val="626262"/>
              </a:solidFill>
              <a:latin typeface="Arial"/>
              <a:ea typeface="Arial"/>
              <a:cs typeface="Arial"/>
              <a:sym typeface="Arial"/>
            </a:endParaRPr>
          </a:p>
          <a:p>
            <a:pPr indent="-301625" lvl="0" marL="685800" rtl="0" algn="l">
              <a:spcBef>
                <a:spcPts val="1200"/>
              </a:spcBef>
              <a:spcAft>
                <a:spcPts val="0"/>
              </a:spcAft>
              <a:buClr>
                <a:srgbClr val="626262"/>
              </a:buClr>
              <a:buSzPts val="1150"/>
              <a:buFont typeface="Arial"/>
              <a:buChar char="●"/>
            </a:pPr>
            <a:r>
              <a:rPr b="1" lang="es" sz="1150">
                <a:solidFill>
                  <a:srgbClr val="626262"/>
                </a:solidFill>
                <a:latin typeface="Arial"/>
                <a:ea typeface="Arial"/>
                <a:cs typeface="Arial"/>
                <a:sym typeface="Arial"/>
              </a:rPr>
              <a:t>Tasa fija. </a:t>
            </a:r>
            <a:r>
              <a:rPr lang="es" sz="1150">
                <a:solidFill>
                  <a:srgbClr val="626262"/>
                </a:solidFill>
                <a:latin typeface="Arial"/>
                <a:ea typeface="Arial"/>
                <a:cs typeface="Arial"/>
                <a:sym typeface="Arial"/>
              </a:rPr>
              <a:t>Se refiere a que el porcentaje del préstamo se mantendrá igual hasta liquidar tu deuda total</a:t>
            </a:r>
            <a:endParaRPr sz="1150">
              <a:solidFill>
                <a:srgbClr val="626262"/>
              </a:solidFill>
              <a:latin typeface="Arial"/>
              <a:ea typeface="Arial"/>
              <a:cs typeface="Arial"/>
              <a:sym typeface="Arial"/>
            </a:endParaRPr>
          </a:p>
          <a:p>
            <a:pPr indent="-301625" lvl="0" marL="685800" rtl="0" algn="l">
              <a:spcBef>
                <a:spcPts val="0"/>
              </a:spcBef>
              <a:spcAft>
                <a:spcPts val="0"/>
              </a:spcAft>
              <a:buClr>
                <a:srgbClr val="626262"/>
              </a:buClr>
              <a:buSzPts val="1150"/>
              <a:buFont typeface="Arial"/>
              <a:buChar char="●"/>
            </a:pPr>
            <a:r>
              <a:rPr b="1" lang="es" sz="1150">
                <a:solidFill>
                  <a:srgbClr val="626262"/>
                </a:solidFill>
                <a:latin typeface="Arial"/>
                <a:ea typeface="Arial"/>
                <a:cs typeface="Arial"/>
                <a:sym typeface="Arial"/>
              </a:rPr>
              <a:t>Tasa variable. </a:t>
            </a:r>
            <a:r>
              <a:rPr lang="es" sz="1150">
                <a:solidFill>
                  <a:srgbClr val="626262"/>
                </a:solidFill>
                <a:latin typeface="Arial"/>
                <a:ea typeface="Arial"/>
                <a:cs typeface="Arial"/>
                <a:sym typeface="Arial"/>
              </a:rPr>
              <a:t>Supone que la tasa de interés tendrá un ajuste que puede aumentar o disminuir. </a:t>
            </a:r>
            <a:endParaRPr sz="1150">
              <a:solidFill>
                <a:srgbClr val="626262"/>
              </a:solidFill>
              <a:latin typeface="Arial"/>
              <a:ea typeface="Arial"/>
              <a:cs typeface="Arial"/>
              <a:sym typeface="Arial"/>
            </a:endParaRPr>
          </a:p>
          <a:p>
            <a:pPr indent="0" lvl="0" marL="0" rtl="0" algn="just">
              <a:spcBef>
                <a:spcPts val="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303" name="Google Shape;303;p17"/>
          <p:cNvSpPr txBox="1"/>
          <p:nvPr>
            <p:ph idx="1" type="body"/>
          </p:nvPr>
        </p:nvSpPr>
        <p:spPr>
          <a:xfrm>
            <a:off x="1254275" y="1990050"/>
            <a:ext cx="7030500" cy="2541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s" sz="1050">
                <a:solidFill>
                  <a:srgbClr val="000000"/>
                </a:solidFill>
                <a:highlight>
                  <a:srgbClr val="FFFFFF"/>
                </a:highlight>
                <a:latin typeface="Arial"/>
                <a:ea typeface="Arial"/>
                <a:cs typeface="Arial"/>
                <a:sym typeface="Arial"/>
              </a:rPr>
              <a:t> Objetivo general</a:t>
            </a:r>
            <a:endParaRPr b="1"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lang="es" sz="1050">
                <a:solidFill>
                  <a:srgbClr val="000000"/>
                </a:solidFill>
                <a:highlight>
                  <a:srgbClr val="FFFFFF"/>
                </a:highlight>
                <a:latin typeface="Arial"/>
                <a:ea typeface="Arial"/>
                <a:cs typeface="Arial"/>
                <a:sym typeface="Arial"/>
              </a:rPr>
              <a:t>Observar el cambio en el valor del dinero en el tiempo debido al interés.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b="1" lang="es" sz="1050">
                <a:solidFill>
                  <a:srgbClr val="000000"/>
                </a:solidFill>
                <a:highlight>
                  <a:srgbClr val="FFFFFF"/>
                </a:highlight>
                <a:latin typeface="Arial"/>
                <a:ea typeface="Arial"/>
                <a:cs typeface="Arial"/>
                <a:sym typeface="Arial"/>
              </a:rPr>
              <a:t>Objetivos específicos</a:t>
            </a:r>
            <a:endParaRPr b="1"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lang="es" sz="1050">
                <a:solidFill>
                  <a:srgbClr val="000000"/>
                </a:solidFill>
                <a:highlight>
                  <a:srgbClr val="FFFFFF"/>
                </a:highlight>
                <a:latin typeface="Arial"/>
                <a:ea typeface="Arial"/>
                <a:cs typeface="Arial"/>
                <a:sym typeface="Arial"/>
              </a:rPr>
              <a:t>Conocer el uso de la capitalización simple.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 sz="1050">
                <a:solidFill>
                  <a:srgbClr val="000000"/>
                </a:solidFill>
                <a:highlight>
                  <a:srgbClr val="FFFFFF"/>
                </a:highlight>
                <a:latin typeface="Arial"/>
                <a:ea typeface="Arial"/>
                <a:cs typeface="Arial"/>
                <a:sym typeface="Arial"/>
              </a:rPr>
              <a:t>Generar un modelo para observar este cambio.</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 sz="1050">
                <a:solidFill>
                  <a:srgbClr val="000000"/>
                </a:solidFill>
                <a:highlight>
                  <a:srgbClr val="FFFFFF"/>
                </a:highlight>
                <a:latin typeface="Arial"/>
                <a:ea typeface="Arial"/>
                <a:cs typeface="Arial"/>
                <a:sym typeface="Arial"/>
              </a:rPr>
              <a:t>Graficar el resultado de los intereses generados.</a:t>
            </a:r>
            <a:endParaRPr sz="1050">
              <a:solidFill>
                <a:srgbClr val="000000"/>
              </a:solidFill>
              <a:highlight>
                <a:srgbClr val="FFFFFF"/>
              </a:highlight>
              <a:latin typeface="Arial"/>
              <a:ea typeface="Arial"/>
              <a:cs typeface="Arial"/>
              <a:sym typeface="Arial"/>
            </a:endParaRPr>
          </a:p>
          <a:p>
            <a:pPr indent="0" lvl="0" marL="457200" rtl="0" algn="just">
              <a:spcBef>
                <a:spcPts val="7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que representa el problema</a:t>
            </a:r>
            <a:endParaRPr/>
          </a:p>
        </p:txBody>
      </p:sp>
      <p:sp>
        <p:nvSpPr>
          <p:cNvPr id="309" name="Google Shape;309;p18"/>
          <p:cNvSpPr txBox="1"/>
          <p:nvPr>
            <p:ph idx="1" type="body"/>
          </p:nvPr>
        </p:nvSpPr>
        <p:spPr>
          <a:xfrm>
            <a:off x="1303800" y="1285875"/>
            <a:ext cx="7030500" cy="2700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s" sz="1050">
                <a:solidFill>
                  <a:srgbClr val="000000"/>
                </a:solidFill>
                <a:highlight>
                  <a:srgbClr val="FFFFFF"/>
                </a:highlight>
                <a:latin typeface="Arial"/>
                <a:ea typeface="Arial"/>
                <a:cs typeface="Arial"/>
                <a:sym typeface="Arial"/>
              </a:rPr>
              <a:t>Este tipo de interés se calcula única y exclusivamente sobre la cantidad original que se invirtió. Como consecuencia, el interés generado no forma parte del dinero que se invierte, es decir, los intereses no ganan intereses.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s" sz="1050">
                <a:solidFill>
                  <a:srgbClr val="000000"/>
                </a:solidFill>
                <a:highlight>
                  <a:srgbClr val="FFFFFF"/>
                </a:highlight>
                <a:latin typeface="Arial"/>
                <a:ea typeface="Arial"/>
                <a:cs typeface="Arial"/>
                <a:sym typeface="Arial"/>
              </a:rPr>
              <a:t>Suponga que se tiene un capital inicial </a:t>
            </a:r>
            <a:r>
              <a:rPr lang="es" sz="1250">
                <a:solidFill>
                  <a:srgbClr val="000000"/>
                </a:solidFill>
                <a:highlight>
                  <a:srgbClr val="FFFFFF"/>
                </a:highlight>
                <a:latin typeface="Arial"/>
                <a:ea typeface="Arial"/>
                <a:cs typeface="Arial"/>
                <a:sym typeface="Arial"/>
              </a:rPr>
              <a:t>C</a:t>
            </a:r>
            <a:r>
              <a:rPr lang="es" sz="900">
                <a:solidFill>
                  <a:srgbClr val="000000"/>
                </a:solidFill>
                <a:highlight>
                  <a:srgbClr val="FFFFFF"/>
                </a:highlight>
                <a:latin typeface="Arial"/>
                <a:ea typeface="Arial"/>
                <a:cs typeface="Arial"/>
                <a:sym typeface="Arial"/>
              </a:rPr>
              <a:t>0</a:t>
            </a:r>
            <a:r>
              <a:rPr lang="es" sz="1050">
                <a:solidFill>
                  <a:srgbClr val="000000"/>
                </a:solidFill>
                <a:highlight>
                  <a:srgbClr val="FFFFFF"/>
                </a:highlight>
                <a:latin typeface="Arial"/>
                <a:ea typeface="Arial"/>
                <a:cs typeface="Arial"/>
                <a:sym typeface="Arial"/>
              </a:rPr>
              <a:t> </a:t>
            </a:r>
            <a:r>
              <a:rPr lang="es" sz="1050">
                <a:solidFill>
                  <a:srgbClr val="000000"/>
                </a:solidFill>
                <a:highlight>
                  <a:srgbClr val="FFFFFF"/>
                </a:highlight>
                <a:latin typeface="Arial"/>
                <a:ea typeface="Arial"/>
                <a:cs typeface="Arial"/>
                <a:sym typeface="Arial"/>
              </a:rPr>
              <a:t>y se invierte a un plazo de </a:t>
            </a:r>
            <a:r>
              <a:rPr lang="es" sz="1250">
                <a:solidFill>
                  <a:srgbClr val="000000"/>
                </a:solidFill>
                <a:highlight>
                  <a:srgbClr val="FFFFFF"/>
                </a:highlight>
                <a:latin typeface="Arial"/>
                <a:ea typeface="Arial"/>
                <a:cs typeface="Arial"/>
                <a:sym typeface="Arial"/>
              </a:rPr>
              <a:t>k</a:t>
            </a:r>
            <a:r>
              <a:rPr lang="es" sz="1050">
                <a:solidFill>
                  <a:srgbClr val="000000"/>
                </a:solidFill>
                <a:highlight>
                  <a:srgbClr val="FFFFFF"/>
                </a:highlight>
                <a:latin typeface="Arial"/>
                <a:ea typeface="Arial"/>
                <a:cs typeface="Arial"/>
                <a:sym typeface="Arial"/>
              </a:rPr>
              <a:t> periodos (pueden ser meses, trimestres, semestres, años...) a una tasa de </a:t>
            </a:r>
            <a:r>
              <a:rPr b="1" lang="es" sz="1050">
                <a:solidFill>
                  <a:srgbClr val="000000"/>
                </a:solidFill>
                <a:highlight>
                  <a:srgbClr val="FFFFFF"/>
                </a:highlight>
                <a:latin typeface="Arial"/>
                <a:ea typeface="Arial"/>
                <a:cs typeface="Arial"/>
                <a:sym typeface="Arial"/>
              </a:rPr>
              <a:t>interés simple</a:t>
            </a:r>
            <a:r>
              <a:rPr lang="es" sz="1050">
                <a:solidFill>
                  <a:srgbClr val="000000"/>
                </a:solidFill>
                <a:highlight>
                  <a:srgbClr val="FFFFFF"/>
                </a:highlight>
                <a:latin typeface="Arial"/>
                <a:ea typeface="Arial"/>
                <a:cs typeface="Arial"/>
                <a:sym typeface="Arial"/>
              </a:rPr>
              <a:t> por periodo </a:t>
            </a:r>
            <a:r>
              <a:rPr lang="es" sz="1250">
                <a:solidFill>
                  <a:srgbClr val="000000"/>
                </a:solidFill>
                <a:highlight>
                  <a:srgbClr val="FFFFFF"/>
                </a:highlight>
                <a:latin typeface="Arial"/>
                <a:ea typeface="Arial"/>
                <a:cs typeface="Arial"/>
                <a:sym typeface="Arial"/>
              </a:rPr>
              <a:t>i</a:t>
            </a:r>
            <a:r>
              <a:rPr lang="es" sz="1050">
                <a:solidFill>
                  <a:srgbClr val="000000"/>
                </a:solidFill>
                <a:highlight>
                  <a:srgbClr val="FFFFFF"/>
                </a:highlight>
                <a:latin typeface="Arial"/>
                <a:ea typeface="Arial"/>
                <a:cs typeface="Arial"/>
                <a:sym typeface="Arial"/>
              </a:rPr>
              <a:t>. Al final del primer periodo, el capital </a:t>
            </a:r>
            <a:r>
              <a:rPr lang="es" sz="1250">
                <a:solidFill>
                  <a:srgbClr val="000000"/>
                </a:solidFill>
                <a:highlight>
                  <a:srgbClr val="FFFFFF"/>
                </a:highlight>
                <a:latin typeface="Arial"/>
                <a:ea typeface="Arial"/>
                <a:cs typeface="Arial"/>
                <a:sym typeface="Arial"/>
              </a:rPr>
              <a:t>C</a:t>
            </a:r>
            <a:r>
              <a:rPr lang="es" sz="900">
                <a:solidFill>
                  <a:srgbClr val="000000"/>
                </a:solidFill>
                <a:highlight>
                  <a:srgbClr val="FFFFFF"/>
                </a:highlight>
                <a:latin typeface="Arial"/>
                <a:ea typeface="Arial"/>
                <a:cs typeface="Arial"/>
                <a:sym typeface="Arial"/>
              </a:rPr>
              <a:t>1</a:t>
            </a:r>
            <a:r>
              <a:rPr lang="es" sz="1050">
                <a:solidFill>
                  <a:srgbClr val="000000"/>
                </a:solidFill>
                <a:highlight>
                  <a:srgbClr val="FFFFFF"/>
                </a:highlight>
                <a:latin typeface="Arial"/>
                <a:ea typeface="Arial"/>
                <a:cs typeface="Arial"/>
                <a:sym typeface="Arial"/>
              </a:rPr>
              <a:t> que se obtiene es:</a:t>
            </a:r>
            <a:endParaRPr sz="105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a:solidFill>
                <a:srgbClr val="000000"/>
              </a:solidFill>
            </a:endParaRPr>
          </a:p>
          <a:p>
            <a:pPr indent="0" lvl="0" marL="0" rtl="0" algn="l">
              <a:spcBef>
                <a:spcPts val="1600"/>
              </a:spcBef>
              <a:spcAft>
                <a:spcPts val="0"/>
              </a:spcAft>
              <a:buNone/>
            </a:pPr>
            <a:r>
              <a:rPr lang="es" sz="1050">
                <a:solidFill>
                  <a:srgbClr val="000000"/>
                </a:solidFill>
                <a:highlight>
                  <a:srgbClr val="FFFFFF"/>
                </a:highlight>
                <a:latin typeface="Arial"/>
                <a:ea typeface="Arial"/>
                <a:cs typeface="Arial"/>
                <a:sym typeface="Arial"/>
              </a:rPr>
              <a:t>De la misma manera, como el interés solo se calcula sobre el capital inicial, al final del segundo periodo, el capital </a:t>
            </a:r>
            <a:r>
              <a:rPr lang="es" sz="1250">
                <a:solidFill>
                  <a:srgbClr val="000000"/>
                </a:solidFill>
                <a:highlight>
                  <a:srgbClr val="FFFFFF"/>
                </a:highlight>
                <a:latin typeface="Arial"/>
                <a:ea typeface="Arial"/>
                <a:cs typeface="Arial"/>
                <a:sym typeface="Arial"/>
              </a:rPr>
              <a:t>C</a:t>
            </a:r>
            <a:r>
              <a:rPr lang="es" sz="900">
                <a:solidFill>
                  <a:srgbClr val="000000"/>
                </a:solidFill>
                <a:highlight>
                  <a:srgbClr val="FFFFFF"/>
                </a:highlight>
                <a:latin typeface="Arial"/>
                <a:ea typeface="Arial"/>
                <a:cs typeface="Arial"/>
                <a:sym typeface="Arial"/>
              </a:rPr>
              <a:t>2</a:t>
            </a:r>
            <a:r>
              <a:rPr lang="es" sz="1050">
                <a:solidFill>
                  <a:srgbClr val="000000"/>
                </a:solidFill>
                <a:highlight>
                  <a:srgbClr val="FFFFFF"/>
                </a:highlight>
                <a:latin typeface="Arial"/>
                <a:ea typeface="Arial"/>
                <a:cs typeface="Arial"/>
                <a:sym typeface="Arial"/>
              </a:rPr>
              <a:t> que se obtiene es: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s" sz="1050">
                <a:solidFill>
                  <a:srgbClr val="000000"/>
                </a:solidFill>
                <a:highlight>
                  <a:srgbClr val="FFFFFF"/>
                </a:highlight>
                <a:latin typeface="Arial"/>
                <a:ea typeface="Arial"/>
                <a:cs typeface="Arial"/>
                <a:sym typeface="Arial"/>
              </a:rPr>
              <a:t>Así, al final del </a:t>
            </a:r>
            <a:r>
              <a:rPr lang="es" sz="1250">
                <a:solidFill>
                  <a:srgbClr val="000000"/>
                </a:solidFill>
                <a:highlight>
                  <a:srgbClr val="FFFFFF"/>
                </a:highlight>
                <a:latin typeface="Arial"/>
                <a:ea typeface="Arial"/>
                <a:cs typeface="Arial"/>
                <a:sym typeface="Arial"/>
              </a:rPr>
              <a:t>k−</a:t>
            </a:r>
            <a:r>
              <a:rPr lang="es" sz="1050">
                <a:solidFill>
                  <a:srgbClr val="000000"/>
                </a:solidFill>
                <a:highlight>
                  <a:srgbClr val="FFFFFF"/>
                </a:highlight>
                <a:latin typeface="Arial"/>
                <a:ea typeface="Arial"/>
                <a:cs typeface="Arial"/>
                <a:sym typeface="Arial"/>
              </a:rPr>
              <a:t>ésimo periodo, el capital </a:t>
            </a:r>
            <a:r>
              <a:rPr lang="es" sz="1250">
                <a:solidFill>
                  <a:srgbClr val="000000"/>
                </a:solidFill>
                <a:highlight>
                  <a:srgbClr val="FFFFFF"/>
                </a:highlight>
                <a:latin typeface="Arial"/>
                <a:ea typeface="Arial"/>
                <a:cs typeface="Arial"/>
                <a:sym typeface="Arial"/>
              </a:rPr>
              <a:t>C</a:t>
            </a:r>
            <a:r>
              <a:rPr lang="es" sz="900">
                <a:solidFill>
                  <a:srgbClr val="000000"/>
                </a:solidFill>
                <a:highlight>
                  <a:srgbClr val="FFFFFF"/>
                </a:highlight>
                <a:latin typeface="Arial"/>
                <a:ea typeface="Arial"/>
                <a:cs typeface="Arial"/>
                <a:sym typeface="Arial"/>
              </a:rPr>
              <a:t>k</a:t>
            </a:r>
            <a:r>
              <a:rPr lang="es" sz="1050">
                <a:solidFill>
                  <a:srgbClr val="000000"/>
                </a:solidFill>
                <a:highlight>
                  <a:srgbClr val="FFFFFF"/>
                </a:highlight>
                <a:latin typeface="Arial"/>
                <a:ea typeface="Arial"/>
                <a:cs typeface="Arial"/>
                <a:sym typeface="Arial"/>
              </a:rPr>
              <a:t> que se obtiene es:</a:t>
            </a:r>
            <a:endParaRPr sz="1050">
              <a:solidFill>
                <a:srgbClr val="000000"/>
              </a:solidFill>
              <a:highlight>
                <a:srgbClr val="FFFFFF"/>
              </a:highlight>
              <a:latin typeface="Arial"/>
              <a:ea typeface="Arial"/>
              <a:cs typeface="Arial"/>
              <a:sym typeface="Arial"/>
            </a:endParaRPr>
          </a:p>
        </p:txBody>
      </p:sp>
      <p:pic>
        <p:nvPicPr>
          <p:cNvPr id="310" name="Google Shape;310;p18"/>
          <p:cNvPicPr preferRelativeResize="0"/>
          <p:nvPr/>
        </p:nvPicPr>
        <p:blipFill>
          <a:blip r:embed="rId3">
            <a:alphaModFix/>
          </a:blip>
          <a:stretch>
            <a:fillRect/>
          </a:stretch>
        </p:blipFill>
        <p:spPr>
          <a:xfrm>
            <a:off x="3371850" y="2895400"/>
            <a:ext cx="2400300" cy="361950"/>
          </a:xfrm>
          <a:prstGeom prst="rect">
            <a:avLst/>
          </a:prstGeom>
          <a:noFill/>
          <a:ln>
            <a:noFill/>
          </a:ln>
        </p:spPr>
      </p:pic>
      <p:pic>
        <p:nvPicPr>
          <p:cNvPr id="311" name="Google Shape;311;p18"/>
          <p:cNvPicPr preferRelativeResize="0"/>
          <p:nvPr/>
        </p:nvPicPr>
        <p:blipFill>
          <a:blip r:embed="rId4">
            <a:alphaModFix/>
          </a:blip>
          <a:stretch>
            <a:fillRect/>
          </a:stretch>
        </p:blipFill>
        <p:spPr>
          <a:xfrm>
            <a:off x="2628900" y="3645475"/>
            <a:ext cx="3886200" cy="285750"/>
          </a:xfrm>
          <a:prstGeom prst="rect">
            <a:avLst/>
          </a:prstGeom>
          <a:noFill/>
          <a:ln>
            <a:noFill/>
          </a:ln>
        </p:spPr>
      </p:pic>
      <p:pic>
        <p:nvPicPr>
          <p:cNvPr id="312" name="Google Shape;312;p18"/>
          <p:cNvPicPr preferRelativeResize="0"/>
          <p:nvPr/>
        </p:nvPicPr>
        <p:blipFill>
          <a:blip r:embed="rId5">
            <a:alphaModFix/>
          </a:blip>
          <a:stretch>
            <a:fillRect/>
          </a:stretch>
        </p:blipFill>
        <p:spPr>
          <a:xfrm>
            <a:off x="2743200" y="4244375"/>
            <a:ext cx="3657600" cy="27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19"/>
          <p:cNvPicPr preferRelativeResize="0"/>
          <p:nvPr/>
        </p:nvPicPr>
        <p:blipFill rotWithShape="1">
          <a:blip r:embed="rId3">
            <a:alphaModFix/>
          </a:blip>
          <a:srcRect b="0" l="3688" r="0" t="0"/>
          <a:stretch/>
        </p:blipFill>
        <p:spPr>
          <a:xfrm>
            <a:off x="1922700" y="532675"/>
            <a:ext cx="4977149" cy="3174925"/>
          </a:xfrm>
          <a:prstGeom prst="rect">
            <a:avLst/>
          </a:prstGeom>
          <a:noFill/>
          <a:ln>
            <a:noFill/>
          </a:ln>
        </p:spPr>
      </p:pic>
      <p:sp>
        <p:nvSpPr>
          <p:cNvPr id="318" name="Google Shape;318;p19"/>
          <p:cNvSpPr txBox="1"/>
          <p:nvPr/>
        </p:nvSpPr>
        <p:spPr>
          <a:xfrm>
            <a:off x="2178750" y="3857625"/>
            <a:ext cx="4786500" cy="5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050">
                <a:highlight>
                  <a:srgbClr val="FFFFFF"/>
                </a:highlight>
              </a:rPr>
              <a:t>El número de periodos que se debe dejar invertido el dinero para llegar a la meta de 12500 es 32. Al final del periodo 32, el capital es 12560.0.</a:t>
            </a:r>
            <a:endParaRPr sz="1050">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324" name="Google Shape;324;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inversiones dependen mucho de la tasa de interés que ofrece cada banco y con su monto mínimo de apertura. Pueden tanto beneficiar a largo plazo, como dañar la economía de la persona que está haciendo un ahorro.</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Fuentes:</a:t>
            </a:r>
            <a:endParaRPr/>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000">
                <a:solidFill>
                  <a:srgbClr val="000000"/>
                </a:solidFill>
                <a:highlight>
                  <a:srgbClr val="FFFFFF"/>
                </a:highlight>
                <a:latin typeface="Arial"/>
                <a:ea typeface="Arial"/>
                <a:cs typeface="Arial"/>
                <a:sym typeface="Arial"/>
              </a:rPr>
              <a:t>"Generalidades sobre Ecuaciones Diferenciales Ordinarias", </a:t>
            </a:r>
            <a:r>
              <a:rPr i="1" lang="es" sz="1000">
                <a:solidFill>
                  <a:srgbClr val="000000"/>
                </a:solidFill>
                <a:highlight>
                  <a:srgbClr val="FFFFFF"/>
                </a:highlight>
                <a:latin typeface="Arial"/>
                <a:ea typeface="Arial"/>
                <a:cs typeface="Arial"/>
                <a:sym typeface="Arial"/>
              </a:rPr>
              <a:t>Dma.uvigo.es</a:t>
            </a:r>
            <a:r>
              <a:rPr lang="es" sz="1000">
                <a:solidFill>
                  <a:srgbClr val="000000"/>
                </a:solidFill>
                <a:highlight>
                  <a:srgbClr val="FFFFFF"/>
                </a:highlight>
                <a:latin typeface="Arial"/>
                <a:ea typeface="Arial"/>
                <a:cs typeface="Arial"/>
                <a:sym typeface="Arial"/>
              </a:rPr>
              <a:t>, 2019. [Online]. Available: http://www.dma.uvigo.es/~aurea/TR_C2_EDO.pdf. [Accessed: 04- Dec- 2019].</a:t>
            </a:r>
            <a:endParaRPr sz="1000">
              <a:solidFill>
                <a:srgbClr val="000000"/>
              </a:solidFill>
              <a:highlight>
                <a:srgbClr val="FFFFFF"/>
              </a:highlight>
              <a:latin typeface="Arial"/>
              <a:ea typeface="Arial"/>
              <a:cs typeface="Arial"/>
              <a:sym typeface="Arial"/>
            </a:endParaRPr>
          </a:p>
          <a:p>
            <a:pPr indent="0" lvl="0" marL="0" rtl="0" algn="just">
              <a:spcBef>
                <a:spcPts val="1600"/>
              </a:spcBef>
              <a:spcAft>
                <a:spcPts val="0"/>
              </a:spcAft>
              <a:buNone/>
            </a:pPr>
            <a:r>
              <a:rPr lang="es" sz="1000">
                <a:solidFill>
                  <a:srgbClr val="000000"/>
                </a:solidFill>
                <a:highlight>
                  <a:srgbClr val="FFFFFF"/>
                </a:highlight>
                <a:latin typeface="Arial"/>
                <a:ea typeface="Arial"/>
                <a:cs typeface="Arial"/>
                <a:sym typeface="Arial"/>
              </a:rPr>
              <a:t>"Generalidades sobre Ecuaciones Diferenciales Ordinarias", </a:t>
            </a:r>
            <a:r>
              <a:rPr i="1" lang="es" sz="1000">
                <a:solidFill>
                  <a:srgbClr val="000000"/>
                </a:solidFill>
                <a:highlight>
                  <a:srgbClr val="FFFFFF"/>
                </a:highlight>
                <a:latin typeface="Arial"/>
                <a:ea typeface="Arial"/>
                <a:cs typeface="Arial"/>
                <a:sym typeface="Arial"/>
              </a:rPr>
              <a:t>Dma.uvigo.es</a:t>
            </a:r>
            <a:r>
              <a:rPr lang="es" sz="1000">
                <a:solidFill>
                  <a:srgbClr val="000000"/>
                </a:solidFill>
                <a:highlight>
                  <a:srgbClr val="FFFFFF"/>
                </a:highlight>
                <a:latin typeface="Arial"/>
                <a:ea typeface="Arial"/>
                <a:cs typeface="Arial"/>
                <a:sym typeface="Arial"/>
              </a:rPr>
              <a:t>, 2019. [Online]. Available: http://www.dma.uvigo.es/~aurea/TR_C2_EDO.pdf. [Accessed: 04- Dec- 2019].</a:t>
            </a:r>
            <a:endParaRPr sz="900">
              <a:solidFill>
                <a:srgbClr val="000000"/>
              </a:solidFill>
              <a:latin typeface="Arial"/>
              <a:ea typeface="Arial"/>
              <a:cs typeface="Arial"/>
              <a:sym typeface="Arial"/>
            </a:endParaRPr>
          </a:p>
          <a:p>
            <a:pPr indent="0" lvl="0" marL="0" rtl="0" algn="l">
              <a:spcBef>
                <a:spcPts val="1600"/>
              </a:spcBef>
              <a:spcAft>
                <a:spcPts val="0"/>
              </a:spcAft>
              <a:buNone/>
            </a:pPr>
            <a:r>
              <a:rPr lang="es" sz="1050">
                <a:solidFill>
                  <a:srgbClr val="000000"/>
                </a:solidFill>
                <a:highlight>
                  <a:srgbClr val="FFFFFF"/>
                </a:highlight>
                <a:latin typeface="Arial"/>
                <a:ea typeface="Arial"/>
                <a:cs typeface="Arial"/>
                <a:sym typeface="Arial"/>
              </a:rPr>
              <a:t>Vidaurri Aguirre, Héctor Manuel. Ingeniería económica básica, ISBN: 978-607-519-017-4. (Disponible en biblioteca)</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s" sz="1050">
                <a:solidFill>
                  <a:srgbClr val="000000"/>
                </a:solidFill>
                <a:highlight>
                  <a:srgbClr val="FFFFFF"/>
                </a:highlight>
                <a:latin typeface="Arial"/>
                <a:ea typeface="Arial"/>
                <a:cs typeface="Arial"/>
                <a:sym typeface="Arial"/>
              </a:rPr>
              <a:t>Finerio. (2019). Finerio Blog. Diciembre 3, 2019, de Finerio Sitio web: </a:t>
            </a:r>
            <a:r>
              <a:rPr lang="es" sz="1050" u="sng">
                <a:solidFill>
                  <a:srgbClr val="337AB7"/>
                </a:solidFill>
                <a:highlight>
                  <a:srgbClr val="FFFFFF"/>
                </a:highlight>
                <a:latin typeface="Arial"/>
                <a:ea typeface="Arial"/>
                <a:cs typeface="Arial"/>
                <a:sym typeface="Arial"/>
                <a:hlinkClick r:id="rId3"/>
              </a:rPr>
              <a:t>https://blog.finerio.mx/blog/las-10-mejores-cuentas-de-ahorro-en-2018</a:t>
            </a:r>
            <a:endParaRPr sz="1050" u="sng">
              <a:solidFill>
                <a:srgbClr val="337AB7"/>
              </a:solidFill>
              <a:highlight>
                <a:srgbClr val="FFFFFF"/>
              </a:highlight>
              <a:latin typeface="Arial"/>
              <a:ea typeface="Arial"/>
              <a:cs typeface="Arial"/>
              <a:sym typeface="Arial"/>
            </a:endParaRPr>
          </a:p>
          <a:p>
            <a:pPr indent="0" lvl="0" marL="0" rtl="0" algn="just">
              <a:spcBef>
                <a:spcPts val="0"/>
              </a:spcBef>
              <a:spcAft>
                <a:spcPts val="1600"/>
              </a:spcAft>
              <a:buNone/>
            </a:pPr>
            <a:r>
              <a:t/>
            </a:r>
            <a:endParaRPr sz="9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