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Old Standard TT"/>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5.xml"/><Relationship Id="rId41" Type="http://schemas.openxmlformats.org/officeDocument/2006/relationships/font" Target="fonts/OldStandardT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ldStandardT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8e2f341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8e2f341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89a036ca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89a036ca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89a036ca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89a036ca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89a036ca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89a036ca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8e2f341b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e2f341b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8e2f341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e2f341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89a036ca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89a036ca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8e2f341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8e2f341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e2f341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e2f341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89a036ca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89a036ca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9bcde38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9bcde38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8e2f341b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e2f341b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89a036c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89a036c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9bcde38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9bcde38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89a036c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89a036ca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89a036ca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89a036ca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9a036ca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89a036ca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89a036ca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89a036ca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8e2f341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8e2f341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8e2f341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8e2f341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89a036ca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89a036ca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8e2f341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8e2f341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8e2f341b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8e2f341b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8e2f341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8e2f341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89a036ca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89a036ca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89a036ca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89a036ca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89a036ca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89a036ca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89a036ca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89a036c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89a036ca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9a036ca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89a036ca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9a036ca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e2f341b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e2f341b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8e2f341b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8e2f341b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0925" y="168275"/>
            <a:ext cx="90264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Fundamental Patterns</a:t>
            </a:r>
            <a:endParaRPr/>
          </a:p>
        </p:txBody>
      </p:sp>
      <p:sp>
        <p:nvSpPr>
          <p:cNvPr id="60" name="Google Shape;60;p13"/>
          <p:cNvSpPr txBox="1"/>
          <p:nvPr>
            <p:ph idx="1" type="subTitle"/>
          </p:nvPr>
        </p:nvSpPr>
        <p:spPr>
          <a:xfrm>
            <a:off x="302350" y="1926286"/>
            <a:ext cx="8118600" cy="1522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pt-BR"/>
              <a:t>Repository Pattern</a:t>
            </a:r>
            <a:endParaRPr/>
          </a:p>
          <a:p>
            <a:pPr indent="-381000" lvl="0" marL="457200" rtl="0" algn="l">
              <a:spcBef>
                <a:spcPts val="0"/>
              </a:spcBef>
              <a:spcAft>
                <a:spcPts val="0"/>
              </a:spcAft>
              <a:buSzPts val="2400"/>
              <a:buChar char="-"/>
            </a:pPr>
            <a:r>
              <a:rPr lang="pt-BR"/>
              <a:t>Unit of Work (UoW)</a:t>
            </a:r>
            <a:endParaRPr/>
          </a:p>
          <a:p>
            <a:pPr indent="-381000" lvl="0" marL="457200" rtl="0" algn="l">
              <a:spcBef>
                <a:spcPts val="0"/>
              </a:spcBef>
              <a:spcAft>
                <a:spcPts val="0"/>
              </a:spcAft>
              <a:buSzPts val="2400"/>
              <a:buChar char="-"/>
            </a:pPr>
            <a:r>
              <a:rPr lang="pt-BR"/>
              <a:t>Service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Implementation of the Repository Pattern</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G</a:t>
            </a:r>
            <a:r>
              <a:rPr lang="pt-BR"/>
              <a:t>eneric implementation - Specific implementation</a:t>
            </a:r>
            <a:endParaRPr/>
          </a:p>
        </p:txBody>
      </p:sp>
      <p:pic>
        <p:nvPicPr>
          <p:cNvPr id="115" name="Google Shape;115;p22"/>
          <p:cNvPicPr preferRelativeResize="0"/>
          <p:nvPr/>
        </p:nvPicPr>
        <p:blipFill>
          <a:blip r:embed="rId3">
            <a:alphaModFix/>
          </a:blip>
          <a:stretch>
            <a:fillRect/>
          </a:stretch>
        </p:blipFill>
        <p:spPr>
          <a:xfrm>
            <a:off x="862820" y="1681345"/>
            <a:ext cx="6953775" cy="237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Unit Of Work Pattern</a:t>
            </a:r>
            <a:endParaRPr/>
          </a:p>
        </p:txBody>
      </p:sp>
      <p:sp>
        <p:nvSpPr>
          <p:cNvPr id="121" name="Google Shape;121;p2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How about</a:t>
            </a:r>
            <a:r>
              <a:rPr lang="pt-BR"/>
              <a:t> the entities persistence?</a:t>
            </a:r>
            <a:endParaRPr/>
          </a:p>
        </p:txBody>
      </p:sp>
      <p:sp>
        <p:nvSpPr>
          <p:cNvPr id="127" name="Google Shape;127;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The Repository pattern deals with objects in memory. While the management of the states of the objects and the realization of their persistence is performed using the Unit Of Work Pattern.</a:t>
            </a:r>
            <a:endParaRPr/>
          </a:p>
          <a:p>
            <a:pPr indent="0" lvl="0" marL="0" rtl="0" algn="l">
              <a:spcBef>
                <a:spcPts val="1600"/>
              </a:spcBef>
              <a:spcAft>
                <a:spcPts val="0"/>
              </a:spcAft>
              <a:buClr>
                <a:schemeClr val="dk1"/>
              </a:buClr>
              <a:buSzPts val="1100"/>
              <a:buFont typeface="Arial"/>
              <a:buNone/>
            </a:pPr>
            <a:r>
              <a:rPr lang="pt-BR"/>
              <a:t>"It keeps a list of objects affected by a transaction and coordinates the writing of changes and addresses possible competition issues".</a:t>
            </a:r>
            <a:endParaRPr/>
          </a:p>
          <a:p>
            <a:pPr indent="0" lvl="0" marL="0" rtl="0" algn="l">
              <a:spcBef>
                <a:spcPts val="160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1409025" y="3269925"/>
            <a:ext cx="6115050" cy="148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UoW examples</a:t>
            </a:r>
            <a:endParaRPr/>
          </a:p>
        </p:txBody>
      </p:sp>
      <p:sp>
        <p:nvSpPr>
          <p:cNvPr id="134" name="Google Shape;134;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TTransaction from NHibernate</a:t>
            </a:r>
            <a:endParaRPr/>
          </a:p>
          <a:p>
            <a:pPr indent="-342900" lvl="0" marL="457200" rtl="0" algn="l">
              <a:spcBef>
                <a:spcPts val="0"/>
              </a:spcBef>
              <a:spcAft>
                <a:spcPts val="0"/>
              </a:spcAft>
              <a:buSzPts val="1800"/>
              <a:buChar char="-"/>
            </a:pPr>
            <a:r>
              <a:rPr lang="pt-BR"/>
              <a:t>DataContext </a:t>
            </a:r>
            <a:r>
              <a:rPr lang="pt-BR"/>
              <a:t>from</a:t>
            </a:r>
            <a:r>
              <a:rPr lang="pt-BR"/>
              <a:t> LINQ to SQL</a:t>
            </a:r>
            <a:endParaRPr/>
          </a:p>
          <a:p>
            <a:pPr indent="-342900" lvl="0" marL="457200" rtl="0" algn="l">
              <a:spcBef>
                <a:spcPts val="0"/>
              </a:spcBef>
              <a:spcAft>
                <a:spcPts val="0"/>
              </a:spcAft>
              <a:buSzPts val="1800"/>
              <a:buChar char="-"/>
            </a:pPr>
            <a:r>
              <a:rPr lang="pt-BR"/>
              <a:t>ObjectContent </a:t>
            </a:r>
            <a:r>
              <a:rPr lang="pt-BR"/>
              <a:t>from </a:t>
            </a:r>
            <a:r>
              <a:rPr lang="pt-BR"/>
              <a:t> Entity Framework</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2589400" y="82100"/>
            <a:ext cx="415603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Example</a:t>
            </a:r>
            <a:endParaRPr/>
          </a:p>
        </p:txBody>
      </p:sp>
      <p:sp>
        <p:nvSpPr>
          <p:cNvPr id="145" name="Google Shape;145;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Situation 1: When working with multiple repositories, but with dependent transactions, for example, if it is necessary to include the customer and then the order if the first is successful, then these are actions that have to be in the same transaction, for that it is necessary to generate a dependency by passing the same context in the repository builder.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Unit of Work Pattern Goals</a:t>
            </a:r>
            <a:endParaRPr/>
          </a:p>
        </p:txBody>
      </p:sp>
      <p:sp>
        <p:nvSpPr>
          <p:cNvPr id="151" name="Google Shape;151;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pt-BR"/>
              <a:t>- Keeps track of manipulated objects in order to </a:t>
            </a:r>
            <a:r>
              <a:rPr lang="pt-BR"/>
              <a:t>synchronize</a:t>
            </a:r>
            <a:r>
              <a:rPr lang="pt-BR"/>
              <a:t> data -&gt; data </a:t>
            </a:r>
            <a:r>
              <a:rPr lang="pt-BR"/>
              <a:t>store</a:t>
            </a:r>
            <a:r>
              <a:rPr lang="pt-BR"/>
              <a:t>;</a:t>
            </a:r>
            <a:endParaRPr/>
          </a:p>
          <a:p>
            <a:pPr indent="0" lvl="0" marL="457200" rtl="0" algn="l">
              <a:spcBef>
                <a:spcPts val="1600"/>
              </a:spcBef>
              <a:spcAft>
                <a:spcPts val="0"/>
              </a:spcAft>
              <a:buNone/>
            </a:pPr>
            <a:r>
              <a:rPr lang="pt-BR"/>
              <a:t>- Provides a single transaction for multiples queries</a:t>
            </a:r>
            <a:endParaRPr/>
          </a:p>
          <a:p>
            <a:pPr indent="0" lvl="0" marL="457200" rtl="0" algn="l">
              <a:spcBef>
                <a:spcPts val="1600"/>
              </a:spcBef>
              <a:spcAft>
                <a:spcPts val="0"/>
              </a:spcAft>
              <a:buNone/>
            </a:pPr>
            <a:r>
              <a:rPr lang="pt-BR"/>
              <a:t>- The UoW commits the transaction</a:t>
            </a:r>
            <a:endParaRPr/>
          </a:p>
          <a:p>
            <a:pPr indent="0" lvl="0" marL="457200" rtl="0" algn="l">
              <a:spcBef>
                <a:spcPts val="1600"/>
              </a:spcBef>
              <a:spcAft>
                <a:spcPts val="0"/>
              </a:spcAft>
              <a:buNone/>
            </a:pPr>
            <a:r>
              <a:rPr lang="pt-BR"/>
              <a:t>- Single commit call on database (single transaction)</a:t>
            </a:r>
            <a:endParaRPr/>
          </a:p>
          <a:p>
            <a:pPr indent="0" lvl="0" marL="457200" rtl="0" algn="l">
              <a:spcBef>
                <a:spcPts val="1600"/>
              </a:spcBef>
              <a:spcAft>
                <a:spcPts val="0"/>
              </a:spcAft>
              <a:buNone/>
            </a:pPr>
            <a:r>
              <a:rPr lang="pt-BR"/>
              <a:t>- All object tracking information is centralized</a:t>
            </a:r>
            <a:endParaRPr/>
          </a:p>
          <a:p>
            <a:pPr indent="0" lvl="0" marL="457200" rtl="0" algn="l">
              <a:spcBef>
                <a:spcPts val="1600"/>
              </a:spcBef>
              <a:spcAft>
                <a:spcPts val="0"/>
              </a:spcAft>
              <a:buClr>
                <a:schemeClr val="dk1"/>
              </a:buClr>
              <a:buSzPts val="1100"/>
              <a:buFont typeface="Arial"/>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1236200" y="1"/>
            <a:ext cx="6671599" cy="500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a:t>
            </a:r>
            <a:r>
              <a:rPr lang="pt-BR"/>
              <a:t>mplementation of the Unit Of Work Pattern</a:t>
            </a:r>
            <a:endParaRPr/>
          </a:p>
        </p:txBody>
      </p:sp>
      <p:sp>
        <p:nvSpPr>
          <p:cNvPr id="162" name="Google Shape;162;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G</a:t>
            </a:r>
            <a:r>
              <a:rPr lang="pt-BR"/>
              <a:t>eneric implementation - Specific implementation</a:t>
            </a:r>
            <a:endParaRPr/>
          </a:p>
        </p:txBody>
      </p:sp>
      <p:pic>
        <p:nvPicPr>
          <p:cNvPr id="163" name="Google Shape;163;p30"/>
          <p:cNvPicPr preferRelativeResize="0"/>
          <p:nvPr/>
        </p:nvPicPr>
        <p:blipFill>
          <a:blip r:embed="rId3">
            <a:alphaModFix/>
          </a:blip>
          <a:stretch>
            <a:fillRect/>
          </a:stretch>
        </p:blipFill>
        <p:spPr>
          <a:xfrm>
            <a:off x="1714378" y="2130053"/>
            <a:ext cx="5505925" cy="208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Entity Framework</a:t>
            </a:r>
            <a:endParaRPr/>
          </a:p>
        </p:txBody>
      </p:sp>
      <p:sp>
        <p:nvSpPr>
          <p:cNvPr id="169" name="Google Shape;169;p31"/>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2334637" y="599800"/>
            <a:ext cx="4474726" cy="406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Entity Framework</a:t>
            </a:r>
            <a:endParaRPr/>
          </a:p>
        </p:txBody>
      </p:sp>
      <p:sp>
        <p:nvSpPr>
          <p:cNvPr id="175" name="Google Shape;175;p32"/>
          <p:cNvSpPr txBox="1"/>
          <p:nvPr>
            <p:ph idx="1" type="body"/>
          </p:nvPr>
        </p:nvSpPr>
        <p:spPr>
          <a:xfrm>
            <a:off x="311700" y="1171600"/>
            <a:ext cx="42603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Usually frameworks, like the entity framework in dotnet, already implement both the Unit Of Work Pattern and the Repository Pattern.</a:t>
            </a:r>
            <a:endParaRPr/>
          </a:p>
          <a:p>
            <a:pPr indent="-342900" lvl="0" marL="457200" rtl="0" algn="l">
              <a:spcBef>
                <a:spcPts val="1600"/>
              </a:spcBef>
              <a:spcAft>
                <a:spcPts val="0"/>
              </a:spcAft>
              <a:buSzPts val="1800"/>
              <a:buChar char="-"/>
            </a:pPr>
            <a:r>
              <a:rPr lang="pt-BR"/>
              <a:t>DbSet - Represents a collection of objects in memory (add, remove, etc.)</a:t>
            </a:r>
            <a:endParaRPr/>
          </a:p>
          <a:p>
            <a:pPr indent="-342900" lvl="0" marL="457200" rtl="0" algn="l">
              <a:spcBef>
                <a:spcPts val="0"/>
              </a:spcBef>
              <a:spcAft>
                <a:spcPts val="0"/>
              </a:spcAft>
              <a:buSzPts val="1800"/>
              <a:buChar char="-"/>
            </a:pPr>
            <a:r>
              <a:rPr lang="pt-BR"/>
              <a:t>DbContext - Acts as a UnitOfWork, it has DbSets and SaveChanges ()</a:t>
            </a:r>
            <a:endParaRPr/>
          </a:p>
        </p:txBody>
      </p:sp>
      <p:pic>
        <p:nvPicPr>
          <p:cNvPr id="176" name="Google Shape;176;p32"/>
          <p:cNvPicPr preferRelativeResize="0"/>
          <p:nvPr/>
        </p:nvPicPr>
        <p:blipFill>
          <a:blip r:embed="rId3">
            <a:alphaModFix/>
          </a:blip>
          <a:stretch>
            <a:fillRect/>
          </a:stretch>
        </p:blipFill>
        <p:spPr>
          <a:xfrm>
            <a:off x="4496975" y="1222350"/>
            <a:ext cx="4647025" cy="301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1380725" y="102438"/>
            <a:ext cx="6011274" cy="493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10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Since</a:t>
            </a:r>
            <a:r>
              <a:rPr lang="pt-BR"/>
              <a:t> EF core already provide to us the Repository Pattern and UoW, why should we make our own?</a:t>
            </a:r>
            <a:endParaRPr/>
          </a:p>
        </p:txBody>
      </p:sp>
      <p:sp>
        <p:nvSpPr>
          <p:cNvPr id="187" name="Google Shape;187;p34"/>
          <p:cNvSpPr txBox="1"/>
          <p:nvPr>
            <p:ph idx="1" type="body"/>
          </p:nvPr>
        </p:nvSpPr>
        <p:spPr>
          <a:xfrm>
            <a:off x="311700" y="1848175"/>
            <a:ext cx="8520600" cy="27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pt-BR"/>
              <a:t>The problem with DbSet is that it returns IQueryable which makes it easier to duplicate queries by your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t>So, we understand using the standard to decouple the framework.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11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“Architecture must be independent of frameworks” - Clean Architecture</a:t>
            </a:r>
            <a:endParaRPr/>
          </a:p>
        </p:txBody>
      </p:sp>
      <p:sp>
        <p:nvSpPr>
          <p:cNvPr id="193" name="Google Shape;193;p35"/>
          <p:cNvSpPr txBox="1"/>
          <p:nvPr>
            <p:ph idx="1" type="body"/>
          </p:nvPr>
        </p:nvSpPr>
        <p:spPr>
          <a:xfrm>
            <a:off x="311700" y="1721475"/>
            <a:ext cx="8520600" cy="284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Entity Framework does not bring all the benefits of this architecture. We have to use them as tools to help include your system in limited restrictions.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Service Pattern</a:t>
            </a:r>
            <a:endParaRPr/>
          </a:p>
        </p:txBody>
      </p:sp>
      <p:sp>
        <p:nvSpPr>
          <p:cNvPr id="199" name="Google Shape;199;p36"/>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10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Service Layer Pattern</a:t>
            </a:r>
            <a:endParaRPr/>
          </a:p>
        </p:txBody>
      </p:sp>
      <p:sp>
        <p:nvSpPr>
          <p:cNvPr id="205" name="Google Shape;205;p37"/>
          <p:cNvSpPr txBox="1"/>
          <p:nvPr>
            <p:ph idx="1" type="body"/>
          </p:nvPr>
        </p:nvSpPr>
        <p:spPr>
          <a:xfrm>
            <a:off x="311700" y="1642150"/>
            <a:ext cx="4163400" cy="27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Introduces the separation of the service code from the application presentation layer. In this way the controller is gonna be simpler and easier to test,  and if you need to make adjustments to the presentation or service, it is easier.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06" name="Google Shape;206;p37"/>
          <p:cNvPicPr preferRelativeResize="0"/>
          <p:nvPr/>
        </p:nvPicPr>
        <p:blipFill>
          <a:blip r:embed="rId3">
            <a:alphaModFix/>
          </a:blip>
          <a:stretch>
            <a:fillRect/>
          </a:stretch>
        </p:blipFill>
        <p:spPr>
          <a:xfrm>
            <a:off x="4572000" y="1848175"/>
            <a:ext cx="3855125" cy="25146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Service Layer Goals</a:t>
            </a:r>
            <a:endParaRPr/>
          </a:p>
        </p:txBody>
      </p:sp>
      <p:sp>
        <p:nvSpPr>
          <p:cNvPr id="212" name="Google Shape;212;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 Centralizing duplicated business logic</a:t>
            </a:r>
            <a:endParaRPr/>
          </a:p>
          <a:p>
            <a:pPr indent="0" lvl="0" marL="0" rtl="0" algn="l">
              <a:spcBef>
                <a:spcPts val="1600"/>
              </a:spcBef>
              <a:spcAft>
                <a:spcPts val="0"/>
              </a:spcAft>
              <a:buNone/>
            </a:pPr>
            <a:r>
              <a:rPr lang="pt-BR"/>
              <a:t>- Allows you to organize the code by separating responsibilities</a:t>
            </a:r>
            <a:endParaRPr/>
          </a:p>
          <a:p>
            <a:pPr indent="0" lvl="0" marL="0" rtl="0" algn="l">
              <a:spcBef>
                <a:spcPts val="1600"/>
              </a:spcBef>
              <a:spcAft>
                <a:spcPts val="0"/>
              </a:spcAft>
              <a:buClr>
                <a:schemeClr val="dk1"/>
              </a:buClr>
              <a:buSzPts val="1100"/>
              <a:buFont typeface="Arial"/>
              <a:buNone/>
            </a:pPr>
            <a:r>
              <a:rPr lang="pt-BR"/>
              <a:t>- Code that needs to be re-used by multiple clients</a:t>
            </a:r>
            <a:endParaRPr/>
          </a:p>
          <a:p>
            <a:pPr indent="0" lvl="0" marL="0" rtl="0" algn="l">
              <a:spcBef>
                <a:spcPts val="1600"/>
              </a:spcBef>
              <a:spcAft>
                <a:spcPts val="0"/>
              </a:spcAft>
              <a:buClr>
                <a:schemeClr val="dk1"/>
              </a:buClr>
              <a:buSzPts val="1100"/>
              <a:buFont typeface="Arial"/>
              <a:buNone/>
            </a:pPr>
            <a:r>
              <a:rPr lang="pt-BR"/>
              <a:t>- Third party libraries that we have limited licenses for</a:t>
            </a:r>
            <a:endParaRPr/>
          </a:p>
          <a:p>
            <a:pPr indent="0" lvl="0" marL="0" rtl="0" algn="l">
              <a:spcBef>
                <a:spcPts val="1600"/>
              </a:spcBef>
              <a:spcAft>
                <a:spcPts val="0"/>
              </a:spcAft>
              <a:buClr>
                <a:schemeClr val="dk1"/>
              </a:buClr>
              <a:buSzPts val="1100"/>
              <a:buFont typeface="Arial"/>
              <a:buNone/>
            </a:pPr>
            <a:r>
              <a:rPr lang="pt-BR"/>
              <a:t>- Third parties that need an integration point into our system</a:t>
            </a:r>
            <a:endParaRPr/>
          </a:p>
          <a:p>
            <a:pPr indent="0" lvl="0" marL="0" rtl="0" algn="l">
              <a:spcBef>
                <a:spcPts val="1600"/>
              </a:spcBef>
              <a:spcAft>
                <a:spcPts val="0"/>
              </a:spcAft>
              <a:buNone/>
            </a:pPr>
            <a:r>
              <a:rPr lang="pt-BR"/>
              <a:t>- Allows you to reuse the code avoiding errors and thus increase productivity</a:t>
            </a:r>
            <a:endParaRPr/>
          </a:p>
          <a:p>
            <a:pPr indent="0" lvl="0" marL="0" rtl="0" algn="l">
              <a:spcBef>
                <a:spcPts val="1600"/>
              </a:spcBef>
              <a:spcAft>
                <a:spcPts val="0"/>
              </a:spcAft>
              <a:buNone/>
            </a:pPr>
            <a:r>
              <a:rPr lang="pt-BR"/>
              <a:t>- Allows you to test the application more easily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39"/>
          <p:cNvPicPr preferRelativeResize="0"/>
          <p:nvPr/>
        </p:nvPicPr>
        <p:blipFill>
          <a:blip r:embed="rId3">
            <a:alphaModFix/>
          </a:blip>
          <a:stretch>
            <a:fillRect/>
          </a:stretch>
        </p:blipFill>
        <p:spPr>
          <a:xfrm>
            <a:off x="2322963" y="207063"/>
            <a:ext cx="4638675" cy="444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Implementation of the Service Layer pattern</a:t>
            </a:r>
            <a:endParaRPr/>
          </a:p>
        </p:txBody>
      </p:sp>
      <p:sp>
        <p:nvSpPr>
          <p:cNvPr id="223" name="Google Shape;223;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Interface-oriented programming:</a:t>
            </a:r>
            <a:endParaRPr/>
          </a:p>
        </p:txBody>
      </p:sp>
      <p:pic>
        <p:nvPicPr>
          <p:cNvPr id="224" name="Google Shape;224;p40"/>
          <p:cNvPicPr preferRelativeResize="0"/>
          <p:nvPr/>
        </p:nvPicPr>
        <p:blipFill>
          <a:blip r:embed="rId3">
            <a:alphaModFix/>
          </a:blip>
          <a:stretch>
            <a:fillRect/>
          </a:stretch>
        </p:blipFill>
        <p:spPr>
          <a:xfrm>
            <a:off x="2116155" y="1772450"/>
            <a:ext cx="5118425" cy="2462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Clean code for Service Layer</a:t>
            </a:r>
            <a:endParaRPr/>
          </a:p>
        </p:txBody>
      </p:sp>
      <p:sp>
        <p:nvSpPr>
          <p:cNvPr id="230" name="Google Shape;230;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The operation relates to a domain concept that is not a natural part of an ENTITY or VALUE OBJECT</a:t>
            </a:r>
            <a:endParaRPr/>
          </a:p>
          <a:p>
            <a:pPr indent="-342900" lvl="0" marL="457200" rtl="0" algn="l">
              <a:spcBef>
                <a:spcPts val="0"/>
              </a:spcBef>
              <a:spcAft>
                <a:spcPts val="0"/>
              </a:spcAft>
              <a:buSzPts val="1800"/>
              <a:buChar char="-"/>
            </a:pPr>
            <a:r>
              <a:rPr lang="pt-BR"/>
              <a:t>The interface is defined in terms of other elements of the domain model</a:t>
            </a:r>
            <a:endParaRPr/>
          </a:p>
          <a:p>
            <a:pPr indent="-342900" lvl="0" marL="457200" rtl="0" algn="l">
              <a:spcBef>
                <a:spcPts val="0"/>
              </a:spcBef>
              <a:spcAft>
                <a:spcPts val="0"/>
              </a:spcAft>
              <a:buSzPts val="1800"/>
              <a:buChar char="-"/>
            </a:pPr>
            <a:r>
              <a:rPr lang="pt-BR"/>
              <a:t>The operation is stateless (any client can use any instance of a particular SERVICE without regard to the instance’s individual history)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Repository Pattern</a:t>
            </a:r>
            <a:endParaRPr/>
          </a:p>
        </p:txBody>
      </p:sp>
      <p:sp>
        <p:nvSpPr>
          <p:cNvPr id="71" name="Google Shape;71;p15"/>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Martin Fowler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42"/>
          <p:cNvPicPr preferRelativeResize="0"/>
          <p:nvPr/>
        </p:nvPicPr>
        <p:blipFill>
          <a:blip r:embed="rId3">
            <a:alphaModFix/>
          </a:blip>
          <a:stretch>
            <a:fillRect/>
          </a:stretch>
        </p:blipFill>
        <p:spPr>
          <a:xfrm>
            <a:off x="5423623" y="1205000"/>
            <a:ext cx="1437625" cy="3652950"/>
          </a:xfrm>
          <a:prstGeom prst="rect">
            <a:avLst/>
          </a:prstGeom>
          <a:noFill/>
          <a:ln>
            <a:noFill/>
          </a:ln>
        </p:spPr>
      </p:pic>
      <p:pic>
        <p:nvPicPr>
          <p:cNvPr id="236" name="Google Shape;236;p42"/>
          <p:cNvPicPr preferRelativeResize="0"/>
          <p:nvPr/>
        </p:nvPicPr>
        <p:blipFill>
          <a:blip r:embed="rId4">
            <a:alphaModFix/>
          </a:blip>
          <a:stretch>
            <a:fillRect/>
          </a:stretch>
        </p:blipFill>
        <p:spPr>
          <a:xfrm>
            <a:off x="2210267" y="1205000"/>
            <a:ext cx="928983" cy="3652950"/>
          </a:xfrm>
          <a:prstGeom prst="rect">
            <a:avLst/>
          </a:prstGeom>
          <a:noFill/>
          <a:ln>
            <a:noFill/>
          </a:ln>
        </p:spPr>
      </p:pic>
      <p:sp>
        <p:nvSpPr>
          <p:cNvPr id="237" name="Google Shape;237;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Overview: Before and After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 summary</a:t>
            </a:r>
            <a:endParaRPr/>
          </a:p>
        </p:txBody>
      </p:sp>
      <p:sp>
        <p:nvSpPr>
          <p:cNvPr id="243" name="Google Shape;243;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Business objects should interface with a business </a:t>
            </a:r>
            <a:r>
              <a:rPr lang="pt-BR"/>
              <a:t>oriented</a:t>
            </a:r>
            <a:r>
              <a:rPr lang="pt-BR"/>
              <a:t> storage service</a:t>
            </a:r>
            <a:endParaRPr/>
          </a:p>
          <a:p>
            <a:pPr indent="-342900" lvl="0" marL="457200" rtl="0" algn="l">
              <a:spcBef>
                <a:spcPts val="0"/>
              </a:spcBef>
              <a:spcAft>
                <a:spcPts val="0"/>
              </a:spcAft>
              <a:buSzPts val="1800"/>
              <a:buChar char="-"/>
            </a:pPr>
            <a:r>
              <a:rPr lang="pt-BR"/>
              <a:t>Data objects should interface with a data oriented service</a:t>
            </a:r>
            <a:endParaRPr/>
          </a:p>
          <a:p>
            <a:pPr indent="-342900" lvl="0" marL="457200" rtl="0" algn="l">
              <a:spcBef>
                <a:spcPts val="0"/>
              </a:spcBef>
              <a:spcAft>
                <a:spcPts val="0"/>
              </a:spcAft>
              <a:buSzPts val="1800"/>
              <a:buChar char="-"/>
            </a:pPr>
            <a:r>
              <a:rPr lang="pt-BR"/>
              <a:t>The repository should be the bridging mediator</a:t>
            </a:r>
            <a:endParaRPr/>
          </a:p>
          <a:p>
            <a:pPr indent="-342900" lvl="0" marL="457200" rtl="0" algn="l">
              <a:spcBef>
                <a:spcPts val="0"/>
              </a:spcBef>
              <a:spcAft>
                <a:spcPts val="0"/>
              </a:spcAft>
              <a:buSzPts val="1800"/>
              <a:buChar char="-"/>
            </a:pPr>
            <a:r>
              <a:rPr lang="pt-BR"/>
              <a:t>BUT the real use case for the repository pattern is in dealing with multiple persistence services</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a:t>
            </a:r>
            <a:r>
              <a:rPr lang="pt-BR"/>
              <a:t>e aware</a:t>
            </a:r>
            <a:r>
              <a:rPr lang="pt-BR"/>
              <a:t>: </a:t>
            </a:r>
            <a:r>
              <a:rPr lang="pt-BR"/>
              <a:t>Use the patterns only when you need to!</a:t>
            </a:r>
            <a:endParaRPr/>
          </a:p>
        </p:txBody>
      </p:sp>
      <p:pic>
        <p:nvPicPr>
          <p:cNvPr id="249" name="Google Shape;249;p44"/>
          <p:cNvPicPr preferRelativeResize="0"/>
          <p:nvPr/>
        </p:nvPicPr>
        <p:blipFill>
          <a:blip r:embed="rId3">
            <a:alphaModFix/>
          </a:blip>
          <a:stretch>
            <a:fillRect/>
          </a:stretch>
        </p:blipFill>
        <p:spPr>
          <a:xfrm>
            <a:off x="1659450" y="1258275"/>
            <a:ext cx="5825076" cy="3106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 TIME!</a:t>
            </a:r>
            <a:endParaRPr/>
          </a:p>
        </p:txBody>
      </p:sp>
      <p:sp>
        <p:nvSpPr>
          <p:cNvPr id="255" name="Google Shape;255;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We have a real </a:t>
            </a:r>
            <a:r>
              <a:rPr lang="pt-BR"/>
              <a:t>project</a:t>
            </a:r>
            <a:r>
              <a:rPr lang="pt-BR"/>
              <a:t> with Entity Framework, our test is to switch EF core to PetaPoco and then Dapper.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What is Repository Pattern?</a:t>
            </a:r>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“The repository Pattern mediates between the domain and data mapping layers using a collection-like interface for accessing domain objects. It is like a object collection in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Repository Pattern Goals</a:t>
            </a:r>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Minimizes the query logic in your application avoiding queries spread by the code;</a:t>
            </a:r>
            <a:endParaRPr/>
          </a:p>
          <a:p>
            <a:pPr indent="-342900" lvl="0" marL="457200" rtl="0" algn="l">
              <a:spcBef>
                <a:spcPts val="0"/>
              </a:spcBef>
              <a:spcAft>
                <a:spcPts val="0"/>
              </a:spcAft>
              <a:buSzPts val="1800"/>
              <a:buChar char="-"/>
            </a:pPr>
            <a:r>
              <a:rPr lang="pt-BR"/>
              <a:t>Minimize duplicate query logic</a:t>
            </a:r>
            <a:endParaRPr/>
          </a:p>
          <a:p>
            <a:pPr indent="-342900" lvl="0" marL="457200" rtl="0" algn="l">
              <a:spcBef>
                <a:spcPts val="0"/>
              </a:spcBef>
              <a:spcAft>
                <a:spcPts val="0"/>
              </a:spcAft>
              <a:buSzPts val="1800"/>
              <a:buChar char="-"/>
            </a:pPr>
            <a:r>
              <a:rPr lang="pt-BR"/>
              <a:t>Decouples Business access code from data access. Then it could </a:t>
            </a:r>
            <a:r>
              <a:rPr lang="pt-BR"/>
              <a:t>separate</a:t>
            </a:r>
            <a:r>
              <a:rPr lang="pt-BR"/>
              <a:t> your application from persistence frameworks like EF Core </a:t>
            </a:r>
            <a:endParaRPr/>
          </a:p>
          <a:p>
            <a:pPr indent="-342900" lvl="0" marL="457200" rtl="0" algn="l">
              <a:spcBef>
                <a:spcPts val="0"/>
              </a:spcBef>
              <a:spcAft>
                <a:spcPts val="0"/>
              </a:spcAft>
              <a:buSzPts val="1800"/>
              <a:buChar char="-"/>
            </a:pPr>
            <a:r>
              <a:rPr lang="pt-BR"/>
              <a:t>Facilitates unit testing in your application</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2050250" y="3255575"/>
            <a:ext cx="5169700" cy="150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Methods used in the Repository Pattern</a:t>
            </a:r>
            <a:endParaRPr/>
          </a:p>
        </p:txBody>
      </p:sp>
      <p:sp>
        <p:nvSpPr>
          <p:cNvPr id="90" name="Google Shape;90;p18"/>
          <p:cNvSpPr txBox="1"/>
          <p:nvPr>
            <p:ph idx="1" type="body"/>
          </p:nvPr>
        </p:nvSpPr>
        <p:spPr>
          <a:xfrm>
            <a:off x="311700" y="1171600"/>
            <a:ext cx="3783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 repository pattern handles objects in memory, like this:</a:t>
            </a:r>
            <a:endParaRPr/>
          </a:p>
          <a:p>
            <a:pPr indent="-342900" lvl="0" marL="457200" rtl="0" algn="l">
              <a:spcBef>
                <a:spcPts val="1600"/>
              </a:spcBef>
              <a:spcAft>
                <a:spcPts val="0"/>
              </a:spcAft>
              <a:buSzPts val="1800"/>
              <a:buChar char="-"/>
            </a:pPr>
            <a:r>
              <a:rPr lang="pt-BR"/>
              <a:t>Remove (entity)</a:t>
            </a:r>
            <a:endParaRPr/>
          </a:p>
          <a:p>
            <a:pPr indent="-342900" lvl="0" marL="457200" rtl="0" algn="l">
              <a:spcBef>
                <a:spcPts val="0"/>
              </a:spcBef>
              <a:spcAft>
                <a:spcPts val="0"/>
              </a:spcAft>
              <a:buSzPts val="1800"/>
              <a:buChar char="-"/>
            </a:pPr>
            <a:r>
              <a:rPr lang="pt-BR"/>
              <a:t>Get (id)</a:t>
            </a:r>
            <a:endParaRPr/>
          </a:p>
          <a:p>
            <a:pPr indent="-342900" lvl="0" marL="457200" rtl="0" algn="l">
              <a:spcBef>
                <a:spcPts val="0"/>
              </a:spcBef>
              <a:spcAft>
                <a:spcPts val="0"/>
              </a:spcAft>
              <a:buSzPts val="1800"/>
              <a:buChar char="-"/>
            </a:pPr>
            <a:r>
              <a:rPr lang="pt-BR"/>
              <a:t>IEnumerable GetAll (entity)</a:t>
            </a:r>
            <a:endParaRPr/>
          </a:p>
          <a:p>
            <a:pPr indent="-342900" lvl="0" marL="457200" rtl="0" algn="l">
              <a:spcBef>
                <a:spcPts val="0"/>
              </a:spcBef>
              <a:spcAft>
                <a:spcPts val="0"/>
              </a:spcAft>
              <a:buSzPts val="1800"/>
              <a:buChar char="-"/>
            </a:pPr>
            <a:r>
              <a:rPr lang="pt-BR"/>
              <a:t>Find (predicate)</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91" name="Google Shape;91;p18"/>
          <p:cNvSpPr txBox="1"/>
          <p:nvPr>
            <p:ph idx="1" type="body"/>
          </p:nvPr>
        </p:nvSpPr>
        <p:spPr>
          <a:xfrm>
            <a:off x="4666550" y="1171600"/>
            <a:ext cx="3783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t>
            </a:r>
            <a:r>
              <a:rPr lang="pt-BR"/>
              <a:t>he repository pattern is NOT related to database persistence! So it is not part of the Repository Patter:</a:t>
            </a:r>
            <a:endParaRPr/>
          </a:p>
          <a:p>
            <a:pPr indent="-342900" lvl="0" marL="457200" rtl="0" algn="l">
              <a:spcBef>
                <a:spcPts val="1600"/>
              </a:spcBef>
              <a:spcAft>
                <a:spcPts val="0"/>
              </a:spcAft>
              <a:buSzPts val="1800"/>
              <a:buChar char="-"/>
            </a:pPr>
            <a:r>
              <a:rPr lang="pt-BR"/>
              <a:t>Add (entity)</a:t>
            </a:r>
            <a:endParaRPr/>
          </a:p>
          <a:p>
            <a:pPr indent="-342900" lvl="0" marL="457200" rtl="0" algn="l">
              <a:spcBef>
                <a:spcPts val="0"/>
              </a:spcBef>
              <a:spcAft>
                <a:spcPts val="0"/>
              </a:spcAft>
              <a:buSzPts val="1800"/>
              <a:buChar char="-"/>
            </a:pPr>
            <a:r>
              <a:rPr lang="pt-BR"/>
              <a:t>Save (entity)</a:t>
            </a:r>
            <a:endParaRPr/>
          </a:p>
          <a:p>
            <a:pPr indent="-342900" lvl="0" marL="457200" rtl="0" algn="l">
              <a:spcBef>
                <a:spcPts val="1600"/>
              </a:spcBef>
              <a:spcAft>
                <a:spcPts val="0"/>
              </a:spcAft>
              <a:buSzPts val="1800"/>
              <a:buChar char="-"/>
            </a:pPr>
            <a:r>
              <a:rPr lang="pt-BR"/>
              <a:t>Update (entity)</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Return IEnumerable instead of IQueryable</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 the repository standard, IQueryable should NOT be returned, but IEnumerable! Example: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IEnumerable queries on the client side, while IQueryable on the bank side. This prevents queries from spreading to other layers, so it does not allow you to extend or perform redundancies, giving the repository exclusivity to perform this function.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2176774" y="220525"/>
            <a:ext cx="4980900" cy="434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Clean code for Repository Pattern</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U</a:t>
            </a:r>
            <a:r>
              <a:rPr lang="pt-BR"/>
              <a:t>se generics</a:t>
            </a:r>
            <a:endParaRPr/>
          </a:p>
          <a:p>
            <a:pPr indent="-342900" lvl="0" marL="457200" rtl="0" algn="l">
              <a:spcBef>
                <a:spcPts val="0"/>
              </a:spcBef>
              <a:spcAft>
                <a:spcPts val="0"/>
              </a:spcAft>
              <a:buSzPts val="1800"/>
              <a:buChar char="-"/>
            </a:pPr>
            <a:r>
              <a:rPr lang="pt-BR"/>
              <a:t>Don't</a:t>
            </a:r>
            <a:r>
              <a:rPr lang="pt-BR"/>
              <a:t> use one repository per domain</a:t>
            </a:r>
            <a:endParaRPr/>
          </a:p>
          <a:p>
            <a:pPr indent="-342900" lvl="0" marL="457200" rtl="0" algn="l">
              <a:spcBef>
                <a:spcPts val="0"/>
              </a:spcBef>
              <a:spcAft>
                <a:spcPts val="0"/>
              </a:spcAft>
              <a:buSzPts val="1800"/>
              <a:buChar char="-"/>
            </a:pPr>
            <a:r>
              <a:rPr lang="pt-BR"/>
              <a:t>Focus your repository to manage a specific entity collection</a:t>
            </a:r>
            <a:endParaRPr/>
          </a:p>
          <a:p>
            <a:pPr indent="-342900" lvl="0" marL="457200" rtl="0" algn="l">
              <a:spcBef>
                <a:spcPts val="0"/>
              </a:spcBef>
              <a:spcAft>
                <a:spcPts val="0"/>
              </a:spcAft>
              <a:buSzPts val="1800"/>
              <a:buChar char="-"/>
            </a:pPr>
            <a:r>
              <a:rPr lang="pt-BR"/>
              <a:t>Share the context</a:t>
            </a:r>
            <a:endParaRPr/>
          </a:p>
          <a:p>
            <a:pPr indent="-342900" lvl="0" marL="457200" rtl="0" algn="l">
              <a:spcBef>
                <a:spcPts val="0"/>
              </a:spcBef>
              <a:spcAft>
                <a:spcPts val="0"/>
              </a:spcAft>
              <a:buSzPts val="1800"/>
              <a:buChar char="-"/>
            </a:pPr>
            <a:r>
              <a:rPr lang="pt-BR"/>
              <a:t>Don’t return view models from ur repository</a:t>
            </a:r>
            <a:endParaRPr/>
          </a:p>
          <a:p>
            <a:pPr indent="-342900" lvl="0" marL="457200" rtl="0" algn="l">
              <a:spcBef>
                <a:spcPts val="0"/>
              </a:spcBef>
              <a:spcAft>
                <a:spcPts val="0"/>
              </a:spcAft>
              <a:buSzPts val="1800"/>
              <a:buChar char="-"/>
            </a:pPr>
            <a:r>
              <a:rPr lang="pt-BR"/>
              <a:t>Avoid Save/Update method in repositories (idk)</a:t>
            </a:r>
            <a:endParaRPr/>
          </a:p>
          <a:p>
            <a:pPr indent="-342900" lvl="0" marL="457200" rtl="0" algn="l">
              <a:spcBef>
                <a:spcPts val="0"/>
              </a:spcBef>
              <a:spcAft>
                <a:spcPts val="0"/>
              </a:spcAft>
              <a:buSzPts val="1800"/>
              <a:buChar char="-"/>
            </a:pPr>
            <a:r>
              <a:rPr lang="pt-BR"/>
              <a:t>Don’t return IQueryable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