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Red Hat Display" panose="020B0604020202020204" charset="0"/>
      <p:regular r:id="rId13"/>
    </p:embeddedFont>
    <p:embeddedFont>
      <p:font typeface="Red Hat Display Bold" panose="020B0604020202020204" charset="0"/>
      <p:regular r:id="rId14"/>
    </p:embeddedFont>
    <p:embeddedFont>
      <p:font typeface="UID ช๊อปปิ้งมอลล์" panose="020B0604020202020204" charset="0"/>
      <p:regular r:id="rId15"/>
    </p:embeddedFont>
    <p:embeddedFont>
      <p:font typeface="เอฟซี เอกลักษณ์" panose="020B0604020202020204" charset="-3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2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8653639" y="-1820577"/>
            <a:ext cx="12698292" cy="1269829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34429">
                <a:alpha val="4706"/>
              </a:srgbClr>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286900" y="-2392438"/>
            <a:ext cx="6002200" cy="60022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34429"/>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524284" y="8328525"/>
            <a:ext cx="1478501" cy="147850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V="1">
            <a:off x="-861702" y="-773767"/>
            <a:ext cx="3780804" cy="3307587"/>
          </a:xfrm>
          <a:custGeom>
            <a:avLst/>
            <a:gdLst/>
            <a:ahLst/>
            <a:cxnLst/>
            <a:rect l="l" t="t" r="r" b="b"/>
            <a:pathLst>
              <a:path w="3780804" h="3307587">
                <a:moveTo>
                  <a:pt x="0" y="3307587"/>
                </a:moveTo>
                <a:lnTo>
                  <a:pt x="3780804" y="3307587"/>
                </a:lnTo>
                <a:lnTo>
                  <a:pt x="3780804" y="0"/>
                </a:lnTo>
                <a:lnTo>
                  <a:pt x="0" y="0"/>
                </a:lnTo>
                <a:lnTo>
                  <a:pt x="0" y="3307587"/>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325187" y="8467366"/>
            <a:ext cx="3605347" cy="360534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9187333" y="6602931"/>
            <a:ext cx="695102" cy="312796"/>
          </a:xfrm>
          <a:custGeom>
            <a:avLst/>
            <a:gdLst/>
            <a:ahLst/>
            <a:cxnLst/>
            <a:rect l="l" t="t" r="r" b="b"/>
            <a:pathLst>
              <a:path w="695102" h="312796">
                <a:moveTo>
                  <a:pt x="0" y="0"/>
                </a:moveTo>
                <a:lnTo>
                  <a:pt x="695102" y="0"/>
                </a:lnTo>
                <a:lnTo>
                  <a:pt x="695102" y="312796"/>
                </a:lnTo>
                <a:lnTo>
                  <a:pt x="0" y="3127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6" name="Group 16"/>
          <p:cNvGrpSpPr/>
          <p:nvPr/>
        </p:nvGrpSpPr>
        <p:grpSpPr>
          <a:xfrm>
            <a:off x="1599951" y="8742129"/>
            <a:ext cx="3055820" cy="3055820"/>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925596" y="9067775"/>
            <a:ext cx="2404528" cy="240452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655771" y="5454721"/>
            <a:ext cx="9166578" cy="2247266"/>
          </a:xfrm>
          <a:prstGeom prst="rect">
            <a:avLst/>
          </a:prstGeom>
        </p:spPr>
        <p:txBody>
          <a:bodyPr lIns="0" tIns="0" rIns="0" bIns="0" rtlCol="0" anchor="t">
            <a:spAutoFit/>
          </a:bodyPr>
          <a:lstStyle/>
          <a:p>
            <a:pPr algn="ctr">
              <a:lnSpc>
                <a:spcPts val="17359"/>
              </a:lnSpc>
            </a:pPr>
            <a:r>
              <a:rPr lang="en-US" sz="12399">
                <a:solidFill>
                  <a:srgbClr val="815736"/>
                </a:solidFill>
                <a:latin typeface="UID ช๊อปปิ้งมอลล์"/>
                <a:ea typeface="UID ช๊อปปิ้งมอลล์"/>
                <a:cs typeface="UID ช๊อปปิ้งมอลล์"/>
                <a:sym typeface="UID ช๊อปปิ้งมอลล์"/>
              </a:rPr>
              <a:t>Portofolio</a:t>
            </a:r>
          </a:p>
        </p:txBody>
      </p:sp>
      <p:sp>
        <p:nvSpPr>
          <p:cNvPr id="23" name="TextBox 23"/>
          <p:cNvSpPr txBox="1"/>
          <p:nvPr/>
        </p:nvSpPr>
        <p:spPr>
          <a:xfrm>
            <a:off x="1436694" y="2110897"/>
            <a:ext cx="15414612" cy="3479801"/>
          </a:xfrm>
          <a:prstGeom prst="rect">
            <a:avLst/>
          </a:prstGeom>
        </p:spPr>
        <p:txBody>
          <a:bodyPr lIns="0" tIns="0" rIns="0" bIns="0" rtlCol="0" anchor="t">
            <a:spAutoFit/>
          </a:bodyPr>
          <a:lstStyle/>
          <a:p>
            <a:pPr algn="ctr">
              <a:lnSpc>
                <a:spcPts val="13999"/>
              </a:lnSpc>
            </a:pPr>
            <a:r>
              <a:rPr lang="en-US" sz="9999">
                <a:solidFill>
                  <a:srgbClr val="352111"/>
                </a:solidFill>
                <a:latin typeface="เอฟซี เอกลักษณ์"/>
                <a:ea typeface="เอฟซี เอกลักษณ์"/>
                <a:cs typeface="เอฟซี เอกลักษณ์"/>
                <a:sym typeface="เอฟซี เอกลักษณ์"/>
              </a:rPr>
              <a:t>Exploratory Data Analysis (EDA)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2236702" y="-456740"/>
            <a:ext cx="12819223" cy="128192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C4B3"/>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953031" y="-220891"/>
            <a:ext cx="1592491" cy="15924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440710" y="2131736"/>
            <a:ext cx="13406579" cy="5495407"/>
          </a:xfrm>
          <a:custGeom>
            <a:avLst/>
            <a:gdLst/>
            <a:ahLst/>
            <a:cxnLst/>
            <a:rect l="l" t="t" r="r" b="b"/>
            <a:pathLst>
              <a:path w="13406579" h="5495407">
                <a:moveTo>
                  <a:pt x="0" y="0"/>
                </a:moveTo>
                <a:lnTo>
                  <a:pt x="13406580" y="0"/>
                </a:lnTo>
                <a:lnTo>
                  <a:pt x="13406580" y="5495407"/>
                </a:lnTo>
                <a:lnTo>
                  <a:pt x="0" y="5495407"/>
                </a:lnTo>
                <a:lnTo>
                  <a:pt x="0" y="0"/>
                </a:lnTo>
                <a:close/>
              </a:path>
            </a:pathLst>
          </a:custGeom>
          <a:blipFill>
            <a:blip r:embed="rId2"/>
            <a:stretch>
              <a:fillRect/>
            </a:stretch>
          </a:blipFill>
        </p:spPr>
      </p:sp>
      <p:sp>
        <p:nvSpPr>
          <p:cNvPr id="9" name="TextBox 9"/>
          <p:cNvSpPr txBox="1"/>
          <p:nvPr/>
        </p:nvSpPr>
        <p:spPr>
          <a:xfrm>
            <a:off x="5003106" y="1022032"/>
            <a:ext cx="8205029" cy="622935"/>
          </a:xfrm>
          <a:prstGeom prst="rect">
            <a:avLst/>
          </a:prstGeom>
        </p:spPr>
        <p:txBody>
          <a:bodyPr lIns="0" tIns="0" rIns="0" bIns="0" rtlCol="0" anchor="t">
            <a:spAutoFit/>
          </a:bodyPr>
          <a:lstStyle/>
          <a:p>
            <a:pPr algn="ctr">
              <a:lnSpc>
                <a:spcPts val="5039"/>
              </a:lnSpc>
            </a:pPr>
            <a:r>
              <a:rPr lang="en-US" sz="3599" b="1">
                <a:solidFill>
                  <a:srgbClr val="352111"/>
                </a:solidFill>
                <a:latin typeface="Red Hat Display Bold"/>
                <a:ea typeface="Red Hat Display Bold"/>
                <a:cs typeface="Red Hat Display Bold"/>
                <a:sym typeface="Red Hat Display Bold"/>
              </a:rPr>
              <a:t>Solusi bila ada duplikat data</a:t>
            </a:r>
          </a:p>
        </p:txBody>
      </p:sp>
      <p:sp>
        <p:nvSpPr>
          <p:cNvPr id="10" name="TextBox 10"/>
          <p:cNvSpPr txBox="1"/>
          <p:nvPr/>
        </p:nvSpPr>
        <p:spPr>
          <a:xfrm>
            <a:off x="1722645" y="8037711"/>
            <a:ext cx="14765952" cy="1261110"/>
          </a:xfrm>
          <a:prstGeom prst="rect">
            <a:avLst/>
          </a:prstGeom>
        </p:spPr>
        <p:txBody>
          <a:bodyPr lIns="0" tIns="0" rIns="0" bIns="0" rtlCol="0" anchor="t">
            <a:spAutoFit/>
          </a:bodyPr>
          <a:lstStyle/>
          <a:p>
            <a:pPr algn="just">
              <a:lnSpc>
                <a:spcPts val="5039"/>
              </a:lnSpc>
            </a:pPr>
            <a:r>
              <a:rPr lang="en-US" sz="3599">
                <a:solidFill>
                  <a:srgbClr val="352111"/>
                </a:solidFill>
                <a:latin typeface="Red Hat Display"/>
                <a:ea typeface="Red Hat Display"/>
                <a:cs typeface="Red Hat Display"/>
                <a:sym typeface="Red Hat Display"/>
              </a:rPr>
              <a:t>Gambar di atas menampilkan mengatasi data yang duplikat. Dengan mengecek data disetiap kolom lalu mengapus data yang duplikat.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13295463" y="-686441"/>
            <a:ext cx="12819223" cy="128192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C4B3"/>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13054" y="2010815"/>
            <a:ext cx="8302926" cy="1652269"/>
          </a:xfrm>
          <a:prstGeom prst="rect">
            <a:avLst/>
          </a:prstGeom>
        </p:spPr>
        <p:txBody>
          <a:bodyPr lIns="0" tIns="0" rIns="0" bIns="0" rtlCol="0" anchor="t">
            <a:spAutoFit/>
          </a:bodyPr>
          <a:lstStyle/>
          <a:p>
            <a:pPr algn="ctr">
              <a:lnSpc>
                <a:spcPts val="12880"/>
              </a:lnSpc>
            </a:pPr>
            <a:r>
              <a:rPr lang="en-US" sz="9200">
                <a:solidFill>
                  <a:srgbClr val="352111"/>
                </a:solidFill>
                <a:latin typeface="UID ช๊อปปิ้งมอลล์"/>
                <a:ea typeface="UID ช๊อปปิ้งมอลล์"/>
                <a:cs typeface="UID ช๊อปปิ้งมอลล์"/>
                <a:sym typeface="UID ช๊อปปิ้งมอลล์"/>
              </a:rPr>
              <a:t>Terima Kasih</a:t>
            </a:r>
          </a:p>
        </p:txBody>
      </p:sp>
      <p:grpSp>
        <p:nvGrpSpPr>
          <p:cNvPr id="6" name="Group 6"/>
          <p:cNvGrpSpPr/>
          <p:nvPr/>
        </p:nvGrpSpPr>
        <p:grpSpPr>
          <a:xfrm>
            <a:off x="6167337" y="5143500"/>
            <a:ext cx="5953326" cy="835490"/>
            <a:chOff x="0" y="0"/>
            <a:chExt cx="1567954" cy="220047"/>
          </a:xfrm>
        </p:grpSpPr>
        <p:sp>
          <p:nvSpPr>
            <p:cNvPr id="7" name="Freeform 7"/>
            <p:cNvSpPr/>
            <p:nvPr/>
          </p:nvSpPr>
          <p:spPr>
            <a:xfrm>
              <a:off x="0" y="0"/>
              <a:ext cx="1567954" cy="220047"/>
            </a:xfrm>
            <a:custGeom>
              <a:avLst/>
              <a:gdLst/>
              <a:ahLst/>
              <a:cxnLst/>
              <a:rect l="l" t="t" r="r" b="b"/>
              <a:pathLst>
                <a:path w="1567954" h="220047">
                  <a:moveTo>
                    <a:pt x="26009" y="0"/>
                  </a:moveTo>
                  <a:lnTo>
                    <a:pt x="1541945" y="0"/>
                  </a:lnTo>
                  <a:cubicBezTo>
                    <a:pt x="1548843" y="0"/>
                    <a:pt x="1555459" y="2740"/>
                    <a:pt x="1560336" y="7618"/>
                  </a:cubicBezTo>
                  <a:cubicBezTo>
                    <a:pt x="1565214" y="12495"/>
                    <a:pt x="1567954" y="19111"/>
                    <a:pt x="1567954" y="26009"/>
                  </a:cubicBezTo>
                  <a:lnTo>
                    <a:pt x="1567954" y="194038"/>
                  </a:lnTo>
                  <a:cubicBezTo>
                    <a:pt x="1567954" y="200936"/>
                    <a:pt x="1565214" y="207551"/>
                    <a:pt x="1560336" y="212429"/>
                  </a:cubicBezTo>
                  <a:cubicBezTo>
                    <a:pt x="1555459" y="217306"/>
                    <a:pt x="1548843" y="220047"/>
                    <a:pt x="1541945" y="220047"/>
                  </a:cubicBezTo>
                  <a:lnTo>
                    <a:pt x="26009" y="220047"/>
                  </a:lnTo>
                  <a:cubicBezTo>
                    <a:pt x="19111" y="220047"/>
                    <a:pt x="12495" y="217306"/>
                    <a:pt x="7618" y="212429"/>
                  </a:cubicBezTo>
                  <a:cubicBezTo>
                    <a:pt x="2740" y="207551"/>
                    <a:pt x="0" y="200936"/>
                    <a:pt x="0" y="194038"/>
                  </a:cubicBezTo>
                  <a:lnTo>
                    <a:pt x="0" y="26009"/>
                  </a:lnTo>
                  <a:cubicBezTo>
                    <a:pt x="0" y="19111"/>
                    <a:pt x="2740" y="12495"/>
                    <a:pt x="7618" y="7618"/>
                  </a:cubicBezTo>
                  <a:cubicBezTo>
                    <a:pt x="12495" y="2740"/>
                    <a:pt x="19111" y="0"/>
                    <a:pt x="26009" y="0"/>
                  </a:cubicBezTo>
                  <a:close/>
                </a:path>
              </a:pathLst>
            </a:custGeom>
            <a:solidFill>
              <a:srgbClr val="000000">
                <a:alpha val="0"/>
              </a:srgbClr>
            </a:solidFill>
            <a:ln w="38100" cap="sq">
              <a:solidFill>
                <a:srgbClr val="815736"/>
              </a:solidFill>
              <a:prstDash val="solid"/>
              <a:miter/>
            </a:ln>
          </p:spPr>
        </p:sp>
        <p:sp>
          <p:nvSpPr>
            <p:cNvPr id="8" name="TextBox 8"/>
            <p:cNvSpPr txBox="1"/>
            <p:nvPr/>
          </p:nvSpPr>
          <p:spPr>
            <a:xfrm>
              <a:off x="0" y="-38100"/>
              <a:ext cx="1567954" cy="2581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7372086" y="5237712"/>
            <a:ext cx="3543829" cy="580390"/>
          </a:xfrm>
          <a:prstGeom prst="rect">
            <a:avLst/>
          </a:prstGeom>
        </p:spPr>
        <p:txBody>
          <a:bodyPr lIns="0" tIns="0" rIns="0" bIns="0" rtlCol="0" anchor="t">
            <a:spAutoFit/>
          </a:bodyPr>
          <a:lstStyle/>
          <a:p>
            <a:pPr algn="ctr">
              <a:lnSpc>
                <a:spcPts val="4759"/>
              </a:lnSpc>
            </a:pPr>
            <a:r>
              <a:rPr lang="en-US" sz="3399">
                <a:solidFill>
                  <a:srgbClr val="352111"/>
                </a:solidFill>
                <a:latin typeface="Red Hat Display"/>
                <a:ea typeface="Red Hat Display"/>
                <a:cs typeface="Red Hat Display"/>
                <a:sym typeface="Red Hat Display"/>
              </a:rPr>
              <a:t>082110196549</a:t>
            </a:r>
          </a:p>
        </p:txBody>
      </p:sp>
      <p:grpSp>
        <p:nvGrpSpPr>
          <p:cNvPr id="10" name="Group 10"/>
          <p:cNvGrpSpPr/>
          <p:nvPr/>
        </p:nvGrpSpPr>
        <p:grpSpPr>
          <a:xfrm>
            <a:off x="6167337" y="6112267"/>
            <a:ext cx="5953326" cy="835490"/>
            <a:chOff x="0" y="0"/>
            <a:chExt cx="1567954" cy="220047"/>
          </a:xfrm>
        </p:grpSpPr>
        <p:sp>
          <p:nvSpPr>
            <p:cNvPr id="11" name="Freeform 11"/>
            <p:cNvSpPr/>
            <p:nvPr/>
          </p:nvSpPr>
          <p:spPr>
            <a:xfrm>
              <a:off x="0" y="0"/>
              <a:ext cx="1567954" cy="220047"/>
            </a:xfrm>
            <a:custGeom>
              <a:avLst/>
              <a:gdLst/>
              <a:ahLst/>
              <a:cxnLst/>
              <a:rect l="l" t="t" r="r" b="b"/>
              <a:pathLst>
                <a:path w="1567954" h="220047">
                  <a:moveTo>
                    <a:pt x="26009" y="0"/>
                  </a:moveTo>
                  <a:lnTo>
                    <a:pt x="1541945" y="0"/>
                  </a:lnTo>
                  <a:cubicBezTo>
                    <a:pt x="1548843" y="0"/>
                    <a:pt x="1555459" y="2740"/>
                    <a:pt x="1560336" y="7618"/>
                  </a:cubicBezTo>
                  <a:cubicBezTo>
                    <a:pt x="1565214" y="12495"/>
                    <a:pt x="1567954" y="19111"/>
                    <a:pt x="1567954" y="26009"/>
                  </a:cubicBezTo>
                  <a:lnTo>
                    <a:pt x="1567954" y="194038"/>
                  </a:lnTo>
                  <a:cubicBezTo>
                    <a:pt x="1567954" y="200936"/>
                    <a:pt x="1565214" y="207551"/>
                    <a:pt x="1560336" y="212429"/>
                  </a:cubicBezTo>
                  <a:cubicBezTo>
                    <a:pt x="1555459" y="217306"/>
                    <a:pt x="1548843" y="220047"/>
                    <a:pt x="1541945" y="220047"/>
                  </a:cubicBezTo>
                  <a:lnTo>
                    <a:pt x="26009" y="220047"/>
                  </a:lnTo>
                  <a:cubicBezTo>
                    <a:pt x="19111" y="220047"/>
                    <a:pt x="12495" y="217306"/>
                    <a:pt x="7618" y="212429"/>
                  </a:cubicBezTo>
                  <a:cubicBezTo>
                    <a:pt x="2740" y="207551"/>
                    <a:pt x="0" y="200936"/>
                    <a:pt x="0" y="194038"/>
                  </a:cubicBezTo>
                  <a:lnTo>
                    <a:pt x="0" y="26009"/>
                  </a:lnTo>
                  <a:cubicBezTo>
                    <a:pt x="0" y="19111"/>
                    <a:pt x="2740" y="12495"/>
                    <a:pt x="7618" y="7618"/>
                  </a:cubicBezTo>
                  <a:cubicBezTo>
                    <a:pt x="12495" y="2740"/>
                    <a:pt x="19111" y="0"/>
                    <a:pt x="26009" y="0"/>
                  </a:cubicBezTo>
                  <a:close/>
                </a:path>
              </a:pathLst>
            </a:custGeom>
            <a:solidFill>
              <a:srgbClr val="000000">
                <a:alpha val="0"/>
              </a:srgbClr>
            </a:solidFill>
            <a:ln w="38100" cap="sq">
              <a:solidFill>
                <a:srgbClr val="815736"/>
              </a:solidFill>
              <a:prstDash val="solid"/>
              <a:miter/>
            </a:ln>
          </p:spPr>
        </p:sp>
        <p:sp>
          <p:nvSpPr>
            <p:cNvPr id="12" name="TextBox 12"/>
            <p:cNvSpPr txBox="1"/>
            <p:nvPr/>
          </p:nvSpPr>
          <p:spPr>
            <a:xfrm>
              <a:off x="0" y="-38100"/>
              <a:ext cx="1567954" cy="258147"/>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67337" y="6206479"/>
            <a:ext cx="5953326" cy="563880"/>
          </a:xfrm>
          <a:prstGeom prst="rect">
            <a:avLst/>
          </a:prstGeom>
        </p:spPr>
        <p:txBody>
          <a:bodyPr lIns="0" tIns="0" rIns="0" bIns="0" rtlCol="0" anchor="t">
            <a:spAutoFit/>
          </a:bodyPr>
          <a:lstStyle/>
          <a:p>
            <a:pPr algn="ctr">
              <a:lnSpc>
                <a:spcPts val="4620"/>
              </a:lnSpc>
            </a:pPr>
            <a:r>
              <a:rPr lang="en-US" sz="3300">
                <a:solidFill>
                  <a:srgbClr val="352111"/>
                </a:solidFill>
                <a:latin typeface="Red Hat Display"/>
                <a:ea typeface="Red Hat Display"/>
                <a:cs typeface="Red Hat Display"/>
                <a:sym typeface="Red Hat Display"/>
              </a:rPr>
              <a:t>sabrinasalmanabila@gmail.com</a:t>
            </a:r>
          </a:p>
        </p:txBody>
      </p:sp>
      <p:grpSp>
        <p:nvGrpSpPr>
          <p:cNvPr id="14" name="Group 14"/>
          <p:cNvGrpSpPr/>
          <p:nvPr/>
        </p:nvGrpSpPr>
        <p:grpSpPr>
          <a:xfrm>
            <a:off x="6167337" y="7081034"/>
            <a:ext cx="5953326" cy="835490"/>
            <a:chOff x="0" y="0"/>
            <a:chExt cx="1567954" cy="220047"/>
          </a:xfrm>
        </p:grpSpPr>
        <p:sp>
          <p:nvSpPr>
            <p:cNvPr id="15" name="Freeform 15"/>
            <p:cNvSpPr/>
            <p:nvPr/>
          </p:nvSpPr>
          <p:spPr>
            <a:xfrm>
              <a:off x="0" y="0"/>
              <a:ext cx="1567954" cy="220047"/>
            </a:xfrm>
            <a:custGeom>
              <a:avLst/>
              <a:gdLst/>
              <a:ahLst/>
              <a:cxnLst/>
              <a:rect l="l" t="t" r="r" b="b"/>
              <a:pathLst>
                <a:path w="1567954" h="220047">
                  <a:moveTo>
                    <a:pt x="26009" y="0"/>
                  </a:moveTo>
                  <a:lnTo>
                    <a:pt x="1541945" y="0"/>
                  </a:lnTo>
                  <a:cubicBezTo>
                    <a:pt x="1548843" y="0"/>
                    <a:pt x="1555459" y="2740"/>
                    <a:pt x="1560336" y="7618"/>
                  </a:cubicBezTo>
                  <a:cubicBezTo>
                    <a:pt x="1565214" y="12495"/>
                    <a:pt x="1567954" y="19111"/>
                    <a:pt x="1567954" y="26009"/>
                  </a:cubicBezTo>
                  <a:lnTo>
                    <a:pt x="1567954" y="194038"/>
                  </a:lnTo>
                  <a:cubicBezTo>
                    <a:pt x="1567954" y="200936"/>
                    <a:pt x="1565214" y="207551"/>
                    <a:pt x="1560336" y="212429"/>
                  </a:cubicBezTo>
                  <a:cubicBezTo>
                    <a:pt x="1555459" y="217306"/>
                    <a:pt x="1548843" y="220047"/>
                    <a:pt x="1541945" y="220047"/>
                  </a:cubicBezTo>
                  <a:lnTo>
                    <a:pt x="26009" y="220047"/>
                  </a:lnTo>
                  <a:cubicBezTo>
                    <a:pt x="19111" y="220047"/>
                    <a:pt x="12495" y="217306"/>
                    <a:pt x="7618" y="212429"/>
                  </a:cubicBezTo>
                  <a:cubicBezTo>
                    <a:pt x="2740" y="207551"/>
                    <a:pt x="0" y="200936"/>
                    <a:pt x="0" y="194038"/>
                  </a:cubicBezTo>
                  <a:lnTo>
                    <a:pt x="0" y="26009"/>
                  </a:lnTo>
                  <a:cubicBezTo>
                    <a:pt x="0" y="19111"/>
                    <a:pt x="2740" y="12495"/>
                    <a:pt x="7618" y="7618"/>
                  </a:cubicBezTo>
                  <a:cubicBezTo>
                    <a:pt x="12495" y="2740"/>
                    <a:pt x="19111" y="0"/>
                    <a:pt x="26009" y="0"/>
                  </a:cubicBezTo>
                  <a:close/>
                </a:path>
              </a:pathLst>
            </a:custGeom>
            <a:solidFill>
              <a:srgbClr val="000000">
                <a:alpha val="0"/>
              </a:srgbClr>
            </a:solidFill>
            <a:ln w="38100" cap="sq">
              <a:solidFill>
                <a:srgbClr val="815736"/>
              </a:solidFill>
              <a:prstDash val="solid"/>
              <a:miter/>
            </a:ln>
          </p:spPr>
        </p:sp>
        <p:sp>
          <p:nvSpPr>
            <p:cNvPr id="16" name="TextBox 16"/>
            <p:cNvSpPr txBox="1"/>
            <p:nvPr/>
          </p:nvSpPr>
          <p:spPr>
            <a:xfrm>
              <a:off x="0" y="-38100"/>
              <a:ext cx="1567954" cy="258147"/>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6355579" y="7175246"/>
            <a:ext cx="5576842" cy="580390"/>
          </a:xfrm>
          <a:prstGeom prst="rect">
            <a:avLst/>
          </a:prstGeom>
        </p:spPr>
        <p:txBody>
          <a:bodyPr lIns="0" tIns="0" rIns="0" bIns="0" rtlCol="0" anchor="t">
            <a:spAutoFit/>
          </a:bodyPr>
          <a:lstStyle/>
          <a:p>
            <a:pPr algn="ctr">
              <a:lnSpc>
                <a:spcPts val="4759"/>
              </a:lnSpc>
            </a:pPr>
            <a:r>
              <a:rPr lang="en-US" sz="3399">
                <a:solidFill>
                  <a:srgbClr val="352111"/>
                </a:solidFill>
                <a:latin typeface="Red Hat Display"/>
                <a:ea typeface="Red Hat Display"/>
                <a:cs typeface="Red Hat Display"/>
                <a:sym typeface="Red Hat Display"/>
              </a:rPr>
              <a:t>sbrnsall</a:t>
            </a:r>
          </a:p>
        </p:txBody>
      </p:sp>
      <p:grpSp>
        <p:nvGrpSpPr>
          <p:cNvPr id="18" name="Group 18"/>
          <p:cNvGrpSpPr/>
          <p:nvPr/>
        </p:nvGrpSpPr>
        <p:grpSpPr>
          <a:xfrm>
            <a:off x="-1103134" y="-1337357"/>
            <a:ext cx="3605347" cy="360534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828371" y="-1062593"/>
            <a:ext cx="3055820" cy="305582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502725" y="-736947"/>
            <a:ext cx="2404528" cy="2404528"/>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17259300" y="1570443"/>
            <a:ext cx="1592491" cy="1592491"/>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5090434" y="4044315"/>
            <a:ext cx="8205029" cy="622935"/>
          </a:xfrm>
          <a:prstGeom prst="rect">
            <a:avLst/>
          </a:prstGeom>
        </p:spPr>
        <p:txBody>
          <a:bodyPr lIns="0" tIns="0" rIns="0" bIns="0" rtlCol="0" anchor="t">
            <a:spAutoFit/>
          </a:bodyPr>
          <a:lstStyle/>
          <a:p>
            <a:pPr algn="ctr">
              <a:lnSpc>
                <a:spcPts val="5039"/>
              </a:lnSpc>
            </a:pPr>
            <a:r>
              <a:rPr lang="en-US" sz="3599" b="1">
                <a:solidFill>
                  <a:srgbClr val="352111"/>
                </a:solidFill>
                <a:latin typeface="Red Hat Display Bold"/>
                <a:ea typeface="Red Hat Display Bold"/>
                <a:cs typeface="Red Hat Display Bold"/>
                <a:sym typeface="Red Hat Display Bold"/>
              </a:rPr>
              <a:t>SABRINA SALMA NABILA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1972400" y="8116709"/>
            <a:ext cx="4834470" cy="483447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34429"/>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V="1">
            <a:off x="15292698" y="-1672843"/>
            <a:ext cx="3780804" cy="3307587"/>
          </a:xfrm>
          <a:custGeom>
            <a:avLst/>
            <a:gdLst/>
            <a:ahLst/>
            <a:cxnLst/>
            <a:rect l="l" t="t" r="r" b="b"/>
            <a:pathLst>
              <a:path w="3780804" h="3307587">
                <a:moveTo>
                  <a:pt x="0" y="3307586"/>
                </a:moveTo>
                <a:lnTo>
                  <a:pt x="3780804" y="3307586"/>
                </a:lnTo>
                <a:lnTo>
                  <a:pt x="3780804" y="0"/>
                </a:lnTo>
                <a:lnTo>
                  <a:pt x="0" y="0"/>
                </a:lnTo>
                <a:lnTo>
                  <a:pt x="0" y="330758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31645" y="4257751"/>
            <a:ext cx="645954" cy="645954"/>
          </a:xfrm>
          <a:custGeom>
            <a:avLst/>
            <a:gdLst/>
            <a:ahLst/>
            <a:cxnLst/>
            <a:rect l="l" t="t" r="r" b="b"/>
            <a:pathLst>
              <a:path w="645954" h="645954">
                <a:moveTo>
                  <a:pt x="0" y="0"/>
                </a:moveTo>
                <a:lnTo>
                  <a:pt x="645954" y="0"/>
                </a:lnTo>
                <a:lnTo>
                  <a:pt x="645954" y="645954"/>
                </a:lnTo>
                <a:lnTo>
                  <a:pt x="0" y="6459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414301" y="4241172"/>
            <a:ext cx="417048" cy="642849"/>
          </a:xfrm>
          <a:custGeom>
            <a:avLst/>
            <a:gdLst/>
            <a:ahLst/>
            <a:cxnLst/>
            <a:rect l="l" t="t" r="r" b="b"/>
            <a:pathLst>
              <a:path w="417048" h="642849">
                <a:moveTo>
                  <a:pt x="0" y="0"/>
                </a:moveTo>
                <a:lnTo>
                  <a:pt x="417048" y="0"/>
                </a:lnTo>
                <a:lnTo>
                  <a:pt x="417048" y="642849"/>
                </a:lnTo>
                <a:lnTo>
                  <a:pt x="0" y="6428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2760137" y="4241172"/>
            <a:ext cx="657173" cy="657173"/>
          </a:xfrm>
          <a:custGeom>
            <a:avLst/>
            <a:gdLst/>
            <a:ahLst/>
            <a:cxnLst/>
            <a:rect l="l" t="t" r="r" b="b"/>
            <a:pathLst>
              <a:path w="657173" h="657173">
                <a:moveTo>
                  <a:pt x="0" y="0"/>
                </a:moveTo>
                <a:lnTo>
                  <a:pt x="657173" y="0"/>
                </a:lnTo>
                <a:lnTo>
                  <a:pt x="657173" y="657173"/>
                </a:lnTo>
                <a:lnTo>
                  <a:pt x="0" y="657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469834" y="1496223"/>
            <a:ext cx="6135075" cy="1652269"/>
          </a:xfrm>
          <a:prstGeom prst="rect">
            <a:avLst/>
          </a:prstGeom>
        </p:spPr>
        <p:txBody>
          <a:bodyPr lIns="0" tIns="0" rIns="0" bIns="0" rtlCol="0" anchor="t">
            <a:spAutoFit/>
          </a:bodyPr>
          <a:lstStyle/>
          <a:p>
            <a:pPr algn="l">
              <a:lnSpc>
                <a:spcPts val="12880"/>
              </a:lnSpc>
            </a:pPr>
            <a:r>
              <a:rPr lang="en-US" sz="9200">
                <a:solidFill>
                  <a:srgbClr val="352111"/>
                </a:solidFill>
                <a:latin typeface="UID ช๊อปปิ้งมอลล์"/>
                <a:ea typeface="UID ช๊อปปิ้งมอลล์"/>
                <a:cs typeface="UID ช๊อปปิ้งมอลล์"/>
                <a:sym typeface="UID ช๊อปปิ้งมอลล์"/>
              </a:rPr>
              <a:t>Project</a:t>
            </a:r>
          </a:p>
        </p:txBody>
      </p:sp>
      <p:sp>
        <p:nvSpPr>
          <p:cNvPr id="10" name="TextBox 10"/>
          <p:cNvSpPr txBox="1"/>
          <p:nvPr/>
        </p:nvSpPr>
        <p:spPr>
          <a:xfrm>
            <a:off x="3054752" y="3502736"/>
            <a:ext cx="9705385" cy="755015"/>
          </a:xfrm>
          <a:prstGeom prst="rect">
            <a:avLst/>
          </a:prstGeom>
        </p:spPr>
        <p:txBody>
          <a:bodyPr lIns="0" tIns="0" rIns="0" bIns="0" rtlCol="0" anchor="t">
            <a:spAutoFit/>
          </a:bodyPr>
          <a:lstStyle/>
          <a:p>
            <a:pPr algn="l">
              <a:lnSpc>
                <a:spcPts val="6160"/>
              </a:lnSpc>
            </a:pPr>
            <a:r>
              <a:rPr lang="en-US" sz="4400" b="1">
                <a:solidFill>
                  <a:srgbClr val="815736"/>
                </a:solidFill>
                <a:latin typeface="Red Hat Display Bold"/>
                <a:ea typeface="Red Hat Display Bold"/>
                <a:cs typeface="Red Hat Display Bold"/>
                <a:sym typeface="Red Hat Display Bold"/>
              </a:rPr>
              <a:t>Memanggil/Memasukkan data set </a:t>
            </a:r>
          </a:p>
        </p:txBody>
      </p:sp>
      <p:grpSp>
        <p:nvGrpSpPr>
          <p:cNvPr id="11" name="Group 11"/>
          <p:cNvGrpSpPr/>
          <p:nvPr/>
        </p:nvGrpSpPr>
        <p:grpSpPr>
          <a:xfrm>
            <a:off x="2441522" y="3760516"/>
            <a:ext cx="420547" cy="3744170"/>
            <a:chOff x="0" y="0"/>
            <a:chExt cx="560730" cy="4992226"/>
          </a:xfrm>
        </p:grpSpPr>
        <p:sp>
          <p:nvSpPr>
            <p:cNvPr id="12" name="AutoShape 12"/>
            <p:cNvSpPr/>
            <p:nvPr/>
          </p:nvSpPr>
          <p:spPr>
            <a:xfrm flipH="1" flipV="1">
              <a:off x="267266" y="428082"/>
              <a:ext cx="38898" cy="4182012"/>
            </a:xfrm>
            <a:prstGeom prst="line">
              <a:avLst/>
            </a:prstGeom>
            <a:ln w="50800" cap="rnd">
              <a:solidFill>
                <a:srgbClr val="815736"/>
              </a:solidFill>
              <a:prstDash val="solid"/>
              <a:headEnd type="none" w="sm" len="sm"/>
              <a:tailEnd type="none" w="sm" len="sm"/>
            </a:ln>
          </p:spPr>
        </p:sp>
        <p:grpSp>
          <p:nvGrpSpPr>
            <p:cNvPr id="13" name="Group 13"/>
            <p:cNvGrpSpPr/>
            <p:nvPr/>
          </p:nvGrpSpPr>
          <p:grpSpPr>
            <a:xfrm>
              <a:off x="0" y="0"/>
              <a:ext cx="509132" cy="50913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2700" y="2204487"/>
              <a:ext cx="509132" cy="50913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51598" y="4483094"/>
              <a:ext cx="509132" cy="509132"/>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sp>
        <p:nvSpPr>
          <p:cNvPr id="22" name="TextBox 22"/>
          <p:cNvSpPr txBox="1"/>
          <p:nvPr/>
        </p:nvSpPr>
        <p:spPr>
          <a:xfrm>
            <a:off x="3054752" y="5212231"/>
            <a:ext cx="14204548" cy="755015"/>
          </a:xfrm>
          <a:prstGeom prst="rect">
            <a:avLst/>
          </a:prstGeom>
        </p:spPr>
        <p:txBody>
          <a:bodyPr lIns="0" tIns="0" rIns="0" bIns="0" rtlCol="0" anchor="t">
            <a:spAutoFit/>
          </a:bodyPr>
          <a:lstStyle/>
          <a:p>
            <a:pPr algn="l">
              <a:lnSpc>
                <a:spcPts val="6160"/>
              </a:lnSpc>
            </a:pPr>
            <a:r>
              <a:rPr lang="en-US" sz="4400" b="1">
                <a:solidFill>
                  <a:srgbClr val="815736"/>
                </a:solidFill>
                <a:latin typeface="Red Hat Display Bold"/>
                <a:ea typeface="Red Hat Display Bold"/>
                <a:cs typeface="Red Hat Display Bold"/>
                <a:sym typeface="Red Hat Display Bold"/>
              </a:rPr>
              <a:t>Mengecek data yang hilang (Handling Missing Value)</a:t>
            </a:r>
          </a:p>
        </p:txBody>
      </p:sp>
      <p:sp>
        <p:nvSpPr>
          <p:cNvPr id="23" name="TextBox 23"/>
          <p:cNvSpPr txBox="1"/>
          <p:nvPr/>
        </p:nvSpPr>
        <p:spPr>
          <a:xfrm>
            <a:off x="3054752" y="6921726"/>
            <a:ext cx="9705385" cy="755015"/>
          </a:xfrm>
          <a:prstGeom prst="rect">
            <a:avLst/>
          </a:prstGeom>
        </p:spPr>
        <p:txBody>
          <a:bodyPr lIns="0" tIns="0" rIns="0" bIns="0" rtlCol="0" anchor="t">
            <a:spAutoFit/>
          </a:bodyPr>
          <a:lstStyle/>
          <a:p>
            <a:pPr algn="l">
              <a:lnSpc>
                <a:spcPts val="6160"/>
              </a:lnSpc>
            </a:pPr>
            <a:r>
              <a:rPr lang="en-US" sz="4400" b="1">
                <a:solidFill>
                  <a:srgbClr val="815736"/>
                </a:solidFill>
                <a:latin typeface="Red Hat Display Bold"/>
                <a:ea typeface="Red Hat Display Bold"/>
                <a:cs typeface="Red Hat Display Bold"/>
                <a:sym typeface="Red Hat Display Bold"/>
              </a:rPr>
              <a:t>Mengatasi data duplicate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11339172" y="-1382150"/>
            <a:ext cx="12698292" cy="1269829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34429">
                <a:alpha val="4706"/>
              </a:srgbClr>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V="1">
            <a:off x="14951188" y="-917217"/>
            <a:ext cx="4041236" cy="3535423"/>
          </a:xfrm>
          <a:custGeom>
            <a:avLst/>
            <a:gdLst/>
            <a:ahLst/>
            <a:cxnLst/>
            <a:rect l="l" t="t" r="r" b="b"/>
            <a:pathLst>
              <a:path w="4041236" h="3535423">
                <a:moveTo>
                  <a:pt x="0" y="3535423"/>
                </a:moveTo>
                <a:lnTo>
                  <a:pt x="4041236" y="3535423"/>
                </a:lnTo>
                <a:lnTo>
                  <a:pt x="4041236" y="0"/>
                </a:lnTo>
                <a:lnTo>
                  <a:pt x="0" y="0"/>
                </a:lnTo>
                <a:lnTo>
                  <a:pt x="0" y="3535423"/>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72540" y="2008340"/>
            <a:ext cx="3605347" cy="3605347"/>
            <a:chOff x="0" y="0"/>
            <a:chExt cx="4807130" cy="4807130"/>
          </a:xfrm>
        </p:grpSpPr>
        <p:grpSp>
          <p:nvGrpSpPr>
            <p:cNvPr id="7" name="Group 7"/>
            <p:cNvGrpSpPr/>
            <p:nvPr/>
          </p:nvGrpSpPr>
          <p:grpSpPr>
            <a:xfrm>
              <a:off x="0" y="0"/>
              <a:ext cx="4807130" cy="480713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366352" y="366352"/>
              <a:ext cx="4074427" cy="407442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800546" y="800546"/>
              <a:ext cx="3206038" cy="320603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sp>
        <p:nvSpPr>
          <p:cNvPr id="16" name="Freeform 16"/>
          <p:cNvSpPr/>
          <p:nvPr/>
        </p:nvSpPr>
        <p:spPr>
          <a:xfrm>
            <a:off x="2046526" y="2618206"/>
            <a:ext cx="14194947" cy="6955524"/>
          </a:xfrm>
          <a:custGeom>
            <a:avLst/>
            <a:gdLst/>
            <a:ahLst/>
            <a:cxnLst/>
            <a:rect l="l" t="t" r="r" b="b"/>
            <a:pathLst>
              <a:path w="14194947" h="6955524">
                <a:moveTo>
                  <a:pt x="0" y="0"/>
                </a:moveTo>
                <a:lnTo>
                  <a:pt x="14194948" y="0"/>
                </a:lnTo>
                <a:lnTo>
                  <a:pt x="14194948" y="6955524"/>
                </a:lnTo>
                <a:lnTo>
                  <a:pt x="0" y="6955524"/>
                </a:lnTo>
                <a:lnTo>
                  <a:pt x="0" y="0"/>
                </a:lnTo>
                <a:close/>
              </a:path>
            </a:pathLst>
          </a:custGeom>
          <a:blipFill>
            <a:blip r:embed="rId4"/>
            <a:stretch>
              <a:fillRect/>
            </a:stretch>
          </a:blipFill>
        </p:spPr>
      </p:sp>
      <p:sp>
        <p:nvSpPr>
          <p:cNvPr id="17" name="TextBox 17"/>
          <p:cNvSpPr txBox="1"/>
          <p:nvPr/>
        </p:nvSpPr>
        <p:spPr>
          <a:xfrm>
            <a:off x="4358045" y="1435902"/>
            <a:ext cx="9571909" cy="771525"/>
          </a:xfrm>
          <a:prstGeom prst="rect">
            <a:avLst/>
          </a:prstGeom>
        </p:spPr>
        <p:txBody>
          <a:bodyPr lIns="0" tIns="0" rIns="0" bIns="0" rtlCol="0" anchor="t">
            <a:spAutoFit/>
          </a:bodyPr>
          <a:lstStyle/>
          <a:p>
            <a:pPr algn="l">
              <a:lnSpc>
                <a:spcPts val="6299"/>
              </a:lnSpc>
            </a:pPr>
            <a:r>
              <a:rPr lang="en-US" sz="4500" b="1">
                <a:solidFill>
                  <a:srgbClr val="815736"/>
                </a:solidFill>
                <a:latin typeface="Red Hat Display Bold"/>
                <a:ea typeface="Red Hat Display Bold"/>
                <a:cs typeface="Red Hat Display Bold"/>
                <a:sym typeface="Red Hat Display Bold"/>
              </a:rPr>
              <a:t>Memanggil/Memasukkan Dataset</a:t>
            </a:r>
          </a:p>
        </p:txBody>
      </p:sp>
      <p:sp>
        <p:nvSpPr>
          <p:cNvPr id="18" name="TextBox 18"/>
          <p:cNvSpPr txBox="1"/>
          <p:nvPr/>
        </p:nvSpPr>
        <p:spPr>
          <a:xfrm>
            <a:off x="1371600" y="343887"/>
            <a:ext cx="16044003" cy="911225"/>
          </a:xfrm>
          <a:prstGeom prst="rect">
            <a:avLst/>
          </a:prstGeom>
        </p:spPr>
        <p:txBody>
          <a:bodyPr lIns="0" tIns="0" rIns="0" bIns="0" rtlCol="0" anchor="t">
            <a:spAutoFit/>
          </a:bodyPr>
          <a:lstStyle/>
          <a:p>
            <a:pPr algn="ctr">
              <a:lnSpc>
                <a:spcPts val="7000"/>
              </a:lnSpc>
            </a:pPr>
            <a:r>
              <a:rPr lang="en-US" sz="5000" dirty="0">
                <a:solidFill>
                  <a:srgbClr val="352111"/>
                </a:solidFill>
                <a:latin typeface="UID ช๊อปปิ้งมอลล์"/>
                <a:ea typeface="UID ช๊อปปิ้งมอลล์"/>
                <a:cs typeface="UID ช๊อปปิ้งมอลล์"/>
                <a:sym typeface="UID ช๊อปปิ้งมอลล์"/>
              </a:rPr>
              <a:t>Exploratory Data Analysis (EDA)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11339172" y="-1382150"/>
            <a:ext cx="12698292" cy="1269829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34429">
                <a:alpha val="4706"/>
              </a:srgbClr>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V="1">
            <a:off x="14951188" y="-917217"/>
            <a:ext cx="4041236" cy="3535423"/>
          </a:xfrm>
          <a:custGeom>
            <a:avLst/>
            <a:gdLst/>
            <a:ahLst/>
            <a:cxnLst/>
            <a:rect l="l" t="t" r="r" b="b"/>
            <a:pathLst>
              <a:path w="4041236" h="3535423">
                <a:moveTo>
                  <a:pt x="0" y="3535423"/>
                </a:moveTo>
                <a:lnTo>
                  <a:pt x="4041236" y="3535423"/>
                </a:lnTo>
                <a:lnTo>
                  <a:pt x="4041236" y="0"/>
                </a:lnTo>
                <a:lnTo>
                  <a:pt x="0" y="0"/>
                </a:lnTo>
                <a:lnTo>
                  <a:pt x="0" y="3535423"/>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72540" y="2008340"/>
            <a:ext cx="3605347" cy="3605347"/>
            <a:chOff x="0" y="0"/>
            <a:chExt cx="4807130" cy="4807130"/>
          </a:xfrm>
        </p:grpSpPr>
        <p:grpSp>
          <p:nvGrpSpPr>
            <p:cNvPr id="7" name="Group 7"/>
            <p:cNvGrpSpPr/>
            <p:nvPr/>
          </p:nvGrpSpPr>
          <p:grpSpPr>
            <a:xfrm>
              <a:off x="0" y="0"/>
              <a:ext cx="4807130" cy="480713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366352" y="366352"/>
              <a:ext cx="4074427" cy="407442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800546" y="800546"/>
              <a:ext cx="3206038" cy="320603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sp>
        <p:nvSpPr>
          <p:cNvPr id="16" name="Freeform 16"/>
          <p:cNvSpPr/>
          <p:nvPr/>
        </p:nvSpPr>
        <p:spPr>
          <a:xfrm>
            <a:off x="2975066" y="2321727"/>
            <a:ext cx="12945565" cy="6569874"/>
          </a:xfrm>
          <a:custGeom>
            <a:avLst/>
            <a:gdLst/>
            <a:ahLst/>
            <a:cxnLst/>
            <a:rect l="l" t="t" r="r" b="b"/>
            <a:pathLst>
              <a:path w="12945565" h="6569874">
                <a:moveTo>
                  <a:pt x="0" y="0"/>
                </a:moveTo>
                <a:lnTo>
                  <a:pt x="12945565" y="0"/>
                </a:lnTo>
                <a:lnTo>
                  <a:pt x="12945565" y="6569875"/>
                </a:lnTo>
                <a:lnTo>
                  <a:pt x="0" y="6569875"/>
                </a:lnTo>
                <a:lnTo>
                  <a:pt x="0" y="0"/>
                </a:lnTo>
                <a:close/>
              </a:path>
            </a:pathLst>
          </a:custGeom>
          <a:blipFill>
            <a:blip r:embed="rId4"/>
            <a:stretch>
              <a:fillRect/>
            </a:stretch>
          </a:blipFill>
        </p:spPr>
      </p:sp>
      <p:sp>
        <p:nvSpPr>
          <p:cNvPr id="17" name="TextBox 17"/>
          <p:cNvSpPr txBox="1"/>
          <p:nvPr/>
        </p:nvSpPr>
        <p:spPr>
          <a:xfrm>
            <a:off x="329080" y="8834452"/>
            <a:ext cx="18237538" cy="1047750"/>
          </a:xfrm>
          <a:prstGeom prst="rect">
            <a:avLst/>
          </a:prstGeom>
        </p:spPr>
        <p:txBody>
          <a:bodyPr lIns="0" tIns="0" rIns="0" bIns="0" rtlCol="0" anchor="t">
            <a:spAutoFit/>
          </a:bodyPr>
          <a:lstStyle/>
          <a:p>
            <a:pPr algn="l">
              <a:lnSpc>
                <a:spcPts val="4200"/>
              </a:lnSpc>
            </a:pPr>
            <a:r>
              <a:rPr lang="en-US" sz="3000" b="1">
                <a:solidFill>
                  <a:srgbClr val="352111"/>
                </a:solidFill>
                <a:latin typeface="Red Hat Display Bold"/>
                <a:ea typeface="Red Hat Display Bold"/>
                <a:cs typeface="Red Hat Display Bold"/>
                <a:sym typeface="Red Hat Display Bold"/>
              </a:rPr>
              <a:t>Sumber:</a:t>
            </a:r>
          </a:p>
          <a:p>
            <a:pPr algn="l">
              <a:lnSpc>
                <a:spcPts val="4200"/>
              </a:lnSpc>
            </a:pPr>
            <a:r>
              <a:rPr lang="en-US" sz="3000">
                <a:solidFill>
                  <a:srgbClr val="352111"/>
                </a:solidFill>
                <a:latin typeface="Red Hat Display"/>
                <a:ea typeface="Red Hat Display"/>
                <a:cs typeface="Red Hat Display"/>
                <a:sym typeface="Red Hat Display"/>
              </a:rPr>
              <a:t> https://www.kaggle.com/datasets/divyaraj2006/social-media-engagement?resource=download</a:t>
            </a:r>
          </a:p>
        </p:txBody>
      </p:sp>
      <p:sp>
        <p:nvSpPr>
          <p:cNvPr id="18" name="TextBox 18"/>
          <p:cNvSpPr txBox="1"/>
          <p:nvPr/>
        </p:nvSpPr>
        <p:spPr>
          <a:xfrm>
            <a:off x="6348722" y="942975"/>
            <a:ext cx="5590556" cy="771525"/>
          </a:xfrm>
          <a:prstGeom prst="rect">
            <a:avLst/>
          </a:prstGeom>
        </p:spPr>
        <p:txBody>
          <a:bodyPr lIns="0" tIns="0" rIns="0" bIns="0" rtlCol="0" anchor="t">
            <a:spAutoFit/>
          </a:bodyPr>
          <a:lstStyle/>
          <a:p>
            <a:pPr algn="l">
              <a:lnSpc>
                <a:spcPts val="6299"/>
              </a:lnSpc>
            </a:pPr>
            <a:r>
              <a:rPr lang="en-US" sz="4500" b="1">
                <a:solidFill>
                  <a:srgbClr val="815736"/>
                </a:solidFill>
                <a:latin typeface="Red Hat Display Bold"/>
                <a:ea typeface="Red Hat Display Bold"/>
                <a:cs typeface="Red Hat Display Bold"/>
                <a:sym typeface="Red Hat Display Bold"/>
              </a:rPr>
              <a:t>Membaca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2326702" y="-5190208"/>
            <a:ext cx="14129410" cy="1412941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634429">
                    <a:alpha val="10000"/>
                  </a:srgbClr>
                </a:gs>
                <a:gs pos="100000">
                  <a:srgbClr val="D9CBBA">
                    <a:alpha val="10000"/>
                  </a:srgbClr>
                </a:gs>
              </a:gsLst>
              <a:lin ang="54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9778787" y="2599844"/>
            <a:ext cx="8205029" cy="6581140"/>
          </a:xfrm>
          <a:prstGeom prst="rect">
            <a:avLst/>
          </a:prstGeom>
        </p:spPr>
        <p:txBody>
          <a:bodyPr lIns="0" tIns="0" rIns="0" bIns="0" rtlCol="0" anchor="t">
            <a:spAutoFit/>
          </a:bodyPr>
          <a:lstStyle/>
          <a:p>
            <a:pPr algn="l">
              <a:lnSpc>
                <a:spcPts val="4759"/>
              </a:lnSpc>
            </a:pPr>
            <a:r>
              <a:rPr lang="en-US" sz="3399" b="1" dirty="0" err="1">
                <a:solidFill>
                  <a:srgbClr val="352111"/>
                </a:solidFill>
                <a:latin typeface="Red Hat Display Bold"/>
                <a:ea typeface="Red Hat Display Bold"/>
                <a:cs typeface="Red Hat Display Bold"/>
                <a:sym typeface="Red Hat Display Bold"/>
              </a:rPr>
              <a:t>Penggunaan</a:t>
            </a:r>
            <a:r>
              <a:rPr lang="en-US" sz="3399" b="1" dirty="0">
                <a:solidFill>
                  <a:srgbClr val="352111"/>
                </a:solidFill>
                <a:latin typeface="Red Hat Display Bold"/>
                <a:ea typeface="Red Hat Display Bold"/>
                <a:cs typeface="Red Hat Display Bold"/>
                <a:sym typeface="Red Hat Display Bold"/>
              </a:rPr>
              <a:t> info():</a:t>
            </a:r>
          </a:p>
          <a:p>
            <a:pPr algn="l">
              <a:lnSpc>
                <a:spcPts val="4759"/>
              </a:lnSpc>
            </a:pPr>
            <a:r>
              <a:rPr lang="en-US" sz="3399" dirty="0" err="1">
                <a:solidFill>
                  <a:srgbClr val="352111"/>
                </a:solidFill>
                <a:latin typeface="Red Hat Display"/>
                <a:ea typeface="Red Hat Display"/>
                <a:cs typeface="Red Hat Display"/>
                <a:sym typeface="Red Hat Display"/>
              </a:rPr>
              <a:t>Untuk</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memahami</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struktur</a:t>
            </a:r>
            <a:r>
              <a:rPr lang="en-US" sz="3399" dirty="0">
                <a:solidFill>
                  <a:srgbClr val="352111"/>
                </a:solidFill>
                <a:latin typeface="Red Hat Display"/>
                <a:ea typeface="Red Hat Display"/>
                <a:cs typeface="Red Hat Display"/>
                <a:sym typeface="Red Hat Display"/>
              </a:rPr>
              <a:t> dan </a:t>
            </a:r>
            <a:r>
              <a:rPr lang="en-US" sz="3399" dirty="0" err="1">
                <a:solidFill>
                  <a:srgbClr val="352111"/>
                </a:solidFill>
                <a:latin typeface="Red Hat Display"/>
                <a:ea typeface="Red Hat Display"/>
                <a:cs typeface="Red Hat Display"/>
                <a:sym typeface="Red Hat Display"/>
              </a:rPr>
              <a:t>konten</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DataFrame</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membantu</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dalam</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eksplorasi</a:t>
            </a:r>
            <a:r>
              <a:rPr lang="en-US" sz="3399" dirty="0">
                <a:solidFill>
                  <a:srgbClr val="352111"/>
                </a:solidFill>
                <a:latin typeface="Red Hat Display"/>
                <a:ea typeface="Red Hat Display"/>
                <a:cs typeface="Red Hat Display"/>
                <a:sym typeface="Red Hat Display"/>
              </a:rPr>
              <a:t> dan </a:t>
            </a:r>
            <a:r>
              <a:rPr lang="en-US" sz="3399" dirty="0" err="1">
                <a:solidFill>
                  <a:srgbClr val="352111"/>
                </a:solidFill>
                <a:latin typeface="Red Hat Display"/>
                <a:ea typeface="Red Hat Display"/>
                <a:cs typeface="Red Hat Display"/>
                <a:sym typeface="Red Hat Display"/>
              </a:rPr>
              <a:t>persiapan</a:t>
            </a:r>
            <a:r>
              <a:rPr lang="en-US" sz="3399" dirty="0">
                <a:solidFill>
                  <a:srgbClr val="352111"/>
                </a:solidFill>
                <a:latin typeface="Red Hat Display"/>
                <a:ea typeface="Red Hat Display"/>
                <a:cs typeface="Red Hat Display"/>
                <a:sym typeface="Red Hat Display"/>
              </a:rPr>
              <a:t> data. </a:t>
            </a:r>
          </a:p>
          <a:p>
            <a:pPr marL="734059" lvl="1" indent="-367030" algn="l">
              <a:lnSpc>
                <a:spcPts val="4759"/>
              </a:lnSpc>
              <a:buFont typeface="Arial"/>
              <a:buChar char="•"/>
            </a:pPr>
            <a:r>
              <a:rPr lang="en-US" sz="3399" dirty="0" err="1">
                <a:solidFill>
                  <a:srgbClr val="352111"/>
                </a:solidFill>
                <a:latin typeface="Red Hat Display"/>
                <a:ea typeface="Red Hat Display"/>
                <a:cs typeface="Red Hat Display"/>
                <a:sym typeface="Red Hat Display"/>
              </a:rPr>
              <a:t>DataFrame</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terdiri</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dari</a:t>
            </a:r>
            <a:r>
              <a:rPr lang="en-US" sz="3399" dirty="0">
                <a:solidFill>
                  <a:srgbClr val="352111"/>
                </a:solidFill>
                <a:latin typeface="Red Hat Display"/>
                <a:ea typeface="Red Hat Display"/>
                <a:cs typeface="Red Hat Display"/>
                <a:sym typeface="Red Hat Display"/>
              </a:rPr>
              <a:t> 100 </a:t>
            </a:r>
            <a:r>
              <a:rPr lang="en-US" sz="3399" dirty="0" err="1">
                <a:solidFill>
                  <a:srgbClr val="352111"/>
                </a:solidFill>
                <a:latin typeface="Red Hat Display"/>
                <a:ea typeface="Red Hat Display"/>
                <a:cs typeface="Red Hat Display"/>
                <a:sym typeface="Red Hat Display"/>
              </a:rPr>
              <a:t>entri</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dengan</a:t>
            </a:r>
            <a:r>
              <a:rPr lang="en-US" sz="3399" dirty="0">
                <a:solidFill>
                  <a:srgbClr val="352111"/>
                </a:solidFill>
                <a:latin typeface="Red Hat Display"/>
                <a:ea typeface="Red Hat Display"/>
                <a:cs typeface="Red Hat Display"/>
                <a:sym typeface="Red Hat Display"/>
              </a:rPr>
              <a:t> index </a:t>
            </a:r>
            <a:r>
              <a:rPr lang="en-US" sz="3399" dirty="0" err="1">
                <a:solidFill>
                  <a:srgbClr val="352111"/>
                </a:solidFill>
                <a:latin typeface="Red Hat Display"/>
                <a:ea typeface="Red Hat Display"/>
                <a:cs typeface="Red Hat Display"/>
                <a:sym typeface="Red Hat Display"/>
              </a:rPr>
              <a:t>dari</a:t>
            </a:r>
            <a:r>
              <a:rPr lang="en-US" sz="3399" dirty="0">
                <a:solidFill>
                  <a:srgbClr val="352111"/>
                </a:solidFill>
                <a:latin typeface="Red Hat Display"/>
                <a:ea typeface="Red Hat Display"/>
                <a:cs typeface="Red Hat Display"/>
                <a:sym typeface="Red Hat Display"/>
              </a:rPr>
              <a:t> 0 </a:t>
            </a:r>
            <a:r>
              <a:rPr lang="en-US" sz="3399" dirty="0" err="1">
                <a:solidFill>
                  <a:srgbClr val="352111"/>
                </a:solidFill>
                <a:latin typeface="Red Hat Display"/>
                <a:ea typeface="Red Hat Display"/>
                <a:cs typeface="Red Hat Display"/>
                <a:sym typeface="Red Hat Display"/>
              </a:rPr>
              <a:t>sampai</a:t>
            </a:r>
            <a:r>
              <a:rPr lang="en-US" sz="3399" dirty="0">
                <a:solidFill>
                  <a:srgbClr val="352111"/>
                </a:solidFill>
                <a:latin typeface="Red Hat Display"/>
                <a:ea typeface="Red Hat Display"/>
                <a:cs typeface="Red Hat Display"/>
                <a:sym typeface="Red Hat Display"/>
              </a:rPr>
              <a:t> 99.</a:t>
            </a:r>
          </a:p>
          <a:p>
            <a:pPr marL="734059" lvl="1" indent="-367030" algn="l">
              <a:lnSpc>
                <a:spcPts val="4759"/>
              </a:lnSpc>
              <a:buFont typeface="Arial"/>
              <a:buChar char="•"/>
            </a:pPr>
            <a:r>
              <a:rPr lang="en-US" sz="3399" dirty="0">
                <a:solidFill>
                  <a:srgbClr val="352111"/>
                </a:solidFill>
                <a:latin typeface="Red Hat Display"/>
                <a:ea typeface="Red Hat Display"/>
                <a:cs typeface="Red Hat Display"/>
                <a:sym typeface="Red Hat Display"/>
              </a:rPr>
              <a:t>4 Kolom </a:t>
            </a:r>
            <a:r>
              <a:rPr lang="en-US" sz="3399" dirty="0" err="1">
                <a:solidFill>
                  <a:srgbClr val="352111"/>
                </a:solidFill>
                <a:latin typeface="Red Hat Display"/>
                <a:ea typeface="Red Hat Display"/>
                <a:cs typeface="Red Hat Display"/>
                <a:sym typeface="Red Hat Display"/>
              </a:rPr>
              <a:t>bertipe</a:t>
            </a:r>
            <a:r>
              <a:rPr lang="en-US" sz="3399" dirty="0">
                <a:solidFill>
                  <a:srgbClr val="352111"/>
                </a:solidFill>
                <a:latin typeface="Red Hat Display"/>
                <a:ea typeface="Red Hat Display"/>
                <a:cs typeface="Red Hat Display"/>
                <a:sym typeface="Red Hat Display"/>
              </a:rPr>
              <a:t> int64: </a:t>
            </a:r>
            <a:r>
              <a:rPr lang="en-US" sz="3399" dirty="0" err="1">
                <a:solidFill>
                  <a:srgbClr val="352111"/>
                </a:solidFill>
                <a:latin typeface="Red Hat Display"/>
                <a:ea typeface="Red Hat Display"/>
                <a:cs typeface="Red Hat Display"/>
                <a:sym typeface="Red Hat Display"/>
              </a:rPr>
              <a:t>post_id</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likes_comments</a:t>
            </a:r>
            <a:r>
              <a:rPr lang="en-US" sz="3399" dirty="0">
                <a:solidFill>
                  <a:srgbClr val="352111"/>
                </a:solidFill>
                <a:latin typeface="Red Hat Display"/>
                <a:ea typeface="Red Hat Display"/>
                <a:cs typeface="Red Hat Display"/>
                <a:sym typeface="Red Hat Display"/>
              </a:rPr>
              <a:t>, dan share.</a:t>
            </a:r>
          </a:p>
          <a:p>
            <a:pPr marL="734059" lvl="1" indent="-367030" algn="l">
              <a:lnSpc>
                <a:spcPts val="4759"/>
              </a:lnSpc>
              <a:buFont typeface="Arial"/>
              <a:buChar char="•"/>
            </a:pPr>
            <a:r>
              <a:rPr lang="en-US" sz="3399" dirty="0">
                <a:solidFill>
                  <a:srgbClr val="352111"/>
                </a:solidFill>
                <a:latin typeface="Red Hat Display"/>
                <a:ea typeface="Red Hat Display"/>
                <a:cs typeface="Red Hat Display"/>
                <a:sym typeface="Red Hat Display"/>
              </a:rPr>
              <a:t>5 Kolom </a:t>
            </a:r>
            <a:r>
              <a:rPr lang="en-US" sz="3399" dirty="0" err="1">
                <a:solidFill>
                  <a:srgbClr val="352111"/>
                </a:solidFill>
                <a:latin typeface="Red Hat Display"/>
                <a:ea typeface="Red Hat Display"/>
                <a:cs typeface="Red Hat Display"/>
                <a:sym typeface="Red Hat Display"/>
              </a:rPr>
              <a:t>bertipe</a:t>
            </a:r>
            <a:r>
              <a:rPr lang="en-US" sz="3399" dirty="0">
                <a:solidFill>
                  <a:srgbClr val="352111"/>
                </a:solidFill>
                <a:latin typeface="Red Hat Display"/>
                <a:ea typeface="Red Hat Display"/>
                <a:cs typeface="Red Hat Display"/>
                <a:sym typeface="Red Hat Display"/>
              </a:rPr>
              <a:t> object: platform, </a:t>
            </a:r>
            <a:r>
              <a:rPr lang="en-US" sz="3399" dirty="0" err="1">
                <a:solidFill>
                  <a:srgbClr val="352111"/>
                </a:solidFill>
                <a:latin typeface="Red Hat Display"/>
                <a:ea typeface="Red Hat Display"/>
                <a:cs typeface="Red Hat Display"/>
                <a:sym typeface="Red Hat Display"/>
              </a:rPr>
              <a:t>post_type</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post_time</a:t>
            </a:r>
            <a:r>
              <a:rPr lang="en-US" sz="3399" dirty="0">
                <a:solidFill>
                  <a:srgbClr val="352111"/>
                </a:solidFill>
                <a:latin typeface="Red Hat Display"/>
                <a:ea typeface="Red Hat Display"/>
                <a:cs typeface="Red Hat Display"/>
                <a:sym typeface="Red Hat Display"/>
              </a:rPr>
              <a:t>, </a:t>
            </a:r>
            <a:r>
              <a:rPr lang="en-US" sz="3399" dirty="0" err="1">
                <a:solidFill>
                  <a:srgbClr val="352111"/>
                </a:solidFill>
                <a:latin typeface="Red Hat Display"/>
                <a:ea typeface="Red Hat Display"/>
                <a:cs typeface="Red Hat Display"/>
                <a:sym typeface="Red Hat Display"/>
              </a:rPr>
              <a:t>post_day</a:t>
            </a:r>
            <a:r>
              <a:rPr lang="en-US" sz="3399" dirty="0">
                <a:solidFill>
                  <a:srgbClr val="352111"/>
                </a:solidFill>
                <a:latin typeface="Red Hat Display"/>
                <a:ea typeface="Red Hat Display"/>
                <a:cs typeface="Red Hat Display"/>
                <a:sym typeface="Red Hat Display"/>
              </a:rPr>
              <a:t>, dan </a:t>
            </a:r>
            <a:r>
              <a:rPr lang="en-US" sz="3399" dirty="0" err="1">
                <a:solidFill>
                  <a:srgbClr val="352111"/>
                </a:solidFill>
                <a:latin typeface="Red Hat Display"/>
                <a:ea typeface="Red Hat Display"/>
                <a:cs typeface="Red Hat Display"/>
                <a:sym typeface="Red Hat Display"/>
              </a:rPr>
              <a:t>sentimen_score</a:t>
            </a:r>
            <a:r>
              <a:rPr lang="en-US" sz="3399" dirty="0">
                <a:solidFill>
                  <a:srgbClr val="352111"/>
                </a:solidFill>
                <a:latin typeface="Red Hat Display"/>
                <a:ea typeface="Red Hat Display"/>
                <a:cs typeface="Red Hat Display"/>
                <a:sym typeface="Red Hat Display"/>
              </a:rPr>
              <a:t>.</a:t>
            </a:r>
          </a:p>
        </p:txBody>
      </p:sp>
      <p:sp>
        <p:nvSpPr>
          <p:cNvPr id="6" name="Freeform 6"/>
          <p:cNvSpPr/>
          <p:nvPr/>
        </p:nvSpPr>
        <p:spPr>
          <a:xfrm flipV="1">
            <a:off x="13004002" y="-1433090"/>
            <a:ext cx="3780804" cy="3307587"/>
          </a:xfrm>
          <a:custGeom>
            <a:avLst/>
            <a:gdLst/>
            <a:ahLst/>
            <a:cxnLst/>
            <a:rect l="l" t="t" r="r" b="b"/>
            <a:pathLst>
              <a:path w="3780804" h="3307587">
                <a:moveTo>
                  <a:pt x="0" y="3307587"/>
                </a:moveTo>
                <a:lnTo>
                  <a:pt x="3780804" y="3307587"/>
                </a:lnTo>
                <a:lnTo>
                  <a:pt x="3780804" y="0"/>
                </a:lnTo>
                <a:lnTo>
                  <a:pt x="0" y="0"/>
                </a:lnTo>
                <a:lnTo>
                  <a:pt x="0" y="330758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211198" y="3814881"/>
            <a:ext cx="923810" cy="1051957"/>
          </a:xfrm>
          <a:custGeom>
            <a:avLst/>
            <a:gdLst/>
            <a:ahLst/>
            <a:cxnLst/>
            <a:rect l="l" t="t" r="r" b="b"/>
            <a:pathLst>
              <a:path w="923810" h="1051957">
                <a:moveTo>
                  <a:pt x="0" y="0"/>
                </a:moveTo>
                <a:lnTo>
                  <a:pt x="923809" y="0"/>
                </a:lnTo>
                <a:lnTo>
                  <a:pt x="923809" y="1051957"/>
                </a:lnTo>
                <a:lnTo>
                  <a:pt x="0" y="10519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656885" y="2485888"/>
            <a:ext cx="8592408" cy="7099301"/>
          </a:xfrm>
          <a:custGeom>
            <a:avLst/>
            <a:gdLst/>
            <a:ahLst/>
            <a:cxnLst/>
            <a:rect l="l" t="t" r="r" b="b"/>
            <a:pathLst>
              <a:path w="8592408" h="7099301">
                <a:moveTo>
                  <a:pt x="0" y="0"/>
                </a:moveTo>
                <a:lnTo>
                  <a:pt x="8592409" y="0"/>
                </a:lnTo>
                <a:lnTo>
                  <a:pt x="8592409" y="7099301"/>
                </a:lnTo>
                <a:lnTo>
                  <a:pt x="0" y="7099301"/>
                </a:lnTo>
                <a:lnTo>
                  <a:pt x="0" y="0"/>
                </a:lnTo>
                <a:close/>
              </a:path>
            </a:pathLst>
          </a:custGeom>
          <a:blipFill>
            <a:blip r:embed="rId6"/>
            <a:stretch>
              <a:fillRect/>
            </a:stretch>
          </a:blipFill>
        </p:spPr>
      </p:sp>
      <p:sp>
        <p:nvSpPr>
          <p:cNvPr id="9" name="TextBox 9"/>
          <p:cNvSpPr txBox="1"/>
          <p:nvPr/>
        </p:nvSpPr>
        <p:spPr>
          <a:xfrm>
            <a:off x="2673102" y="1102972"/>
            <a:ext cx="4682077" cy="771525"/>
          </a:xfrm>
          <a:prstGeom prst="rect">
            <a:avLst/>
          </a:prstGeom>
        </p:spPr>
        <p:txBody>
          <a:bodyPr lIns="0" tIns="0" rIns="0" bIns="0" rtlCol="0" anchor="t">
            <a:spAutoFit/>
          </a:bodyPr>
          <a:lstStyle/>
          <a:p>
            <a:pPr algn="ctr">
              <a:lnSpc>
                <a:spcPts val="6299"/>
              </a:lnSpc>
            </a:pPr>
            <a:r>
              <a:rPr lang="en-US" sz="4500" b="1">
                <a:solidFill>
                  <a:srgbClr val="815736"/>
                </a:solidFill>
                <a:latin typeface="Red Hat Display Bold"/>
                <a:ea typeface="Red Hat Display Bold"/>
                <a:cs typeface="Red Hat Display Bold"/>
                <a:sym typeface="Red Hat Display Bold"/>
              </a:rPr>
              <a:t>Ringkasan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290474" y="-5190208"/>
            <a:ext cx="14129410" cy="1412941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634429">
                    <a:alpha val="10000"/>
                  </a:srgbClr>
                </a:gs>
                <a:gs pos="100000">
                  <a:srgbClr val="D9CBBA">
                    <a:alpha val="10000"/>
                  </a:srgbClr>
                </a:gs>
              </a:gsLst>
              <a:lin ang="54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V="1">
            <a:off x="13004002" y="-1433090"/>
            <a:ext cx="3780804" cy="3307587"/>
          </a:xfrm>
          <a:custGeom>
            <a:avLst/>
            <a:gdLst/>
            <a:ahLst/>
            <a:cxnLst/>
            <a:rect l="l" t="t" r="r" b="b"/>
            <a:pathLst>
              <a:path w="3780804" h="3307587">
                <a:moveTo>
                  <a:pt x="0" y="3307587"/>
                </a:moveTo>
                <a:lnTo>
                  <a:pt x="3780804" y="3307587"/>
                </a:lnTo>
                <a:lnTo>
                  <a:pt x="3780804" y="0"/>
                </a:lnTo>
                <a:lnTo>
                  <a:pt x="0" y="0"/>
                </a:lnTo>
                <a:lnTo>
                  <a:pt x="0" y="330758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211198" y="3814881"/>
            <a:ext cx="923810" cy="1051957"/>
          </a:xfrm>
          <a:custGeom>
            <a:avLst/>
            <a:gdLst/>
            <a:ahLst/>
            <a:cxnLst/>
            <a:rect l="l" t="t" r="r" b="b"/>
            <a:pathLst>
              <a:path w="923810" h="1051957">
                <a:moveTo>
                  <a:pt x="0" y="0"/>
                </a:moveTo>
                <a:lnTo>
                  <a:pt x="923809" y="0"/>
                </a:lnTo>
                <a:lnTo>
                  <a:pt x="923809" y="1051957"/>
                </a:lnTo>
                <a:lnTo>
                  <a:pt x="0" y="10519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2722158" y="2240832"/>
            <a:ext cx="4633021" cy="7534630"/>
          </a:xfrm>
          <a:custGeom>
            <a:avLst/>
            <a:gdLst/>
            <a:ahLst/>
            <a:cxnLst/>
            <a:rect l="l" t="t" r="r" b="b"/>
            <a:pathLst>
              <a:path w="4633021" h="7534630">
                <a:moveTo>
                  <a:pt x="0" y="0"/>
                </a:moveTo>
                <a:lnTo>
                  <a:pt x="4633021" y="0"/>
                </a:lnTo>
                <a:lnTo>
                  <a:pt x="4633021" y="7534630"/>
                </a:lnTo>
                <a:lnTo>
                  <a:pt x="0" y="7534630"/>
                </a:lnTo>
                <a:lnTo>
                  <a:pt x="0" y="0"/>
                </a:lnTo>
                <a:close/>
              </a:path>
            </a:pathLst>
          </a:custGeom>
          <a:blipFill>
            <a:blip r:embed="rId6"/>
            <a:stretch>
              <a:fillRect/>
            </a:stretch>
          </a:blipFill>
        </p:spPr>
      </p:sp>
      <p:sp>
        <p:nvSpPr>
          <p:cNvPr id="8" name="TextBox 8"/>
          <p:cNvSpPr txBox="1"/>
          <p:nvPr/>
        </p:nvSpPr>
        <p:spPr>
          <a:xfrm>
            <a:off x="8579777" y="4790638"/>
            <a:ext cx="8205029" cy="1899285"/>
          </a:xfrm>
          <a:prstGeom prst="rect">
            <a:avLst/>
          </a:prstGeom>
        </p:spPr>
        <p:txBody>
          <a:bodyPr lIns="0" tIns="0" rIns="0" bIns="0" rtlCol="0" anchor="t">
            <a:spAutoFit/>
          </a:bodyPr>
          <a:lstStyle/>
          <a:p>
            <a:pPr algn="l">
              <a:lnSpc>
                <a:spcPts val="5039"/>
              </a:lnSpc>
            </a:pPr>
            <a:r>
              <a:rPr lang="en-US" sz="3599" b="1">
                <a:solidFill>
                  <a:srgbClr val="352111"/>
                </a:solidFill>
                <a:latin typeface="Red Hat Display Bold"/>
                <a:ea typeface="Red Hat Display Bold"/>
                <a:cs typeface="Red Hat Display Bold"/>
                <a:sym typeface="Red Hat Display Bold"/>
              </a:rPr>
              <a:t>Observasi:</a:t>
            </a:r>
          </a:p>
          <a:p>
            <a:pPr algn="l">
              <a:lnSpc>
                <a:spcPts val="5039"/>
              </a:lnSpc>
            </a:pPr>
            <a:r>
              <a:rPr lang="en-US" sz="3599">
                <a:solidFill>
                  <a:srgbClr val="352111"/>
                </a:solidFill>
                <a:latin typeface="Red Hat Display"/>
                <a:ea typeface="Red Hat Display"/>
                <a:cs typeface="Red Hat Display"/>
                <a:sym typeface="Red Hat Display"/>
              </a:rPr>
              <a:t>Dari informasi yang didapat pada data tidak ada data yang hilang.</a:t>
            </a:r>
          </a:p>
        </p:txBody>
      </p:sp>
      <p:sp>
        <p:nvSpPr>
          <p:cNvPr id="9" name="TextBox 9"/>
          <p:cNvSpPr txBox="1"/>
          <p:nvPr/>
        </p:nvSpPr>
        <p:spPr>
          <a:xfrm>
            <a:off x="2673102" y="1102972"/>
            <a:ext cx="4682077" cy="771525"/>
          </a:xfrm>
          <a:prstGeom prst="rect">
            <a:avLst/>
          </a:prstGeom>
        </p:spPr>
        <p:txBody>
          <a:bodyPr lIns="0" tIns="0" rIns="0" bIns="0" rtlCol="0" anchor="t">
            <a:spAutoFit/>
          </a:bodyPr>
          <a:lstStyle/>
          <a:p>
            <a:pPr algn="ctr">
              <a:lnSpc>
                <a:spcPts val="6299"/>
              </a:lnSpc>
            </a:pPr>
            <a:r>
              <a:rPr lang="en-US" sz="4500" b="1">
                <a:solidFill>
                  <a:srgbClr val="815736"/>
                </a:solidFill>
                <a:latin typeface="Red Hat Display Bold"/>
                <a:ea typeface="Red Hat Display Bold"/>
                <a:cs typeface="Red Hat Display Bold"/>
                <a:sym typeface="Red Hat Display Bold"/>
              </a:rPr>
              <a:t>Missing Values</a:t>
            </a:r>
          </a:p>
        </p:txBody>
      </p:sp>
      <p:grpSp>
        <p:nvGrpSpPr>
          <p:cNvPr id="10" name="Group 10"/>
          <p:cNvGrpSpPr/>
          <p:nvPr/>
        </p:nvGrpSpPr>
        <p:grpSpPr>
          <a:xfrm>
            <a:off x="-786115" y="-756480"/>
            <a:ext cx="2997312" cy="299731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6029544" y="8276806"/>
            <a:ext cx="2997312" cy="299731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5802146" y="-1268522"/>
            <a:ext cx="3605347" cy="3605347"/>
            <a:chOff x="0" y="0"/>
            <a:chExt cx="4807130" cy="4807130"/>
          </a:xfrm>
        </p:grpSpPr>
        <p:grpSp>
          <p:nvGrpSpPr>
            <p:cNvPr id="17" name="Group 17"/>
            <p:cNvGrpSpPr/>
            <p:nvPr/>
          </p:nvGrpSpPr>
          <p:grpSpPr>
            <a:xfrm>
              <a:off x="0" y="0"/>
              <a:ext cx="4807130" cy="480713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366352" y="366352"/>
              <a:ext cx="4074427" cy="407442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800546" y="800546"/>
              <a:ext cx="3206038" cy="320603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290474" y="-5190208"/>
            <a:ext cx="14129410" cy="1412941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634429">
                    <a:alpha val="10000"/>
                  </a:srgbClr>
                </a:gs>
                <a:gs pos="100000">
                  <a:srgbClr val="D9CBBA">
                    <a:alpha val="10000"/>
                  </a:srgbClr>
                </a:gs>
              </a:gsLst>
              <a:lin ang="54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flipV="1">
            <a:off x="13004002" y="-1433090"/>
            <a:ext cx="3780804" cy="3307587"/>
          </a:xfrm>
          <a:custGeom>
            <a:avLst/>
            <a:gdLst/>
            <a:ahLst/>
            <a:cxnLst/>
            <a:rect l="l" t="t" r="r" b="b"/>
            <a:pathLst>
              <a:path w="3780804" h="3307587">
                <a:moveTo>
                  <a:pt x="0" y="3307587"/>
                </a:moveTo>
                <a:lnTo>
                  <a:pt x="3780804" y="3307587"/>
                </a:lnTo>
                <a:lnTo>
                  <a:pt x="3780804" y="0"/>
                </a:lnTo>
                <a:lnTo>
                  <a:pt x="0" y="0"/>
                </a:lnTo>
                <a:lnTo>
                  <a:pt x="0" y="330758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211198" y="3814881"/>
            <a:ext cx="923810" cy="1051957"/>
          </a:xfrm>
          <a:custGeom>
            <a:avLst/>
            <a:gdLst/>
            <a:ahLst/>
            <a:cxnLst/>
            <a:rect l="l" t="t" r="r" b="b"/>
            <a:pathLst>
              <a:path w="923810" h="1051957">
                <a:moveTo>
                  <a:pt x="0" y="0"/>
                </a:moveTo>
                <a:lnTo>
                  <a:pt x="923809" y="0"/>
                </a:lnTo>
                <a:lnTo>
                  <a:pt x="923809" y="1051957"/>
                </a:lnTo>
                <a:lnTo>
                  <a:pt x="0" y="10519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786115" y="-756480"/>
            <a:ext cx="2997312" cy="29973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6029544" y="8276806"/>
            <a:ext cx="2997312" cy="299731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5802146" y="-1268522"/>
            <a:ext cx="3605347" cy="3605347"/>
            <a:chOff x="0" y="0"/>
            <a:chExt cx="4807130" cy="4807130"/>
          </a:xfrm>
        </p:grpSpPr>
        <p:grpSp>
          <p:nvGrpSpPr>
            <p:cNvPr id="14" name="Group 14"/>
            <p:cNvGrpSpPr/>
            <p:nvPr/>
          </p:nvGrpSpPr>
          <p:grpSpPr>
            <a:xfrm>
              <a:off x="0" y="0"/>
              <a:ext cx="4807130" cy="480713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366352" y="366352"/>
              <a:ext cx="4074427" cy="407442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800546" y="800546"/>
              <a:ext cx="3206038" cy="320603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815736"/>
                </a:solidFill>
                <a:prstDash val="solid"/>
                <a:miter/>
              </a:ln>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sp>
        <p:nvSpPr>
          <p:cNvPr id="23" name="Freeform 23"/>
          <p:cNvSpPr/>
          <p:nvPr/>
        </p:nvSpPr>
        <p:spPr>
          <a:xfrm>
            <a:off x="290474" y="2442486"/>
            <a:ext cx="8853526" cy="6920441"/>
          </a:xfrm>
          <a:custGeom>
            <a:avLst/>
            <a:gdLst/>
            <a:ahLst/>
            <a:cxnLst/>
            <a:rect l="l" t="t" r="r" b="b"/>
            <a:pathLst>
              <a:path w="8853526" h="6920441">
                <a:moveTo>
                  <a:pt x="0" y="0"/>
                </a:moveTo>
                <a:lnTo>
                  <a:pt x="8853526" y="0"/>
                </a:lnTo>
                <a:lnTo>
                  <a:pt x="8853526" y="6920441"/>
                </a:lnTo>
                <a:lnTo>
                  <a:pt x="0" y="6920441"/>
                </a:lnTo>
                <a:lnTo>
                  <a:pt x="0" y="0"/>
                </a:lnTo>
                <a:close/>
              </a:path>
            </a:pathLst>
          </a:custGeom>
          <a:blipFill>
            <a:blip r:embed="rId6"/>
            <a:stretch>
              <a:fillRect/>
            </a:stretch>
          </a:blipFill>
        </p:spPr>
      </p:sp>
      <p:sp>
        <p:nvSpPr>
          <p:cNvPr id="24" name="TextBox 24"/>
          <p:cNvSpPr txBox="1"/>
          <p:nvPr/>
        </p:nvSpPr>
        <p:spPr>
          <a:xfrm>
            <a:off x="9682363" y="3638614"/>
            <a:ext cx="8205029" cy="4451985"/>
          </a:xfrm>
          <a:prstGeom prst="rect">
            <a:avLst/>
          </a:prstGeom>
        </p:spPr>
        <p:txBody>
          <a:bodyPr lIns="0" tIns="0" rIns="0" bIns="0" rtlCol="0" anchor="t">
            <a:spAutoFit/>
          </a:bodyPr>
          <a:lstStyle/>
          <a:p>
            <a:pPr algn="l">
              <a:lnSpc>
                <a:spcPts val="5039"/>
              </a:lnSpc>
            </a:pPr>
            <a:r>
              <a:rPr lang="en-US" sz="3599" b="1" dirty="0" err="1">
                <a:solidFill>
                  <a:srgbClr val="352111"/>
                </a:solidFill>
                <a:latin typeface="Red Hat Display Bold"/>
                <a:ea typeface="Red Hat Display Bold"/>
                <a:cs typeface="Red Hat Display Bold"/>
                <a:sym typeface="Red Hat Display Bold"/>
              </a:rPr>
              <a:t>Observasi</a:t>
            </a:r>
            <a:r>
              <a:rPr lang="en-US" sz="3599" b="1" dirty="0">
                <a:solidFill>
                  <a:srgbClr val="352111"/>
                </a:solidFill>
                <a:latin typeface="Red Hat Display Bold"/>
                <a:ea typeface="Red Hat Display Bold"/>
                <a:cs typeface="Red Hat Display Bold"/>
                <a:sym typeface="Red Hat Display Bold"/>
              </a:rPr>
              <a:t>:</a:t>
            </a:r>
          </a:p>
          <a:p>
            <a:pPr algn="just">
              <a:lnSpc>
                <a:spcPts val="5039"/>
              </a:lnSpc>
            </a:pPr>
            <a:r>
              <a:rPr lang="en-US" sz="3599" dirty="0">
                <a:solidFill>
                  <a:srgbClr val="352111"/>
                </a:solidFill>
                <a:latin typeface="Red Hat Display"/>
                <a:ea typeface="Red Hat Display"/>
                <a:cs typeface="Red Hat Display"/>
                <a:sym typeface="Red Hat Display"/>
              </a:rPr>
              <a:t>Gambar </a:t>
            </a:r>
            <a:r>
              <a:rPr lang="en-US" sz="3599" dirty="0" err="1">
                <a:solidFill>
                  <a:srgbClr val="352111"/>
                </a:solidFill>
                <a:latin typeface="Red Hat Display"/>
                <a:ea typeface="Red Hat Display"/>
                <a:cs typeface="Red Hat Display"/>
                <a:sym typeface="Red Hat Display"/>
              </a:rPr>
              <a:t>berikut</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menampilkan</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seluruh</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hasil</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perhitungan</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dari</a:t>
            </a:r>
            <a:r>
              <a:rPr lang="en-US" sz="3599" dirty="0">
                <a:solidFill>
                  <a:srgbClr val="352111"/>
                </a:solidFill>
                <a:latin typeface="Red Hat Display"/>
                <a:ea typeface="Red Hat Display"/>
                <a:cs typeface="Red Hat Display"/>
                <a:sym typeface="Red Hat Display"/>
              </a:rPr>
              <a:t> dataset. </a:t>
            </a:r>
            <a:r>
              <a:rPr lang="en-US" sz="3599" dirty="0" err="1">
                <a:solidFill>
                  <a:srgbClr val="352111"/>
                </a:solidFill>
                <a:latin typeface="Red Hat Display"/>
                <a:ea typeface="Red Hat Display"/>
                <a:cs typeface="Red Hat Display"/>
                <a:sym typeface="Red Hat Display"/>
              </a:rPr>
              <a:t>Dengan</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nilai</a:t>
            </a:r>
            <a:r>
              <a:rPr lang="en-US" sz="3599" dirty="0">
                <a:solidFill>
                  <a:srgbClr val="352111"/>
                </a:solidFill>
                <a:latin typeface="Red Hat Display"/>
                <a:ea typeface="Red Hat Display"/>
                <a:cs typeface="Red Hat Display"/>
                <a:sym typeface="Red Hat Display"/>
              </a:rPr>
              <a:t> minimum dan </a:t>
            </a:r>
            <a:r>
              <a:rPr lang="en-US" sz="3599" dirty="0" err="1">
                <a:solidFill>
                  <a:srgbClr val="352111"/>
                </a:solidFill>
                <a:latin typeface="Red Hat Display"/>
                <a:ea typeface="Red Hat Display"/>
                <a:cs typeface="Red Hat Display"/>
                <a:sym typeface="Red Hat Display"/>
              </a:rPr>
              <a:t>maksimum</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keseluruhan</a:t>
            </a:r>
            <a:r>
              <a:rPr lang="en-US" sz="3599" dirty="0">
                <a:solidFill>
                  <a:srgbClr val="352111"/>
                </a:solidFill>
                <a:latin typeface="Red Hat Display"/>
                <a:ea typeface="Red Hat Display"/>
                <a:cs typeface="Red Hat Display"/>
                <a:sym typeface="Red Hat Display"/>
              </a:rPr>
              <a:t> yang </a:t>
            </a:r>
            <a:r>
              <a:rPr lang="en-US" sz="3599" dirty="0" err="1">
                <a:solidFill>
                  <a:srgbClr val="352111"/>
                </a:solidFill>
                <a:latin typeface="Red Hat Display"/>
                <a:ea typeface="Red Hat Display"/>
                <a:cs typeface="Red Hat Display"/>
                <a:sym typeface="Red Hat Display"/>
              </a:rPr>
              <a:t>masuk</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akal</a:t>
            </a:r>
            <a:r>
              <a:rPr lang="en-US" sz="3599" dirty="0">
                <a:solidFill>
                  <a:srgbClr val="352111"/>
                </a:solidFill>
                <a:latin typeface="Red Hat Display"/>
                <a:ea typeface="Red Hat Display"/>
                <a:cs typeface="Red Hat Display"/>
                <a:sym typeface="Red Hat Display"/>
              </a:rPr>
              <a:t>. Hasil </a:t>
            </a:r>
            <a:r>
              <a:rPr lang="en-US" sz="3599" dirty="0" err="1">
                <a:solidFill>
                  <a:srgbClr val="352111"/>
                </a:solidFill>
                <a:latin typeface="Red Hat Display"/>
                <a:ea typeface="Red Hat Display"/>
                <a:cs typeface="Red Hat Display"/>
                <a:sym typeface="Red Hat Display"/>
              </a:rPr>
              <a:t>dari</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distribusi</a:t>
            </a:r>
            <a:r>
              <a:rPr lang="en-US" sz="3599" dirty="0">
                <a:solidFill>
                  <a:srgbClr val="352111"/>
                </a:solidFill>
                <a:latin typeface="Red Hat Display"/>
                <a:ea typeface="Red Hat Display"/>
                <a:cs typeface="Red Hat Display"/>
                <a:sym typeface="Red Hat Display"/>
              </a:rPr>
              <a:t> normal </a:t>
            </a:r>
            <a:r>
              <a:rPr lang="en-US" sz="3599" dirty="0" err="1">
                <a:solidFill>
                  <a:srgbClr val="352111"/>
                </a:solidFill>
                <a:latin typeface="Red Hat Display"/>
                <a:ea typeface="Red Hat Display"/>
                <a:cs typeface="Red Hat Display"/>
                <a:sym typeface="Red Hat Display"/>
              </a:rPr>
              <a:t>menunjukkan</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nilai</a:t>
            </a:r>
            <a:r>
              <a:rPr lang="en-US" sz="3599" dirty="0">
                <a:solidFill>
                  <a:srgbClr val="352111"/>
                </a:solidFill>
                <a:latin typeface="Red Hat Display"/>
                <a:ea typeface="Red Hat Display"/>
                <a:cs typeface="Red Hat Display"/>
                <a:sym typeface="Red Hat Display"/>
              </a:rPr>
              <a:t> mean dan median </a:t>
            </a:r>
            <a:r>
              <a:rPr lang="en-US" sz="3599" dirty="0" err="1">
                <a:solidFill>
                  <a:srgbClr val="352111"/>
                </a:solidFill>
                <a:latin typeface="Red Hat Display"/>
                <a:ea typeface="Red Hat Display"/>
                <a:cs typeface="Red Hat Display"/>
                <a:sym typeface="Red Hat Display"/>
              </a:rPr>
              <a:t>tidak</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jauh</a:t>
            </a:r>
            <a:r>
              <a:rPr lang="en-US" sz="3599" dirty="0">
                <a:solidFill>
                  <a:srgbClr val="352111"/>
                </a:solidFill>
                <a:latin typeface="Red Hat Display"/>
                <a:ea typeface="Red Hat Display"/>
                <a:cs typeface="Red Hat Display"/>
                <a:sym typeface="Red Hat Display"/>
              </a:rPr>
              <a:t> </a:t>
            </a:r>
            <a:r>
              <a:rPr lang="en-US" sz="3599" dirty="0" err="1">
                <a:solidFill>
                  <a:srgbClr val="352111"/>
                </a:solidFill>
                <a:latin typeface="Red Hat Display"/>
                <a:ea typeface="Red Hat Display"/>
                <a:cs typeface="Red Hat Display"/>
                <a:sym typeface="Red Hat Display"/>
              </a:rPr>
              <a:t>berbeda</a:t>
            </a:r>
            <a:r>
              <a:rPr lang="en-US" sz="3599" dirty="0">
                <a:solidFill>
                  <a:srgbClr val="352111"/>
                </a:solidFill>
                <a:latin typeface="Red Hat Display"/>
                <a:ea typeface="Red Hat Display"/>
                <a:cs typeface="Red Hat Display"/>
                <a:sym typeface="Red Hat Display"/>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2485452" y="-493493"/>
            <a:ext cx="12819223" cy="128192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C4B3"/>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953031" y="-220891"/>
            <a:ext cx="1592491" cy="15924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730772" y="2758957"/>
            <a:ext cx="12826456" cy="3631800"/>
          </a:xfrm>
          <a:custGeom>
            <a:avLst/>
            <a:gdLst/>
            <a:ahLst/>
            <a:cxnLst/>
            <a:rect l="l" t="t" r="r" b="b"/>
            <a:pathLst>
              <a:path w="12826456" h="3631800">
                <a:moveTo>
                  <a:pt x="0" y="0"/>
                </a:moveTo>
                <a:lnTo>
                  <a:pt x="12826456" y="0"/>
                </a:lnTo>
                <a:lnTo>
                  <a:pt x="12826456" y="3631801"/>
                </a:lnTo>
                <a:lnTo>
                  <a:pt x="0" y="3631801"/>
                </a:lnTo>
                <a:lnTo>
                  <a:pt x="0" y="0"/>
                </a:lnTo>
                <a:close/>
              </a:path>
            </a:pathLst>
          </a:custGeom>
          <a:blipFill>
            <a:blip r:embed="rId2"/>
            <a:stretch>
              <a:fillRect/>
            </a:stretch>
          </a:blipFill>
        </p:spPr>
      </p:sp>
      <p:sp>
        <p:nvSpPr>
          <p:cNvPr id="9" name="TextBox 9"/>
          <p:cNvSpPr txBox="1"/>
          <p:nvPr/>
        </p:nvSpPr>
        <p:spPr>
          <a:xfrm>
            <a:off x="7446137" y="1491076"/>
            <a:ext cx="3395726" cy="863600"/>
          </a:xfrm>
          <a:prstGeom prst="rect">
            <a:avLst/>
          </a:prstGeom>
        </p:spPr>
        <p:txBody>
          <a:bodyPr lIns="0" tIns="0" rIns="0" bIns="0" rtlCol="0" anchor="t">
            <a:spAutoFit/>
          </a:bodyPr>
          <a:lstStyle/>
          <a:p>
            <a:pPr algn="ctr">
              <a:lnSpc>
                <a:spcPts val="7000"/>
              </a:lnSpc>
            </a:pPr>
            <a:r>
              <a:rPr lang="en-US" sz="5000" b="1">
                <a:solidFill>
                  <a:srgbClr val="815736"/>
                </a:solidFill>
                <a:latin typeface="Red Hat Display Bold"/>
                <a:ea typeface="Red Hat Display Bold"/>
                <a:cs typeface="Red Hat Display Bold"/>
                <a:sym typeface="Red Hat Display Bold"/>
              </a:rPr>
              <a:t>Duplicate</a:t>
            </a:r>
          </a:p>
        </p:txBody>
      </p:sp>
      <p:sp>
        <p:nvSpPr>
          <p:cNvPr id="10" name="TextBox 10"/>
          <p:cNvSpPr txBox="1"/>
          <p:nvPr/>
        </p:nvSpPr>
        <p:spPr>
          <a:xfrm>
            <a:off x="2983325" y="6714608"/>
            <a:ext cx="12321351" cy="1899285"/>
          </a:xfrm>
          <a:prstGeom prst="rect">
            <a:avLst/>
          </a:prstGeom>
        </p:spPr>
        <p:txBody>
          <a:bodyPr lIns="0" tIns="0" rIns="0" bIns="0" rtlCol="0" anchor="t">
            <a:spAutoFit/>
          </a:bodyPr>
          <a:lstStyle/>
          <a:p>
            <a:pPr algn="just">
              <a:lnSpc>
                <a:spcPts val="5039"/>
              </a:lnSpc>
            </a:pPr>
            <a:r>
              <a:rPr lang="en-US" sz="3599" b="1">
                <a:solidFill>
                  <a:srgbClr val="352111"/>
                </a:solidFill>
                <a:latin typeface="Red Hat Display Bold"/>
                <a:ea typeface="Red Hat Display Bold"/>
                <a:cs typeface="Red Hat Display Bold"/>
                <a:sym typeface="Red Hat Display Bold"/>
              </a:rPr>
              <a:t>Observasi:</a:t>
            </a:r>
          </a:p>
          <a:p>
            <a:pPr algn="just">
              <a:lnSpc>
                <a:spcPts val="5039"/>
              </a:lnSpc>
            </a:pPr>
            <a:r>
              <a:rPr lang="en-US" sz="3599">
                <a:solidFill>
                  <a:srgbClr val="352111"/>
                </a:solidFill>
                <a:latin typeface="Red Hat Display"/>
                <a:ea typeface="Red Hat Display"/>
                <a:cs typeface="Red Hat Display"/>
                <a:sym typeface="Red Hat Display"/>
              </a:rPr>
              <a:t>Dari informasi yang didapat pada data tidak ada data yang bersifat duplikat.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CBBA"/>
        </a:solidFill>
        <a:effectLst/>
      </p:bgPr>
    </p:bg>
    <p:spTree>
      <p:nvGrpSpPr>
        <p:cNvPr id="1" name=""/>
        <p:cNvGrpSpPr/>
        <p:nvPr/>
      </p:nvGrpSpPr>
      <p:grpSpPr>
        <a:xfrm>
          <a:off x="0" y="0"/>
          <a:ext cx="0" cy="0"/>
          <a:chOff x="0" y="0"/>
          <a:chExt cx="0" cy="0"/>
        </a:xfrm>
      </p:grpSpPr>
      <p:grpSp>
        <p:nvGrpSpPr>
          <p:cNvPr id="2" name="Group 2"/>
          <p:cNvGrpSpPr/>
          <p:nvPr/>
        </p:nvGrpSpPr>
        <p:grpSpPr>
          <a:xfrm>
            <a:off x="2236702" y="-456740"/>
            <a:ext cx="12819223" cy="128192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C4B3"/>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953031" y="-220891"/>
            <a:ext cx="1592491" cy="15924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15736"/>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028700" y="1371600"/>
            <a:ext cx="15466002" cy="4523806"/>
          </a:xfrm>
          <a:custGeom>
            <a:avLst/>
            <a:gdLst/>
            <a:ahLst/>
            <a:cxnLst/>
            <a:rect l="l" t="t" r="r" b="b"/>
            <a:pathLst>
              <a:path w="15466002" h="4523806">
                <a:moveTo>
                  <a:pt x="0" y="0"/>
                </a:moveTo>
                <a:lnTo>
                  <a:pt x="15466002" y="0"/>
                </a:lnTo>
                <a:lnTo>
                  <a:pt x="15466002" y="4523806"/>
                </a:lnTo>
                <a:lnTo>
                  <a:pt x="0" y="4523806"/>
                </a:lnTo>
                <a:lnTo>
                  <a:pt x="0" y="0"/>
                </a:lnTo>
                <a:close/>
              </a:path>
            </a:pathLst>
          </a:custGeom>
          <a:blipFill>
            <a:blip r:embed="rId2"/>
            <a:stretch>
              <a:fillRect/>
            </a:stretch>
          </a:blipFill>
        </p:spPr>
      </p:sp>
      <p:sp>
        <p:nvSpPr>
          <p:cNvPr id="9" name="TextBox 9"/>
          <p:cNvSpPr txBox="1"/>
          <p:nvPr/>
        </p:nvSpPr>
        <p:spPr>
          <a:xfrm>
            <a:off x="1263337" y="6494090"/>
            <a:ext cx="14765952" cy="1899285"/>
          </a:xfrm>
          <a:prstGeom prst="rect">
            <a:avLst/>
          </a:prstGeom>
        </p:spPr>
        <p:txBody>
          <a:bodyPr lIns="0" tIns="0" rIns="0" bIns="0" rtlCol="0" anchor="t">
            <a:spAutoFit/>
          </a:bodyPr>
          <a:lstStyle/>
          <a:p>
            <a:pPr algn="just">
              <a:lnSpc>
                <a:spcPts val="5039"/>
              </a:lnSpc>
            </a:pPr>
            <a:r>
              <a:rPr lang="en-US" sz="3599">
                <a:solidFill>
                  <a:srgbClr val="352111"/>
                </a:solidFill>
                <a:latin typeface="Red Hat Display"/>
                <a:ea typeface="Red Hat Display"/>
                <a:cs typeface="Red Hat Display"/>
                <a:sym typeface="Red Hat Display"/>
              </a:rPr>
              <a:t>Gambar di atas digunakan untuk mengatasi data hilang yang bertipe object akan diisi dengan nilai yang sering muncul atau modus. Dan data hilang yang bertipe numerik akan diisi dengan nilai rata-rata atau mean.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Custom</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เอฟซี เอกลักษณ์</vt:lpstr>
      <vt:lpstr>Arial</vt:lpstr>
      <vt:lpstr>Red Hat Display Bold</vt:lpstr>
      <vt:lpstr>Calibri</vt:lpstr>
      <vt:lpstr>UID ช๊อปปิ้งมอลล์</vt:lpstr>
      <vt:lpstr>Red Hat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Cokelat Geometris Kreatif Portofolio Presentasi</dc:title>
  <cp:lastModifiedBy>sabrina salma nabila</cp:lastModifiedBy>
  <cp:revision>3</cp:revision>
  <dcterms:created xsi:type="dcterms:W3CDTF">2006-08-16T00:00:00Z</dcterms:created>
  <dcterms:modified xsi:type="dcterms:W3CDTF">2025-07-24T05:53:01Z</dcterms:modified>
  <dc:identifier>DAGuC7uKlu0</dc:identifier>
</cp:coreProperties>
</file>