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76c275b52b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76c275b52b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6f6b294ac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6f6b294ac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76e75a77e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76e75a77e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76e75a77e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76e75a77e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76c275b52b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76c275b52b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6f6b294ac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6f6b294ac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74218fa48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74218fa48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75b02c89b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75b02c89b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749faa7d5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749faa7d5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76e75a77e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76e75a77e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738b0cd42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738b0cd42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74218fa48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74218fa48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74218fa48c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74218fa48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74e86607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74e86607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74218fa48c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74218fa48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74218fa48c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74218fa48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74218fa48c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74218fa48c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6f6b294ac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6f6b294ac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7821c72e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7821c72e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74218fa48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74218fa48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75b02c89b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75b02c89b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6f6b294ac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6f6b294ac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74218fa48c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74218fa48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74218fa48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74218fa48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74218fa48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74218fa48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74e86607b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74e86607b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7482e4d2e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7482e4d2e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749faa7d5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749faa7d5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76e75a77e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76e75a77e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6f6b294ac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6f6b294ac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738b0cd42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738b0cd42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76e75a77e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76e75a77e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6f6b294ac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6f6b294ac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76c275b52b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76c275b52b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76c275b52b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76c275b52b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tangotiger.com/index.php/site/comments/statcast-smoothness-of-a-swing-path"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ww.baseballprospectus.com/news/article/37436/prospectus-feature-updating-pitch-tunnels/" TargetMode="External"/><Relationship Id="rId4" Type="http://schemas.openxmlformats.org/officeDocument/2006/relationships/hyperlink" Target="https://perceptionaction.com/pitchtunnels/" TargetMode="External"/><Relationship Id="rId5" Type="http://schemas.openxmlformats.org/officeDocument/2006/relationships/hyperlink" Target="https://www.baseballprospectus.com/news/article/96026/introducing-new-arsenal-metric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perceptionaction.com/esan1/" TargetMode="External"/><Relationship Id="rId4" Type="http://schemas.openxmlformats.org/officeDocument/2006/relationships/hyperlink" Target="https://www.sciencedirect.com/science/article/pii/S1469029217306775#bib14" TargetMode="External"/><Relationship Id="rId5" Type="http://schemas.openxmlformats.org/officeDocument/2006/relationships/hyperlink" Target="https://pmc.ncbi.nlm.nih.gov/articles/PMC10281209/" TargetMode="External"/><Relationship Id="rId6" Type="http://schemas.openxmlformats.org/officeDocument/2006/relationships/hyperlink" Target="https://www.nature.com/articles/nn1389"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4.png"/><Relationship Id="rId4" Type="http://schemas.openxmlformats.org/officeDocument/2006/relationships/hyperlink" Target="https://www.kaggle.com/code/seanfector/2023-05-19-xswing-notebook" TargetMode="External"/><Relationship Id="rId5" Type="http://schemas.openxmlformats.org/officeDocument/2006/relationships/hyperlink" Target="https://www.kaggle.com/code/seanfector/2023-05-19-xswing-notebook" TargetMode="External"/><Relationship Id="rId6" Type="http://schemas.openxmlformats.org/officeDocument/2006/relationships/hyperlink" Target="https://www.kaggle.com/code/seanfector/2023-05-19-xswing-notebook"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hyperlink" Target="https://baseballsavant.mlb.com/leaderboard/bat-tracking/swing-path-attack-angl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baseballsavant.mlb.com/leaderboard/bat-tracking/swing-path-attack-angle" TargetMode="External"/><Relationship Id="rId4" Type="http://schemas.openxmlformats.org/officeDocument/2006/relationships/image" Target="../media/image13.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4700">
                <a:solidFill>
                  <a:srgbClr val="B13F64"/>
                </a:solidFill>
              </a:rPr>
              <a:t>Understanding Swing Processes Through Bat and Pitch Tracking</a:t>
            </a:r>
            <a:endParaRPr>
              <a:solidFill>
                <a:srgbClr val="B13F64"/>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Stephen Sutton-Brown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113" name="Shape 113"/>
        <p:cNvGrpSpPr/>
        <p:nvPr/>
      </p:nvGrpSpPr>
      <p:grpSpPr>
        <a:xfrm>
          <a:off x="0" y="0"/>
          <a:ext cx="0" cy="0"/>
          <a:chOff x="0" y="0"/>
          <a:chExt cx="0" cy="0"/>
        </a:xfrm>
      </p:grpSpPr>
      <p:pic>
        <p:nvPicPr>
          <p:cNvPr id="114" name="Google Shape;114;p22"/>
          <p:cNvPicPr preferRelativeResize="0"/>
          <p:nvPr/>
        </p:nvPicPr>
        <p:blipFill>
          <a:blip r:embed="rId3">
            <a:alphaModFix amt="5000"/>
          </a:blip>
          <a:stretch>
            <a:fillRect/>
          </a:stretch>
        </p:blipFill>
        <p:spPr>
          <a:xfrm>
            <a:off x="0" y="0"/>
            <a:ext cx="9144000" cy="5113367"/>
          </a:xfrm>
          <a:prstGeom prst="rect">
            <a:avLst/>
          </a:prstGeom>
          <a:noFill/>
          <a:ln>
            <a:noFill/>
          </a:ln>
        </p:spPr>
      </p:pic>
      <p:sp>
        <p:nvSpPr>
          <p:cNvPr id="115" name="Google Shape;115;p22"/>
          <p:cNvSpPr txBox="1"/>
          <p:nvPr>
            <p:ph type="title"/>
          </p:nvPr>
        </p:nvSpPr>
        <p:spPr>
          <a:xfrm>
            <a:off x="330625" y="771275"/>
            <a:ext cx="8588400" cy="3396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2920">
                <a:solidFill>
                  <a:srgbClr val="2A5674"/>
                </a:solidFill>
                <a:highlight>
                  <a:srgbClr val="EEEEEE"/>
                </a:highlight>
              </a:rPr>
              <a:t>Train tilt and intercept models on hard-hit balls to determine “ideal” shape given velo, location, and type</a:t>
            </a:r>
            <a:endParaRPr sz="2920">
              <a:solidFill>
                <a:srgbClr val="2A5674"/>
              </a:solidFill>
              <a:highlight>
                <a:srgbClr val="EEEEEE"/>
              </a:highlight>
            </a:endParaRPr>
          </a:p>
          <a:p>
            <a:pPr indent="0" lvl="0" marL="0" rtl="0" algn="ctr">
              <a:spcBef>
                <a:spcPts val="0"/>
              </a:spcBef>
              <a:spcAft>
                <a:spcPts val="0"/>
              </a:spcAft>
              <a:buSzPts val="990"/>
              <a:buNone/>
            </a:pPr>
            <a:r>
              <a:t/>
            </a:r>
            <a:endParaRPr b="1" i="1" sz="2920">
              <a:solidFill>
                <a:srgbClr val="B13F64"/>
              </a:solidFill>
              <a:highlight>
                <a:srgbClr val="EEEEEE"/>
              </a:highlight>
            </a:endParaRPr>
          </a:p>
          <a:p>
            <a:pPr indent="0" lvl="0" marL="0" rtl="0" algn="ctr">
              <a:spcBef>
                <a:spcPts val="0"/>
              </a:spcBef>
              <a:spcAft>
                <a:spcPts val="0"/>
              </a:spcAft>
              <a:buSzPts val="990"/>
              <a:buNone/>
            </a:pPr>
            <a:r>
              <a:rPr b="1" i="1" lang="en" sz="2920">
                <a:solidFill>
                  <a:srgbClr val="B13F64"/>
                </a:solidFill>
                <a:highlight>
                  <a:srgbClr val="EEEEEE"/>
                </a:highlight>
              </a:rPr>
              <a:t>More Tilt Than Expected: Batter was Under</a:t>
            </a:r>
            <a:endParaRPr b="1" i="1" sz="2920">
              <a:solidFill>
                <a:srgbClr val="B13F64"/>
              </a:solidFill>
              <a:highlight>
                <a:srgbClr val="EEEEEE"/>
              </a:highlight>
            </a:endParaRPr>
          </a:p>
          <a:p>
            <a:pPr indent="0" lvl="0" marL="0" rtl="0" algn="ctr">
              <a:spcBef>
                <a:spcPts val="0"/>
              </a:spcBef>
              <a:spcAft>
                <a:spcPts val="0"/>
              </a:spcAft>
              <a:buSzPts val="990"/>
              <a:buNone/>
            </a:pPr>
            <a:r>
              <a:t/>
            </a:r>
            <a:endParaRPr b="1" i="1" sz="2920">
              <a:solidFill>
                <a:srgbClr val="B13F64"/>
              </a:solidFill>
              <a:highlight>
                <a:srgbClr val="EEEEEE"/>
              </a:highlight>
            </a:endParaRPr>
          </a:p>
          <a:p>
            <a:pPr indent="0" lvl="0" marL="0" rtl="0" algn="ctr">
              <a:spcBef>
                <a:spcPts val="0"/>
              </a:spcBef>
              <a:spcAft>
                <a:spcPts val="0"/>
              </a:spcAft>
              <a:buSzPts val="990"/>
              <a:buNone/>
            </a:pPr>
            <a:r>
              <a:rPr b="1" i="1" lang="en" sz="2920">
                <a:solidFill>
                  <a:srgbClr val="B13F64"/>
                </a:solidFill>
                <a:highlight>
                  <a:srgbClr val="EEEEEE"/>
                </a:highlight>
              </a:rPr>
              <a:t>Deeper Intercept Than Expected: Batter was Behind</a:t>
            </a:r>
            <a:endParaRPr b="1" i="1" sz="2920">
              <a:solidFill>
                <a:srgbClr val="B13F64"/>
              </a:solidFill>
              <a:highlight>
                <a:srgbClr val="EEEEEE"/>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119" name="Shape 119"/>
        <p:cNvGrpSpPr/>
        <p:nvPr/>
      </p:nvGrpSpPr>
      <p:grpSpPr>
        <a:xfrm>
          <a:off x="0" y="0"/>
          <a:ext cx="0" cy="0"/>
          <a:chOff x="0" y="0"/>
          <a:chExt cx="0" cy="0"/>
        </a:xfrm>
      </p:grpSpPr>
      <p:pic>
        <p:nvPicPr>
          <p:cNvPr id="120" name="Google Shape;120;p23"/>
          <p:cNvPicPr preferRelativeResize="0"/>
          <p:nvPr/>
        </p:nvPicPr>
        <p:blipFill>
          <a:blip r:embed="rId3">
            <a:alphaModFix/>
          </a:blip>
          <a:stretch>
            <a:fillRect/>
          </a:stretch>
        </p:blipFill>
        <p:spPr>
          <a:xfrm>
            <a:off x="0" y="995500"/>
            <a:ext cx="4350648" cy="3682325"/>
          </a:xfrm>
          <a:prstGeom prst="rect">
            <a:avLst/>
          </a:prstGeom>
          <a:noFill/>
          <a:ln>
            <a:noFill/>
          </a:ln>
        </p:spPr>
      </p:pic>
      <p:sp>
        <p:nvSpPr>
          <p:cNvPr id="121" name="Google Shape;121;p23"/>
          <p:cNvSpPr txBox="1"/>
          <p:nvPr>
            <p:ph type="title"/>
          </p:nvPr>
        </p:nvSpPr>
        <p:spPr>
          <a:xfrm>
            <a:off x="311700" y="767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B13F64"/>
                </a:solidFill>
              </a:rPr>
              <a:t>Expected Swing Shape: Model Validation</a:t>
            </a:r>
            <a:endParaRPr>
              <a:solidFill>
                <a:srgbClr val="B13F64"/>
              </a:solidFill>
            </a:endParaRPr>
          </a:p>
        </p:txBody>
      </p:sp>
      <p:pic>
        <p:nvPicPr>
          <p:cNvPr id="122" name="Google Shape;122;p23"/>
          <p:cNvPicPr preferRelativeResize="0"/>
          <p:nvPr/>
        </p:nvPicPr>
        <p:blipFill>
          <a:blip r:embed="rId4">
            <a:alphaModFix/>
          </a:blip>
          <a:stretch>
            <a:fillRect/>
          </a:stretch>
        </p:blipFill>
        <p:spPr>
          <a:xfrm>
            <a:off x="4503048" y="801875"/>
            <a:ext cx="4488552" cy="382608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126" name="Shape 126"/>
        <p:cNvGrpSpPr/>
        <p:nvPr/>
      </p:nvGrpSpPr>
      <p:grpSpPr>
        <a:xfrm>
          <a:off x="0" y="0"/>
          <a:ext cx="0" cy="0"/>
          <a:chOff x="0" y="0"/>
          <a:chExt cx="0" cy="0"/>
        </a:xfrm>
      </p:grpSpPr>
      <p:pic>
        <p:nvPicPr>
          <p:cNvPr id="127" name="Google Shape;127;p24"/>
          <p:cNvPicPr preferRelativeResize="0"/>
          <p:nvPr/>
        </p:nvPicPr>
        <p:blipFill>
          <a:blip r:embed="rId3">
            <a:alphaModFix/>
          </a:blip>
          <a:stretch>
            <a:fillRect/>
          </a:stretch>
        </p:blipFill>
        <p:spPr>
          <a:xfrm>
            <a:off x="0" y="995500"/>
            <a:ext cx="4350648" cy="3682325"/>
          </a:xfrm>
          <a:prstGeom prst="rect">
            <a:avLst/>
          </a:prstGeom>
          <a:noFill/>
          <a:ln>
            <a:noFill/>
          </a:ln>
        </p:spPr>
      </p:pic>
      <p:sp>
        <p:nvSpPr>
          <p:cNvPr id="128" name="Google Shape;128;p24"/>
          <p:cNvSpPr txBox="1"/>
          <p:nvPr>
            <p:ph type="title"/>
          </p:nvPr>
        </p:nvSpPr>
        <p:spPr>
          <a:xfrm>
            <a:off x="311700" y="767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B13F64"/>
                </a:solidFill>
              </a:rPr>
              <a:t>Expected Swing Shape: Model Validation</a:t>
            </a:r>
            <a:endParaRPr>
              <a:solidFill>
                <a:srgbClr val="B13F64"/>
              </a:solidFill>
            </a:endParaRPr>
          </a:p>
        </p:txBody>
      </p:sp>
      <p:pic>
        <p:nvPicPr>
          <p:cNvPr id="129" name="Google Shape;129;p24"/>
          <p:cNvPicPr preferRelativeResize="0"/>
          <p:nvPr/>
        </p:nvPicPr>
        <p:blipFill>
          <a:blip r:embed="rId4">
            <a:alphaModFix amt="15000"/>
          </a:blip>
          <a:stretch>
            <a:fillRect/>
          </a:stretch>
        </p:blipFill>
        <p:spPr>
          <a:xfrm>
            <a:off x="4503048" y="801875"/>
            <a:ext cx="4488552" cy="382608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133" name="Shape 133"/>
        <p:cNvGrpSpPr/>
        <p:nvPr/>
      </p:nvGrpSpPr>
      <p:grpSpPr>
        <a:xfrm>
          <a:off x="0" y="0"/>
          <a:ext cx="0" cy="0"/>
          <a:chOff x="0" y="0"/>
          <a:chExt cx="0" cy="0"/>
        </a:xfrm>
      </p:grpSpPr>
      <p:pic>
        <p:nvPicPr>
          <p:cNvPr id="134" name="Google Shape;134;p25"/>
          <p:cNvPicPr preferRelativeResize="0"/>
          <p:nvPr/>
        </p:nvPicPr>
        <p:blipFill>
          <a:blip r:embed="rId3">
            <a:alphaModFix amt="15000"/>
          </a:blip>
          <a:stretch>
            <a:fillRect/>
          </a:stretch>
        </p:blipFill>
        <p:spPr>
          <a:xfrm>
            <a:off x="0" y="995500"/>
            <a:ext cx="4350648" cy="3682325"/>
          </a:xfrm>
          <a:prstGeom prst="rect">
            <a:avLst/>
          </a:prstGeom>
          <a:noFill/>
          <a:ln>
            <a:noFill/>
          </a:ln>
        </p:spPr>
      </p:pic>
      <p:sp>
        <p:nvSpPr>
          <p:cNvPr id="135" name="Google Shape;135;p25"/>
          <p:cNvSpPr txBox="1"/>
          <p:nvPr>
            <p:ph type="title"/>
          </p:nvPr>
        </p:nvSpPr>
        <p:spPr>
          <a:xfrm>
            <a:off x="311700" y="767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B13F64"/>
                </a:solidFill>
              </a:rPr>
              <a:t>Expected Swing Shape: Model Validation</a:t>
            </a:r>
            <a:endParaRPr>
              <a:solidFill>
                <a:srgbClr val="B13F64"/>
              </a:solidFill>
            </a:endParaRPr>
          </a:p>
        </p:txBody>
      </p:sp>
      <p:pic>
        <p:nvPicPr>
          <p:cNvPr id="136" name="Google Shape;136;p25"/>
          <p:cNvPicPr preferRelativeResize="0"/>
          <p:nvPr/>
        </p:nvPicPr>
        <p:blipFill>
          <a:blip r:embed="rId4">
            <a:alphaModFix/>
          </a:blip>
          <a:stretch>
            <a:fillRect/>
          </a:stretch>
        </p:blipFill>
        <p:spPr>
          <a:xfrm>
            <a:off x="4503048" y="801875"/>
            <a:ext cx="4488552" cy="382608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B13F64"/>
                </a:solidFill>
              </a:rPr>
              <a:t>Checkpoint</a:t>
            </a:r>
            <a:endParaRPr>
              <a:solidFill>
                <a:srgbClr val="B13F64"/>
              </a:solidFill>
            </a:endParaRPr>
          </a:p>
        </p:txBody>
      </p:sp>
      <p:sp>
        <p:nvSpPr>
          <p:cNvPr id="142" name="Google Shape;14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know if a batter is over or under</a:t>
            </a:r>
            <a:endParaRPr/>
          </a:p>
          <a:p>
            <a:pPr indent="0" lvl="0" marL="0" rtl="0" algn="l">
              <a:spcBef>
                <a:spcPts val="1200"/>
              </a:spcBef>
              <a:spcAft>
                <a:spcPts val="0"/>
              </a:spcAft>
              <a:buNone/>
            </a:pPr>
            <a:r>
              <a:rPr lang="en"/>
              <a:t>We know if a batter is ahead or behind</a:t>
            </a:r>
            <a:endParaRPr/>
          </a:p>
          <a:p>
            <a:pPr indent="0" lvl="0" marL="0" rtl="0" algn="l">
              <a:spcBef>
                <a:spcPts val="1200"/>
              </a:spcBef>
              <a:spcAft>
                <a:spcPts val="0"/>
              </a:spcAft>
              <a:buNone/>
            </a:pPr>
            <a:r>
              <a:rPr lang="en"/>
              <a:t>How do we predict it?</a:t>
            </a:r>
            <a:endParaRPr b="1" i="1">
              <a:solidFill>
                <a:srgbClr val="2A5674"/>
              </a:solidFill>
            </a:endParaRPr>
          </a:p>
          <a:p>
            <a:pPr indent="0" lvl="0" marL="0" rtl="0" algn="l">
              <a:spcBef>
                <a:spcPts val="1200"/>
              </a:spcBef>
              <a:spcAft>
                <a:spcPts val="1200"/>
              </a:spcAft>
              <a:buNone/>
            </a:pPr>
            <a:r>
              <a:rPr b="1" i="1" lang="en">
                <a:solidFill>
                  <a:srgbClr val="2A5674"/>
                </a:solidFill>
              </a:rPr>
              <a:t>Need a model of where and how fast the batter expected the pitch to be</a:t>
            </a:r>
            <a:endParaRPr b="1" i="1">
              <a:solidFill>
                <a:srgbClr val="2A5674"/>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146" name="Shape 146"/>
        <p:cNvGrpSpPr/>
        <p:nvPr/>
      </p:nvGrpSpPr>
      <p:grpSpPr>
        <a:xfrm>
          <a:off x="0" y="0"/>
          <a:ext cx="0" cy="0"/>
          <a:chOff x="0" y="0"/>
          <a:chExt cx="0" cy="0"/>
        </a:xfrm>
      </p:grpSpPr>
      <p:pic>
        <p:nvPicPr>
          <p:cNvPr id="147" name="Google Shape;147;p27"/>
          <p:cNvPicPr preferRelativeResize="0"/>
          <p:nvPr/>
        </p:nvPicPr>
        <p:blipFill>
          <a:blip r:embed="rId3">
            <a:alphaModFix/>
          </a:blip>
          <a:stretch>
            <a:fillRect/>
          </a:stretch>
        </p:blipFill>
        <p:spPr>
          <a:xfrm>
            <a:off x="4572000" y="681152"/>
            <a:ext cx="4572000" cy="4410395"/>
          </a:xfrm>
          <a:prstGeom prst="rect">
            <a:avLst/>
          </a:prstGeom>
          <a:noFill/>
          <a:ln>
            <a:noFill/>
          </a:ln>
        </p:spPr>
      </p:pic>
      <p:sp>
        <p:nvSpPr>
          <p:cNvPr id="148" name="Google Shape;148;p27"/>
          <p:cNvSpPr txBox="1"/>
          <p:nvPr>
            <p:ph idx="1" type="body"/>
          </p:nvPr>
        </p:nvSpPr>
        <p:spPr>
          <a:xfrm>
            <a:off x="39350" y="1432675"/>
            <a:ext cx="4615800" cy="3636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Cluster pitches using velo, movement, and movement angle relative to arm angle </a:t>
            </a:r>
            <a:endParaRPr/>
          </a:p>
          <a:p>
            <a:pPr indent="-342900" lvl="0" marL="457200" rtl="0" algn="l">
              <a:spcBef>
                <a:spcPts val="0"/>
              </a:spcBef>
              <a:spcAft>
                <a:spcPts val="0"/>
              </a:spcAft>
              <a:buSzPts val="1800"/>
              <a:buChar char="●"/>
            </a:pPr>
            <a:r>
              <a:rPr b="1" lang="en"/>
              <a:t>Predict pitch cluster</a:t>
            </a:r>
            <a:r>
              <a:rPr lang="en"/>
              <a:t> probability given pitch tracking inputs (see next slide)</a:t>
            </a:r>
            <a:endParaRPr/>
          </a:p>
          <a:p>
            <a:pPr indent="-342900" lvl="0" marL="457200" rtl="0" algn="l">
              <a:spcBef>
                <a:spcPts val="0"/>
              </a:spcBef>
              <a:spcAft>
                <a:spcPts val="0"/>
              </a:spcAft>
              <a:buSzPts val="1800"/>
              <a:buChar char="●"/>
            </a:pPr>
            <a:r>
              <a:rPr b="1" lang="en"/>
              <a:t>Estimate each</a:t>
            </a:r>
            <a:r>
              <a:rPr lang="en"/>
              <a:t> </a:t>
            </a:r>
            <a:r>
              <a:rPr b="1" lang="en"/>
              <a:t>cluster’s expected movement</a:t>
            </a:r>
            <a:r>
              <a:rPr lang="en"/>
              <a:t> relative to actual pitch to get expected location</a:t>
            </a:r>
            <a:endParaRPr/>
          </a:p>
          <a:p>
            <a:pPr indent="-342900" lvl="0" marL="457200" rtl="0" algn="l">
              <a:spcBef>
                <a:spcPts val="0"/>
              </a:spcBef>
              <a:spcAft>
                <a:spcPts val="0"/>
              </a:spcAft>
              <a:buSzPts val="1800"/>
              <a:buChar char="●"/>
            </a:pPr>
            <a:r>
              <a:rPr b="1" lang="en"/>
              <a:t>Sum probability location is higher or lower than observed → Under / Over Probability</a:t>
            </a:r>
            <a:endParaRPr b="1"/>
          </a:p>
          <a:p>
            <a:pPr indent="-342900" lvl="0" marL="457200" rtl="0" algn="l">
              <a:spcBef>
                <a:spcPts val="0"/>
              </a:spcBef>
              <a:spcAft>
                <a:spcPts val="0"/>
              </a:spcAft>
              <a:buSzPts val="1800"/>
              <a:buChar char="●"/>
            </a:pPr>
            <a:r>
              <a:rPr lang="en"/>
              <a:t>Repeat for velocity to get Ahead / Behind Probability</a:t>
            </a:r>
            <a:endParaRPr/>
          </a:p>
        </p:txBody>
      </p:sp>
      <p:sp>
        <p:nvSpPr>
          <p:cNvPr id="149" name="Google Shape;149;p27"/>
          <p:cNvSpPr txBox="1"/>
          <p:nvPr>
            <p:ph type="title"/>
          </p:nvPr>
        </p:nvSpPr>
        <p:spPr>
          <a:xfrm>
            <a:off x="39350" y="71875"/>
            <a:ext cx="4880100" cy="1360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B13F64"/>
                </a:solidFill>
              </a:rPr>
              <a:t>Predicting Pitch Types to Predict Over / Under and Ahead / Behind on Swings</a:t>
            </a:r>
            <a:endParaRPr>
              <a:solidFill>
                <a:srgbClr val="B13F64"/>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153" name="Shape 153"/>
        <p:cNvGrpSpPr/>
        <p:nvPr/>
      </p:nvGrpSpPr>
      <p:grpSpPr>
        <a:xfrm>
          <a:off x="0" y="0"/>
          <a:ext cx="0" cy="0"/>
          <a:chOff x="0" y="0"/>
          <a:chExt cx="0" cy="0"/>
        </a:xfrm>
      </p:grpSpPr>
      <p:pic>
        <p:nvPicPr>
          <p:cNvPr id="154" name="Google Shape;154;p28"/>
          <p:cNvPicPr preferRelativeResize="0"/>
          <p:nvPr/>
        </p:nvPicPr>
        <p:blipFill rotWithShape="1">
          <a:blip r:embed="rId3">
            <a:alphaModFix/>
          </a:blip>
          <a:srcRect b="13218" l="0" r="0" t="17467"/>
          <a:stretch/>
        </p:blipFill>
        <p:spPr>
          <a:xfrm>
            <a:off x="4097500" y="928000"/>
            <a:ext cx="5046500" cy="3806250"/>
          </a:xfrm>
          <a:prstGeom prst="rect">
            <a:avLst/>
          </a:prstGeom>
          <a:noFill/>
          <a:ln>
            <a:noFill/>
          </a:ln>
        </p:spPr>
      </p:pic>
      <p:sp>
        <p:nvSpPr>
          <p:cNvPr id="155" name="Google Shape;155;p28"/>
          <p:cNvSpPr txBox="1"/>
          <p:nvPr/>
        </p:nvSpPr>
        <p:spPr>
          <a:xfrm>
            <a:off x="0" y="688125"/>
            <a:ext cx="4278300" cy="4371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a:solidFill>
                  <a:schemeClr val="dk2"/>
                </a:solidFill>
              </a:rPr>
              <a:t>Batters predict pitch location using the following:</a:t>
            </a:r>
            <a:endParaRPr>
              <a:solidFill>
                <a:schemeClr val="dk2"/>
              </a:solidFill>
            </a:endParaRPr>
          </a:p>
          <a:p>
            <a:pPr indent="-342900" lvl="0" marL="457200" rtl="0" algn="l">
              <a:lnSpc>
                <a:spcPct val="100000"/>
              </a:lnSpc>
              <a:spcBef>
                <a:spcPts val="1200"/>
              </a:spcBef>
              <a:spcAft>
                <a:spcPts val="0"/>
              </a:spcAft>
              <a:buClr>
                <a:schemeClr val="dk2"/>
              </a:buClr>
              <a:buSzPts val="1800"/>
              <a:buChar char="●"/>
            </a:pPr>
            <a:r>
              <a:rPr lang="en">
                <a:solidFill>
                  <a:schemeClr val="dk2"/>
                </a:solidFill>
              </a:rPr>
              <a:t>Pitcher handedness</a:t>
            </a:r>
            <a:endParaRPr>
              <a:solidFill>
                <a:schemeClr val="dk2"/>
              </a:solidFill>
            </a:endParaRPr>
          </a:p>
          <a:p>
            <a:pPr indent="-342900" lvl="0" marL="457200" rtl="0" algn="l">
              <a:lnSpc>
                <a:spcPct val="100000"/>
              </a:lnSpc>
              <a:spcBef>
                <a:spcPts val="0"/>
              </a:spcBef>
              <a:spcAft>
                <a:spcPts val="0"/>
              </a:spcAft>
              <a:buClr>
                <a:schemeClr val="dk2"/>
              </a:buClr>
              <a:buSzPts val="1800"/>
              <a:buChar char="●"/>
            </a:pPr>
            <a:r>
              <a:rPr lang="en">
                <a:solidFill>
                  <a:schemeClr val="dk2"/>
                </a:solidFill>
              </a:rPr>
              <a:t>Arm angle</a:t>
            </a:r>
            <a:endParaRPr>
              <a:solidFill>
                <a:schemeClr val="dk2"/>
              </a:solidFill>
            </a:endParaRPr>
          </a:p>
          <a:p>
            <a:pPr indent="-342900" lvl="0" marL="457200" rtl="0" algn="l">
              <a:lnSpc>
                <a:spcPct val="100000"/>
              </a:lnSpc>
              <a:spcBef>
                <a:spcPts val="0"/>
              </a:spcBef>
              <a:spcAft>
                <a:spcPts val="0"/>
              </a:spcAft>
              <a:buClr>
                <a:schemeClr val="dk2"/>
              </a:buClr>
              <a:buSzPts val="1800"/>
              <a:buChar char="●"/>
            </a:pPr>
            <a:r>
              <a:rPr lang="en">
                <a:solidFill>
                  <a:schemeClr val="dk2"/>
                </a:solidFill>
              </a:rPr>
              <a:t>Release angle</a:t>
            </a:r>
            <a:endParaRPr>
              <a:solidFill>
                <a:schemeClr val="dk2"/>
              </a:solidFill>
            </a:endParaRPr>
          </a:p>
          <a:p>
            <a:pPr indent="-317500" lvl="1" marL="914400" rtl="0" algn="l">
              <a:lnSpc>
                <a:spcPct val="100000"/>
              </a:lnSpc>
              <a:spcBef>
                <a:spcPts val="0"/>
              </a:spcBef>
              <a:spcAft>
                <a:spcPts val="0"/>
              </a:spcAft>
              <a:buClr>
                <a:schemeClr val="dk2"/>
              </a:buClr>
              <a:buSzPts val="1400"/>
              <a:buChar char="○"/>
            </a:pPr>
            <a:r>
              <a:rPr lang="en">
                <a:solidFill>
                  <a:schemeClr val="dk2"/>
                </a:solidFill>
              </a:rPr>
              <a:t>F</a:t>
            </a:r>
            <a:r>
              <a:rPr lang="en">
                <a:solidFill>
                  <a:schemeClr val="dk2"/>
                </a:solidFill>
              </a:rPr>
              <a:t>rom release to 50ms after release</a:t>
            </a:r>
            <a:endParaRPr>
              <a:solidFill>
                <a:schemeClr val="dk2"/>
              </a:solidFill>
            </a:endParaRPr>
          </a:p>
          <a:p>
            <a:pPr indent="-342900" lvl="0" marL="457200" rtl="0" algn="l">
              <a:lnSpc>
                <a:spcPct val="100000"/>
              </a:lnSpc>
              <a:spcBef>
                <a:spcPts val="0"/>
              </a:spcBef>
              <a:spcAft>
                <a:spcPts val="0"/>
              </a:spcAft>
              <a:buClr>
                <a:schemeClr val="dk2"/>
              </a:buClr>
              <a:buSzPts val="1800"/>
              <a:buChar char="●"/>
            </a:pPr>
            <a:r>
              <a:rPr lang="en">
                <a:solidFill>
                  <a:schemeClr val="dk2"/>
                </a:solidFill>
              </a:rPr>
              <a:t>Pitch velocity</a:t>
            </a:r>
            <a:endParaRPr>
              <a:solidFill>
                <a:schemeClr val="dk2"/>
              </a:solidFill>
            </a:endParaRPr>
          </a:p>
          <a:p>
            <a:pPr indent="-317500" lvl="1" marL="914400" rtl="0" algn="l">
              <a:lnSpc>
                <a:spcPct val="100000"/>
              </a:lnSpc>
              <a:spcBef>
                <a:spcPts val="0"/>
              </a:spcBef>
              <a:spcAft>
                <a:spcPts val="0"/>
              </a:spcAft>
              <a:buClr>
                <a:schemeClr val="dk2"/>
              </a:buClr>
              <a:buSzPts val="1400"/>
              <a:buChar char="○"/>
            </a:pPr>
            <a:r>
              <a:rPr lang="en">
                <a:solidFill>
                  <a:schemeClr val="dk2"/>
                </a:solidFill>
              </a:rPr>
              <a:t>Measured in how much the size of the ball increases in the batter’s field of vision</a:t>
            </a:r>
            <a:endParaRPr>
              <a:solidFill>
                <a:schemeClr val="dk2"/>
              </a:solidFill>
            </a:endParaRPr>
          </a:p>
          <a:p>
            <a:pPr indent="-342900" lvl="0" marL="457200" rtl="0" algn="l">
              <a:lnSpc>
                <a:spcPct val="100000"/>
              </a:lnSpc>
              <a:spcBef>
                <a:spcPts val="0"/>
              </a:spcBef>
              <a:spcAft>
                <a:spcPts val="0"/>
              </a:spcAft>
              <a:buClr>
                <a:schemeClr val="dk2"/>
              </a:buClr>
              <a:buSzPts val="1800"/>
              <a:buChar char="●"/>
            </a:pPr>
            <a:r>
              <a:rPr lang="en">
                <a:solidFill>
                  <a:schemeClr val="dk2"/>
                </a:solidFill>
              </a:rPr>
              <a:t>Trajectory arc</a:t>
            </a:r>
            <a:endParaRPr>
              <a:solidFill>
                <a:schemeClr val="dk2"/>
              </a:solidFill>
            </a:endParaRPr>
          </a:p>
          <a:p>
            <a:pPr indent="-317500" lvl="1" marL="914400" rtl="0" algn="l">
              <a:lnSpc>
                <a:spcPct val="100000"/>
              </a:lnSpc>
              <a:spcBef>
                <a:spcPts val="0"/>
              </a:spcBef>
              <a:spcAft>
                <a:spcPts val="0"/>
              </a:spcAft>
              <a:buClr>
                <a:schemeClr val="dk2"/>
              </a:buClr>
              <a:buSzPts val="1400"/>
              <a:buChar char="○"/>
            </a:pPr>
            <a:r>
              <a:rPr lang="en">
                <a:solidFill>
                  <a:schemeClr val="dk2"/>
                </a:solidFill>
              </a:rPr>
              <a:t>How much trajectory in batter POV deviates from straight line from release to decision point</a:t>
            </a:r>
            <a:endParaRPr>
              <a:solidFill>
                <a:schemeClr val="dk2"/>
              </a:solidFill>
            </a:endParaRPr>
          </a:p>
          <a:p>
            <a:pPr indent="-342900" lvl="0" marL="457200" rtl="0" algn="l">
              <a:lnSpc>
                <a:spcPct val="100000"/>
              </a:lnSpc>
              <a:spcBef>
                <a:spcPts val="0"/>
              </a:spcBef>
              <a:spcAft>
                <a:spcPts val="0"/>
              </a:spcAft>
              <a:buClr>
                <a:schemeClr val="dk2"/>
              </a:buClr>
              <a:buSzPts val="1800"/>
              <a:buChar char="●"/>
            </a:pPr>
            <a:r>
              <a:rPr lang="en">
                <a:solidFill>
                  <a:schemeClr val="dk2"/>
                </a:solidFill>
              </a:rPr>
              <a:t>Distance traveled to decision point</a:t>
            </a:r>
            <a:endParaRPr>
              <a:solidFill>
                <a:schemeClr val="dk2"/>
              </a:solidFill>
            </a:endParaRPr>
          </a:p>
          <a:p>
            <a:pPr indent="-317500" lvl="1" marL="914400" rtl="0" algn="l">
              <a:lnSpc>
                <a:spcPct val="100000"/>
              </a:lnSpc>
              <a:spcBef>
                <a:spcPts val="0"/>
              </a:spcBef>
              <a:spcAft>
                <a:spcPts val="0"/>
              </a:spcAft>
              <a:buClr>
                <a:schemeClr val="dk2"/>
              </a:buClr>
              <a:buSzPts val="1400"/>
              <a:buChar char="○"/>
            </a:pPr>
            <a:r>
              <a:rPr lang="en">
                <a:solidFill>
                  <a:schemeClr val="dk2"/>
                </a:solidFill>
              </a:rPr>
              <a:t>Direct measure from release point to x/y location at decision point in batter’s POV</a:t>
            </a:r>
            <a:endParaRPr>
              <a:solidFill>
                <a:schemeClr val="dk2"/>
              </a:solidFill>
            </a:endParaRPr>
          </a:p>
        </p:txBody>
      </p:sp>
      <p:sp>
        <p:nvSpPr>
          <p:cNvPr id="156" name="Google Shape;156;p28"/>
          <p:cNvSpPr txBox="1"/>
          <p:nvPr>
            <p:ph type="title"/>
          </p:nvPr>
        </p:nvSpPr>
        <p:spPr>
          <a:xfrm>
            <a:off x="311700" y="77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B13F64"/>
                </a:solidFill>
              </a:rPr>
              <a:t>Expected Pitch Type Inputs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B13F64"/>
                </a:solidFill>
              </a:rPr>
              <a:t>Expected Pitch Type Model Refinement</a:t>
            </a:r>
            <a:endParaRPr/>
          </a:p>
        </p:txBody>
      </p:sp>
      <p:sp>
        <p:nvSpPr>
          <p:cNvPr id="162" name="Google Shape;16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Using raw inputs results in a model that is overfit to pitch cluster detection while underfit to predicting whether the batter was under or ahead of the pitch</a:t>
            </a:r>
            <a:endParaRPr b="1"/>
          </a:p>
          <a:p>
            <a:pPr indent="0" lvl="0" marL="0" rtl="0" algn="l">
              <a:spcBef>
                <a:spcPts val="1200"/>
              </a:spcBef>
              <a:spcAft>
                <a:spcPts val="0"/>
              </a:spcAft>
              <a:buNone/>
            </a:pPr>
            <a:r>
              <a:rPr lang="en"/>
              <a:t>To address this, I </a:t>
            </a:r>
            <a:r>
              <a:rPr b="1" lang="en"/>
              <a:t>estimated a batter’s measurement uncertainty for each feature</a:t>
            </a:r>
            <a:r>
              <a:rPr lang="en"/>
              <a:t> by discretizing it into quantile-based bins</a:t>
            </a:r>
            <a:endParaRPr/>
          </a:p>
          <a:p>
            <a:pPr indent="0" lvl="0" marL="0" rtl="0" algn="l">
              <a:spcBef>
                <a:spcPts val="1200"/>
              </a:spcBef>
              <a:spcAft>
                <a:spcPts val="0"/>
              </a:spcAft>
              <a:buNone/>
            </a:pPr>
            <a:r>
              <a:rPr lang="en"/>
              <a:t>Optuna was used to jointly optimize:</a:t>
            </a:r>
            <a:endParaRPr/>
          </a:p>
          <a:p>
            <a:pPr indent="-334327" lvl="0" marL="457200" rtl="0" algn="l">
              <a:spcBef>
                <a:spcPts val="1200"/>
              </a:spcBef>
              <a:spcAft>
                <a:spcPts val="0"/>
              </a:spcAft>
              <a:buSzPct val="100000"/>
              <a:buChar char="●"/>
            </a:pPr>
            <a:r>
              <a:rPr lang="en"/>
              <a:t>Number of bins for each input</a:t>
            </a:r>
            <a:endParaRPr/>
          </a:p>
          <a:p>
            <a:pPr indent="-334327" lvl="0" marL="457200" rtl="0" algn="l">
              <a:spcBef>
                <a:spcPts val="0"/>
              </a:spcBef>
              <a:spcAft>
                <a:spcPts val="0"/>
              </a:spcAft>
              <a:buSzPct val="100000"/>
              <a:buChar char="●"/>
            </a:pPr>
            <a:r>
              <a:rPr lang="en"/>
              <a:t>How long after release to set as the decision point </a:t>
            </a:r>
            <a:endParaRPr/>
          </a:p>
          <a:p>
            <a:pPr indent="0" lvl="0" marL="0" rtl="0" algn="l">
              <a:spcBef>
                <a:spcPts val="1200"/>
              </a:spcBef>
              <a:spcAft>
                <a:spcPts val="0"/>
              </a:spcAft>
              <a:buNone/>
            </a:pPr>
            <a:r>
              <a:rPr lang="en"/>
              <a:t>Optimization was run to maximize the average Brier Loss for:</a:t>
            </a:r>
            <a:endParaRPr/>
          </a:p>
          <a:p>
            <a:pPr indent="-334327" lvl="0" marL="457200" rtl="0" algn="l">
              <a:spcBef>
                <a:spcPts val="1200"/>
              </a:spcBef>
              <a:spcAft>
                <a:spcPts val="0"/>
              </a:spcAft>
              <a:buSzPct val="100000"/>
              <a:buChar char="●"/>
            </a:pPr>
            <a:r>
              <a:rPr lang="en"/>
              <a:t>Predicting whether the batter was under the pitch</a:t>
            </a:r>
            <a:endParaRPr/>
          </a:p>
          <a:p>
            <a:pPr indent="-334327" lvl="0" marL="457200" rtl="0" algn="l">
              <a:spcBef>
                <a:spcPts val="0"/>
              </a:spcBef>
              <a:spcAft>
                <a:spcPts val="0"/>
              </a:spcAft>
              <a:buSzPct val="100000"/>
              <a:buChar char="●"/>
            </a:pPr>
            <a:r>
              <a:rPr lang="en"/>
              <a:t>Predicting whether the batter was ahead of the pitch</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166" name="Shape 166"/>
        <p:cNvGrpSpPr/>
        <p:nvPr/>
      </p:nvGrpSpPr>
      <p:grpSpPr>
        <a:xfrm>
          <a:off x="0" y="0"/>
          <a:ext cx="0" cy="0"/>
          <a:chOff x="0" y="0"/>
          <a:chExt cx="0" cy="0"/>
        </a:xfrm>
      </p:grpSpPr>
      <p:sp>
        <p:nvSpPr>
          <p:cNvPr id="167" name="Google Shape;167;p30"/>
          <p:cNvSpPr txBox="1"/>
          <p:nvPr>
            <p:ph idx="1" type="body"/>
          </p:nvPr>
        </p:nvSpPr>
        <p:spPr>
          <a:xfrm>
            <a:off x="280225" y="998825"/>
            <a:ext cx="2763300" cy="41175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Clr>
                <a:schemeClr val="dk1"/>
              </a:buClr>
              <a:buSzPct val="61111"/>
              <a:buFont typeface="Arial"/>
              <a:buNone/>
            </a:pPr>
            <a:r>
              <a:rPr lang="en"/>
              <a:t>Model performance increased with </a:t>
            </a:r>
            <a:r>
              <a:rPr b="1" lang="en"/>
              <a:t>more uncertainty</a:t>
            </a:r>
            <a:r>
              <a:rPr lang="en"/>
              <a:t> (fewer cuts) for </a:t>
            </a:r>
            <a:r>
              <a:rPr b="1" lang="en"/>
              <a:t>arm angle, velocity, and release angle</a:t>
            </a:r>
            <a:r>
              <a:rPr lang="en"/>
              <a:t>, but less uncertainty for </a:t>
            </a:r>
            <a:r>
              <a:rPr b="1" lang="en"/>
              <a:t>trajectory arc and distance traveled</a:t>
            </a:r>
            <a:r>
              <a:rPr lang="en"/>
              <a:t> from release to decision point</a:t>
            </a:r>
            <a:endParaRPr/>
          </a:p>
          <a:p>
            <a:pPr indent="0" lvl="0" marL="0" rtl="0" algn="l">
              <a:spcBef>
                <a:spcPts val="1200"/>
              </a:spcBef>
              <a:spcAft>
                <a:spcPts val="0"/>
              </a:spcAft>
              <a:buClr>
                <a:schemeClr val="dk1"/>
              </a:buClr>
              <a:buSzPct val="61111"/>
              <a:buFont typeface="Arial"/>
              <a:buNone/>
            </a:pPr>
            <a:r>
              <a:rPr lang="en"/>
              <a:t>Performance increased with an </a:t>
            </a:r>
            <a:r>
              <a:rPr b="1" lang="en"/>
              <a:t>earlier decision point</a:t>
            </a:r>
            <a:endParaRPr/>
          </a:p>
          <a:p>
            <a:pPr indent="0" lvl="0" marL="0" rtl="0" algn="l">
              <a:spcBef>
                <a:spcPts val="1200"/>
              </a:spcBef>
              <a:spcAft>
                <a:spcPts val="1200"/>
              </a:spcAft>
              <a:buNone/>
            </a:pPr>
            <a:r>
              <a:rPr b="1" lang="en"/>
              <a:t>Strong negative correlation</a:t>
            </a:r>
            <a:r>
              <a:rPr lang="en"/>
              <a:t> (0.92 r) between the model’s ability to predict </a:t>
            </a:r>
            <a:r>
              <a:rPr b="1" lang="en"/>
              <a:t>under/ahead probability</a:t>
            </a:r>
            <a:r>
              <a:rPr lang="en"/>
              <a:t> vs it’s ability to predict </a:t>
            </a:r>
            <a:r>
              <a:rPr b="1" lang="en"/>
              <a:t>pitch cluster</a:t>
            </a:r>
            <a:endParaRPr/>
          </a:p>
        </p:txBody>
      </p:sp>
      <p:sp>
        <p:nvSpPr>
          <p:cNvPr id="168" name="Google Shape;168;p30"/>
          <p:cNvSpPr txBox="1"/>
          <p:nvPr>
            <p:ph type="title"/>
          </p:nvPr>
        </p:nvSpPr>
        <p:spPr>
          <a:xfrm>
            <a:off x="280225" y="148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B13F64"/>
                </a:solidFill>
              </a:rPr>
              <a:t>Expected Pitch Type </a:t>
            </a:r>
            <a:r>
              <a:rPr lang="en">
                <a:solidFill>
                  <a:srgbClr val="B13F64"/>
                </a:solidFill>
              </a:rPr>
              <a:t>Study Results</a:t>
            </a:r>
            <a:endParaRPr>
              <a:solidFill>
                <a:srgbClr val="B13F64"/>
              </a:solidFill>
            </a:endParaRPr>
          </a:p>
        </p:txBody>
      </p:sp>
      <p:pic>
        <p:nvPicPr>
          <p:cNvPr id="169" name="Google Shape;169;p30"/>
          <p:cNvPicPr preferRelativeResize="0"/>
          <p:nvPr/>
        </p:nvPicPr>
        <p:blipFill>
          <a:blip r:embed="rId3">
            <a:alphaModFix/>
          </a:blip>
          <a:stretch>
            <a:fillRect/>
          </a:stretch>
        </p:blipFill>
        <p:spPr>
          <a:xfrm>
            <a:off x="3195925" y="873750"/>
            <a:ext cx="5519002" cy="4117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173" name="Shape 173"/>
        <p:cNvGrpSpPr/>
        <p:nvPr/>
      </p:nvGrpSpPr>
      <p:grpSpPr>
        <a:xfrm>
          <a:off x="0" y="0"/>
          <a:ext cx="0" cy="0"/>
          <a:chOff x="0" y="0"/>
          <a:chExt cx="0" cy="0"/>
        </a:xfrm>
      </p:grpSpPr>
      <p:pic>
        <p:nvPicPr>
          <p:cNvPr id="174" name="Google Shape;174;p31"/>
          <p:cNvPicPr preferRelativeResize="0"/>
          <p:nvPr/>
        </p:nvPicPr>
        <p:blipFill>
          <a:blip r:embed="rId3">
            <a:alphaModFix/>
          </a:blip>
          <a:stretch>
            <a:fillRect/>
          </a:stretch>
        </p:blipFill>
        <p:spPr>
          <a:xfrm>
            <a:off x="4121125" y="510100"/>
            <a:ext cx="5022875" cy="4232325"/>
          </a:xfrm>
          <a:prstGeom prst="rect">
            <a:avLst/>
          </a:prstGeom>
          <a:noFill/>
          <a:ln>
            <a:noFill/>
          </a:ln>
        </p:spPr>
      </p:pic>
      <p:sp>
        <p:nvSpPr>
          <p:cNvPr id="175" name="Google Shape;175;p31"/>
          <p:cNvSpPr txBox="1"/>
          <p:nvPr>
            <p:ph idx="1" type="body"/>
          </p:nvPr>
        </p:nvSpPr>
        <p:spPr>
          <a:xfrm>
            <a:off x="39350" y="1173150"/>
            <a:ext cx="4081800" cy="38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Batters swing when they think the pitch is a strike</a:t>
            </a:r>
            <a:endParaRPr/>
          </a:p>
          <a:p>
            <a:pPr indent="0" lvl="0" marL="0" rtl="0" algn="l">
              <a:spcBef>
                <a:spcPts val="1200"/>
              </a:spcBef>
              <a:spcAft>
                <a:spcPts val="0"/>
              </a:spcAft>
              <a:buNone/>
            </a:pPr>
            <a:r>
              <a:rPr b="1" lang="en"/>
              <a:t>Predict swings</a:t>
            </a:r>
            <a:r>
              <a:rPr lang="en"/>
              <a:t> by predicting </a:t>
            </a:r>
            <a:r>
              <a:rPr b="1" lang="en"/>
              <a:t>probability each cluster would be in-zone</a:t>
            </a:r>
            <a:endParaRPr b="1"/>
          </a:p>
          <a:p>
            <a:pPr indent="0" lvl="0" marL="0" rtl="0" algn="l">
              <a:spcBef>
                <a:spcPts val="1200"/>
              </a:spcBef>
              <a:spcAft>
                <a:spcPts val="1200"/>
              </a:spcAft>
              <a:buNone/>
            </a:pPr>
            <a:r>
              <a:rPr lang="en"/>
              <a:t>Repeat previous study but optimize on </a:t>
            </a:r>
            <a:r>
              <a:rPr b="1" lang="en"/>
              <a:t>correlation between In-Zone Probability and swing / take decision</a:t>
            </a:r>
            <a:endParaRPr b="1"/>
          </a:p>
        </p:txBody>
      </p:sp>
      <p:sp>
        <p:nvSpPr>
          <p:cNvPr id="176" name="Google Shape;176;p31"/>
          <p:cNvSpPr txBox="1"/>
          <p:nvPr>
            <p:ph type="title"/>
          </p:nvPr>
        </p:nvSpPr>
        <p:spPr>
          <a:xfrm>
            <a:off x="39350" y="71875"/>
            <a:ext cx="4880100" cy="136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B13F64"/>
                </a:solidFill>
              </a:rPr>
              <a:t>Predicting Pitch Types to Predict Swing or Take</a:t>
            </a:r>
            <a:endParaRPr>
              <a:solidFill>
                <a:srgbClr val="B13F6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B13F64"/>
                </a:solidFill>
              </a:rPr>
              <a:t>Overview</a:t>
            </a:r>
            <a:endParaRPr>
              <a:solidFill>
                <a:srgbClr val="B13F64"/>
              </a:solidFill>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Why do batters swing at breaking pitches in the dirt? Why do they whiff on pitches down the middle?</a:t>
            </a:r>
            <a:endParaRPr/>
          </a:p>
          <a:p>
            <a:pPr indent="-342900" lvl="0" marL="457200" rtl="0" algn="l">
              <a:spcBef>
                <a:spcPts val="1200"/>
              </a:spcBef>
              <a:spcAft>
                <a:spcPts val="0"/>
              </a:spcAft>
              <a:buSzPts val="1800"/>
              <a:buChar char="●"/>
            </a:pPr>
            <a:r>
              <a:rPr lang="en"/>
              <a:t>Batters can hit a ball anywhere off a tee</a:t>
            </a:r>
            <a:endParaRPr/>
          </a:p>
          <a:p>
            <a:pPr indent="-342900" lvl="0" marL="457200" rtl="0" algn="l">
              <a:spcBef>
                <a:spcPts val="0"/>
              </a:spcBef>
              <a:spcAft>
                <a:spcPts val="0"/>
              </a:spcAft>
              <a:buSzPts val="1800"/>
              <a:buChar char="●"/>
            </a:pPr>
            <a:r>
              <a:rPr lang="en"/>
              <a:t>Misses are a disconnect between observation and expectation</a:t>
            </a:r>
            <a:endParaRPr/>
          </a:p>
          <a:p>
            <a:pPr indent="-342900" lvl="0" marL="457200" rtl="0" algn="l">
              <a:spcBef>
                <a:spcPts val="0"/>
              </a:spcBef>
              <a:spcAft>
                <a:spcPts val="0"/>
              </a:spcAft>
              <a:buSzPts val="1800"/>
              <a:buChar char="●"/>
            </a:pPr>
            <a:r>
              <a:rPr lang="en"/>
              <a:t>Pitch data is the observation, swing data reveals the expectation</a:t>
            </a:r>
            <a:endParaRPr/>
          </a:p>
          <a:p>
            <a:pPr indent="-342900" lvl="0" marL="457200" rtl="0" algn="l">
              <a:spcBef>
                <a:spcPts val="0"/>
              </a:spcBef>
              <a:spcAft>
                <a:spcPts val="0"/>
              </a:spcAft>
              <a:buSzPts val="1800"/>
              <a:buChar char="●"/>
            </a:pPr>
            <a:r>
              <a:rPr lang="en"/>
              <a:t>Predicting swing shapes and swing decisions reveals </a:t>
            </a:r>
            <a:r>
              <a:rPr lang="en"/>
              <a:t>how batters track pitches and with what amount of “measurement error”</a:t>
            </a:r>
            <a:endParaRPr i="1"/>
          </a:p>
          <a:p>
            <a:pPr indent="0" lvl="0" marL="0" rtl="0" algn="l">
              <a:spcBef>
                <a:spcPts val="1200"/>
              </a:spcBef>
              <a:spcAft>
                <a:spcPts val="1200"/>
              </a:spcAft>
              <a:buNone/>
            </a:pPr>
            <a:r>
              <a:rPr i="1" lang="en"/>
              <a:t>This study finds that </a:t>
            </a:r>
            <a:r>
              <a:rPr b="1" i="1" lang="en">
                <a:solidFill>
                  <a:srgbClr val="2A5674"/>
                </a:solidFill>
              </a:rPr>
              <a:t>p</a:t>
            </a:r>
            <a:r>
              <a:rPr b="1" i="1" lang="en">
                <a:solidFill>
                  <a:srgbClr val="2A5674"/>
                </a:solidFill>
              </a:rPr>
              <a:t>itch tracking is a dynamic process in which early, uncertain information influences swing shape while later information influences whether or not the batter takes</a:t>
            </a:r>
            <a:endParaRPr b="1" i="1" sz="2300">
              <a:solidFill>
                <a:srgbClr val="2A5674"/>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180" name="Shape 180"/>
        <p:cNvGrpSpPr/>
        <p:nvPr/>
      </p:nvGrpSpPr>
      <p:grpSpPr>
        <a:xfrm>
          <a:off x="0" y="0"/>
          <a:ext cx="0" cy="0"/>
          <a:chOff x="0" y="0"/>
          <a:chExt cx="0" cy="0"/>
        </a:xfrm>
      </p:grpSpPr>
      <p:sp>
        <p:nvSpPr>
          <p:cNvPr id="181" name="Google Shape;181;p32"/>
          <p:cNvSpPr txBox="1"/>
          <p:nvPr>
            <p:ph idx="1" type="body"/>
          </p:nvPr>
        </p:nvSpPr>
        <p:spPr>
          <a:xfrm>
            <a:off x="280225" y="998825"/>
            <a:ext cx="2763300" cy="3876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Model performed best with </a:t>
            </a:r>
            <a:r>
              <a:rPr b="1" lang="en"/>
              <a:t>higher </a:t>
            </a:r>
            <a:r>
              <a:rPr b="1" lang="en"/>
              <a:t>precision</a:t>
            </a:r>
            <a:r>
              <a:rPr lang="en"/>
              <a:t> for </a:t>
            </a:r>
            <a:r>
              <a:rPr b="1" lang="en"/>
              <a:t>arm angle, velocity, and release angle</a:t>
            </a:r>
            <a:r>
              <a:rPr lang="en"/>
              <a:t>, while achieving better correlation with </a:t>
            </a:r>
            <a:r>
              <a:rPr b="1" lang="en"/>
              <a:t>less </a:t>
            </a:r>
            <a:r>
              <a:rPr b="1" lang="en"/>
              <a:t>precision</a:t>
            </a:r>
            <a:r>
              <a:rPr lang="en"/>
              <a:t> for </a:t>
            </a:r>
            <a:r>
              <a:rPr b="1" lang="en"/>
              <a:t>total distance</a:t>
            </a:r>
            <a:r>
              <a:rPr lang="en"/>
              <a:t> and </a:t>
            </a:r>
            <a:r>
              <a:rPr b="1" lang="en"/>
              <a:t>arc depth</a:t>
            </a:r>
            <a:endParaRPr b="1"/>
          </a:p>
          <a:p>
            <a:pPr indent="0" lvl="0" marL="0" rtl="0" algn="l">
              <a:spcBef>
                <a:spcPts val="1200"/>
              </a:spcBef>
              <a:spcAft>
                <a:spcPts val="1200"/>
              </a:spcAft>
              <a:buNone/>
            </a:pPr>
            <a:r>
              <a:rPr lang="en"/>
              <a:t>Much </a:t>
            </a:r>
            <a:r>
              <a:rPr b="1" lang="en"/>
              <a:t>better performance</a:t>
            </a:r>
            <a:r>
              <a:rPr lang="en"/>
              <a:t> with a much </a:t>
            </a:r>
            <a:r>
              <a:rPr b="1" lang="en"/>
              <a:t>later decision point</a:t>
            </a:r>
            <a:endParaRPr/>
          </a:p>
        </p:txBody>
      </p:sp>
      <p:sp>
        <p:nvSpPr>
          <p:cNvPr id="182" name="Google Shape;182;p32"/>
          <p:cNvSpPr txBox="1"/>
          <p:nvPr>
            <p:ph type="title"/>
          </p:nvPr>
        </p:nvSpPr>
        <p:spPr>
          <a:xfrm>
            <a:off x="280225" y="148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B13F64"/>
                </a:solidFill>
              </a:rPr>
              <a:t>Swing or Take Study Results</a:t>
            </a:r>
            <a:endParaRPr>
              <a:solidFill>
                <a:srgbClr val="B13F64"/>
              </a:solidFill>
            </a:endParaRPr>
          </a:p>
        </p:txBody>
      </p:sp>
      <p:pic>
        <p:nvPicPr>
          <p:cNvPr id="183" name="Google Shape;183;p32"/>
          <p:cNvPicPr preferRelativeResize="0"/>
          <p:nvPr/>
        </p:nvPicPr>
        <p:blipFill>
          <a:blip r:embed="rId3">
            <a:alphaModFix/>
          </a:blip>
          <a:stretch>
            <a:fillRect/>
          </a:stretch>
        </p:blipFill>
        <p:spPr>
          <a:xfrm>
            <a:off x="3195925" y="873750"/>
            <a:ext cx="5501481" cy="41173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161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B13F64"/>
                </a:solidFill>
              </a:rPr>
              <a:t>Discussion</a:t>
            </a:r>
            <a:endParaRPr>
              <a:solidFill>
                <a:srgbClr val="B13F64"/>
              </a:solidFill>
            </a:endParaRPr>
          </a:p>
        </p:txBody>
      </p:sp>
      <p:sp>
        <p:nvSpPr>
          <p:cNvPr id="189" name="Google Shape;189;p33"/>
          <p:cNvSpPr txBox="1"/>
          <p:nvPr>
            <p:ph idx="1" type="body"/>
          </p:nvPr>
        </p:nvSpPr>
        <p:spPr>
          <a:xfrm>
            <a:off x="311700" y="892950"/>
            <a:ext cx="8677500" cy="40461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Results support a </a:t>
            </a:r>
            <a:r>
              <a:rPr b="1" lang="en"/>
              <a:t>multi</a:t>
            </a:r>
            <a:r>
              <a:rPr b="1" lang="en"/>
              <a:t>-stage process for a batter’s swing</a:t>
            </a:r>
            <a:endParaRPr b="1"/>
          </a:p>
          <a:p>
            <a:pPr indent="-334327" lvl="0" marL="457200" rtl="0" algn="l">
              <a:spcBef>
                <a:spcPts val="1200"/>
              </a:spcBef>
              <a:spcAft>
                <a:spcPts val="0"/>
              </a:spcAft>
              <a:buSzPct val="100000"/>
              <a:buChar char="●"/>
            </a:pPr>
            <a:r>
              <a:rPr b="1" lang="en"/>
              <a:t>Early Stage (0-100ms): Swing Initiation</a:t>
            </a:r>
            <a:endParaRPr b="1"/>
          </a:p>
          <a:p>
            <a:pPr indent="-318411" lvl="1" marL="914400" rtl="0" algn="l">
              <a:spcBef>
                <a:spcPts val="0"/>
              </a:spcBef>
              <a:spcAft>
                <a:spcPts val="0"/>
              </a:spcAft>
              <a:buSzPct val="100000"/>
              <a:buChar char="○"/>
            </a:pPr>
            <a:r>
              <a:rPr lang="en" sz="1529"/>
              <a:t>Determines tilt and intercept point</a:t>
            </a:r>
            <a:endParaRPr sz="1529"/>
          </a:p>
          <a:p>
            <a:pPr indent="-318411" lvl="1" marL="914400" rtl="0" algn="l">
              <a:spcBef>
                <a:spcPts val="0"/>
              </a:spcBef>
              <a:spcAft>
                <a:spcPts val="0"/>
              </a:spcAft>
              <a:buSzPct val="100000"/>
              <a:buChar char="○"/>
            </a:pPr>
            <a:r>
              <a:rPr lang="en" sz="1529"/>
              <a:t>Strong prior updated by 2D trajectory information with high uncertainty</a:t>
            </a:r>
            <a:endParaRPr sz="1529"/>
          </a:p>
          <a:p>
            <a:pPr indent="-334327" lvl="0" marL="457200" rtl="0" algn="l">
              <a:spcBef>
                <a:spcPts val="0"/>
              </a:spcBef>
              <a:spcAft>
                <a:spcPts val="0"/>
              </a:spcAft>
              <a:buSzPct val="100000"/>
              <a:buChar char="●"/>
            </a:pPr>
            <a:r>
              <a:rPr b="1" lang="en"/>
              <a:t>Late Stage </a:t>
            </a:r>
            <a:r>
              <a:rPr b="1" lang="en"/>
              <a:t>(100-300+ms): Adjustments &amp; Swing/Take Decision</a:t>
            </a:r>
            <a:endParaRPr b="1"/>
          </a:p>
          <a:p>
            <a:pPr indent="-318411" lvl="1" marL="914400" rtl="0" algn="l">
              <a:spcBef>
                <a:spcPts val="0"/>
              </a:spcBef>
              <a:spcAft>
                <a:spcPts val="0"/>
              </a:spcAft>
              <a:buSzPct val="100000"/>
              <a:buChar char="○"/>
            </a:pPr>
            <a:r>
              <a:rPr lang="en" sz="1529"/>
              <a:t>Starts absorbing 3D trajectory info in </a:t>
            </a:r>
            <a:r>
              <a:rPr lang="en" sz="1529"/>
              <a:t>higher precision</a:t>
            </a:r>
            <a:endParaRPr sz="1529"/>
          </a:p>
          <a:p>
            <a:pPr indent="0" lvl="0" marL="0" rtl="0" algn="l">
              <a:spcBef>
                <a:spcPts val="1200"/>
              </a:spcBef>
              <a:spcAft>
                <a:spcPts val="0"/>
              </a:spcAft>
              <a:buNone/>
            </a:pPr>
            <a:r>
              <a:rPr b="1" lang="en"/>
              <a:t>B</a:t>
            </a:r>
            <a:r>
              <a:rPr b="1" lang="en"/>
              <a:t>atter evaluation</a:t>
            </a:r>
            <a:r>
              <a:rPr lang="en"/>
              <a:t>: How good are their priors? How well can they determine early trajectory? </a:t>
            </a:r>
            <a:r>
              <a:rPr lang="en" u="sng">
                <a:solidFill>
                  <a:schemeClr val="hlink"/>
                </a:solidFill>
                <a:hlinkClick r:id="rId3"/>
              </a:rPr>
              <a:t>How quickly can they adjust</a:t>
            </a:r>
            <a:r>
              <a:rPr lang="en"/>
              <a:t>?</a:t>
            </a:r>
            <a:endParaRPr/>
          </a:p>
          <a:p>
            <a:pPr indent="0" lvl="0" marL="0" rtl="0" algn="l">
              <a:spcBef>
                <a:spcPts val="1200"/>
              </a:spcBef>
              <a:spcAft>
                <a:spcPts val="0"/>
              </a:spcAft>
              <a:buNone/>
            </a:pPr>
            <a:r>
              <a:rPr b="1" lang="en"/>
              <a:t>Pitching development</a:t>
            </a:r>
            <a:r>
              <a:rPr lang="en"/>
              <a:t>: Different tunneling for different pitches</a:t>
            </a:r>
            <a:endParaRPr/>
          </a:p>
          <a:p>
            <a:pPr indent="-334327" lvl="0" marL="457200" rtl="0" algn="l">
              <a:spcBef>
                <a:spcPts val="1200"/>
              </a:spcBef>
              <a:spcAft>
                <a:spcPts val="0"/>
              </a:spcAft>
              <a:buSzPct val="100000"/>
              <a:buChar char="●"/>
            </a:pPr>
            <a:r>
              <a:rPr lang="en"/>
              <a:t>CH in the zone: high swing probability, tunnel FB Thru Stage One to disrupt tilt/timing</a:t>
            </a:r>
            <a:endParaRPr/>
          </a:p>
          <a:p>
            <a:pPr indent="-334327" lvl="0" marL="457200" rtl="0" algn="l">
              <a:spcBef>
                <a:spcPts val="0"/>
              </a:spcBef>
              <a:spcAft>
                <a:spcPts val="0"/>
              </a:spcAft>
              <a:buSzPct val="100000"/>
              <a:buChar char="●"/>
            </a:pPr>
            <a:r>
              <a:rPr lang="en"/>
              <a:t>SL out of zone: low swing probability, tunnel into Stage Two to prevent take</a:t>
            </a:r>
            <a:endParaRPr/>
          </a:p>
          <a:p>
            <a:pPr indent="0" lvl="0" marL="0" rtl="0" algn="l">
              <a:spcBef>
                <a:spcPts val="1200"/>
              </a:spcBef>
              <a:spcAft>
                <a:spcPts val="1200"/>
              </a:spcAft>
              <a:buNone/>
            </a:pPr>
            <a:r>
              <a:rPr b="1" lang="en"/>
              <a:t>Pitching analysis</a:t>
            </a:r>
            <a:r>
              <a:rPr lang="en"/>
              <a:t>: Tunneling and arsenal interaction </a:t>
            </a:r>
            <a:r>
              <a:rPr b="1" i="1" lang="en"/>
              <a:t>must consider visual uncertainty</a:t>
            </a:r>
            <a:endParaRPr b="1" i="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193" name="Shape 193"/>
        <p:cNvGrpSpPr/>
        <p:nvPr/>
      </p:nvGrpSpPr>
      <p:grpSpPr>
        <a:xfrm>
          <a:off x="0" y="0"/>
          <a:ext cx="0" cy="0"/>
          <a:chOff x="0" y="0"/>
          <a:chExt cx="0" cy="0"/>
        </a:xfrm>
      </p:grpSpPr>
      <p:sp>
        <p:nvSpPr>
          <p:cNvPr id="194" name="Google Shape;19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B13F64"/>
                </a:solidFill>
              </a:rPr>
              <a:t>Areas of Improvement / Future Work</a:t>
            </a:r>
            <a:endParaRPr>
              <a:solidFill>
                <a:srgbClr val="B13F64"/>
              </a:solidFill>
            </a:endParaRPr>
          </a:p>
        </p:txBody>
      </p:sp>
      <p:sp>
        <p:nvSpPr>
          <p:cNvPr id="195" name="Google Shape;195;p34"/>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Improved bat tracking models</a:t>
            </a:r>
            <a:endParaRPr/>
          </a:p>
          <a:p>
            <a:pPr indent="-342900" lvl="0" marL="457200" rtl="0" algn="l">
              <a:spcBef>
                <a:spcPts val="0"/>
              </a:spcBef>
              <a:spcAft>
                <a:spcPts val="0"/>
              </a:spcAft>
              <a:buSzPts val="1800"/>
              <a:buChar char="●"/>
            </a:pPr>
            <a:r>
              <a:rPr lang="en"/>
              <a:t>Input full trajectory rather than discrete inputs</a:t>
            </a:r>
            <a:endParaRPr/>
          </a:p>
          <a:p>
            <a:pPr indent="-342900" lvl="0" marL="457200" rtl="0" algn="l">
              <a:spcBef>
                <a:spcPts val="0"/>
              </a:spcBef>
              <a:spcAft>
                <a:spcPts val="0"/>
              </a:spcAft>
              <a:buSzPts val="1800"/>
              <a:buChar char="●"/>
            </a:pPr>
            <a:r>
              <a:rPr lang="en"/>
              <a:t>Estimate uncertainty as correlated gaussian noise</a:t>
            </a:r>
            <a:endParaRPr/>
          </a:p>
          <a:p>
            <a:pPr indent="-342900" lvl="0" marL="457200" rtl="0" algn="l">
              <a:spcBef>
                <a:spcPts val="0"/>
              </a:spcBef>
              <a:spcAft>
                <a:spcPts val="0"/>
              </a:spcAft>
              <a:buSzPts val="1800"/>
              <a:buChar char="●"/>
            </a:pPr>
            <a:r>
              <a:rPr lang="en"/>
              <a:t>Update “prior” pitch type expectation with pitcher tendencies and results vs batter(s) within game / series / season</a:t>
            </a:r>
            <a:endParaRPr/>
          </a:p>
          <a:p>
            <a:pPr indent="-342900" lvl="0" marL="457200" rtl="0" algn="l">
              <a:spcBef>
                <a:spcPts val="0"/>
              </a:spcBef>
              <a:spcAft>
                <a:spcPts val="0"/>
              </a:spcAft>
              <a:buSzPts val="1800"/>
              <a:buChar char="●"/>
            </a:pPr>
            <a:r>
              <a:rPr lang="en"/>
              <a:t>Weight Under Probabilities by </a:t>
            </a:r>
            <a:r>
              <a:rPr i="1" lang="en"/>
              <a:t>magnitude</a:t>
            </a:r>
            <a:r>
              <a:rPr lang="en"/>
              <a:t> of relative vertical movement</a:t>
            </a:r>
            <a:endParaRPr/>
          </a:p>
          <a:p>
            <a:pPr indent="-342900" lvl="0" marL="457200" rtl="0" algn="l">
              <a:spcBef>
                <a:spcPts val="0"/>
              </a:spcBef>
              <a:spcAft>
                <a:spcPts val="0"/>
              </a:spcAft>
              <a:buSzPts val="1800"/>
              <a:buChar char="●"/>
            </a:pPr>
            <a:r>
              <a:rPr lang="en"/>
              <a:t>Use full expected location distribution for In-Zone Probability</a:t>
            </a:r>
            <a:endParaRPr/>
          </a:p>
          <a:p>
            <a:pPr indent="-342900" lvl="0" marL="457200" rtl="0" algn="l">
              <a:spcBef>
                <a:spcPts val="0"/>
              </a:spcBef>
              <a:spcAft>
                <a:spcPts val="0"/>
              </a:spcAft>
              <a:buSzPts val="1800"/>
              <a:buChar char="●"/>
            </a:pPr>
            <a:r>
              <a:rPr lang="en"/>
              <a:t>Leverage previous swing(s) information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199" name="Shape 199"/>
        <p:cNvGrpSpPr/>
        <p:nvPr/>
      </p:nvGrpSpPr>
      <p:grpSpPr>
        <a:xfrm>
          <a:off x="0" y="0"/>
          <a:ext cx="0" cy="0"/>
          <a:chOff x="0" y="0"/>
          <a:chExt cx="0" cy="0"/>
        </a:xfrm>
      </p:grpSpPr>
      <p:sp>
        <p:nvSpPr>
          <p:cNvPr id="200" name="Google Shape;20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B13F64"/>
                </a:solidFill>
              </a:rPr>
              <a:t>THANK YOU!</a:t>
            </a:r>
            <a:endParaRPr>
              <a:solidFill>
                <a:srgbClr val="B13F64"/>
              </a:solidFill>
            </a:endParaRPr>
          </a:p>
        </p:txBody>
      </p:sp>
      <p:sp>
        <p:nvSpPr>
          <p:cNvPr id="201" name="Google Shape;201;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Happy to discuss the results at any point</a:t>
            </a:r>
            <a:endParaRPr/>
          </a:p>
          <a:p>
            <a:pPr indent="-342900" lvl="0" marL="457200" rtl="0" algn="l">
              <a:spcBef>
                <a:spcPts val="1200"/>
              </a:spcBef>
              <a:spcAft>
                <a:spcPts val="0"/>
              </a:spcAft>
              <a:buSzPts val="1800"/>
              <a:buChar char="●"/>
            </a:pPr>
            <a:r>
              <a:rPr lang="en"/>
              <a:t>Reach out to me live or on Twitter or Bluesky (@srbrown70)</a:t>
            </a:r>
            <a:endParaRPr/>
          </a:p>
          <a:p>
            <a:pPr indent="0" lvl="0" marL="0" rtl="0" algn="l">
              <a:spcBef>
                <a:spcPts val="1200"/>
              </a:spcBef>
              <a:spcAft>
                <a:spcPts val="0"/>
              </a:spcAft>
              <a:buNone/>
            </a:pPr>
            <a:r>
              <a:rPr lang="en"/>
              <a:t>I’ll provide the code…. Eventually</a:t>
            </a:r>
            <a:endParaRPr/>
          </a:p>
          <a:p>
            <a:pPr indent="-342900" lvl="0" marL="457200" rtl="0" algn="l">
              <a:spcBef>
                <a:spcPts val="1200"/>
              </a:spcBef>
              <a:spcAft>
                <a:spcPts val="0"/>
              </a:spcAft>
              <a:buSzPts val="1800"/>
              <a:buChar char="●"/>
            </a:pPr>
            <a:r>
              <a:rPr lang="en"/>
              <a:t>It’s complete but horribly ugly with very little in the way of documentation or comments</a:t>
            </a:r>
            <a:endParaRPr/>
          </a:p>
          <a:p>
            <a:pPr indent="-342900" lvl="0" marL="457200" rtl="0" algn="l">
              <a:spcBef>
                <a:spcPts val="0"/>
              </a:spcBef>
              <a:spcAft>
                <a:spcPts val="0"/>
              </a:spcAft>
              <a:buSzPts val="1800"/>
              <a:buChar char="●"/>
            </a:pPr>
            <a:r>
              <a:rPr lang="en"/>
              <a:t>If you’re interested in any of it in the meantime just reach out and I’ll be happy to send you any snippets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205" name="Shape 205"/>
        <p:cNvGrpSpPr/>
        <p:nvPr/>
      </p:nvGrpSpPr>
      <p:grpSpPr>
        <a:xfrm>
          <a:off x="0" y="0"/>
          <a:ext cx="0" cy="0"/>
          <a:chOff x="0" y="0"/>
          <a:chExt cx="0" cy="0"/>
        </a:xfrm>
      </p:grpSpPr>
      <p:sp>
        <p:nvSpPr>
          <p:cNvPr id="206" name="Google Shape;206;p36"/>
          <p:cNvSpPr txBox="1"/>
          <p:nvPr>
            <p:ph type="title"/>
          </p:nvPr>
        </p:nvSpPr>
        <p:spPr>
          <a:xfrm>
            <a:off x="311700" y="22539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B13F64"/>
                </a:solidFill>
              </a:rPr>
              <a:t>BACKUP</a:t>
            </a:r>
            <a:endParaRPr>
              <a:solidFill>
                <a:srgbClr val="B13F64"/>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210" name="Shape 210"/>
        <p:cNvGrpSpPr/>
        <p:nvPr/>
      </p:nvGrpSpPr>
      <p:grpSpPr>
        <a:xfrm>
          <a:off x="0" y="0"/>
          <a:ext cx="0" cy="0"/>
          <a:chOff x="0" y="0"/>
          <a:chExt cx="0" cy="0"/>
        </a:xfrm>
      </p:grpSpPr>
      <p:sp>
        <p:nvSpPr>
          <p:cNvPr id="211" name="Google Shape;211;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B13F64"/>
                </a:solidFill>
              </a:rPr>
              <a:t>Related Work Performed During Process</a:t>
            </a:r>
            <a:endParaRPr>
              <a:solidFill>
                <a:srgbClr val="B13F64"/>
              </a:solidFill>
            </a:endParaRPr>
          </a:p>
        </p:txBody>
      </p:sp>
      <p:sp>
        <p:nvSpPr>
          <p:cNvPr id="212" name="Google Shape;212;p37"/>
          <p:cNvSpPr txBox="1"/>
          <p:nvPr>
            <p:ph idx="1" type="body"/>
          </p:nvPr>
        </p:nvSpPr>
        <p:spPr>
          <a:xfrm>
            <a:off x="311700" y="1152475"/>
            <a:ext cx="8520600" cy="39909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A previous version of this report highlighting a study where I estimated how much knowing the pitcher’s </a:t>
            </a:r>
            <a:r>
              <a:rPr lang="en"/>
              <a:t>repertoire</a:t>
            </a:r>
            <a:r>
              <a:rPr lang="en"/>
              <a:t> influenced pitch cluster probabilities</a:t>
            </a:r>
            <a:endParaRPr/>
          </a:p>
          <a:p>
            <a:pPr indent="-300037" lvl="0" marL="457200" rtl="0" algn="l">
              <a:spcBef>
                <a:spcPts val="1200"/>
              </a:spcBef>
              <a:spcAft>
                <a:spcPts val="0"/>
              </a:spcAft>
              <a:buSzPct val="100000"/>
              <a:buChar char="●"/>
            </a:pPr>
            <a:r>
              <a:rPr lang="en"/>
              <a:t>This was put on hold after it found the optimization performed best when not knowing the pitcher’s usage patterns</a:t>
            </a:r>
            <a:endParaRPr/>
          </a:p>
          <a:p>
            <a:pPr indent="-300037" lvl="0" marL="457200" rtl="0" algn="l">
              <a:spcBef>
                <a:spcPts val="0"/>
              </a:spcBef>
              <a:spcAft>
                <a:spcPts val="0"/>
              </a:spcAft>
              <a:buSzPct val="100000"/>
              <a:buChar char="●"/>
            </a:pPr>
            <a:r>
              <a:rPr lang="en"/>
              <a:t>More careful thought will need to be put into how to structure this</a:t>
            </a:r>
            <a:endParaRPr/>
          </a:p>
          <a:p>
            <a:pPr indent="-300037" lvl="0" marL="457200" rtl="0" algn="l">
              <a:spcBef>
                <a:spcPts val="0"/>
              </a:spcBef>
              <a:spcAft>
                <a:spcPts val="0"/>
              </a:spcAft>
              <a:buSzPct val="100000"/>
              <a:buChar char="●"/>
            </a:pPr>
            <a:r>
              <a:rPr lang="en"/>
              <a:t>One idea from feedback: test tilt and intercept error for batters against new pitches that the pitcher is debuting within that game</a:t>
            </a:r>
            <a:endParaRPr/>
          </a:p>
          <a:p>
            <a:pPr indent="0" lvl="0" marL="0" rtl="0" algn="l">
              <a:spcBef>
                <a:spcPts val="1200"/>
              </a:spcBef>
              <a:spcAft>
                <a:spcPts val="0"/>
              </a:spcAft>
              <a:buNone/>
            </a:pPr>
            <a:r>
              <a:rPr lang="en"/>
              <a:t>Another version of the study added random noise to the inputs to estimate measurement uncertainty for the batter</a:t>
            </a:r>
            <a:endParaRPr/>
          </a:p>
          <a:p>
            <a:pPr indent="-300037" lvl="0" marL="457200" rtl="0" algn="l">
              <a:spcBef>
                <a:spcPts val="1200"/>
              </a:spcBef>
              <a:spcAft>
                <a:spcPts val="0"/>
              </a:spcAft>
              <a:buSzPct val="100000"/>
              <a:buChar char="●"/>
            </a:pPr>
            <a:r>
              <a:rPr lang="en"/>
              <a:t>This failed to accurately capture the measurement error of a batter’s eyes, likely due to the added jitter being applied independently to each of the inputs rather than correlating across the inputs</a:t>
            </a:r>
            <a:endParaRPr/>
          </a:p>
          <a:p>
            <a:pPr indent="-300037" lvl="0" marL="457200" rtl="0" algn="l">
              <a:spcBef>
                <a:spcPts val="0"/>
              </a:spcBef>
              <a:spcAft>
                <a:spcPts val="0"/>
              </a:spcAft>
              <a:buSzPct val="100000"/>
              <a:buChar char="●"/>
            </a:pPr>
            <a:r>
              <a:rPr lang="en"/>
              <a:t>Attempting this again should be coupled with what was mentioned previously about modeling the trajectory as a whole rather than as a set of inputs</a:t>
            </a:r>
            <a:endParaRPr/>
          </a:p>
          <a:p>
            <a:pPr indent="0" lvl="0" marL="0" rtl="0" algn="l">
              <a:spcBef>
                <a:spcPts val="1200"/>
              </a:spcBef>
              <a:spcAft>
                <a:spcPts val="0"/>
              </a:spcAft>
              <a:buNone/>
            </a:pPr>
            <a:r>
              <a:rPr lang="en"/>
              <a:t>Early versions of this used release extension and did not use release angle</a:t>
            </a:r>
            <a:endParaRPr/>
          </a:p>
          <a:p>
            <a:pPr indent="-300037" lvl="0" marL="457200" rtl="0" algn="l">
              <a:spcBef>
                <a:spcPts val="1200"/>
              </a:spcBef>
              <a:spcAft>
                <a:spcPts val="0"/>
              </a:spcAft>
              <a:buSzPct val="100000"/>
              <a:buChar char="●"/>
            </a:pPr>
            <a:r>
              <a:rPr lang="en"/>
              <a:t>This was updated after finding that extension showed very little impact on the models while testing with release angles showed some small but notable impact</a:t>
            </a:r>
            <a:endParaRPr/>
          </a:p>
          <a:p>
            <a:pPr indent="0" lvl="0" marL="0" rtl="0" algn="l">
              <a:spcBef>
                <a:spcPts val="1200"/>
              </a:spcBef>
              <a:spcAft>
                <a:spcPts val="1200"/>
              </a:spcAft>
              <a:buNone/>
            </a:pPr>
            <a:r>
              <a:rPr lang="en"/>
              <a:t>The swing / take study was originally ran by simply predicting swing or take using those inputs and optimizing on p(swing) ROC AUC, and the results were practically identical but didn’t 1) tie together with the use of predicted pitch clusters from the swing shape study nor 2) lend themselves well to pretty plots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216" name="Shape 216"/>
        <p:cNvGrpSpPr/>
        <p:nvPr/>
      </p:nvGrpSpPr>
      <p:grpSpPr>
        <a:xfrm>
          <a:off x="0" y="0"/>
          <a:ext cx="0" cy="0"/>
          <a:chOff x="0" y="0"/>
          <a:chExt cx="0" cy="0"/>
        </a:xfrm>
      </p:grpSpPr>
      <p:sp>
        <p:nvSpPr>
          <p:cNvPr id="217" name="Google Shape;217;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B13F64"/>
                </a:solidFill>
              </a:rPr>
              <a:t>Tunneling Background</a:t>
            </a:r>
            <a:endParaRPr>
              <a:solidFill>
                <a:srgbClr val="B13F64"/>
              </a:solidFill>
            </a:endParaRPr>
          </a:p>
        </p:txBody>
      </p:sp>
      <p:sp>
        <p:nvSpPr>
          <p:cNvPr id="218" name="Google Shape;218;p38"/>
          <p:cNvSpPr txBox="1"/>
          <p:nvPr>
            <p:ph idx="1" type="body"/>
          </p:nvPr>
        </p:nvSpPr>
        <p:spPr>
          <a:xfrm>
            <a:off x="311700" y="1152475"/>
            <a:ext cx="8520600" cy="3990900"/>
          </a:xfrm>
          <a:prstGeom prst="rect">
            <a:avLst/>
          </a:prstGeom>
        </p:spPr>
        <p:txBody>
          <a:bodyPr anchorCtr="0" anchor="t" bIns="91425" lIns="91425" spcFirstLastPara="1" rIns="91425" wrap="square" tIns="91425">
            <a:normAutofit fontScale="55000" lnSpcReduction="10000"/>
          </a:bodyPr>
          <a:lstStyle/>
          <a:p>
            <a:pPr indent="0" lvl="0" marL="0" rtl="0" algn="l">
              <a:lnSpc>
                <a:spcPct val="100000"/>
              </a:lnSpc>
              <a:spcBef>
                <a:spcPts val="0"/>
              </a:spcBef>
              <a:spcAft>
                <a:spcPts val="0"/>
              </a:spcAft>
              <a:buNone/>
            </a:pPr>
            <a:r>
              <a:rPr lang="en" sz="2050"/>
              <a:t>Overview: Three main pieces that influenced this are linked below. The key takeaways are: batters estimate what pitch type is coming based on how its release and trajectory looks and how those compare to other pitches they’ve seen, but those estimates come with large amounts of visual uncertainty due to the eyes’ limitations in perceiving dynamic objects. There’s some general ideas of what visual pathways are being used and how precise they are, but translating that conceptual framework into a model of pitch type estimation is key. Need to consider what inputs to include and how precisely to measure them (the topic of this study)</a:t>
            </a:r>
            <a:endParaRPr sz="2050"/>
          </a:p>
          <a:p>
            <a:pPr indent="0" lvl="0" marL="0" rtl="0" algn="l">
              <a:lnSpc>
                <a:spcPct val="100000"/>
              </a:lnSpc>
              <a:spcBef>
                <a:spcPts val="1200"/>
              </a:spcBef>
              <a:spcAft>
                <a:spcPts val="0"/>
              </a:spcAft>
              <a:buNone/>
            </a:pPr>
            <a:r>
              <a:rPr lang="en" u="sng">
                <a:solidFill>
                  <a:schemeClr val="hlink"/>
                </a:solidFill>
                <a:hlinkClick r:id="rId3"/>
              </a:rPr>
              <a:t>BPro</a:t>
            </a:r>
            <a:r>
              <a:rPr lang="en"/>
              <a:t>: Looked at differences in trajectories from batter’s point of view</a:t>
            </a:r>
            <a:endParaRPr/>
          </a:p>
          <a:p>
            <a:pPr indent="-291465" lvl="0" marL="457200" rtl="0" algn="l">
              <a:lnSpc>
                <a:spcPct val="100000"/>
              </a:lnSpc>
              <a:spcBef>
                <a:spcPts val="1200"/>
              </a:spcBef>
              <a:spcAft>
                <a:spcPts val="0"/>
              </a:spcAft>
              <a:buSzPct val="100000"/>
              <a:buChar char="●"/>
            </a:pPr>
            <a:r>
              <a:rPr lang="en"/>
              <a:t>Pro</a:t>
            </a:r>
            <a:r>
              <a:rPr lang="en"/>
              <a:t>: rotated the trajectories! This is huge; you cannot just think about how they look in global coordinates</a:t>
            </a:r>
            <a:endParaRPr/>
          </a:p>
          <a:p>
            <a:pPr indent="-291465" lvl="0" marL="457200" rtl="0" algn="l">
              <a:lnSpc>
                <a:spcPct val="100000"/>
              </a:lnSpc>
              <a:spcBef>
                <a:spcPts val="0"/>
              </a:spcBef>
              <a:spcAft>
                <a:spcPts val="0"/>
              </a:spcAft>
              <a:buSzPct val="100000"/>
              <a:buChar char="●"/>
            </a:pPr>
            <a:r>
              <a:rPr lang="en"/>
              <a:t>Pro: looked both at the tunnel point itself and the trajectory leading up to it</a:t>
            </a:r>
            <a:endParaRPr/>
          </a:p>
          <a:p>
            <a:pPr indent="-291465" lvl="0" marL="457200" rtl="0" algn="l">
              <a:lnSpc>
                <a:spcPct val="100000"/>
              </a:lnSpc>
              <a:spcBef>
                <a:spcPts val="0"/>
              </a:spcBef>
              <a:spcAft>
                <a:spcPts val="0"/>
              </a:spcAft>
              <a:buSzPct val="100000"/>
              <a:buChar char="●"/>
            </a:pPr>
            <a:r>
              <a:rPr lang="en"/>
              <a:t>Con: no estimates of visual uncertainty</a:t>
            </a:r>
            <a:endParaRPr/>
          </a:p>
          <a:p>
            <a:pPr indent="-291465" lvl="0" marL="457200" rtl="0" algn="l">
              <a:lnSpc>
                <a:spcPct val="100000"/>
              </a:lnSpc>
              <a:spcBef>
                <a:spcPts val="0"/>
              </a:spcBef>
              <a:spcAft>
                <a:spcPts val="0"/>
              </a:spcAft>
              <a:buSzPct val="100000"/>
              <a:buChar char="●"/>
            </a:pPr>
            <a:r>
              <a:rPr lang="en"/>
              <a:t>Con: only considered pitch pairs</a:t>
            </a:r>
            <a:endParaRPr/>
          </a:p>
          <a:p>
            <a:pPr indent="0" lvl="0" marL="0" rtl="0" algn="l">
              <a:lnSpc>
                <a:spcPct val="100000"/>
              </a:lnSpc>
              <a:spcBef>
                <a:spcPts val="1200"/>
              </a:spcBef>
              <a:spcAft>
                <a:spcPts val="0"/>
              </a:spcAft>
              <a:buNone/>
            </a:pPr>
            <a:r>
              <a:rPr lang="en" u="sng">
                <a:solidFill>
                  <a:schemeClr val="hlink"/>
                </a:solidFill>
                <a:hlinkClick r:id="rId4"/>
              </a:rPr>
              <a:t>Rob Gray</a:t>
            </a:r>
            <a:r>
              <a:rPr lang="en"/>
              <a:t>: Considered what would make two pitches “Perceptually equivalent”</a:t>
            </a:r>
            <a:endParaRPr/>
          </a:p>
          <a:p>
            <a:pPr indent="-291465" lvl="0" marL="457200" rtl="0" algn="l">
              <a:lnSpc>
                <a:spcPct val="100000"/>
              </a:lnSpc>
              <a:spcBef>
                <a:spcPts val="1200"/>
              </a:spcBef>
              <a:spcAft>
                <a:spcPts val="0"/>
              </a:spcAft>
              <a:buSzPct val="100000"/>
              <a:buChar char="●"/>
            </a:pPr>
            <a:r>
              <a:rPr lang="en"/>
              <a:t>Pro(super duper good in fact): centered on visual uncertainty</a:t>
            </a:r>
            <a:endParaRPr/>
          </a:p>
          <a:p>
            <a:pPr indent="-291465" lvl="0" marL="457200" rtl="0" algn="l">
              <a:lnSpc>
                <a:spcPct val="100000"/>
              </a:lnSpc>
              <a:spcBef>
                <a:spcPts val="0"/>
              </a:spcBef>
              <a:spcAft>
                <a:spcPts val="0"/>
              </a:spcAft>
              <a:buSzPct val="100000"/>
              <a:buChar char="●"/>
            </a:pPr>
            <a:r>
              <a:rPr lang="en"/>
              <a:t>Con: did not consider multiple dimensions</a:t>
            </a:r>
            <a:endParaRPr/>
          </a:p>
          <a:p>
            <a:pPr indent="-291465" lvl="0" marL="457200" rtl="0" algn="l">
              <a:lnSpc>
                <a:spcPct val="100000"/>
              </a:lnSpc>
              <a:spcBef>
                <a:spcPts val="0"/>
              </a:spcBef>
              <a:spcAft>
                <a:spcPts val="0"/>
              </a:spcAft>
              <a:buSzPct val="100000"/>
              <a:buChar char="●"/>
            </a:pPr>
            <a:r>
              <a:rPr lang="en"/>
              <a:t>Con: estimates of visual uncertainty derived from lab measurements, which don’t always track real world</a:t>
            </a:r>
            <a:endParaRPr/>
          </a:p>
          <a:p>
            <a:pPr indent="-291465" lvl="0" marL="457200" rtl="0" algn="l">
              <a:lnSpc>
                <a:spcPct val="100000"/>
              </a:lnSpc>
              <a:spcBef>
                <a:spcPts val="0"/>
              </a:spcBef>
              <a:spcAft>
                <a:spcPts val="0"/>
              </a:spcAft>
              <a:buSzPct val="100000"/>
              <a:buChar char="●"/>
            </a:pPr>
            <a:r>
              <a:rPr lang="en"/>
              <a:t>Neutral: may be difficult to translate into a probabilistic pitch detection framework</a:t>
            </a:r>
            <a:endParaRPr/>
          </a:p>
          <a:p>
            <a:pPr indent="0" lvl="0" marL="0" rtl="0" algn="l">
              <a:lnSpc>
                <a:spcPct val="100000"/>
              </a:lnSpc>
              <a:spcBef>
                <a:spcPts val="1200"/>
              </a:spcBef>
              <a:spcAft>
                <a:spcPts val="0"/>
              </a:spcAft>
              <a:buNone/>
            </a:pPr>
            <a:r>
              <a:rPr lang="en" u="sng">
                <a:solidFill>
                  <a:schemeClr val="hlink"/>
                </a:solidFill>
                <a:hlinkClick r:id="rId5"/>
              </a:rPr>
              <a:t>Arsenal Metrics</a:t>
            </a:r>
            <a:r>
              <a:rPr lang="en"/>
              <a:t>: A framework for how well a batter can detect which offering from an arsenal is on its way</a:t>
            </a:r>
            <a:endParaRPr/>
          </a:p>
          <a:p>
            <a:pPr indent="-291465" lvl="0" marL="457200" rtl="0" algn="l">
              <a:lnSpc>
                <a:spcPct val="100000"/>
              </a:lnSpc>
              <a:spcBef>
                <a:spcPts val="1200"/>
              </a:spcBef>
              <a:spcAft>
                <a:spcPts val="0"/>
              </a:spcAft>
              <a:buSzPct val="100000"/>
              <a:buChar char="●"/>
            </a:pPr>
            <a:r>
              <a:rPr lang="en"/>
              <a:t>Pro: Rotated the trajectories and considered visual uncertainty</a:t>
            </a:r>
            <a:endParaRPr/>
          </a:p>
          <a:p>
            <a:pPr indent="-291465" lvl="0" marL="457200" rtl="0" algn="l">
              <a:lnSpc>
                <a:spcPct val="100000"/>
              </a:lnSpc>
              <a:spcBef>
                <a:spcPts val="0"/>
              </a:spcBef>
              <a:spcAft>
                <a:spcPts val="0"/>
              </a:spcAft>
              <a:buSzPct val="100000"/>
              <a:buChar char="●"/>
            </a:pPr>
            <a:r>
              <a:rPr lang="en"/>
              <a:t>Con: Estimate of visual uncertainty are just that, a very rough estimate</a:t>
            </a:r>
            <a:endParaRPr/>
          </a:p>
          <a:p>
            <a:pPr indent="-291465" lvl="0" marL="457200" rtl="0" algn="l">
              <a:lnSpc>
                <a:spcPct val="100000"/>
              </a:lnSpc>
              <a:spcBef>
                <a:spcPts val="0"/>
              </a:spcBef>
              <a:spcAft>
                <a:spcPts val="0"/>
              </a:spcAft>
              <a:buSzPct val="100000"/>
              <a:buChar char="●"/>
            </a:pPr>
            <a:r>
              <a:rPr lang="en"/>
              <a:t>Con: Considers only the arsenal against itself and no weight given to what pitch type a trajectory appears to be given no info about that particular pitcher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222" name="Shape 222"/>
        <p:cNvGrpSpPr/>
        <p:nvPr/>
      </p:nvGrpSpPr>
      <p:grpSpPr>
        <a:xfrm>
          <a:off x="0" y="0"/>
          <a:ext cx="0" cy="0"/>
          <a:chOff x="0" y="0"/>
          <a:chExt cx="0" cy="0"/>
        </a:xfrm>
      </p:grpSpPr>
      <p:sp>
        <p:nvSpPr>
          <p:cNvPr id="223" name="Google Shape;223;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B13F64"/>
                </a:solidFill>
              </a:rPr>
              <a:t>Additional, Related Research</a:t>
            </a:r>
            <a:endParaRPr>
              <a:solidFill>
                <a:srgbClr val="B13F64"/>
              </a:solidFill>
            </a:endParaRPr>
          </a:p>
        </p:txBody>
      </p:sp>
      <p:sp>
        <p:nvSpPr>
          <p:cNvPr id="224" name="Google Shape;224;p39"/>
          <p:cNvSpPr txBox="1"/>
          <p:nvPr>
            <p:ph idx="1" type="body"/>
          </p:nvPr>
        </p:nvSpPr>
        <p:spPr>
          <a:xfrm>
            <a:off x="311700" y="1152475"/>
            <a:ext cx="8685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Rob Gray: </a:t>
            </a:r>
            <a:endParaRPr/>
          </a:p>
          <a:p>
            <a:pPr indent="-342900" lvl="0" marL="457200" rtl="0" algn="l">
              <a:spcBef>
                <a:spcPts val="1200"/>
              </a:spcBef>
              <a:spcAft>
                <a:spcPts val="0"/>
              </a:spcAft>
              <a:buSzPts val="1800"/>
              <a:buChar char="●"/>
            </a:pPr>
            <a:r>
              <a:rPr lang="en" u="sng">
                <a:solidFill>
                  <a:schemeClr val="hlink"/>
                </a:solidFill>
                <a:hlinkClick r:id="rId3"/>
              </a:rPr>
              <a:t>The Use of Contextual Information In Sports</a:t>
            </a:r>
            <a:endParaRPr/>
          </a:p>
          <a:p>
            <a:pPr indent="-342900" lvl="0" marL="457200" rtl="0" algn="l">
              <a:spcBef>
                <a:spcPts val="0"/>
              </a:spcBef>
              <a:spcAft>
                <a:spcPts val="0"/>
              </a:spcAft>
              <a:buSzPts val="1800"/>
              <a:buChar char="●"/>
            </a:pPr>
            <a:r>
              <a:rPr lang="en" u="sng">
                <a:solidFill>
                  <a:schemeClr val="hlink"/>
                </a:solidFill>
                <a:hlinkClick r:id="rId4"/>
              </a:rPr>
              <a:t>Integrating visual trajectory and probabilistic information in baseball batting</a:t>
            </a:r>
            <a:endParaRPr/>
          </a:p>
          <a:p>
            <a:pPr indent="0" lvl="0" marL="0" rtl="0" algn="l">
              <a:spcBef>
                <a:spcPts val="1200"/>
              </a:spcBef>
              <a:spcAft>
                <a:spcPts val="0"/>
              </a:spcAft>
              <a:buNone/>
            </a:pPr>
            <a:r>
              <a:rPr lang="en"/>
              <a:t>Myszka et. al.:</a:t>
            </a:r>
            <a:endParaRPr/>
          </a:p>
          <a:p>
            <a:pPr indent="-342900" lvl="0" marL="457200" rtl="0" algn="l">
              <a:spcBef>
                <a:spcPts val="1200"/>
              </a:spcBef>
              <a:spcAft>
                <a:spcPts val="0"/>
              </a:spcAft>
              <a:buSzPts val="1800"/>
              <a:buChar char="●"/>
            </a:pPr>
            <a:r>
              <a:rPr lang="en" u="sng">
                <a:solidFill>
                  <a:schemeClr val="hlink"/>
                </a:solidFill>
                <a:hlinkClick r:id="rId5"/>
              </a:rPr>
              <a:t>(Re)contextualizing movement behavior in sport as a problem-solving activity</a:t>
            </a:r>
            <a:endParaRPr/>
          </a:p>
          <a:p>
            <a:pPr indent="0" lvl="0" marL="0" rtl="0" algn="l">
              <a:spcBef>
                <a:spcPts val="1200"/>
              </a:spcBef>
              <a:spcAft>
                <a:spcPts val="0"/>
              </a:spcAft>
              <a:buNone/>
            </a:pPr>
            <a:r>
              <a:rPr lang="en"/>
              <a:t>Julie M. Harris &amp; Vit F. </a:t>
            </a:r>
            <a:r>
              <a:rPr lang="en"/>
              <a:t>Drag</a:t>
            </a:r>
            <a:r>
              <a:rPr lang="en"/>
              <a:t>:</a:t>
            </a:r>
            <a:endParaRPr/>
          </a:p>
          <a:p>
            <a:pPr indent="-342900" lvl="0" marL="457200" rtl="0" algn="l">
              <a:spcBef>
                <a:spcPts val="1200"/>
              </a:spcBef>
              <a:spcAft>
                <a:spcPts val="0"/>
              </a:spcAft>
              <a:buSzPts val="1800"/>
              <a:buChar char="●"/>
            </a:pPr>
            <a:r>
              <a:rPr lang="en" u="sng">
                <a:solidFill>
                  <a:schemeClr val="hlink"/>
                </a:solidFill>
                <a:hlinkClick r:id="rId6"/>
              </a:rPr>
              <a:t>Using visual direction in three-dimensional motion perception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228" name="Shape 228"/>
        <p:cNvGrpSpPr/>
        <p:nvPr/>
      </p:nvGrpSpPr>
      <p:grpSpPr>
        <a:xfrm>
          <a:off x="0" y="0"/>
          <a:ext cx="0" cy="0"/>
          <a:chOff x="0" y="0"/>
          <a:chExt cx="0" cy="0"/>
        </a:xfrm>
      </p:grpSpPr>
      <p:pic>
        <p:nvPicPr>
          <p:cNvPr id="229" name="Google Shape;229;p40"/>
          <p:cNvPicPr preferRelativeResize="0"/>
          <p:nvPr/>
        </p:nvPicPr>
        <p:blipFill>
          <a:blip r:embed="rId3">
            <a:alphaModFix/>
          </a:blip>
          <a:stretch>
            <a:fillRect/>
          </a:stretch>
        </p:blipFill>
        <p:spPr>
          <a:xfrm>
            <a:off x="3803100" y="900038"/>
            <a:ext cx="5029200" cy="3705225"/>
          </a:xfrm>
          <a:prstGeom prst="rect">
            <a:avLst/>
          </a:prstGeom>
          <a:noFill/>
          <a:ln>
            <a:noFill/>
          </a:ln>
        </p:spPr>
      </p:pic>
      <p:sp>
        <p:nvSpPr>
          <p:cNvPr id="230" name="Google Shape;230;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B13F64"/>
                </a:solidFill>
              </a:rPr>
              <a:t>Detailed Formulas for Under and Ahead Probability</a:t>
            </a:r>
            <a:endParaRPr/>
          </a:p>
        </p:txBody>
      </p:sp>
      <p:sp>
        <p:nvSpPr>
          <p:cNvPr id="231" name="Google Shape;231;p40"/>
          <p:cNvSpPr txBox="1"/>
          <p:nvPr>
            <p:ph idx="1" type="body"/>
          </p:nvPr>
        </p:nvSpPr>
        <p:spPr>
          <a:xfrm>
            <a:off x="311700" y="1152475"/>
            <a:ext cx="3093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P</a:t>
            </a:r>
            <a:r>
              <a:rPr baseline="-25000" lang="en"/>
              <a:t>Under</a:t>
            </a:r>
            <a:r>
              <a:rPr lang="en"/>
              <a:t> is probability a batter would swing under a pitch</a:t>
            </a:r>
            <a:endParaRPr/>
          </a:p>
          <a:p>
            <a:pPr indent="0" lvl="0" marL="0" rtl="0" algn="l">
              <a:spcBef>
                <a:spcPts val="1200"/>
              </a:spcBef>
              <a:spcAft>
                <a:spcPts val="0"/>
              </a:spcAft>
              <a:buNone/>
            </a:pPr>
            <a:r>
              <a:rPr lang="en"/>
              <a:t>P(Cluster</a:t>
            </a:r>
            <a:r>
              <a:rPr baseline="-25000" lang="en"/>
              <a:t>i</a:t>
            </a:r>
            <a:r>
              <a:rPr lang="en"/>
              <a:t>) is probability of the pitch being of cluster i given the inputs</a:t>
            </a:r>
            <a:endParaRPr/>
          </a:p>
          <a:p>
            <a:pPr indent="0" lvl="0" marL="0" rtl="0" algn="l">
              <a:spcBef>
                <a:spcPts val="1200"/>
              </a:spcBef>
              <a:spcAft>
                <a:spcPts val="0"/>
              </a:spcAft>
              <a:buNone/>
            </a:pPr>
            <a:r>
              <a:rPr lang="en"/>
              <a:t>VERT</a:t>
            </a:r>
            <a:r>
              <a:rPr baseline="-25000" lang="en"/>
              <a:t>i</a:t>
            </a:r>
            <a:r>
              <a:rPr lang="en"/>
              <a:t> is the expected vertical movement of a pitch given the arm angle</a:t>
            </a:r>
            <a:endParaRPr/>
          </a:p>
          <a:p>
            <a:pPr indent="0" lvl="0" marL="0" rtl="0" algn="l">
              <a:spcBef>
                <a:spcPts val="1200"/>
              </a:spcBef>
              <a:spcAft>
                <a:spcPts val="1200"/>
              </a:spcAft>
              <a:buNone/>
            </a:pPr>
            <a:r>
              <a:rPr lang="en"/>
              <a:t>VERT</a:t>
            </a:r>
            <a:r>
              <a:rPr baseline="-25000" lang="en"/>
              <a:t>obs</a:t>
            </a:r>
            <a:r>
              <a:rPr lang="en"/>
              <a:t> is the actual vertical movement of the pitch</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235" name="Shape 235"/>
        <p:cNvGrpSpPr/>
        <p:nvPr/>
      </p:nvGrpSpPr>
      <p:grpSpPr>
        <a:xfrm>
          <a:off x="0" y="0"/>
          <a:ext cx="0" cy="0"/>
          <a:chOff x="0" y="0"/>
          <a:chExt cx="0" cy="0"/>
        </a:xfrm>
      </p:grpSpPr>
      <p:sp>
        <p:nvSpPr>
          <p:cNvPr id="236" name="Google Shape;236;p41"/>
          <p:cNvSpPr txBox="1"/>
          <p:nvPr>
            <p:ph type="title"/>
          </p:nvPr>
        </p:nvSpPr>
        <p:spPr>
          <a:xfrm>
            <a:off x="311700" y="261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B13F64"/>
                </a:solidFill>
              </a:rPr>
              <a:t>Swing Shape </a:t>
            </a:r>
            <a:r>
              <a:rPr lang="en">
                <a:solidFill>
                  <a:srgbClr val="B13F64"/>
                </a:solidFill>
              </a:rPr>
              <a:t>Results: Additional Details</a:t>
            </a:r>
            <a:endParaRPr>
              <a:solidFill>
                <a:srgbClr val="B13F64"/>
              </a:solidFill>
            </a:endParaRPr>
          </a:p>
        </p:txBody>
      </p:sp>
      <p:sp>
        <p:nvSpPr>
          <p:cNvPr id="237" name="Google Shape;237;p41"/>
          <p:cNvSpPr txBox="1"/>
          <p:nvPr>
            <p:ph idx="1" type="body"/>
          </p:nvPr>
        </p:nvSpPr>
        <p:spPr>
          <a:xfrm>
            <a:off x="311700" y="1152475"/>
            <a:ext cx="2425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Decision Point Time and Visual Angle Change had by far the greatest impacts on model performance in predicting under / ahead probability</a:t>
            </a:r>
            <a:endParaRPr/>
          </a:p>
        </p:txBody>
      </p:sp>
      <p:pic>
        <p:nvPicPr>
          <p:cNvPr id="238" name="Google Shape;238;p41"/>
          <p:cNvPicPr preferRelativeResize="0"/>
          <p:nvPr/>
        </p:nvPicPr>
        <p:blipFill>
          <a:blip r:embed="rId3">
            <a:alphaModFix/>
          </a:blip>
          <a:stretch>
            <a:fillRect/>
          </a:stretch>
        </p:blipFill>
        <p:spPr>
          <a:xfrm>
            <a:off x="2897150" y="1238625"/>
            <a:ext cx="6102299" cy="284093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B13F64"/>
                </a:solidFill>
              </a:rPr>
              <a:t>Agenda</a:t>
            </a:r>
            <a:endParaRPr>
              <a:solidFill>
                <a:srgbClr val="B13F64"/>
              </a:solidFill>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Bat tracking background</a:t>
            </a:r>
            <a:endParaRPr/>
          </a:p>
          <a:p>
            <a:pPr indent="-342900" lvl="0" marL="457200" rtl="0" algn="l">
              <a:spcBef>
                <a:spcPts val="0"/>
              </a:spcBef>
              <a:spcAft>
                <a:spcPts val="0"/>
              </a:spcAft>
              <a:buSzPts val="1800"/>
              <a:buChar char="●"/>
            </a:pPr>
            <a:r>
              <a:rPr lang="en"/>
              <a:t>Inferring expected pitch location from bat tracking data</a:t>
            </a:r>
            <a:endParaRPr/>
          </a:p>
          <a:p>
            <a:pPr indent="-342900" lvl="0" marL="457200" rtl="0" algn="l">
              <a:spcBef>
                <a:spcPts val="0"/>
              </a:spcBef>
              <a:spcAft>
                <a:spcPts val="0"/>
              </a:spcAft>
              <a:buSzPts val="1800"/>
              <a:buChar char="●"/>
            </a:pPr>
            <a:r>
              <a:rPr lang="en"/>
              <a:t>Pitch detection background</a:t>
            </a:r>
            <a:endParaRPr/>
          </a:p>
          <a:p>
            <a:pPr indent="-342900" lvl="0" marL="457200" rtl="0" algn="l">
              <a:spcBef>
                <a:spcPts val="0"/>
              </a:spcBef>
              <a:spcAft>
                <a:spcPts val="0"/>
              </a:spcAft>
              <a:buSzPts val="1800"/>
              <a:buChar char="●"/>
            </a:pPr>
            <a:r>
              <a:rPr lang="en"/>
              <a:t>How early pitch trajectory influences swing characteristics</a:t>
            </a:r>
            <a:endParaRPr/>
          </a:p>
          <a:p>
            <a:pPr indent="-342900" lvl="0" marL="457200" rtl="0" algn="l">
              <a:spcBef>
                <a:spcPts val="0"/>
              </a:spcBef>
              <a:spcAft>
                <a:spcPts val="0"/>
              </a:spcAft>
              <a:buSzPts val="1800"/>
              <a:buChar char="●"/>
            </a:pPr>
            <a:r>
              <a:rPr lang="en"/>
              <a:t>How later pitch trajectory influences swing vs take decisions</a:t>
            </a:r>
            <a:endParaRPr/>
          </a:p>
          <a:p>
            <a:pPr indent="-342900" lvl="0" marL="457200" rtl="0" algn="l">
              <a:spcBef>
                <a:spcPts val="0"/>
              </a:spcBef>
              <a:spcAft>
                <a:spcPts val="0"/>
              </a:spcAft>
              <a:buSzPts val="1800"/>
              <a:buChar char="●"/>
            </a:pPr>
            <a:r>
              <a:rPr lang="en"/>
              <a:t>Implications for batter evaluation and pitching development</a:t>
            </a:r>
            <a:endParaRPr/>
          </a:p>
          <a:p>
            <a:pPr indent="-342900" lvl="0" marL="457200" rtl="0" algn="l">
              <a:spcBef>
                <a:spcPts val="0"/>
              </a:spcBef>
              <a:spcAft>
                <a:spcPts val="0"/>
              </a:spcAft>
              <a:buSzPts val="1800"/>
              <a:buChar char="●"/>
            </a:pPr>
            <a:r>
              <a:rPr lang="en"/>
              <a:t>Areas of future study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242" name="Shape 242"/>
        <p:cNvGrpSpPr/>
        <p:nvPr/>
      </p:nvGrpSpPr>
      <p:grpSpPr>
        <a:xfrm>
          <a:off x="0" y="0"/>
          <a:ext cx="0" cy="0"/>
          <a:chOff x="0" y="0"/>
          <a:chExt cx="0" cy="0"/>
        </a:xfrm>
      </p:grpSpPr>
      <p:sp>
        <p:nvSpPr>
          <p:cNvPr id="243" name="Google Shape;243;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B13F64"/>
                </a:solidFill>
              </a:rPr>
              <a:t>Additional Details</a:t>
            </a:r>
            <a:endParaRPr>
              <a:solidFill>
                <a:srgbClr val="B13F64"/>
              </a:solidFill>
            </a:endParaRPr>
          </a:p>
        </p:txBody>
      </p:sp>
      <p:sp>
        <p:nvSpPr>
          <p:cNvPr id="244" name="Google Shape;244;p42"/>
          <p:cNvSpPr txBox="1"/>
          <p:nvPr>
            <p:ph idx="1" type="body"/>
          </p:nvPr>
        </p:nvSpPr>
        <p:spPr>
          <a:xfrm>
            <a:off x="311700" y="1152475"/>
            <a:ext cx="2920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Catboost variable importances for predicting pitch type with goal of maximizing ability to accurately predict type</a:t>
            </a:r>
            <a:endParaRPr/>
          </a:p>
        </p:txBody>
      </p:sp>
      <p:pic>
        <p:nvPicPr>
          <p:cNvPr id="245" name="Google Shape;245;p42"/>
          <p:cNvPicPr preferRelativeResize="0"/>
          <p:nvPr/>
        </p:nvPicPr>
        <p:blipFill>
          <a:blip r:embed="rId3">
            <a:alphaModFix/>
          </a:blip>
          <a:stretch>
            <a:fillRect/>
          </a:stretch>
        </p:blipFill>
        <p:spPr>
          <a:xfrm>
            <a:off x="3657953" y="1152475"/>
            <a:ext cx="5174347" cy="3416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249" name="Shape 249"/>
        <p:cNvGrpSpPr/>
        <p:nvPr/>
      </p:nvGrpSpPr>
      <p:grpSpPr>
        <a:xfrm>
          <a:off x="0" y="0"/>
          <a:ext cx="0" cy="0"/>
          <a:chOff x="0" y="0"/>
          <a:chExt cx="0" cy="0"/>
        </a:xfrm>
      </p:grpSpPr>
      <p:sp>
        <p:nvSpPr>
          <p:cNvPr id="250" name="Google Shape;250;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B13F64"/>
                </a:solidFill>
              </a:rPr>
              <a:t>Additional Details</a:t>
            </a:r>
            <a:endParaRPr>
              <a:solidFill>
                <a:srgbClr val="B13F64"/>
              </a:solidFill>
            </a:endParaRPr>
          </a:p>
        </p:txBody>
      </p:sp>
      <p:sp>
        <p:nvSpPr>
          <p:cNvPr id="251" name="Google Shape;251;p43"/>
          <p:cNvSpPr txBox="1"/>
          <p:nvPr>
            <p:ph idx="1" type="body"/>
          </p:nvPr>
        </p:nvSpPr>
        <p:spPr>
          <a:xfrm>
            <a:off x="311700" y="1152475"/>
            <a:ext cx="2920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Catboost variable importances for predicting pitch type with goal of maximizing ability to accurately whether batter would be under / ahead</a:t>
            </a:r>
            <a:endParaRPr/>
          </a:p>
        </p:txBody>
      </p:sp>
      <p:pic>
        <p:nvPicPr>
          <p:cNvPr id="252" name="Google Shape;252;p43"/>
          <p:cNvPicPr preferRelativeResize="0"/>
          <p:nvPr/>
        </p:nvPicPr>
        <p:blipFill>
          <a:blip r:embed="rId3">
            <a:alphaModFix/>
          </a:blip>
          <a:stretch>
            <a:fillRect/>
          </a:stretch>
        </p:blipFill>
        <p:spPr>
          <a:xfrm>
            <a:off x="3200400" y="1152475"/>
            <a:ext cx="5943600" cy="35147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256" name="Shape 256"/>
        <p:cNvGrpSpPr/>
        <p:nvPr/>
      </p:nvGrpSpPr>
      <p:grpSpPr>
        <a:xfrm>
          <a:off x="0" y="0"/>
          <a:ext cx="0" cy="0"/>
          <a:chOff x="0" y="0"/>
          <a:chExt cx="0" cy="0"/>
        </a:xfrm>
      </p:grpSpPr>
      <p:sp>
        <p:nvSpPr>
          <p:cNvPr id="257" name="Google Shape;257;p44"/>
          <p:cNvSpPr txBox="1"/>
          <p:nvPr>
            <p:ph type="title"/>
          </p:nvPr>
        </p:nvSpPr>
        <p:spPr>
          <a:xfrm>
            <a:off x="311700" y="261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B13F64"/>
                </a:solidFill>
              </a:rPr>
              <a:t>Swing or Take Results: Additional Details</a:t>
            </a:r>
            <a:endParaRPr>
              <a:solidFill>
                <a:srgbClr val="B13F64"/>
              </a:solidFill>
            </a:endParaRPr>
          </a:p>
        </p:txBody>
      </p:sp>
      <p:sp>
        <p:nvSpPr>
          <p:cNvPr id="258" name="Google Shape;258;p44"/>
          <p:cNvSpPr txBox="1"/>
          <p:nvPr>
            <p:ph idx="1" type="body"/>
          </p:nvPr>
        </p:nvSpPr>
        <p:spPr>
          <a:xfrm>
            <a:off x="311700" y="1152475"/>
            <a:ext cx="2425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Total Distance Cuts had the largest impact on optimization results followed by Release Angle Cuts and Decision Point Location</a:t>
            </a:r>
            <a:endParaRPr/>
          </a:p>
        </p:txBody>
      </p:sp>
      <p:pic>
        <p:nvPicPr>
          <p:cNvPr id="259" name="Google Shape;259;p44"/>
          <p:cNvPicPr preferRelativeResize="0"/>
          <p:nvPr/>
        </p:nvPicPr>
        <p:blipFill>
          <a:blip r:embed="rId3">
            <a:alphaModFix/>
          </a:blip>
          <a:stretch>
            <a:fillRect/>
          </a:stretch>
        </p:blipFill>
        <p:spPr>
          <a:xfrm>
            <a:off x="3041700" y="1117963"/>
            <a:ext cx="6102300" cy="290756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263" name="Shape 263"/>
        <p:cNvGrpSpPr/>
        <p:nvPr/>
      </p:nvGrpSpPr>
      <p:grpSpPr>
        <a:xfrm>
          <a:off x="0" y="0"/>
          <a:ext cx="0" cy="0"/>
          <a:chOff x="0" y="0"/>
          <a:chExt cx="0" cy="0"/>
        </a:xfrm>
      </p:grpSpPr>
      <p:sp>
        <p:nvSpPr>
          <p:cNvPr id="264" name="Google Shape;264;p45"/>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B13F64"/>
                </a:solidFill>
              </a:rPr>
              <a:t>Areas of Improvement / Future Work: Detailed</a:t>
            </a:r>
            <a:endParaRPr>
              <a:solidFill>
                <a:srgbClr val="B13F64"/>
              </a:solidFill>
            </a:endParaRPr>
          </a:p>
        </p:txBody>
      </p:sp>
      <p:pic>
        <p:nvPicPr>
          <p:cNvPr id="265" name="Google Shape;265;p45"/>
          <p:cNvPicPr preferRelativeResize="0"/>
          <p:nvPr/>
        </p:nvPicPr>
        <p:blipFill>
          <a:blip r:embed="rId3">
            <a:alphaModFix/>
          </a:blip>
          <a:stretch>
            <a:fillRect/>
          </a:stretch>
        </p:blipFill>
        <p:spPr>
          <a:xfrm>
            <a:off x="7426011" y="55053"/>
            <a:ext cx="1639350" cy="2162775"/>
          </a:xfrm>
          <a:prstGeom prst="rect">
            <a:avLst/>
          </a:prstGeom>
          <a:noFill/>
          <a:ln>
            <a:noFill/>
          </a:ln>
        </p:spPr>
      </p:pic>
      <p:sp>
        <p:nvSpPr>
          <p:cNvPr id="266" name="Google Shape;266;p45"/>
          <p:cNvSpPr txBox="1"/>
          <p:nvPr>
            <p:ph idx="1" type="body"/>
          </p:nvPr>
        </p:nvSpPr>
        <p:spPr>
          <a:xfrm>
            <a:off x="311700" y="629175"/>
            <a:ext cx="8520600" cy="45141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Improved bat tracking models</a:t>
            </a:r>
            <a:endParaRPr/>
          </a:p>
          <a:p>
            <a:pPr indent="-304165" lvl="1" marL="914400" rtl="0" algn="l">
              <a:spcBef>
                <a:spcPts val="0"/>
              </a:spcBef>
              <a:spcAft>
                <a:spcPts val="0"/>
              </a:spcAft>
              <a:buSzPct val="100000"/>
              <a:buChar char="○"/>
            </a:pPr>
            <a:r>
              <a:rPr lang="en"/>
              <a:t>Splines rather than linear</a:t>
            </a:r>
            <a:endParaRPr/>
          </a:p>
          <a:p>
            <a:pPr indent="-304165" lvl="1" marL="914400" rtl="0" algn="l">
              <a:spcBef>
                <a:spcPts val="0"/>
              </a:spcBef>
              <a:spcAft>
                <a:spcPts val="0"/>
              </a:spcAft>
              <a:buSzPct val="100000"/>
              <a:buChar char="○"/>
            </a:pPr>
            <a:r>
              <a:rPr lang="en"/>
              <a:t>Batter height as informed prior</a:t>
            </a:r>
            <a:endParaRPr/>
          </a:p>
          <a:p>
            <a:pPr indent="-304165" lvl="1" marL="914400" rtl="0" algn="l">
              <a:spcBef>
                <a:spcPts val="0"/>
              </a:spcBef>
              <a:spcAft>
                <a:spcPts val="0"/>
              </a:spcAft>
              <a:buSzPct val="100000"/>
              <a:buChar char="○"/>
            </a:pPr>
            <a:r>
              <a:rPr lang="en"/>
              <a:t>Explore additional inputs and/or interactions</a:t>
            </a:r>
            <a:endParaRPr/>
          </a:p>
          <a:p>
            <a:pPr indent="-325755" lvl="0" marL="457200" rtl="0" algn="l">
              <a:spcBef>
                <a:spcPts val="0"/>
              </a:spcBef>
              <a:spcAft>
                <a:spcPts val="0"/>
              </a:spcAft>
              <a:buSzPct val="100000"/>
              <a:buChar char="●"/>
            </a:pPr>
            <a:r>
              <a:rPr lang="en"/>
              <a:t>Input full trajectory rather than discrete inputs</a:t>
            </a:r>
            <a:endParaRPr/>
          </a:p>
          <a:p>
            <a:pPr indent="-304165" lvl="1" marL="914400" rtl="0" algn="l">
              <a:spcBef>
                <a:spcPts val="0"/>
              </a:spcBef>
              <a:spcAft>
                <a:spcPts val="0"/>
              </a:spcAft>
              <a:buSzPct val="100000"/>
              <a:buChar char="○"/>
            </a:pPr>
            <a:r>
              <a:rPr lang="en"/>
              <a:t>Leverage deep learning</a:t>
            </a:r>
            <a:endParaRPr/>
          </a:p>
          <a:p>
            <a:pPr indent="-325755" lvl="0" marL="457200" rtl="0" algn="l">
              <a:spcBef>
                <a:spcPts val="0"/>
              </a:spcBef>
              <a:spcAft>
                <a:spcPts val="0"/>
              </a:spcAft>
              <a:buSzPct val="100000"/>
              <a:buChar char="●"/>
            </a:pPr>
            <a:r>
              <a:rPr lang="en"/>
              <a:t>Estimate uncertainty as correlated gaussian noise</a:t>
            </a:r>
            <a:endParaRPr/>
          </a:p>
          <a:p>
            <a:pPr indent="-304165" lvl="1" marL="914400" rtl="0" algn="l">
              <a:spcBef>
                <a:spcPts val="0"/>
              </a:spcBef>
              <a:spcAft>
                <a:spcPts val="0"/>
              </a:spcAft>
              <a:buSzPct val="100000"/>
              <a:buChar char="○"/>
            </a:pPr>
            <a:r>
              <a:rPr lang="en"/>
              <a:t>Apply gaussian random noise to each point along the trajectory with the noise at one point correlating to the noise at another</a:t>
            </a:r>
            <a:endParaRPr/>
          </a:p>
          <a:p>
            <a:pPr indent="-304165" lvl="1" marL="914400" rtl="0" algn="l">
              <a:spcBef>
                <a:spcPts val="0"/>
              </a:spcBef>
              <a:spcAft>
                <a:spcPts val="0"/>
              </a:spcAft>
              <a:buSzPct val="100000"/>
              <a:buChar char="○"/>
            </a:pPr>
            <a:r>
              <a:rPr lang="en"/>
              <a:t>Would allow you to learn each batter’s “noise level”</a:t>
            </a:r>
            <a:endParaRPr/>
          </a:p>
          <a:p>
            <a:pPr indent="-325755" lvl="0" marL="457200" rtl="0" algn="l">
              <a:spcBef>
                <a:spcPts val="0"/>
              </a:spcBef>
              <a:spcAft>
                <a:spcPts val="0"/>
              </a:spcAft>
              <a:buSzPct val="100000"/>
              <a:buChar char="●"/>
            </a:pPr>
            <a:r>
              <a:rPr lang="en"/>
              <a:t>Update “prior” pitch type expectation with pitcher tendencies and results vs batter(s) within game / series / season</a:t>
            </a:r>
            <a:endParaRPr/>
          </a:p>
          <a:p>
            <a:pPr indent="-304165" lvl="1" marL="914400" rtl="0" algn="l">
              <a:spcBef>
                <a:spcPts val="0"/>
              </a:spcBef>
              <a:spcAft>
                <a:spcPts val="0"/>
              </a:spcAft>
              <a:buSzPct val="100000"/>
              <a:buChar char="○"/>
            </a:pPr>
            <a:r>
              <a:rPr lang="en"/>
              <a:t>Could test this by looking at initial use of a new pitch by a pitcher</a:t>
            </a:r>
            <a:endParaRPr/>
          </a:p>
          <a:p>
            <a:pPr indent="-325755" lvl="0" marL="457200" rtl="0" algn="l">
              <a:spcBef>
                <a:spcPts val="0"/>
              </a:spcBef>
              <a:spcAft>
                <a:spcPts val="0"/>
              </a:spcAft>
              <a:buSzPct val="100000"/>
              <a:buChar char="●"/>
            </a:pPr>
            <a:r>
              <a:rPr lang="en"/>
              <a:t>Weight Under Probabilities by </a:t>
            </a:r>
            <a:r>
              <a:rPr i="1" lang="en"/>
              <a:t>magnitude</a:t>
            </a:r>
            <a:r>
              <a:rPr lang="en"/>
              <a:t> of relative vertical movement</a:t>
            </a:r>
            <a:endParaRPr/>
          </a:p>
          <a:p>
            <a:pPr indent="-325755" lvl="0" marL="457200" rtl="0" algn="l">
              <a:spcBef>
                <a:spcPts val="0"/>
              </a:spcBef>
              <a:spcAft>
                <a:spcPts val="0"/>
              </a:spcAft>
              <a:buSzPct val="100000"/>
              <a:buChar char="●"/>
            </a:pPr>
            <a:r>
              <a:rPr lang="en"/>
              <a:t>Use full expected location distribution for In-Zone Probability</a:t>
            </a:r>
            <a:endParaRPr/>
          </a:p>
          <a:p>
            <a:pPr indent="-304165" lvl="1" marL="914400" rtl="0" algn="l">
              <a:spcBef>
                <a:spcPts val="0"/>
              </a:spcBef>
              <a:spcAft>
                <a:spcPts val="0"/>
              </a:spcAft>
              <a:buSzPct val="100000"/>
              <a:buChar char="○"/>
            </a:pPr>
            <a:r>
              <a:rPr lang="en"/>
              <a:t>Rather than using mean point estimate of cluster location use full distribution and calculate amount of distribution area is in zone and amount of zone area covered by distribution</a:t>
            </a:r>
            <a:endParaRPr/>
          </a:p>
          <a:p>
            <a:pPr indent="-304165" lvl="1" marL="914400" rtl="0" algn="l">
              <a:spcBef>
                <a:spcPts val="0"/>
              </a:spcBef>
              <a:spcAft>
                <a:spcPts val="0"/>
              </a:spcAft>
              <a:buSzPct val="100000"/>
              <a:buChar char="○"/>
            </a:pPr>
            <a:r>
              <a:rPr lang="en" u="sng">
                <a:solidFill>
                  <a:schemeClr val="hlink"/>
                </a:solidFill>
                <a:hlinkClick r:id="rId4"/>
              </a:rPr>
              <a:t>Fits with Kaggle competition submission that predicted swings using both </a:t>
            </a:r>
            <a:r>
              <a:rPr lang="en" u="sng">
                <a:solidFill>
                  <a:schemeClr val="hlink"/>
                </a:solidFill>
                <a:hlinkClick r:id="rId5"/>
              </a:rPr>
              <a:t>probability</a:t>
            </a:r>
            <a:r>
              <a:rPr lang="en" u="sng">
                <a:solidFill>
                  <a:schemeClr val="hlink"/>
                </a:solidFill>
                <a:hlinkClick r:id="rId6"/>
              </a:rPr>
              <a:t> of called strike and p(called_strike) if it were an average fastball</a:t>
            </a:r>
            <a:endParaRPr/>
          </a:p>
          <a:p>
            <a:pPr indent="-325755" lvl="0" marL="457200" rtl="0" algn="l">
              <a:spcBef>
                <a:spcPts val="0"/>
              </a:spcBef>
              <a:spcAft>
                <a:spcPts val="0"/>
              </a:spcAft>
              <a:buSzPct val="100000"/>
              <a:buChar char="●"/>
            </a:pPr>
            <a:r>
              <a:rPr lang="en"/>
              <a:t>Leverage previous swing(s) information</a:t>
            </a:r>
            <a:endParaRPr/>
          </a:p>
          <a:p>
            <a:pPr indent="-304165" lvl="1" marL="914400" rtl="0" algn="l">
              <a:spcBef>
                <a:spcPts val="0"/>
              </a:spcBef>
              <a:spcAft>
                <a:spcPts val="0"/>
              </a:spcAft>
              <a:buSzPct val="100000"/>
              <a:buChar char="○"/>
            </a:pPr>
            <a:r>
              <a:rPr lang="en"/>
              <a:t>Can we quantify and systematize “reading swings” similarly to elite catchers?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270" name="Shape 270"/>
        <p:cNvGrpSpPr/>
        <p:nvPr/>
      </p:nvGrpSpPr>
      <p:grpSpPr>
        <a:xfrm>
          <a:off x="0" y="0"/>
          <a:ext cx="0" cy="0"/>
          <a:chOff x="0" y="0"/>
          <a:chExt cx="0" cy="0"/>
        </a:xfrm>
      </p:grpSpPr>
      <p:pic>
        <p:nvPicPr>
          <p:cNvPr id="271" name="Google Shape;271;p46"/>
          <p:cNvPicPr preferRelativeResize="0"/>
          <p:nvPr/>
        </p:nvPicPr>
        <p:blipFill>
          <a:blip r:embed="rId3">
            <a:alphaModFix/>
          </a:blip>
          <a:stretch>
            <a:fillRect/>
          </a:stretch>
        </p:blipFill>
        <p:spPr>
          <a:xfrm>
            <a:off x="911699" y="0"/>
            <a:ext cx="7320613" cy="514349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275" name="Shape 275"/>
        <p:cNvGrpSpPr/>
        <p:nvPr/>
      </p:nvGrpSpPr>
      <p:grpSpPr>
        <a:xfrm>
          <a:off x="0" y="0"/>
          <a:ext cx="0" cy="0"/>
          <a:chOff x="0" y="0"/>
          <a:chExt cx="0" cy="0"/>
        </a:xfrm>
      </p:grpSpPr>
      <p:pic>
        <p:nvPicPr>
          <p:cNvPr id="276" name="Google Shape;276;p47"/>
          <p:cNvPicPr preferRelativeResize="0"/>
          <p:nvPr/>
        </p:nvPicPr>
        <p:blipFill>
          <a:blip r:embed="rId3">
            <a:alphaModFix/>
          </a:blip>
          <a:stretch>
            <a:fillRect/>
          </a:stretch>
        </p:blipFill>
        <p:spPr>
          <a:xfrm>
            <a:off x="911688" y="0"/>
            <a:ext cx="7320613" cy="5143499"/>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280" name="Shape 280"/>
        <p:cNvGrpSpPr/>
        <p:nvPr/>
      </p:nvGrpSpPr>
      <p:grpSpPr>
        <a:xfrm>
          <a:off x="0" y="0"/>
          <a:ext cx="0" cy="0"/>
          <a:chOff x="0" y="0"/>
          <a:chExt cx="0" cy="0"/>
        </a:xfrm>
      </p:grpSpPr>
      <p:pic>
        <p:nvPicPr>
          <p:cNvPr id="281" name="Google Shape;281;p48"/>
          <p:cNvPicPr preferRelativeResize="0"/>
          <p:nvPr/>
        </p:nvPicPr>
        <p:blipFill>
          <a:blip r:embed="rId3">
            <a:alphaModFix/>
          </a:blip>
          <a:stretch>
            <a:fillRect/>
          </a:stretch>
        </p:blipFill>
        <p:spPr>
          <a:xfrm>
            <a:off x="911688" y="0"/>
            <a:ext cx="7320613" cy="5143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B13F64"/>
                </a:solidFill>
              </a:rPr>
              <a:t>Bat Tracking Background</a:t>
            </a:r>
            <a:endParaRPr>
              <a:solidFill>
                <a:srgbClr val="B13F64"/>
              </a:solidFill>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2A5674"/>
                </a:solidFill>
              </a:rPr>
              <a:t>Swing Path Tilt</a:t>
            </a:r>
            <a:endParaRPr b="1">
              <a:solidFill>
                <a:srgbClr val="2A5674"/>
              </a:solidFill>
            </a:endParaRPr>
          </a:p>
          <a:p>
            <a:pPr indent="-342900" lvl="0" marL="457200" rtl="0" algn="l">
              <a:spcBef>
                <a:spcPts val="1200"/>
              </a:spcBef>
              <a:spcAft>
                <a:spcPts val="0"/>
              </a:spcAft>
              <a:buSzPts val="1800"/>
              <a:buChar char="●"/>
            </a:pPr>
            <a:r>
              <a:rPr lang="en"/>
              <a:t>“measures the angular orientation of the ‘plane’ of the swing … approximates a slice of a flat disc in shape”</a:t>
            </a:r>
            <a:endParaRPr/>
          </a:p>
          <a:p>
            <a:pPr indent="-342900" lvl="0" marL="457200" rtl="0" algn="l">
              <a:spcBef>
                <a:spcPts val="0"/>
              </a:spcBef>
              <a:spcAft>
                <a:spcPts val="0"/>
              </a:spcAft>
              <a:buSzPts val="1800"/>
              <a:buChar char="●"/>
            </a:pPr>
            <a:r>
              <a:rPr lang="en"/>
              <a:t>“A higher angle is a "steeper" swing (further from horizontal) and a lower angle is a "flatter" swing (closer to horizontal).”</a:t>
            </a:r>
            <a:endParaRPr/>
          </a:p>
          <a:p>
            <a:pPr indent="0" lvl="0" marL="0" rtl="0" algn="l">
              <a:spcBef>
                <a:spcPts val="1200"/>
              </a:spcBef>
              <a:spcAft>
                <a:spcPts val="0"/>
              </a:spcAft>
              <a:buNone/>
            </a:pPr>
            <a:r>
              <a:rPr b="1" lang="en">
                <a:solidFill>
                  <a:srgbClr val="2A5674"/>
                </a:solidFill>
              </a:rPr>
              <a:t>Intercept</a:t>
            </a:r>
            <a:r>
              <a:rPr b="1" lang="en">
                <a:solidFill>
                  <a:srgbClr val="2A5674"/>
                </a:solidFill>
              </a:rPr>
              <a:t> Point</a:t>
            </a:r>
            <a:endParaRPr b="1">
              <a:solidFill>
                <a:srgbClr val="2A5674"/>
              </a:solidFill>
            </a:endParaRPr>
          </a:p>
          <a:p>
            <a:pPr indent="-342900" lvl="0" marL="457200" rtl="0" algn="l">
              <a:spcBef>
                <a:spcPts val="1200"/>
              </a:spcBef>
              <a:spcAft>
                <a:spcPts val="0"/>
              </a:spcAft>
              <a:buSzPts val="1800"/>
              <a:buChar char="●"/>
            </a:pPr>
            <a:r>
              <a:rPr lang="en"/>
              <a:t>“point at which their bat is nearest to the baseball on a swing (whether or not they make contact)”</a:t>
            </a:r>
            <a:endParaRPr b="1" i="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77"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923568" y="0"/>
            <a:ext cx="7296855" cy="5143499"/>
          </a:xfrm>
          <a:prstGeom prst="rect">
            <a:avLst/>
          </a:prstGeom>
          <a:noFill/>
          <a:ln>
            <a:noFill/>
          </a:ln>
        </p:spPr>
      </p:pic>
      <p:sp>
        <p:nvSpPr>
          <p:cNvPr id="79" name="Google Shape;79;p17"/>
          <p:cNvSpPr txBox="1"/>
          <p:nvPr/>
        </p:nvSpPr>
        <p:spPr>
          <a:xfrm>
            <a:off x="3413250" y="4364875"/>
            <a:ext cx="4530000" cy="463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800" u="sng">
                <a:solidFill>
                  <a:schemeClr val="lt1"/>
                </a:solidFill>
                <a:hlinkClick r:id="rId4">
                  <a:extLst>
                    <a:ext uri="{A12FA001-AC4F-418D-AE19-62706E023703}">
                      <ahyp:hlinkClr val="tx"/>
                    </a:ext>
                  </a:extLst>
                </a:hlinkClick>
              </a:rPr>
              <a:t>Source: Statcast </a:t>
            </a:r>
            <a:endParaRPr sz="18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83" name="Shape 83"/>
        <p:cNvGrpSpPr/>
        <p:nvPr/>
      </p:nvGrpSpPr>
      <p:grpSpPr>
        <a:xfrm>
          <a:off x="0" y="0"/>
          <a:ext cx="0" cy="0"/>
          <a:chOff x="0" y="0"/>
          <a:chExt cx="0" cy="0"/>
        </a:xfrm>
      </p:grpSpPr>
      <p:sp>
        <p:nvSpPr>
          <p:cNvPr id="84" name="Google Shape;84;p18"/>
          <p:cNvSpPr txBox="1"/>
          <p:nvPr/>
        </p:nvSpPr>
        <p:spPr>
          <a:xfrm>
            <a:off x="3413250" y="4364875"/>
            <a:ext cx="4530000" cy="461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800" u="sng">
                <a:solidFill>
                  <a:schemeClr val="lt1"/>
                </a:solidFill>
                <a:hlinkClick r:id="rId3">
                  <a:extLst>
                    <a:ext uri="{A12FA001-AC4F-418D-AE19-62706E023703}">
                      <ahyp:hlinkClr val="tx"/>
                    </a:ext>
                  </a:extLst>
                </a:hlinkClick>
              </a:rPr>
              <a:t>Source: Statcast </a:t>
            </a:r>
            <a:endParaRPr sz="1800">
              <a:solidFill>
                <a:schemeClr val="lt1"/>
              </a:solidFill>
            </a:endParaRPr>
          </a:p>
        </p:txBody>
      </p:sp>
      <p:pic>
        <p:nvPicPr>
          <p:cNvPr id="85" name="Google Shape;85;p18"/>
          <p:cNvPicPr preferRelativeResize="0"/>
          <p:nvPr/>
        </p:nvPicPr>
        <p:blipFill>
          <a:blip r:embed="rId4">
            <a:alphaModFix amt="50000"/>
          </a:blip>
          <a:stretch>
            <a:fillRect/>
          </a:stretch>
        </p:blipFill>
        <p:spPr>
          <a:xfrm>
            <a:off x="923568" y="0"/>
            <a:ext cx="7296855" cy="5143499"/>
          </a:xfrm>
          <a:prstGeom prst="rect">
            <a:avLst/>
          </a:prstGeom>
          <a:noFill/>
          <a:ln>
            <a:noFill/>
          </a:ln>
        </p:spPr>
      </p:pic>
      <p:pic>
        <p:nvPicPr>
          <p:cNvPr id="86" name="Google Shape;86;p18"/>
          <p:cNvPicPr preferRelativeResize="0"/>
          <p:nvPr/>
        </p:nvPicPr>
        <p:blipFill>
          <a:blip r:embed="rId5">
            <a:alphaModFix/>
          </a:blip>
          <a:stretch>
            <a:fillRect/>
          </a:stretch>
        </p:blipFill>
        <p:spPr>
          <a:xfrm>
            <a:off x="2577052" y="200177"/>
            <a:ext cx="3989900" cy="4038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90" name="Shape 90"/>
        <p:cNvGrpSpPr/>
        <p:nvPr/>
      </p:nvGrpSpPr>
      <p:grpSpPr>
        <a:xfrm>
          <a:off x="0" y="0"/>
          <a:ext cx="0" cy="0"/>
          <a:chOff x="0" y="0"/>
          <a:chExt cx="0" cy="0"/>
        </a:xfrm>
      </p:grpSpPr>
      <p:sp>
        <p:nvSpPr>
          <p:cNvPr id="91" name="Google Shape;91;p19"/>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B13F64"/>
                </a:solidFill>
              </a:rPr>
              <a:t>Estimating Expected Pitch Location from Bat Tracking</a:t>
            </a:r>
            <a:endParaRPr>
              <a:solidFill>
                <a:srgbClr val="B13F64"/>
              </a:solidFill>
            </a:endParaRPr>
          </a:p>
        </p:txBody>
      </p:sp>
      <p:pic>
        <p:nvPicPr>
          <p:cNvPr id="92" name="Google Shape;92;p19"/>
          <p:cNvPicPr preferRelativeResize="0"/>
          <p:nvPr/>
        </p:nvPicPr>
        <p:blipFill>
          <a:blip r:embed="rId3">
            <a:alphaModFix/>
          </a:blip>
          <a:stretch>
            <a:fillRect/>
          </a:stretch>
        </p:blipFill>
        <p:spPr>
          <a:xfrm>
            <a:off x="0" y="684938"/>
            <a:ext cx="4498725" cy="4415584"/>
          </a:xfrm>
          <a:prstGeom prst="rect">
            <a:avLst/>
          </a:prstGeom>
          <a:noFill/>
          <a:ln>
            <a:noFill/>
          </a:ln>
        </p:spPr>
      </p:pic>
      <p:pic>
        <p:nvPicPr>
          <p:cNvPr id="93" name="Google Shape;93;p19"/>
          <p:cNvPicPr preferRelativeResize="0"/>
          <p:nvPr/>
        </p:nvPicPr>
        <p:blipFill>
          <a:blip r:embed="rId4">
            <a:alphaModFix/>
          </a:blip>
          <a:stretch>
            <a:fillRect/>
          </a:stretch>
        </p:blipFill>
        <p:spPr>
          <a:xfrm>
            <a:off x="5061625" y="604625"/>
            <a:ext cx="4082375" cy="44958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97" name="Shape 97"/>
        <p:cNvGrpSpPr/>
        <p:nvPr/>
      </p:nvGrpSpPr>
      <p:grpSpPr>
        <a:xfrm>
          <a:off x="0" y="0"/>
          <a:ext cx="0" cy="0"/>
          <a:chOff x="0" y="0"/>
          <a:chExt cx="0" cy="0"/>
        </a:xfrm>
      </p:grpSpPr>
      <p:sp>
        <p:nvSpPr>
          <p:cNvPr id="98" name="Google Shape;98;p20"/>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B13F64"/>
                </a:solidFill>
              </a:rPr>
              <a:t>Estimating Expected Pitch Location from Bat Tracking</a:t>
            </a:r>
            <a:endParaRPr>
              <a:solidFill>
                <a:srgbClr val="B13F64"/>
              </a:solidFill>
            </a:endParaRPr>
          </a:p>
        </p:txBody>
      </p:sp>
      <p:pic>
        <p:nvPicPr>
          <p:cNvPr id="99" name="Google Shape;99;p20"/>
          <p:cNvPicPr preferRelativeResize="0"/>
          <p:nvPr/>
        </p:nvPicPr>
        <p:blipFill>
          <a:blip r:embed="rId3">
            <a:alphaModFix/>
          </a:blip>
          <a:stretch>
            <a:fillRect/>
          </a:stretch>
        </p:blipFill>
        <p:spPr>
          <a:xfrm>
            <a:off x="0" y="684938"/>
            <a:ext cx="4498725" cy="4415584"/>
          </a:xfrm>
          <a:prstGeom prst="rect">
            <a:avLst/>
          </a:prstGeom>
          <a:noFill/>
          <a:ln>
            <a:noFill/>
          </a:ln>
        </p:spPr>
      </p:pic>
      <p:pic>
        <p:nvPicPr>
          <p:cNvPr id="100" name="Google Shape;100;p20"/>
          <p:cNvPicPr preferRelativeResize="0"/>
          <p:nvPr/>
        </p:nvPicPr>
        <p:blipFill>
          <a:blip r:embed="rId4">
            <a:alphaModFix amt="15000"/>
          </a:blip>
          <a:stretch>
            <a:fillRect/>
          </a:stretch>
        </p:blipFill>
        <p:spPr>
          <a:xfrm>
            <a:off x="5061625" y="572700"/>
            <a:ext cx="4082375" cy="4495899"/>
          </a:xfrm>
          <a:prstGeom prst="rect">
            <a:avLst/>
          </a:prstGeom>
          <a:noFill/>
          <a:ln>
            <a:noFill/>
          </a:ln>
        </p:spPr>
      </p:pic>
      <p:sp>
        <p:nvSpPr>
          <p:cNvPr id="101" name="Google Shape;101;p20"/>
          <p:cNvSpPr txBox="1"/>
          <p:nvPr>
            <p:ph idx="1" type="body"/>
          </p:nvPr>
        </p:nvSpPr>
        <p:spPr>
          <a:xfrm>
            <a:off x="4782125" y="2319000"/>
            <a:ext cx="3719700" cy="5055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200"/>
              </a:spcAft>
              <a:buNone/>
            </a:pPr>
            <a:r>
              <a:rPr b="1" lang="en" sz="2800">
                <a:solidFill>
                  <a:srgbClr val="2A5674"/>
                </a:solidFill>
                <a:highlight>
                  <a:srgbClr val="EEEEEE"/>
                </a:highlight>
              </a:rPr>
              <a:t>Tilt increases as pitch height decreases</a:t>
            </a:r>
            <a:endParaRPr b="1" sz="2800">
              <a:solidFill>
                <a:srgbClr val="2A5674"/>
              </a:solidFill>
              <a:highlight>
                <a:srgbClr val="EEEEEE"/>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EEEEE"/>
        </a:solidFill>
      </p:bgPr>
    </p:bg>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B13F64"/>
                </a:solidFill>
              </a:rPr>
              <a:t>Estimating Expected Pitch Location from Bat Tracking</a:t>
            </a:r>
            <a:endParaRPr>
              <a:solidFill>
                <a:srgbClr val="B13F64"/>
              </a:solidFill>
            </a:endParaRPr>
          </a:p>
        </p:txBody>
      </p:sp>
      <p:pic>
        <p:nvPicPr>
          <p:cNvPr id="107" name="Google Shape;107;p21"/>
          <p:cNvPicPr preferRelativeResize="0"/>
          <p:nvPr/>
        </p:nvPicPr>
        <p:blipFill>
          <a:blip r:embed="rId3">
            <a:alphaModFix amt="15000"/>
          </a:blip>
          <a:stretch>
            <a:fillRect/>
          </a:stretch>
        </p:blipFill>
        <p:spPr>
          <a:xfrm>
            <a:off x="0" y="684938"/>
            <a:ext cx="4498725" cy="4415584"/>
          </a:xfrm>
          <a:prstGeom prst="rect">
            <a:avLst/>
          </a:prstGeom>
          <a:noFill/>
          <a:ln>
            <a:noFill/>
          </a:ln>
        </p:spPr>
      </p:pic>
      <p:pic>
        <p:nvPicPr>
          <p:cNvPr id="108" name="Google Shape;108;p21"/>
          <p:cNvPicPr preferRelativeResize="0"/>
          <p:nvPr/>
        </p:nvPicPr>
        <p:blipFill>
          <a:blip r:embed="rId4">
            <a:alphaModFix/>
          </a:blip>
          <a:stretch>
            <a:fillRect/>
          </a:stretch>
        </p:blipFill>
        <p:spPr>
          <a:xfrm>
            <a:off x="5061625" y="572700"/>
            <a:ext cx="4082375" cy="4495899"/>
          </a:xfrm>
          <a:prstGeom prst="rect">
            <a:avLst/>
          </a:prstGeom>
          <a:noFill/>
          <a:ln>
            <a:noFill/>
          </a:ln>
        </p:spPr>
      </p:pic>
      <p:sp>
        <p:nvSpPr>
          <p:cNvPr id="109" name="Google Shape;109;p21"/>
          <p:cNvSpPr txBox="1"/>
          <p:nvPr>
            <p:ph idx="1" type="body"/>
          </p:nvPr>
        </p:nvSpPr>
        <p:spPr>
          <a:xfrm>
            <a:off x="779025" y="1531800"/>
            <a:ext cx="3719700" cy="5055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200"/>
              </a:spcAft>
              <a:buNone/>
            </a:pPr>
            <a:r>
              <a:rPr b="1" lang="en" sz="2800">
                <a:solidFill>
                  <a:srgbClr val="B13F64"/>
                </a:solidFill>
                <a:highlight>
                  <a:srgbClr val="EEEEEE"/>
                </a:highlight>
              </a:rPr>
              <a:t>Intercept point moves closer to batter as velocity increases and location moves away</a:t>
            </a:r>
            <a:endParaRPr b="1" sz="2800">
              <a:solidFill>
                <a:srgbClr val="B13F64"/>
              </a:solidFill>
              <a:highlight>
                <a:srgbClr val="EEEEEE"/>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