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422" autoAdjust="0"/>
  </p:normalViewPr>
  <p:slideViewPr>
    <p:cSldViewPr snapToGrid="0" snapToObjects="1" showGuides="1">
      <p:cViewPr>
        <p:scale>
          <a:sx n="50" d="100"/>
          <a:sy n="50" d="100"/>
        </p:scale>
        <p:origin x="-6872" y="-1168"/>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11/10/24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11/10/24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g"/><Relationship Id="rId13" Type="http://schemas.openxmlformats.org/officeDocument/2006/relationships/hyperlink" Target="https://www.irishpost.com/entertainment/complete-guide-irish-gambling-laws-tourist-2020-178350" TargetMode="External"/><Relationship Id="rId18" Type="http://schemas.openxmlformats.org/officeDocument/2006/relationships/hyperlink" Target="https://www.analyticsvidhya.com/blog/2021/06/understanding-random-forest/" TargetMode="External"/><Relationship Id="rId3" Type="http://schemas.openxmlformats.org/officeDocument/2006/relationships/image" Target="../media/image11.jpg"/><Relationship Id="rId7" Type="http://schemas.openxmlformats.org/officeDocument/2006/relationships/image" Target="../media/image15.jpg"/><Relationship Id="rId12" Type="http://schemas.openxmlformats.org/officeDocument/2006/relationships/hyperlink" Target="https://www.usatoday.com/story/sports/sports-betting/2023/05/25/sports-betting-popularity-creates-gambling-addiction-concerns/70228634007/" TargetMode="External"/><Relationship Id="rId17" Type="http://schemas.openxmlformats.org/officeDocument/2006/relationships/hyperlink" Target="https://www.analyticsvidhya.com/blog/2023/12/how-to-do-one-hot-encoding/" TargetMode="External"/><Relationship Id="rId2" Type="http://schemas.openxmlformats.org/officeDocument/2006/relationships/notesSlide" Target="../notesSlides/notesSlide1.xml"/><Relationship Id="rId16" Type="http://schemas.openxmlformats.org/officeDocument/2006/relationships/hyperlink" Target="https://www.yalemedicine.org/conditions/gambling-disorder" TargetMode="External"/><Relationship Id="rId1" Type="http://schemas.openxmlformats.org/officeDocument/2006/relationships/slideLayout" Target="../slideLayouts/slideLayout1.xml"/><Relationship Id="rId6" Type="http://schemas.openxmlformats.org/officeDocument/2006/relationships/image" Target="../media/image14.jpg"/><Relationship Id="rId11" Type="http://schemas.openxmlformats.org/officeDocument/2006/relationships/hyperlink" Target="https://www.trypodbetting.com/how-to-calculate-bookie-edge/" TargetMode="External"/><Relationship Id="rId5" Type="http://schemas.openxmlformats.org/officeDocument/2006/relationships/image" Target="../media/image13.jpg"/><Relationship Id="rId15" Type="http://schemas.openxmlformats.org/officeDocument/2006/relationships/hyperlink" Target="https://www.goal.com/en-za/betting/understanding-value-betting-in-football/blt1930709889af9e7c" TargetMode="External"/><Relationship Id="rId10" Type="http://schemas.openxmlformats.org/officeDocument/2006/relationships/hyperlink" Target="https://doi.org/10.33774/coe-2023-mb6xv" TargetMode="External"/><Relationship Id="rId19" Type="http://schemas.openxmlformats.org/officeDocument/2006/relationships/image" Target="../media/image17.png"/><Relationship Id="rId4" Type="http://schemas.openxmlformats.org/officeDocument/2006/relationships/image" Target="../media/image12.jpg"/><Relationship Id="rId9" Type="http://schemas.openxmlformats.org/officeDocument/2006/relationships/hyperlink" Target="https://www.statista.com/outlook/amo/online-gambling/online-sports-betting/worldwide" TargetMode="External"/><Relationship Id="rId14" Type="http://schemas.openxmlformats.org/officeDocument/2006/relationships/hyperlink" Target="https://www.drugsandalcohol.ie/37130/1/HRB_NDL_Gambling_factshee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6611018"/>
          </a:xfrm>
        </p:spPr>
        <p:txBody>
          <a:bodyPr/>
          <a:lstStyle/>
          <a:p>
            <a:r>
              <a:rPr lang="en-IE" sz="2400" dirty="0">
                <a:solidFill>
                  <a:schemeClr val="tx1"/>
                </a:solidFill>
                <a:effectLst/>
                <a:latin typeface="Aptos Display" panose="020B0004020202020204" pitchFamily="34" charset="0"/>
                <a:ea typeface="Times New Roman" panose="02020603050405020304" pitchFamily="18" charset="0"/>
              </a:rPr>
              <a:t>Sports betting has always been a prominent past time in Ireland. The first gambling laws were established here in 1926 and after several amendments, most recently in 2015, all forms of regulated sports betting are now legal. </a:t>
            </a:r>
            <a:r>
              <a:rPr lang="en-IE" sz="2400" i="1" dirty="0">
                <a:solidFill>
                  <a:schemeClr val="tx1"/>
                </a:solidFill>
                <a:effectLst/>
                <a:latin typeface="Aptos Display" panose="020B0004020202020204" pitchFamily="34" charset="0"/>
                <a:ea typeface="Times New Roman" panose="02020603050405020304" pitchFamily="18" charset="0"/>
              </a:rPr>
              <a:t>(Brent, H., 2024)</a:t>
            </a:r>
            <a:r>
              <a:rPr lang="en-IE" sz="2400" dirty="0">
                <a:solidFill>
                  <a:schemeClr val="tx1"/>
                </a:solidFill>
                <a:effectLst/>
                <a:latin typeface="Aptos Display" panose="020B0004020202020204" pitchFamily="34" charset="0"/>
                <a:ea typeface="Times New Roman" panose="02020603050405020304" pitchFamily="18" charset="0"/>
              </a:rPr>
              <a:t> According to (</a:t>
            </a:r>
            <a:r>
              <a:rPr lang="en-IE" sz="2400" i="1" dirty="0">
                <a:solidFill>
                  <a:schemeClr val="tx1"/>
                </a:solidFill>
                <a:effectLst/>
                <a:latin typeface="Aptos Display" panose="020B0004020202020204" pitchFamily="34" charset="0"/>
                <a:ea typeface="Times New Roman" panose="02020603050405020304" pitchFamily="18" charset="0"/>
              </a:rPr>
              <a:t>Health Research Board, August, 2023), </a:t>
            </a:r>
            <a:r>
              <a:rPr lang="en-IE" sz="2400" dirty="0">
                <a:solidFill>
                  <a:schemeClr val="tx1"/>
                </a:solidFill>
                <a:effectLst/>
                <a:latin typeface="Aptos Display" panose="020B0004020202020204" pitchFamily="34" charset="0"/>
                <a:ea typeface="Times New Roman" panose="02020603050405020304" pitchFamily="18" charset="0"/>
              </a:rPr>
              <a:t>online gambling in Ireland has increased by 300% since 1998. </a:t>
            </a:r>
          </a:p>
          <a:p>
            <a:r>
              <a:rPr lang="en-IE" sz="2400" dirty="0">
                <a:solidFill>
                  <a:schemeClr val="tx1"/>
                </a:solidFill>
                <a:effectLst/>
                <a:latin typeface="Aptos Display" panose="020B0004020202020204" pitchFamily="34" charset="0"/>
                <a:ea typeface="Times New Roman" panose="02020603050405020304" pitchFamily="18" charset="0"/>
              </a:rPr>
              <a:t>My intention from the outset of this project is to identify particular markets where the book maker edge is the lowest such as over/under goals per game. The area in particular I will focus on is football. Using historical football data, I will analyse patterns and hopefully make predictions about upcoming games and potential goals scored. By studying a team’s goal scored and goals conceded I will be able to calculate the expected goals per game. Originally, I use the English Premier League as there is an abundance of data available relating to it but moving forward, I intend to apply my algorithm to different football league and maybe sports</a:t>
            </a:r>
            <a:r>
              <a:rPr lang="en-IE" sz="1800" dirty="0">
                <a:effectLst/>
                <a:latin typeface="Aptos Display" panose="020B0004020202020204" pitchFamily="34" charset="0"/>
                <a:ea typeface="Times New Roman" panose="02020603050405020304" pitchFamily="18" charset="0"/>
              </a:rPr>
              <a:t>.</a:t>
            </a:r>
            <a:endParaRPr lang="en-IE" sz="1800" dirty="0">
              <a:effectLst/>
              <a:latin typeface="Times New Roman" panose="02020603050405020304" pitchFamily="18" charset="0"/>
              <a:ea typeface="Times New Roman" panose="02020603050405020304" pitchFamily="18" charset="0"/>
            </a:endParaRPr>
          </a:p>
          <a:p>
            <a:endParaRPr lang="en-IE" sz="24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ABSTRACT</a:t>
            </a:r>
          </a:p>
        </p:txBody>
      </p:sp>
      <p:sp>
        <p:nvSpPr>
          <p:cNvPr id="5" name="Text Placeholder 4"/>
          <p:cNvSpPr>
            <a:spLocks noGrp="1"/>
          </p:cNvSpPr>
          <p:nvPr>
            <p:ph type="body" sz="quarter" idx="21"/>
          </p:nvPr>
        </p:nvSpPr>
        <p:spPr>
          <a:xfrm>
            <a:off x="11447321" y="6392906"/>
            <a:ext cx="10048874" cy="5730777"/>
          </a:xfrm>
        </p:spPr>
        <p:txBody>
          <a:bodyPr/>
          <a:lstStyle/>
          <a:p>
            <a:r>
              <a:rPr lang="en-IE" sz="3600" b="1" kern="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Teams record against each other –</a:t>
            </a:r>
            <a:r>
              <a:rPr lang="en-IE" sz="3600" kern="0" dirty="0">
                <a:solidFill>
                  <a:schemeClr val="tx1"/>
                </a:solidFill>
                <a:effectLst/>
                <a:latin typeface="Aptos Display" panose="020B0004020202020204" pitchFamily="34" charset="0"/>
                <a:ea typeface="Times New Roman" panose="02020603050405020304" pitchFamily="18" charset="0"/>
                <a:cs typeface="Times New Roman" panose="02020603050405020304" pitchFamily="18" charset="0"/>
              </a:rPr>
              <a:t> All the times the home team has played the away team and the relevant stats that pertain to each particular meeting. </a:t>
            </a:r>
          </a:p>
          <a:p>
            <a:r>
              <a:rPr lang="en-IE" sz="3200" b="1" dirty="0">
                <a:solidFill>
                  <a:schemeClr val="tx1"/>
                </a:solidFill>
                <a:effectLst/>
                <a:latin typeface="Aptos Display" panose="020B0004020202020204" pitchFamily="34" charset="0"/>
                <a:ea typeface="Times New Roman" panose="02020603050405020304" pitchFamily="18" charset="0"/>
              </a:rPr>
              <a:t>Possession to shots/shots on target/ expected goals/goals for – </a:t>
            </a:r>
            <a:r>
              <a:rPr lang="en-IE" sz="3200" dirty="0">
                <a:solidFill>
                  <a:schemeClr val="tx1"/>
                </a:solidFill>
                <a:effectLst/>
                <a:latin typeface="Aptos Display" panose="020B0004020202020204" pitchFamily="34" charset="0"/>
                <a:ea typeface="Times New Roman" panose="02020603050405020304" pitchFamily="18" charset="0"/>
              </a:rPr>
              <a:t>I wanted to see how a team’s possession relates to their form in front of goal. In theory, a team with more possession should have more shots which leads to more shots on goal which should lead to more expected goals and finally which leads to more goals. </a:t>
            </a:r>
            <a:endParaRPr lang="en-IE" sz="3200" dirty="0">
              <a:solidFill>
                <a:schemeClr val="tx1"/>
              </a:solidFill>
              <a:effectLst/>
              <a:latin typeface="Times New Roman" panose="02020603050405020304" pitchFamily="18" charset="0"/>
              <a:ea typeface="Times New Roman" panose="02020603050405020304" pitchFamily="18" charset="0"/>
            </a:endParaRPr>
          </a:p>
        </p:txBody>
      </p:sp>
      <p:sp>
        <p:nvSpPr>
          <p:cNvPr id="6" name="Text Placeholder 5"/>
          <p:cNvSpPr>
            <a:spLocks noGrp="1"/>
          </p:cNvSpPr>
          <p:nvPr>
            <p:ph type="body" sz="quarter" idx="22"/>
          </p:nvPr>
        </p:nvSpPr>
        <p:spPr/>
        <p:txBody>
          <a:bodyPr/>
          <a:lstStyle/>
          <a:p>
            <a:r>
              <a:rPr lang="en-US" dirty="0" err="1">
                <a:solidFill>
                  <a:schemeClr val="tx2"/>
                </a:solidFill>
                <a:latin typeface="Arial" panose="020B0604020202020204" pitchFamily="34" charset="0"/>
                <a:cs typeface="Arial" panose="020B0604020202020204" pitchFamily="34" charset="0"/>
              </a:rPr>
              <a:t>Statisical</a:t>
            </a:r>
            <a:r>
              <a:rPr lang="en-US" dirty="0">
                <a:solidFill>
                  <a:schemeClr val="tx2"/>
                </a:solidFill>
                <a:latin typeface="Arial" panose="020B0604020202020204" pitchFamily="34" charset="0"/>
                <a:cs typeface="Arial" panose="020B0604020202020204" pitchFamily="34" charset="0"/>
              </a:rPr>
              <a:t> Analysis</a:t>
            </a:r>
          </a:p>
        </p:txBody>
      </p:sp>
      <p:sp>
        <p:nvSpPr>
          <p:cNvPr id="8" name="Text Placeholder 7"/>
          <p:cNvSpPr>
            <a:spLocks noGrp="1"/>
          </p:cNvSpPr>
          <p:nvPr>
            <p:ph type="body" sz="quarter" idx="24"/>
          </p:nvPr>
        </p:nvSpPr>
        <p:spPr/>
        <p:txBody>
          <a:bodyPr/>
          <a:lstStyle/>
          <a:p>
            <a:r>
              <a:rPr lang="en-US" dirty="0">
                <a:solidFill>
                  <a:schemeClr val="tx2"/>
                </a:solidFill>
                <a:latin typeface="Arial" panose="020B0604020202020204" pitchFamily="34" charset="0"/>
                <a:cs typeface="Arial" panose="020B0604020202020204" pitchFamily="34" charset="0"/>
              </a:rPr>
              <a:t>Building Models</a:t>
            </a:r>
          </a:p>
        </p:txBody>
      </p:sp>
      <p:sp>
        <p:nvSpPr>
          <p:cNvPr id="9" name="Text Placeholder 8"/>
          <p:cNvSpPr>
            <a:spLocks noGrp="1"/>
          </p:cNvSpPr>
          <p:nvPr>
            <p:ph type="body" sz="quarter" idx="25"/>
          </p:nvPr>
        </p:nvSpPr>
        <p:spPr>
          <a:xfrm>
            <a:off x="33328470" y="22571155"/>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28470" y="29002647"/>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David Mooney, CCT College Dublin, November 2024</a:t>
            </a:r>
          </a:p>
        </p:txBody>
      </p:sp>
      <p:sp>
        <p:nvSpPr>
          <p:cNvPr id="18" name="Text Placeholder 17"/>
          <p:cNvSpPr>
            <a:spLocks noGrp="1"/>
          </p:cNvSpPr>
          <p:nvPr>
            <p:ph type="body" sz="quarter" idx="153"/>
          </p:nvPr>
        </p:nvSpPr>
        <p:spPr>
          <a:xfrm>
            <a:off x="509578" y="817503"/>
            <a:ext cx="42901013" cy="2277387"/>
          </a:xfrm>
        </p:spPr>
        <p:txBody>
          <a:bodyPr>
            <a:normAutofit/>
          </a:bodyPr>
          <a:lstStyle/>
          <a:p>
            <a:r>
              <a:rPr lang="en-IE" b="1" cap="small" dirty="0">
                <a:latin typeface="Arial" panose="020B0604020202020204" pitchFamily="34" charset="0"/>
                <a:cs typeface="Arial" panose="020B0604020202020204" pitchFamily="34" charset="0"/>
              </a:rPr>
              <a:t>Can Data be used to gain an advantage in sports betting?</a:t>
            </a:r>
          </a:p>
        </p:txBody>
      </p:sp>
      <p:pic>
        <p:nvPicPr>
          <p:cNvPr id="20" name="Picture 19"/>
          <p:cNvPicPr/>
          <p:nvPr/>
        </p:nvPicPr>
        <p:blipFill>
          <a:blip r:embed="rId3">
            <a:extLst>
              <a:ext uri="{28A0092B-C50C-407E-A947-70E740481C1C}">
                <a14:useLocalDpi xmlns:a14="http://schemas.microsoft.com/office/drawing/2010/main" val="0"/>
              </a:ext>
            </a:extLst>
          </a:blip>
          <a:srcRect/>
          <a:stretch/>
        </p:blipFill>
        <p:spPr>
          <a:xfrm>
            <a:off x="11500718" y="24724262"/>
            <a:ext cx="9795691" cy="6228407"/>
          </a:xfrm>
          <a:prstGeom prst="rect">
            <a:avLst/>
          </a:prstGeom>
          <a:ln w="12700">
            <a:solidFill>
              <a:schemeClr val="tx1"/>
            </a:solidFill>
          </a:ln>
        </p:spPr>
      </p:pic>
      <p:pic>
        <p:nvPicPr>
          <p:cNvPr id="22" name="Picture 21"/>
          <p:cNvPicPr/>
          <p:nvPr/>
        </p:nvPicPr>
        <p:blipFill>
          <a:blip r:embed="rId4">
            <a:extLst>
              <a:ext uri="{28A0092B-C50C-407E-A947-70E740481C1C}">
                <a14:useLocalDpi xmlns:a14="http://schemas.microsoft.com/office/drawing/2010/main" val="0"/>
              </a:ext>
            </a:extLst>
          </a:blip>
          <a:srcRect/>
          <a:stretch/>
        </p:blipFill>
        <p:spPr>
          <a:xfrm>
            <a:off x="11516406" y="11948229"/>
            <a:ext cx="9839967" cy="7832350"/>
          </a:xfrm>
          <a:prstGeom prst="rect">
            <a:avLst/>
          </a:prstGeom>
          <a:ln w="12700">
            <a:solidFill>
              <a:schemeClr val="tx1"/>
            </a:solidFill>
          </a:ln>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921193" y="22608297"/>
            <a:ext cx="9197276" cy="8023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33470902" y="11700199"/>
            <a:ext cx="9841664" cy="4225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33727160" y="16859686"/>
            <a:ext cx="9249639" cy="5248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p:blipFill>
        <p:spPr bwMode="auto">
          <a:xfrm>
            <a:off x="22534005" y="9228435"/>
            <a:ext cx="9806716" cy="10552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Text Placeholder 6"/>
          <p:cNvSpPr>
            <a:spLocks noGrp="1"/>
          </p:cNvSpPr>
          <p:nvPr>
            <p:ph type="body" sz="quarter" idx="23"/>
          </p:nvPr>
        </p:nvSpPr>
        <p:spPr>
          <a:xfrm>
            <a:off x="22415504" y="6392906"/>
            <a:ext cx="10048874" cy="954085"/>
          </a:xfrm>
        </p:spPr>
        <p:txBody>
          <a:bodyPr/>
          <a:lstStyle/>
          <a:p>
            <a:r>
              <a:rPr lang="en-US" sz="3200" b="1" dirty="0">
                <a:solidFill>
                  <a:schemeClr val="tx1"/>
                </a:solidFill>
                <a:latin typeface="Arial" panose="020B0604020202020204" pitchFamily="34" charset="0"/>
                <a:cs typeface="Arial" panose="020B0604020202020204" pitchFamily="34" charset="0"/>
              </a:rPr>
              <a:t>Linear or Random Forest</a:t>
            </a:r>
          </a:p>
        </p:txBody>
      </p:sp>
      <p:sp>
        <p:nvSpPr>
          <p:cNvPr id="31" name="Text Placeholder 11"/>
          <p:cNvSpPr>
            <a:spLocks noGrp="1"/>
          </p:cNvSpPr>
          <p:nvPr>
            <p:ph type="body" sz="quarter" idx="28"/>
          </p:nvPr>
        </p:nvSpPr>
        <p:spPr>
          <a:xfrm>
            <a:off x="33382622" y="6056596"/>
            <a:ext cx="10052050" cy="4204206"/>
          </a:xfrm>
        </p:spPr>
        <p:txBody>
          <a:bodyPr/>
          <a:lstStyle/>
          <a:p>
            <a:r>
              <a:rPr lang="en-IE" dirty="0">
                <a:solidFill>
                  <a:schemeClr val="tx1"/>
                </a:solidFill>
                <a:latin typeface="Arial" panose="020B0604020202020204" pitchFamily="34" charset="0"/>
                <a:cs typeface="Arial" panose="020B0604020202020204" pitchFamily="34" charset="0"/>
              </a:rPr>
              <a:t>I established that the best markets to bet on for my needs is the following markets:</a:t>
            </a:r>
          </a:p>
          <a:p>
            <a:r>
              <a:rPr lang="en-IE" sz="2400" b="1" dirty="0">
                <a:solidFill>
                  <a:schemeClr val="tx1"/>
                </a:solidFill>
                <a:effectLst/>
                <a:latin typeface="Aptos Display" panose="020B0004020202020204" pitchFamily="34" charset="0"/>
                <a:ea typeface="Times New Roman" panose="02020603050405020304" pitchFamily="18" charset="0"/>
              </a:rPr>
              <a:t>Home Goals </a:t>
            </a:r>
            <a:r>
              <a:rPr lang="en-IE" sz="2400" dirty="0">
                <a:solidFill>
                  <a:schemeClr val="tx1"/>
                </a:solidFill>
                <a:effectLst/>
                <a:latin typeface="Aptos Display" panose="020B0004020202020204" pitchFamily="34" charset="0"/>
                <a:ea typeface="Times New Roman" panose="02020603050405020304" pitchFamily="18" charset="0"/>
              </a:rPr>
              <a:t>– How many goals home team will score</a:t>
            </a:r>
            <a:endParaRPr lang="en-IE" sz="2400" dirty="0">
              <a:solidFill>
                <a:schemeClr val="tx1"/>
              </a:solidFill>
              <a:effectLst/>
              <a:latin typeface="Times New Roman" panose="02020603050405020304" pitchFamily="18" charset="0"/>
              <a:ea typeface="Times New Roman" panose="02020603050405020304" pitchFamily="18" charset="0"/>
            </a:endParaRPr>
          </a:p>
          <a:p>
            <a:r>
              <a:rPr lang="en-IE" sz="2400" b="1" dirty="0">
                <a:solidFill>
                  <a:schemeClr val="tx1"/>
                </a:solidFill>
                <a:effectLst/>
                <a:latin typeface="Aptos Display" panose="020B0004020202020204" pitchFamily="34" charset="0"/>
                <a:ea typeface="Times New Roman" panose="02020603050405020304" pitchFamily="18" charset="0"/>
              </a:rPr>
              <a:t>Away Goals </a:t>
            </a:r>
            <a:r>
              <a:rPr lang="en-IE" sz="2400" dirty="0">
                <a:solidFill>
                  <a:schemeClr val="tx1"/>
                </a:solidFill>
                <a:effectLst/>
                <a:latin typeface="Aptos Display" panose="020B0004020202020204" pitchFamily="34" charset="0"/>
                <a:ea typeface="Times New Roman" panose="02020603050405020304" pitchFamily="18" charset="0"/>
              </a:rPr>
              <a:t>– How many goals away team will score</a:t>
            </a:r>
            <a:endParaRPr lang="en-IE" sz="2400" dirty="0">
              <a:solidFill>
                <a:schemeClr val="tx1"/>
              </a:solidFill>
              <a:effectLst/>
              <a:latin typeface="Times New Roman" panose="02020603050405020304" pitchFamily="18" charset="0"/>
              <a:ea typeface="Times New Roman" panose="02020603050405020304" pitchFamily="18" charset="0"/>
            </a:endParaRPr>
          </a:p>
          <a:p>
            <a:r>
              <a:rPr lang="en-IE" sz="2400" b="1" dirty="0">
                <a:solidFill>
                  <a:schemeClr val="tx1"/>
                </a:solidFill>
                <a:effectLst/>
                <a:latin typeface="Aptos Display" panose="020B0004020202020204" pitchFamily="34" charset="0"/>
                <a:ea typeface="Times New Roman" panose="02020603050405020304" pitchFamily="18" charset="0"/>
              </a:rPr>
              <a:t>Total Goals </a:t>
            </a:r>
            <a:r>
              <a:rPr lang="en-IE" sz="2400" dirty="0">
                <a:solidFill>
                  <a:schemeClr val="tx1"/>
                </a:solidFill>
                <a:effectLst/>
                <a:latin typeface="Aptos Display" panose="020B0004020202020204" pitchFamily="34" charset="0"/>
                <a:ea typeface="Times New Roman" panose="02020603050405020304" pitchFamily="18" charset="0"/>
              </a:rPr>
              <a:t>– Total goals per game</a:t>
            </a:r>
            <a:endParaRPr lang="en-IE" sz="2400" dirty="0">
              <a:solidFill>
                <a:schemeClr val="tx1"/>
              </a:solidFill>
              <a:effectLst/>
              <a:latin typeface="Times New Roman" panose="02020603050405020304" pitchFamily="18" charset="0"/>
              <a:ea typeface="Times New Roman" panose="02020603050405020304" pitchFamily="18" charset="0"/>
            </a:endParaRPr>
          </a:p>
          <a:p>
            <a:r>
              <a:rPr lang="en-IE" sz="2400" b="1" dirty="0">
                <a:solidFill>
                  <a:schemeClr val="tx1"/>
                </a:solidFill>
                <a:effectLst/>
                <a:latin typeface="Aptos Display" panose="020B0004020202020204" pitchFamily="34" charset="0"/>
                <a:ea typeface="Times New Roman" panose="02020603050405020304" pitchFamily="18" charset="0"/>
              </a:rPr>
              <a:t>Over/Under </a:t>
            </a:r>
            <a:r>
              <a:rPr lang="en-IE" sz="2400" dirty="0">
                <a:solidFill>
                  <a:schemeClr val="tx1"/>
                </a:solidFill>
                <a:effectLst/>
                <a:latin typeface="Aptos Display" panose="020B0004020202020204" pitchFamily="34" charset="0"/>
                <a:ea typeface="Times New Roman" panose="02020603050405020304" pitchFamily="18" charset="0"/>
              </a:rPr>
              <a:t>– Over or under the amount of goals set by the bookies</a:t>
            </a:r>
            <a:r>
              <a:rPr lang="en-IE" sz="2000" dirty="0">
                <a:solidFill>
                  <a:schemeClr val="tx1"/>
                </a:solidFill>
                <a:effectLst/>
                <a:latin typeface="Aptos Display" panose="020B0004020202020204" pitchFamily="34" charset="0"/>
                <a:ea typeface="Times New Roman" panose="02020603050405020304" pitchFamily="18" charset="0"/>
              </a:rPr>
              <a:t>. </a:t>
            </a:r>
          </a:p>
          <a:p>
            <a:endParaRPr lang="en-IE" sz="2000" dirty="0">
              <a:solidFill>
                <a:schemeClr val="tx1"/>
              </a:solidFill>
              <a:latin typeface="Aptos Display" panose="020B0004020202020204" pitchFamily="34" charset="0"/>
              <a:ea typeface="Times New Roman" panose="02020603050405020304" pitchFamily="18" charset="0"/>
            </a:endParaRPr>
          </a:p>
          <a:p>
            <a:endParaRPr lang="en-IE" sz="2000" dirty="0">
              <a:solidFill>
                <a:schemeClr val="tx1"/>
              </a:solidFill>
              <a:effectLst/>
              <a:latin typeface="Times New Roman" panose="02020603050405020304" pitchFamily="18" charset="0"/>
              <a:ea typeface="Times New Roman" panose="02020603050405020304" pitchFamily="18" charset="0"/>
            </a:endParaRPr>
          </a:p>
          <a:p>
            <a:endParaRPr lang="en-US" dirty="0">
              <a:solidFill>
                <a:schemeClr val="tx1"/>
              </a:solidFill>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34004" y="7077749"/>
            <a:ext cx="9795691" cy="2154482"/>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500" dirty="0"/>
              <a:t>I built and tested a few different models. I tried a Random forest classifier  on the result feature and linear/random forest regression task on some numerical features. After figuring what my needs were, I opted for a combination of linear/random forest regression regression on the  goals for the home team. </a:t>
            </a:r>
          </a:p>
        </p:txBody>
      </p:sp>
      <p:sp>
        <p:nvSpPr>
          <p:cNvPr id="40" name="Text Placeholder 3"/>
          <p:cNvSpPr>
            <a:spLocks noGrp="1"/>
          </p:cNvSpPr>
          <p:nvPr>
            <p:ph type="body" sz="quarter" idx="20"/>
          </p:nvPr>
        </p:nvSpPr>
        <p:spPr>
          <a:xfrm>
            <a:off x="521484" y="12794208"/>
            <a:ext cx="10026754" cy="754045"/>
          </a:xfrm>
        </p:spPr>
        <p:txBody>
          <a:bodyPr/>
          <a:lstStyle/>
          <a:p>
            <a:r>
              <a:rPr lang="en-US" dirty="0">
                <a:solidFill>
                  <a:schemeClr val="tx2"/>
                </a:solidFill>
                <a:latin typeface="Arial" panose="020B0604020202020204" pitchFamily="34" charset="0"/>
                <a:cs typeface="Arial" panose="020B0604020202020204" pitchFamily="34" charset="0"/>
              </a:rPr>
              <a:t>Objectives</a:t>
            </a:r>
          </a:p>
        </p:txBody>
      </p:sp>
      <p:sp>
        <p:nvSpPr>
          <p:cNvPr id="41" name="Content Placeholder 2"/>
          <p:cNvSpPr txBox="1">
            <a:spLocks/>
          </p:cNvSpPr>
          <p:nvPr/>
        </p:nvSpPr>
        <p:spPr>
          <a:xfrm>
            <a:off x="578634" y="13812808"/>
            <a:ext cx="9736942" cy="8438364"/>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Market Identification:</a:t>
            </a:r>
            <a:r>
              <a:rPr lang="en-IE" sz="2200" b="1" dirty="0">
                <a:solidFill>
                  <a:srgbClr val="000000"/>
                </a:solidFill>
                <a:effectLst/>
                <a:latin typeface="Aptos Display" panose="020B0004020202020204" pitchFamily="34" charset="0"/>
                <a:ea typeface="Times New Roman" panose="02020603050405020304" pitchFamily="18" charset="0"/>
              </a:rPr>
              <a:t> </a:t>
            </a:r>
            <a:r>
              <a:rPr lang="en-IE" sz="2200" dirty="0">
                <a:solidFill>
                  <a:srgbClr val="000000"/>
                </a:solidFill>
                <a:effectLst/>
                <a:latin typeface="Aptos Display" panose="020B0004020202020204" pitchFamily="34" charset="0"/>
                <a:ea typeface="Times New Roman" panose="02020603050405020304" pitchFamily="18" charset="0"/>
              </a:rPr>
              <a:t> </a:t>
            </a:r>
            <a:r>
              <a:rPr lang="en-IE" sz="2200" dirty="0">
                <a:effectLst/>
                <a:latin typeface="Aptos Display" panose="020B0004020202020204" pitchFamily="34" charset="0"/>
                <a:ea typeface="Times New Roman" panose="02020603050405020304" pitchFamily="18" charset="0"/>
              </a:rPr>
              <a:t>Research and identify particular markets where the bookies edge is at its lowest. Knowing this will give me a better insight into what kind of data I will need to gather. </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dirty="0">
                <a:effectLst/>
                <a:latin typeface="Aptos Display" panose="020B0004020202020204" pitchFamily="34" charset="0"/>
                <a:ea typeface="Times New Roman" panose="02020603050405020304" pitchFamily="18" charset="0"/>
              </a:rPr>
              <a:t> </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Predictive Models</a:t>
            </a:r>
            <a:r>
              <a:rPr lang="en-IE" sz="2200" b="1" dirty="0">
                <a:effectLst/>
                <a:latin typeface="Aptos Display" panose="020B0004020202020204" pitchFamily="34" charset="0"/>
                <a:ea typeface="Times New Roman" panose="02020603050405020304" pitchFamily="18" charset="0"/>
              </a:rPr>
              <a:t>: </a:t>
            </a:r>
            <a:r>
              <a:rPr lang="en-IE" sz="2200" dirty="0">
                <a:effectLst/>
                <a:latin typeface="Aptos Display" panose="020B0004020202020204" pitchFamily="34" charset="0"/>
                <a:ea typeface="Times New Roman" panose="02020603050405020304" pitchFamily="18" charset="0"/>
              </a:rPr>
              <a:t>Applying machine learning algorithms will enable me to develop predictive models. In their implementation, these models will attempt to predict match results and individual player stats. They will give me an insight into team performances while also casting light on how certain teams perform against other particular teams.</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dirty="0">
                <a:effectLst/>
                <a:latin typeface="Aptos Display" panose="020B0004020202020204" pitchFamily="34" charset="0"/>
                <a:ea typeface="Times New Roman" panose="02020603050405020304" pitchFamily="18" charset="0"/>
              </a:rPr>
              <a:t> </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Testing Models</a:t>
            </a:r>
            <a:r>
              <a:rPr lang="en-IE" sz="2200" b="1" dirty="0">
                <a:effectLst/>
                <a:latin typeface="Aptos Display" panose="020B0004020202020204" pitchFamily="34" charset="0"/>
                <a:ea typeface="Times New Roman" panose="02020603050405020304" pitchFamily="18" charset="0"/>
              </a:rPr>
              <a:t>: </a:t>
            </a:r>
            <a:r>
              <a:rPr lang="en-IE" sz="2200" dirty="0">
                <a:effectLst/>
                <a:latin typeface="Aptos Display" panose="020B0004020202020204" pitchFamily="34" charset="0"/>
                <a:ea typeface="Times New Roman" panose="02020603050405020304" pitchFamily="18" charset="0"/>
              </a:rPr>
              <a:t>Ensure the model is performing accurately by acquiring the F1 score. Once the model is adequately tested, new data will be applied to ensure it can retain accuracy.</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dirty="0">
                <a:effectLst/>
                <a:latin typeface="Times New Roman" panose="02020603050405020304" pitchFamily="18" charset="0"/>
                <a:ea typeface="Times New Roman" panose="02020603050405020304" pitchFamily="18" charset="0"/>
              </a:rPr>
              <a:t> </a:t>
            </a:r>
          </a:p>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Applying Other Metrics</a:t>
            </a:r>
            <a:r>
              <a:rPr lang="en-IE" sz="2200" b="1" dirty="0">
                <a:effectLst/>
                <a:latin typeface="Times New Roman" panose="02020603050405020304" pitchFamily="18" charset="0"/>
                <a:ea typeface="Times New Roman" panose="02020603050405020304" pitchFamily="18" charset="0"/>
              </a:rPr>
              <a:t>: </a:t>
            </a:r>
            <a:r>
              <a:rPr lang="en-IE" sz="2200" dirty="0">
                <a:effectLst/>
                <a:latin typeface="Times New Roman" panose="02020603050405020304" pitchFamily="18" charset="0"/>
                <a:ea typeface="Times New Roman" panose="02020603050405020304" pitchFamily="18" charset="0"/>
              </a:rPr>
              <a:t>Extracting other metrics from the data, such as expected goals, will provide a more in-depth analysis of how each team performs on a weekly basis. These </a:t>
            </a:r>
            <a:r>
              <a:rPr lang="en-IE" sz="2200" dirty="0">
                <a:effectLst/>
                <a:latin typeface="Aptos Display" panose="020B0004020202020204" pitchFamily="34" charset="0"/>
                <a:ea typeface="Times New Roman" panose="02020603050405020304" pitchFamily="18" charset="0"/>
              </a:rPr>
              <a:t>metrics will help create an estimation of how many goals a team should score and/or concede, thus aiding in the prediction of the outcome.</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dirty="0">
                <a:effectLst/>
                <a:latin typeface="Aptos Display" panose="020B0004020202020204" pitchFamily="34" charset="0"/>
                <a:ea typeface="Times New Roman" panose="02020603050405020304" pitchFamily="18" charset="0"/>
              </a:rPr>
              <a:t> </a:t>
            </a:r>
            <a:endParaRPr lang="en-IE" sz="2200" dirty="0">
              <a:effectLst/>
              <a:latin typeface="Times New Roman" panose="02020603050405020304" pitchFamily="18" charset="0"/>
              <a:ea typeface="Times New Roman" panose="02020603050405020304" pitchFamily="18" charset="0"/>
            </a:endParaRPr>
          </a:p>
          <a:p>
            <a:pPr marL="0" indent="0">
              <a:buNone/>
            </a:pPr>
            <a:r>
              <a:rPr lang="en-IE"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Betting Strategy</a:t>
            </a:r>
            <a:r>
              <a:rPr lang="en-IE" sz="2200" b="1" dirty="0">
                <a:effectLst/>
                <a:latin typeface="Aptos Display" panose="020B0004020202020204" pitchFamily="34" charset="0"/>
                <a:ea typeface="Times New Roman" panose="02020603050405020304" pitchFamily="18" charset="0"/>
              </a:rPr>
              <a:t>: </a:t>
            </a:r>
            <a:r>
              <a:rPr lang="en-IE" sz="2200" dirty="0">
                <a:effectLst/>
                <a:latin typeface="Aptos Display" panose="020B0004020202020204" pitchFamily="34" charset="0"/>
                <a:ea typeface="Times New Roman" panose="02020603050405020304" pitchFamily="18" charset="0"/>
              </a:rPr>
              <a:t>To ensure profitability, I will develop a betting strategy based off the results of the data acquired. This will most likely come in the form of a spreadsheet that details stake size, edge percentage of particular markets and market fluctuations.</a:t>
            </a:r>
            <a:r>
              <a:rPr lang="en-IE" sz="2200" dirty="0">
                <a:effectLst/>
                <a:latin typeface="Times New Roman" panose="02020603050405020304" pitchFamily="18" charset="0"/>
                <a:ea typeface="Times New Roman" panose="02020603050405020304" pitchFamily="18" charset="0"/>
              </a:rPr>
              <a:t> *</a:t>
            </a:r>
            <a:r>
              <a:rPr lang="en-IE" sz="2200" i="1" dirty="0">
                <a:effectLst/>
                <a:latin typeface="Times New Roman" panose="02020603050405020304" pitchFamily="18" charset="0"/>
                <a:ea typeface="Times New Roman" panose="02020603050405020304" pitchFamily="18" charset="0"/>
              </a:rPr>
              <a:t>I will not be doing any real gambling. All bets will be fictional.</a:t>
            </a:r>
            <a:endParaRPr lang="en-IE" sz="2200" dirty="0">
              <a:effectLst/>
              <a:latin typeface="Times New Roman" panose="02020603050405020304" pitchFamily="18" charset="0"/>
              <a:ea typeface="Times New Roman" panose="02020603050405020304" pitchFamily="18" charset="0"/>
            </a:endParaRPr>
          </a:p>
        </p:txBody>
      </p:sp>
      <p:sp>
        <p:nvSpPr>
          <p:cNvPr id="42" name="Content Placeholder 2"/>
          <p:cNvSpPr txBox="1">
            <a:spLocks/>
          </p:cNvSpPr>
          <p:nvPr/>
        </p:nvSpPr>
        <p:spPr>
          <a:xfrm>
            <a:off x="33534497" y="23333576"/>
            <a:ext cx="9736942" cy="540864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Answers to Objectives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000" kern="0" dirty="0">
                <a:effectLst/>
                <a:latin typeface="Aptos Display" panose="020B0004020202020204" pitchFamily="34" charset="0"/>
                <a:ea typeface="Times New Roman" panose="02020603050405020304" pitchFamily="18" charset="0"/>
                <a:cs typeface="Times New Roman" panose="02020603050405020304" pitchFamily="18" charset="0"/>
              </a:rPr>
              <a:t>After extensive testing, I identified a market that would best suit the models I produced. I am satisfied that I have built the best models I could’ve given my current experience and knowledge. That being said, there’s always room for improvement and I would like to improve from the 76% accuracy score. </a:t>
            </a:r>
          </a:p>
          <a:p>
            <a:pPr marL="0" indent="0" defTabSz="895350">
              <a:buFont typeface="Arial" pitchFamily="34" charset="0"/>
              <a:buNone/>
            </a:pPr>
            <a:endParaRPr lang="en-IE" sz="2000" kern="0" dirty="0">
              <a:effectLst/>
              <a:latin typeface="Aptos Display" panose="020B0004020202020204" pitchFamily="34" charset="0"/>
              <a:ea typeface="Times New Roman" panose="02020603050405020304" pitchFamily="18" charset="0"/>
              <a:cs typeface="Times New Roman" panose="02020603050405020304" pitchFamily="18" charset="0"/>
            </a:endParaRPr>
          </a:p>
          <a:p>
            <a:pPr marL="0" indent="0">
              <a:buNone/>
            </a:pPr>
            <a:r>
              <a:rPr lang="en-IE" sz="2000" dirty="0">
                <a:effectLst/>
                <a:latin typeface="Aptos Display" panose="020B0004020202020204" pitchFamily="34" charset="0"/>
                <a:ea typeface="Times New Roman" panose="02020603050405020304" pitchFamily="18" charset="0"/>
              </a:rPr>
              <a:t>During the testing of the model and strategy building, I noticed some flaws. As I need to have a result feature in the training data, it can lead to some incorrect predictions. However, there is some leeway there as I can tailor the prediction to various bets so the prediction may be off by a goal but that can still fall within a winning a bet. This also coincides with the r^2 score of 0.37 for the random forest model. </a:t>
            </a:r>
          </a:p>
          <a:p>
            <a:pPr marL="0" indent="0">
              <a:buNone/>
            </a:pPr>
            <a:endParaRPr lang="en-IE" sz="2000" dirty="0">
              <a:effectLst/>
              <a:latin typeface="Times New Roman" panose="02020603050405020304" pitchFamily="18" charset="0"/>
              <a:ea typeface="Times New Roman" panose="02020603050405020304" pitchFamily="18" charset="0"/>
            </a:endParaRPr>
          </a:p>
          <a:p>
            <a:pPr marL="0" indent="0" defTabSz="895350">
              <a:buFont typeface="Arial" pitchFamily="34" charset="0"/>
              <a:buNone/>
            </a:pPr>
            <a:r>
              <a:rPr lang="en-IE" sz="2000" kern="0" dirty="0">
                <a:effectLst/>
                <a:latin typeface="Aptos Display" panose="020B0004020202020204" pitchFamily="34" charset="0"/>
                <a:ea typeface="Times New Roman" panose="02020603050405020304" pitchFamily="18" charset="0"/>
                <a:cs typeface="Times New Roman" panose="02020603050405020304" pitchFamily="18" charset="0"/>
              </a:rPr>
              <a:t>Overall, I am 38.75 euro in profit (fictionally). I have placed 16 bets. Of which 9 have been winning bets. My win percentage is 56.25%. For now, at least, I have answered the question that data can be used to gain an advantage in sports betting</a:t>
            </a:r>
            <a:r>
              <a:rPr lang="en-IE" sz="900" dirty="0">
                <a:effectLst/>
              </a:rPr>
              <a:t> </a:t>
            </a:r>
            <a:endParaRPr lang="en-IE" sz="2400" i="1" dirty="0">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5" name="Text Placeholder 4">
            <a:extLst>
              <a:ext uri="{FF2B5EF4-FFF2-40B4-BE49-F238E27FC236}">
                <a16:creationId xmlns:a16="http://schemas.microsoft.com/office/drawing/2014/main" id="{9000B3FD-55D3-45AB-92CB-10A741BAA0B3}"/>
              </a:ext>
            </a:extLst>
          </p:cNvPr>
          <p:cNvSpPr txBox="1">
            <a:spLocks/>
          </p:cNvSpPr>
          <p:nvPr/>
        </p:nvSpPr>
        <p:spPr>
          <a:xfrm>
            <a:off x="11516406" y="19752596"/>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the shot per goals /</a:t>
            </a:r>
            <a:r>
              <a:rPr lang="en-GB" sz="2400" dirty="0" err="1">
                <a:solidFill>
                  <a:schemeClr val="tx1"/>
                </a:solidFill>
                <a:latin typeface="Arial" panose="020B0604020202020204" pitchFamily="34" charset="0"/>
                <a:cs typeface="Arial" panose="020B0604020202020204" pitchFamily="34" charset="0"/>
              </a:rPr>
              <a:t>xG</a:t>
            </a:r>
            <a:r>
              <a:rPr lang="en-GB" sz="2400" dirty="0">
                <a:solidFill>
                  <a:schemeClr val="tx1"/>
                </a:solidFill>
                <a:latin typeface="Arial" panose="020B0604020202020204" pitchFamily="34" charset="0"/>
                <a:cs typeface="Arial" panose="020B0604020202020204" pitchFamily="34" charset="0"/>
              </a:rPr>
              <a:t> etc</a:t>
            </a:r>
            <a:endParaRPr lang="en-US" sz="2400" dirty="0">
              <a:solidFill>
                <a:schemeClr val="tx1"/>
              </a:solidFill>
              <a:latin typeface="Arial" panose="020B0604020202020204" pitchFamily="34" charset="0"/>
              <a:cs typeface="Arial" panose="020B0604020202020204" pitchFamily="34" charset="0"/>
            </a:endParaRPr>
          </a:p>
        </p:txBody>
      </p:sp>
      <p:sp>
        <p:nvSpPr>
          <p:cNvPr id="43" name="Text Placeholder 4">
            <a:extLst>
              <a:ext uri="{FF2B5EF4-FFF2-40B4-BE49-F238E27FC236}">
                <a16:creationId xmlns:a16="http://schemas.microsoft.com/office/drawing/2014/main" id="{D01E89C6-0794-4157-9DEF-383030D60FAB}"/>
              </a:ext>
            </a:extLst>
          </p:cNvPr>
          <p:cNvSpPr txBox="1">
            <a:spLocks/>
          </p:cNvSpPr>
          <p:nvPr/>
        </p:nvSpPr>
        <p:spPr>
          <a:xfrm>
            <a:off x="11374127" y="30900591"/>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table above is a plot of the shot – shots on target percentage and shots on goal - goal percentage. </a:t>
            </a:r>
            <a:endParaRPr lang="en-US" sz="2400" dirty="0">
              <a:solidFill>
                <a:schemeClr val="tx1"/>
              </a:solidFill>
              <a:latin typeface="Arial" panose="020B0604020202020204" pitchFamily="34" charset="0"/>
              <a:cs typeface="Arial" panose="020B0604020202020204" pitchFamily="34" charset="0"/>
            </a:endParaRPr>
          </a:p>
        </p:txBody>
      </p:sp>
      <p:sp>
        <p:nvSpPr>
          <p:cNvPr id="46" name="Content Placeholder 2">
            <a:extLst>
              <a:ext uri="{FF2B5EF4-FFF2-40B4-BE49-F238E27FC236}">
                <a16:creationId xmlns:a16="http://schemas.microsoft.com/office/drawing/2014/main" id="{BA7BC14E-5C68-4BFC-B8B8-A1CD9BF3BFC9}"/>
              </a:ext>
            </a:extLst>
          </p:cNvPr>
          <p:cNvSpPr txBox="1">
            <a:spLocks/>
          </p:cNvSpPr>
          <p:nvPr/>
        </p:nvSpPr>
        <p:spPr>
          <a:xfrm>
            <a:off x="22418437" y="20884658"/>
            <a:ext cx="9795691" cy="318670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2800" kern="0" dirty="0">
                <a:effectLst/>
                <a:latin typeface="Aptos Display" panose="020B0004020202020204" pitchFamily="34" charset="0"/>
                <a:ea typeface="Times New Roman" panose="02020603050405020304" pitchFamily="18" charset="0"/>
                <a:cs typeface="Times New Roman" panose="02020603050405020304" pitchFamily="18" charset="0"/>
              </a:rPr>
              <a:t>Having looked at the results across all the splits, I can see the results are very close. However, the model with the best performance is the random forest before grid search on a 70/30 split. It has a mean absolute error of 0.36. This means every prediction is out by 0.36 goals from the actual values. The difference between Linear and Random Forest Regressors was 2/3 percent</a:t>
            </a:r>
            <a:r>
              <a:rPr lang="en-IE" sz="1050" dirty="0">
                <a:effectLst/>
              </a:rPr>
              <a:t> </a:t>
            </a:r>
            <a:endParaRPr lang="en-IE" sz="3600" dirty="0"/>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29885455"/>
            <a:ext cx="9593560" cy="223434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IE" sz="600" i="1" dirty="0">
                <a:effectLst/>
                <a:latin typeface="Times New Roman" panose="02020603050405020304" pitchFamily="18" charset="0"/>
                <a:ea typeface="Times New Roman" panose="02020603050405020304" pitchFamily="18" charset="0"/>
              </a:rPr>
              <a:t>(Online Sports Betting - Global | Statista Market Forecast)</a:t>
            </a:r>
            <a:r>
              <a:rPr lang="en-IE" sz="600" dirty="0">
                <a:effectLst/>
                <a:latin typeface="Times New Roman" panose="02020603050405020304" pitchFamily="18" charset="0"/>
                <a:ea typeface="Times New Roman" panose="02020603050405020304" pitchFamily="18" charset="0"/>
              </a:rPr>
              <a:t> [online] (2024) </a:t>
            </a:r>
            <a:r>
              <a:rPr lang="en-IE" sz="600" i="1" dirty="0">
                <a:effectLst/>
                <a:latin typeface="Times New Roman" panose="02020603050405020304" pitchFamily="18" charset="0"/>
                <a:ea typeface="Times New Roman" panose="02020603050405020304" pitchFamily="18" charset="0"/>
              </a:rPr>
              <a:t>Statista</a:t>
            </a:r>
            <a:r>
              <a:rPr lang="en-IE" sz="600" dirty="0">
                <a:effectLst/>
                <a:latin typeface="Times New Roman" panose="02020603050405020304" pitchFamily="18" charset="0"/>
                <a:ea typeface="Times New Roman" panose="02020603050405020304" pitchFamily="18" charset="0"/>
              </a:rPr>
              <a:t>,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9"/>
              </a:rPr>
              <a:t>https://www.statista.com/outlook/amo/online-gambling/online-sports-betting/worldwide</a:t>
            </a:r>
            <a:r>
              <a:rPr lang="en-IE" sz="600" dirty="0">
                <a:effectLst/>
                <a:latin typeface="Times New Roman" panose="02020603050405020304" pitchFamily="18" charset="0"/>
                <a:ea typeface="Times New Roman" panose="02020603050405020304" pitchFamily="18" charset="0"/>
              </a:rPr>
              <a:t> [accessed 20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Khan, </a:t>
            </a:r>
            <a:r>
              <a:rPr lang="en-IE" sz="600" i="1" dirty="0" err="1">
                <a:effectLst/>
                <a:latin typeface="Times New Roman" panose="02020603050405020304" pitchFamily="18" charset="0"/>
                <a:ea typeface="Times New Roman" panose="02020603050405020304" pitchFamily="18" charset="0"/>
              </a:rPr>
              <a:t>Md.M.I</a:t>
            </a:r>
            <a:r>
              <a:rPr lang="en-IE" sz="600" i="1" dirty="0">
                <a:effectLst/>
                <a:latin typeface="Times New Roman" panose="02020603050405020304" pitchFamily="18" charset="0"/>
                <a:ea typeface="Times New Roman" panose="02020603050405020304" pitchFamily="18" charset="0"/>
              </a:rPr>
              <a:t>. (2023)</a:t>
            </a:r>
            <a:r>
              <a:rPr lang="en-IE" sz="600" dirty="0">
                <a:effectLst/>
                <a:latin typeface="Times New Roman" panose="02020603050405020304" pitchFamily="18" charset="0"/>
                <a:ea typeface="Times New Roman" panose="02020603050405020304" pitchFamily="18" charset="0"/>
              </a:rPr>
              <a:t> </a:t>
            </a:r>
            <a:r>
              <a:rPr lang="en-IE" sz="600" i="1" dirty="0">
                <a:effectLst/>
                <a:latin typeface="Times New Roman" panose="02020603050405020304" pitchFamily="18" charset="0"/>
                <a:ea typeface="Times New Roman" panose="02020603050405020304" pitchFamily="18" charset="0"/>
              </a:rPr>
              <a:t>Cricket-Based Betting and University Students: A New Income Source or a Curse for University Students in Bangladesh?</a:t>
            </a:r>
            <a:r>
              <a:rPr lang="en-IE" sz="600" dirty="0">
                <a:effectLst/>
                <a:latin typeface="Times New Roman" panose="02020603050405020304" pitchFamily="18" charset="0"/>
                <a:ea typeface="Times New Roman" panose="02020603050405020304" pitchFamily="18" charset="0"/>
              </a:rPr>
              <a:t>, preprint, Sociology,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10"/>
              </a:rPr>
              <a:t>https://doi.org/10.33774/coe-2023-mb6xv</a:t>
            </a:r>
            <a:r>
              <a:rPr lang="en-IE" sz="600" dirty="0">
                <a:effectLst/>
                <a:latin typeface="Times New Roman" panose="02020603050405020304" pitchFamily="18" charset="0"/>
                <a:ea typeface="Times New Roman" panose="02020603050405020304" pitchFamily="18" charset="0"/>
              </a:rPr>
              <a:t>.</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err="1">
                <a:effectLst/>
                <a:latin typeface="Times New Roman" panose="02020603050405020304" pitchFamily="18" charset="0"/>
                <a:ea typeface="Times New Roman" panose="02020603050405020304" pitchFamily="18" charset="0"/>
              </a:rPr>
              <a:t>TryPod</a:t>
            </a:r>
            <a:r>
              <a:rPr lang="en-IE" sz="600" i="1" dirty="0">
                <a:effectLst/>
                <a:latin typeface="Times New Roman" panose="02020603050405020304" pitchFamily="18" charset="0"/>
                <a:ea typeface="Times New Roman" panose="02020603050405020304" pitchFamily="18" charset="0"/>
              </a:rPr>
              <a:t> (2018)</a:t>
            </a:r>
            <a:r>
              <a:rPr lang="en-IE" sz="600" dirty="0">
                <a:effectLst/>
                <a:latin typeface="Times New Roman" panose="02020603050405020304" pitchFamily="18" charset="0"/>
                <a:ea typeface="Times New Roman" panose="02020603050405020304" pitchFamily="18" charset="0"/>
              </a:rPr>
              <a:t>, ‘HOW TO CALCULATE BOOKIE EDGE’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11"/>
              </a:rPr>
              <a:t>https://www.trypodbetting.com/how-to-calculate-bookie-edge/</a:t>
            </a:r>
            <a:r>
              <a:rPr lang="en-IE" sz="600" dirty="0">
                <a:effectLst/>
                <a:latin typeface="Times New Roman" panose="02020603050405020304" pitchFamily="18" charset="0"/>
                <a:ea typeface="Times New Roman" panose="02020603050405020304" pitchFamily="18" charset="0"/>
              </a:rPr>
              <a:t> [accessed 21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Chris </a:t>
            </a:r>
            <a:r>
              <a:rPr lang="en-IE" sz="600" i="1" dirty="0" err="1">
                <a:effectLst/>
                <a:latin typeface="Times New Roman" panose="02020603050405020304" pitchFamily="18" charset="0"/>
                <a:ea typeface="Times New Roman" panose="02020603050405020304" pitchFamily="18" charset="0"/>
              </a:rPr>
              <a:t>Bumbaca</a:t>
            </a:r>
            <a:r>
              <a:rPr lang="en-IE" sz="600" i="1" dirty="0">
                <a:effectLst/>
                <a:latin typeface="Times New Roman" panose="02020603050405020304" pitchFamily="18" charset="0"/>
                <a:ea typeface="Times New Roman" panose="02020603050405020304" pitchFamily="18" charset="0"/>
              </a:rPr>
              <a:t> (2024)</a:t>
            </a:r>
            <a:r>
              <a:rPr lang="en-IE" sz="600" dirty="0">
                <a:effectLst/>
                <a:latin typeface="Times New Roman" panose="02020603050405020304" pitchFamily="18" charset="0"/>
                <a:ea typeface="Times New Roman" panose="02020603050405020304" pitchFamily="18" charset="0"/>
              </a:rPr>
              <a:t> ‘Sports Betting’s Rise Is a Cash Cow. Are States Doing Enough to Curb Gambling Addiction?’ [online] </a:t>
            </a:r>
            <a:r>
              <a:rPr lang="en-IE" sz="600" i="1" dirty="0">
                <a:effectLst/>
                <a:latin typeface="Times New Roman" panose="02020603050405020304" pitchFamily="18" charset="0"/>
                <a:ea typeface="Times New Roman" panose="02020603050405020304" pitchFamily="18" charset="0"/>
              </a:rPr>
              <a:t>USA TODAY</a:t>
            </a:r>
            <a:r>
              <a:rPr lang="en-IE" sz="600" dirty="0">
                <a:effectLst/>
                <a:latin typeface="Times New Roman" panose="02020603050405020304" pitchFamily="18" charset="0"/>
                <a:ea typeface="Times New Roman" panose="02020603050405020304" pitchFamily="18" charset="0"/>
              </a:rPr>
              <a:t>,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12"/>
              </a:rPr>
              <a:t>https://www.usatoday.com/story/sports/sports-betting/2023/05/25/sports-betting-popularity-creates-gambling-addiction-concerns/70228634007/</a:t>
            </a:r>
            <a:r>
              <a:rPr lang="en-IE" sz="600" dirty="0">
                <a:effectLst/>
                <a:latin typeface="Times New Roman" panose="02020603050405020304" pitchFamily="18" charset="0"/>
                <a:ea typeface="Times New Roman" panose="02020603050405020304" pitchFamily="18" charset="0"/>
              </a:rPr>
              <a:t> [accessed 21 Mar 2024].</a:t>
            </a:r>
          </a:p>
          <a:p>
            <a:pPr marL="0" indent="0">
              <a:buNone/>
            </a:pPr>
            <a:r>
              <a:rPr lang="en-IE" sz="600" dirty="0">
                <a:effectLst/>
                <a:latin typeface="Times New Roman" panose="02020603050405020304" pitchFamily="18" charset="0"/>
                <a:ea typeface="Times New Roman" panose="02020603050405020304" pitchFamily="18" charset="0"/>
              </a:rPr>
              <a:t> </a:t>
            </a:r>
            <a:r>
              <a:rPr lang="en-IE" sz="600" i="1" dirty="0">
                <a:effectLst/>
                <a:latin typeface="Times New Roman" panose="02020603050405020304" pitchFamily="18" charset="0"/>
                <a:ea typeface="Times New Roman" panose="02020603050405020304" pitchFamily="18" charset="0"/>
              </a:rPr>
              <a:t>Brent, H. (2024)</a:t>
            </a:r>
            <a:r>
              <a:rPr lang="en-IE" sz="600" dirty="0">
                <a:effectLst/>
                <a:latin typeface="Times New Roman" panose="02020603050405020304" pitchFamily="18" charset="0"/>
                <a:ea typeface="Times New Roman" panose="02020603050405020304" pitchFamily="18" charset="0"/>
              </a:rPr>
              <a:t> A Complete Guide to Irish Gambling Laws as a Tourist in 2020 [online], </a:t>
            </a:r>
            <a:r>
              <a:rPr lang="en-IE" sz="600" i="1" dirty="0">
                <a:effectLst/>
                <a:latin typeface="Times New Roman" panose="02020603050405020304" pitchFamily="18" charset="0"/>
                <a:ea typeface="Times New Roman" panose="02020603050405020304" pitchFamily="18" charset="0"/>
              </a:rPr>
              <a:t>The Irish Post</a:t>
            </a:r>
            <a:r>
              <a:rPr lang="en-IE" sz="600" dirty="0">
                <a:effectLst/>
                <a:latin typeface="Times New Roman" panose="02020603050405020304" pitchFamily="18" charset="0"/>
                <a:ea typeface="Times New Roman" panose="02020603050405020304" pitchFamily="18" charset="0"/>
              </a:rPr>
              <a:t>, available: </a:t>
            </a:r>
            <a:r>
              <a:rPr lang="en-IE" sz="600" u="sng" dirty="0">
                <a:solidFill>
                  <a:srgbClr val="0000FF"/>
                </a:solidFill>
                <a:effectLst/>
                <a:latin typeface="Times New Roman" panose="02020603050405020304" pitchFamily="18" charset="0"/>
                <a:ea typeface="Times New Roman" panose="02020603050405020304" pitchFamily="18" charset="0"/>
                <a:hlinkClick r:id="rId13"/>
              </a:rPr>
              <a:t>https://www.irishpost.com/entertainment/complete-guide-irish-gambling-laws-tourist-2020-178350</a:t>
            </a:r>
            <a:r>
              <a:rPr lang="en-IE" sz="600" dirty="0">
                <a:effectLst/>
                <a:latin typeface="Times New Roman" panose="02020603050405020304" pitchFamily="18" charset="0"/>
                <a:ea typeface="Times New Roman" panose="02020603050405020304" pitchFamily="18" charset="0"/>
              </a:rPr>
              <a:t> [accessed 23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Health Research Board (August, 2023)</a:t>
            </a:r>
            <a:r>
              <a:rPr lang="en-IE" sz="600" dirty="0">
                <a:effectLst/>
                <a:latin typeface="Times New Roman" panose="02020603050405020304" pitchFamily="18" charset="0"/>
                <a:ea typeface="Times New Roman" panose="02020603050405020304" pitchFamily="18" charset="0"/>
              </a:rPr>
              <a:t> - </a:t>
            </a:r>
            <a:r>
              <a:rPr lang="en-IE" sz="600" dirty="0" err="1">
                <a:effectLst/>
                <a:latin typeface="Times New Roman" panose="02020603050405020304" pitchFamily="18" charset="0"/>
                <a:ea typeface="Times New Roman" panose="02020603050405020304" pitchFamily="18" charset="0"/>
              </a:rPr>
              <a:t>Gambling_factsheet.pdf</a:t>
            </a:r>
            <a:r>
              <a:rPr lang="en-IE" sz="600" dirty="0">
                <a:effectLst/>
                <a:latin typeface="Times New Roman" panose="02020603050405020304" pitchFamily="18" charset="0"/>
                <a:ea typeface="Times New Roman" panose="02020603050405020304" pitchFamily="18" charset="0"/>
              </a:rPr>
              <a:t> – available - </a:t>
            </a:r>
            <a:r>
              <a:rPr lang="en-IE" sz="600" u="sng" dirty="0">
                <a:solidFill>
                  <a:srgbClr val="0017F5"/>
                </a:solidFill>
                <a:effectLst/>
                <a:latin typeface="Times New Roman" panose="02020603050405020304" pitchFamily="18" charset="0"/>
                <a:ea typeface="Times New Roman" panose="02020603050405020304" pitchFamily="18" charset="0"/>
                <a:hlinkClick r:id="rId14"/>
              </a:rPr>
              <a:t>https://www.drugsandalcohol.ie/37130/1/HRB_NDL_Gambling_factsheet.pdf</a:t>
            </a:r>
            <a:endParaRPr lang="en-IE" sz="600" dirty="0">
              <a:effectLst/>
              <a:latin typeface="Times New Roman" panose="02020603050405020304" pitchFamily="18" charset="0"/>
              <a:ea typeface="Times New Roman" panose="02020603050405020304" pitchFamily="18" charset="0"/>
            </a:endParaRPr>
          </a:p>
          <a:p>
            <a:pPr marL="0" indent="0">
              <a:buNone/>
            </a:pPr>
            <a:r>
              <a:rPr lang="en-IE" sz="600" u="none" strike="noStrike" dirty="0">
                <a:solidFill>
                  <a:srgbClr val="0017F5"/>
                </a:solidFill>
                <a:effectLst/>
                <a:latin typeface="Times New Roman" panose="02020603050405020304" pitchFamily="18" charset="0"/>
                <a:ea typeface="Times New Roman" panose="02020603050405020304" pitchFamily="18" charset="0"/>
              </a:rPr>
              <a:t> </a:t>
            </a:r>
            <a:endParaRPr lang="en-IE" sz="600" dirty="0">
              <a:effectLst/>
              <a:latin typeface="Times New Roman" panose="02020603050405020304" pitchFamily="18" charset="0"/>
              <a:ea typeface="Times New Roman" panose="02020603050405020304" pitchFamily="18" charset="0"/>
            </a:endParaRPr>
          </a:p>
          <a:p>
            <a:pPr marL="0" indent="0">
              <a:buNone/>
            </a:pPr>
            <a:r>
              <a:rPr lang="en-IE" sz="600" i="1" dirty="0">
                <a:effectLst/>
                <a:latin typeface="Times New Roman" panose="02020603050405020304" pitchFamily="18" charset="0"/>
                <a:ea typeface="Times New Roman" panose="02020603050405020304" pitchFamily="18" charset="0"/>
              </a:rPr>
              <a:t>Sacha </a:t>
            </a:r>
            <a:r>
              <a:rPr lang="en-IE" sz="600" i="1" dirty="0" err="1">
                <a:effectLst/>
                <a:latin typeface="Times New Roman" panose="02020603050405020304" pitchFamily="18" charset="0"/>
                <a:ea typeface="Times New Roman" panose="02020603050405020304" pitchFamily="18" charset="0"/>
              </a:rPr>
              <a:t>Alche</a:t>
            </a:r>
            <a:r>
              <a:rPr lang="en-IE" sz="600" i="1" dirty="0">
                <a:effectLst/>
                <a:latin typeface="Times New Roman" panose="02020603050405020304" pitchFamily="18" charset="0"/>
                <a:ea typeface="Times New Roman" panose="02020603050405020304" pitchFamily="18" charset="0"/>
              </a:rPr>
              <a:t> (2024)</a:t>
            </a:r>
            <a:r>
              <a:rPr lang="en-IE" sz="600" dirty="0">
                <a:effectLst/>
                <a:latin typeface="Times New Roman" panose="02020603050405020304" pitchFamily="18" charset="0"/>
                <a:ea typeface="Times New Roman" panose="02020603050405020304" pitchFamily="18" charset="0"/>
              </a:rPr>
              <a:t> - Understanding Value Betting in Football | </a:t>
            </a:r>
            <a:r>
              <a:rPr lang="en-IE" sz="600" dirty="0" err="1">
                <a:effectLst/>
                <a:latin typeface="Times New Roman" panose="02020603050405020304" pitchFamily="18" charset="0"/>
                <a:ea typeface="Times New Roman" panose="02020603050405020304" pitchFamily="18" charset="0"/>
              </a:rPr>
              <a:t>Goal.Com</a:t>
            </a:r>
            <a:r>
              <a:rPr lang="en-IE" sz="600" dirty="0">
                <a:effectLst/>
                <a:latin typeface="Times New Roman" panose="02020603050405020304" pitchFamily="18" charset="0"/>
                <a:ea typeface="Times New Roman" panose="02020603050405020304" pitchFamily="18" charset="0"/>
              </a:rPr>
              <a:t> South Africa [online] (2024) available: </a:t>
            </a:r>
            <a:r>
              <a:rPr lang="en-IE" sz="600" u="sng" dirty="0">
                <a:solidFill>
                  <a:srgbClr val="467886"/>
                </a:solidFill>
                <a:effectLst/>
                <a:latin typeface="Times New Roman" panose="02020603050405020304" pitchFamily="18" charset="0"/>
                <a:ea typeface="Times New Roman" panose="02020603050405020304" pitchFamily="18" charset="0"/>
                <a:hlinkClick r:id="rId15"/>
              </a:rPr>
              <a:t>https://www.goal.com/en-za/betting/understanding-value-betting-in-football/blt1930709889af9e7c</a:t>
            </a:r>
            <a:r>
              <a:rPr lang="en-IE" sz="600" dirty="0">
                <a:effectLst/>
                <a:latin typeface="Times New Roman" panose="02020603050405020304" pitchFamily="18" charset="0"/>
                <a:ea typeface="Times New Roman" panose="02020603050405020304" pitchFamily="18" charset="0"/>
              </a:rPr>
              <a:t> [accessed 26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Yale Medicine</a:t>
            </a:r>
            <a:r>
              <a:rPr lang="en-IE" sz="600" dirty="0">
                <a:effectLst/>
                <a:latin typeface="Times New Roman" panose="02020603050405020304" pitchFamily="18" charset="0"/>
                <a:ea typeface="Times New Roman" panose="02020603050405020304" pitchFamily="18" charset="0"/>
              </a:rPr>
              <a:t> </a:t>
            </a:r>
            <a:r>
              <a:rPr lang="en-IE" sz="600" i="1" dirty="0">
                <a:effectLst/>
                <a:latin typeface="Times New Roman" panose="02020603050405020304" pitchFamily="18" charset="0"/>
                <a:ea typeface="Times New Roman" panose="02020603050405020304" pitchFamily="18" charset="0"/>
              </a:rPr>
              <a:t>(2024) -</a:t>
            </a:r>
            <a:r>
              <a:rPr lang="en-IE" sz="600" dirty="0">
                <a:effectLst/>
                <a:latin typeface="Times New Roman" panose="02020603050405020304" pitchFamily="18" charset="0"/>
                <a:ea typeface="Times New Roman" panose="02020603050405020304" pitchFamily="18" charset="0"/>
              </a:rPr>
              <a:t> </a:t>
            </a:r>
            <a:r>
              <a:rPr lang="en-IE" sz="600" i="1" dirty="0">
                <a:effectLst/>
                <a:latin typeface="Times New Roman" panose="02020603050405020304" pitchFamily="18" charset="0"/>
                <a:ea typeface="Times New Roman" panose="02020603050405020304" pitchFamily="18" charset="0"/>
              </a:rPr>
              <a:t>Gambling Disorder, </a:t>
            </a:r>
            <a:r>
              <a:rPr lang="en-IE" sz="600" dirty="0">
                <a:effectLst/>
                <a:latin typeface="Times New Roman" panose="02020603050405020304" pitchFamily="18" charset="0"/>
                <a:ea typeface="Times New Roman" panose="02020603050405020304" pitchFamily="18" charset="0"/>
              </a:rPr>
              <a:t> &gt; Fact Sheets &gt; Yale Medicine [online] available: </a:t>
            </a:r>
            <a:r>
              <a:rPr lang="en-IE" sz="600" u="sng" dirty="0">
                <a:solidFill>
                  <a:srgbClr val="467886"/>
                </a:solidFill>
                <a:effectLst/>
                <a:latin typeface="Times New Roman" panose="02020603050405020304" pitchFamily="18" charset="0"/>
                <a:ea typeface="Times New Roman" panose="02020603050405020304" pitchFamily="18" charset="0"/>
                <a:hlinkClick r:id="rId16"/>
              </a:rPr>
              <a:t>https://www.yalemedicine.org/conditions/gambling-disorder</a:t>
            </a:r>
            <a:r>
              <a:rPr lang="en-IE" sz="600" dirty="0">
                <a:effectLst/>
                <a:latin typeface="Times New Roman" panose="02020603050405020304" pitchFamily="18" charset="0"/>
                <a:ea typeface="Times New Roman" panose="02020603050405020304" pitchFamily="18" charset="0"/>
              </a:rPr>
              <a:t> [accessed 27 Mar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Analytics Vidhya</a:t>
            </a:r>
            <a:r>
              <a:rPr lang="en-IE" sz="600" dirty="0">
                <a:effectLst/>
                <a:latin typeface="Times New Roman" panose="02020603050405020304" pitchFamily="18" charset="0"/>
                <a:ea typeface="Times New Roman" panose="02020603050405020304" pitchFamily="18" charset="0"/>
              </a:rPr>
              <a:t>, (2024) - One Hot Encoding Using Categorical Data | Analytics available: </a:t>
            </a:r>
            <a:r>
              <a:rPr lang="en-IE" sz="600" u="sng" dirty="0">
                <a:solidFill>
                  <a:srgbClr val="467886"/>
                </a:solidFill>
                <a:effectLst/>
                <a:latin typeface="Times New Roman" panose="02020603050405020304" pitchFamily="18" charset="0"/>
                <a:ea typeface="Times New Roman" panose="02020603050405020304" pitchFamily="18" charset="0"/>
                <a:hlinkClick r:id="rId17"/>
              </a:rPr>
              <a:t>https://www.analyticsvidhya.com/blog/2023/12/how-to-do-one-hot-encoding/</a:t>
            </a:r>
            <a:r>
              <a:rPr lang="en-IE" sz="600" dirty="0">
                <a:effectLst/>
                <a:latin typeface="Times New Roman" panose="02020603050405020304" pitchFamily="18" charset="0"/>
                <a:ea typeface="Times New Roman" panose="02020603050405020304" pitchFamily="18" charset="0"/>
              </a:rPr>
              <a:t> [accessed 16 May 2024].</a:t>
            </a:r>
          </a:p>
          <a:p>
            <a:pPr marL="0" indent="0">
              <a:buNone/>
            </a:pPr>
            <a:r>
              <a:rPr lang="en-IE" sz="600" dirty="0">
                <a:effectLst/>
                <a:latin typeface="Times New Roman" panose="02020603050405020304" pitchFamily="18" charset="0"/>
                <a:ea typeface="Times New Roman" panose="02020603050405020304" pitchFamily="18" charset="0"/>
              </a:rPr>
              <a:t> </a:t>
            </a:r>
          </a:p>
          <a:p>
            <a:pPr marL="0" indent="0">
              <a:buNone/>
            </a:pPr>
            <a:r>
              <a:rPr lang="en-IE" sz="600" i="1" dirty="0">
                <a:effectLst/>
                <a:latin typeface="Times New Roman" panose="02020603050405020304" pitchFamily="18" charset="0"/>
                <a:ea typeface="Times New Roman" panose="02020603050405020304" pitchFamily="18" charset="0"/>
              </a:rPr>
              <a:t>R, S.E., (2021)</a:t>
            </a:r>
            <a:r>
              <a:rPr lang="en-IE" sz="600" dirty="0">
                <a:effectLst/>
                <a:latin typeface="Times New Roman" panose="02020603050405020304" pitchFamily="18" charset="0"/>
                <a:ea typeface="Times New Roman" panose="02020603050405020304" pitchFamily="18" charset="0"/>
              </a:rPr>
              <a:t> ‘Understand Random Forest Algorithms With Examples (Updated 2024)’, </a:t>
            </a:r>
            <a:r>
              <a:rPr lang="en-IE" sz="600" i="1" dirty="0">
                <a:effectLst/>
                <a:latin typeface="Times New Roman" panose="02020603050405020304" pitchFamily="18" charset="0"/>
                <a:ea typeface="Times New Roman" panose="02020603050405020304" pitchFamily="18" charset="0"/>
              </a:rPr>
              <a:t>Analytics Vidhya</a:t>
            </a:r>
            <a:r>
              <a:rPr lang="en-IE" sz="600" dirty="0">
                <a:effectLst/>
                <a:latin typeface="Times New Roman" panose="02020603050405020304" pitchFamily="18" charset="0"/>
                <a:ea typeface="Times New Roman" panose="02020603050405020304" pitchFamily="18" charset="0"/>
              </a:rPr>
              <a:t>, available: </a:t>
            </a:r>
            <a:r>
              <a:rPr lang="en-IE" sz="600" u="sng" dirty="0">
                <a:solidFill>
                  <a:srgbClr val="467886"/>
                </a:solidFill>
                <a:effectLst/>
                <a:latin typeface="Times New Roman" panose="02020603050405020304" pitchFamily="18" charset="0"/>
                <a:ea typeface="Times New Roman" panose="02020603050405020304" pitchFamily="18" charset="0"/>
                <a:hlinkClick r:id="rId18"/>
              </a:rPr>
              <a:t>https://www.analyticsvidhya.com/blog/2021/06/understanding-random-forest/</a:t>
            </a:r>
            <a:r>
              <a:rPr lang="en-IE" sz="600" dirty="0">
                <a:effectLst/>
                <a:latin typeface="Times New Roman" panose="02020603050405020304" pitchFamily="18" charset="0"/>
                <a:ea typeface="Times New Roman" panose="02020603050405020304" pitchFamily="18" charset="0"/>
              </a:rPr>
              <a:t> [accessed 16 May 2024].</a:t>
            </a:r>
          </a:p>
        </p:txBody>
      </p:sp>
      <p:sp>
        <p:nvSpPr>
          <p:cNvPr id="23" name="Text Placeholder 4">
            <a:extLst>
              <a:ext uri="{FF2B5EF4-FFF2-40B4-BE49-F238E27FC236}">
                <a16:creationId xmlns:a16="http://schemas.microsoft.com/office/drawing/2014/main" id="{1909D7BB-EB1D-C122-A3BC-13B2AB3A21EB}"/>
              </a:ext>
            </a:extLst>
          </p:cNvPr>
          <p:cNvSpPr txBox="1">
            <a:spLocks/>
          </p:cNvSpPr>
          <p:nvPr/>
        </p:nvSpPr>
        <p:spPr>
          <a:xfrm>
            <a:off x="908156" y="30631962"/>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the percentage of each team’s home wins and draws</a:t>
            </a:r>
            <a:endParaRPr lang="en-US" sz="2400" dirty="0">
              <a:solidFill>
                <a:schemeClr val="tx1"/>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C92AAE13-9624-89BE-93C0-B61543F877C5}"/>
              </a:ext>
            </a:extLst>
          </p:cNvPr>
          <p:cNvSpPr txBox="1"/>
          <p:nvPr/>
        </p:nvSpPr>
        <p:spPr>
          <a:xfrm>
            <a:off x="11669270" y="20716601"/>
            <a:ext cx="9561415" cy="3354765"/>
          </a:xfrm>
          <a:prstGeom prst="rect">
            <a:avLst/>
          </a:prstGeom>
          <a:noFill/>
        </p:spPr>
        <p:txBody>
          <a:bodyPr wrap="square">
            <a:spAutoFit/>
          </a:bodyPr>
          <a:lstStyle/>
          <a:p>
            <a:r>
              <a:rPr lang="en-IE" sz="2400" b="1" dirty="0">
                <a:effectLst/>
                <a:latin typeface="Aptos Display" panose="020B0004020202020204" pitchFamily="34" charset="0"/>
                <a:ea typeface="Times New Roman" panose="02020603050405020304" pitchFamily="18" charset="0"/>
              </a:rPr>
              <a:t>How a team performs against other opponents (in terms of last year’s league position) – </a:t>
            </a:r>
            <a:r>
              <a:rPr lang="en-IE" sz="2400" dirty="0">
                <a:effectLst/>
                <a:latin typeface="Aptos Display" panose="020B0004020202020204" pitchFamily="34" charset="0"/>
                <a:ea typeface="Times New Roman" panose="02020603050405020304" pitchFamily="18" charset="0"/>
              </a:rPr>
              <a:t>who the opponent is plays a huge part in how a team plays. By knowing where the opponent finished each season, I can gauge their level in terms of opposition. The level of opponents are split into four groups of teams.</a:t>
            </a:r>
          </a:p>
          <a:p>
            <a:endParaRPr lang="en-IE" sz="2800" b="1" dirty="0">
              <a:latin typeface="Aptos Display" panose="020B0004020202020204" pitchFamily="34" charset="0"/>
              <a:ea typeface="Times New Roman" panose="02020603050405020304" pitchFamily="18" charset="0"/>
            </a:endParaRPr>
          </a:p>
          <a:p>
            <a:r>
              <a:rPr lang="en-IE" sz="2800" b="1" dirty="0">
                <a:effectLst/>
                <a:latin typeface="Aptos Display" panose="020B0004020202020204" pitchFamily="34" charset="0"/>
                <a:ea typeface="Times New Roman" panose="02020603050405020304" pitchFamily="18" charset="0"/>
              </a:rPr>
              <a:t>Shots to Goal Comparisons  – </a:t>
            </a:r>
            <a:r>
              <a:rPr lang="en-IE" sz="2800" dirty="0">
                <a:effectLst/>
                <a:latin typeface="Aptos Display" panose="020B0004020202020204" pitchFamily="34" charset="0"/>
                <a:ea typeface="Times New Roman" panose="02020603050405020304" pitchFamily="18" charset="0"/>
              </a:rPr>
              <a:t> This season’s stats on percentage of shots on target and percentage that shot on target was a goal</a:t>
            </a:r>
            <a:r>
              <a:rPr lang="en-IE" sz="3600" dirty="0">
                <a:effectLst/>
                <a:latin typeface="Aptos Display" panose="020B0004020202020204" pitchFamily="34" charset="0"/>
                <a:ea typeface="Times New Roman" panose="02020603050405020304" pitchFamily="18" charset="0"/>
              </a:rPr>
              <a:t>. </a:t>
            </a:r>
            <a:endParaRPr lang="en-IE" sz="3600" dirty="0">
              <a:effectLst/>
              <a:latin typeface="Times New Roman" panose="02020603050405020304" pitchFamily="18" charset="0"/>
              <a:ea typeface="Times New Roman" panose="02020603050405020304" pitchFamily="18" charset="0"/>
            </a:endParaRPr>
          </a:p>
        </p:txBody>
      </p:sp>
      <p:sp>
        <p:nvSpPr>
          <p:cNvPr id="56" name="Text Placeholder 4">
            <a:extLst>
              <a:ext uri="{FF2B5EF4-FFF2-40B4-BE49-F238E27FC236}">
                <a16:creationId xmlns:a16="http://schemas.microsoft.com/office/drawing/2014/main" id="{D91BEB67-96F6-DBB8-0263-60632AB216A8}"/>
              </a:ext>
            </a:extLst>
          </p:cNvPr>
          <p:cNvSpPr txBox="1">
            <a:spLocks/>
          </p:cNvSpPr>
          <p:nvPr/>
        </p:nvSpPr>
        <p:spPr>
          <a:xfrm>
            <a:off x="22454486" y="19752595"/>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the evaluation metrics for each model tested on the goals for the home team. </a:t>
            </a:r>
            <a:endParaRPr lang="en-US" sz="2400" dirty="0">
              <a:solidFill>
                <a:schemeClr val="tx1"/>
              </a:solidFill>
              <a:latin typeface="Arial" panose="020B0604020202020204" pitchFamily="34" charset="0"/>
              <a:cs typeface="Arial" panose="020B0604020202020204" pitchFamily="34" charset="0"/>
            </a:endParaRPr>
          </a:p>
        </p:txBody>
      </p:sp>
      <p:pic>
        <p:nvPicPr>
          <p:cNvPr id="59" name="Picture 58">
            <a:extLst>
              <a:ext uri="{FF2B5EF4-FFF2-40B4-BE49-F238E27FC236}">
                <a16:creationId xmlns:a16="http://schemas.microsoft.com/office/drawing/2014/main" id="{80BD3474-B835-5F93-DF24-4509B01D3747}"/>
              </a:ext>
            </a:extLst>
          </p:cNvPr>
          <p:cNvPicPr/>
          <p:nvPr/>
        </p:nvPicPr>
        <p:blipFill rotWithShape="1">
          <a:blip r:embed="rId19">
            <a:extLst>
              <a:ext uri="{28A0092B-C50C-407E-A947-70E740481C1C}">
                <a14:useLocalDpi xmlns:a14="http://schemas.microsoft.com/office/drawing/2010/main" val="0"/>
              </a:ext>
            </a:extLst>
          </a:blip>
          <a:srcRect t="6077"/>
          <a:stretch/>
        </p:blipFill>
        <p:spPr>
          <a:xfrm>
            <a:off x="22659634" y="24071366"/>
            <a:ext cx="9493940" cy="5849887"/>
          </a:xfrm>
          <a:prstGeom prst="rect">
            <a:avLst/>
          </a:prstGeom>
          <a:ln w="12700">
            <a:solidFill>
              <a:schemeClr val="tx1"/>
            </a:solidFill>
          </a:ln>
        </p:spPr>
      </p:pic>
      <p:sp>
        <p:nvSpPr>
          <p:cNvPr id="61" name="Text Placeholder 4">
            <a:extLst>
              <a:ext uri="{FF2B5EF4-FFF2-40B4-BE49-F238E27FC236}">
                <a16:creationId xmlns:a16="http://schemas.microsoft.com/office/drawing/2014/main" id="{FEF72B7B-50AB-F29F-5448-A0598D5B5794}"/>
              </a:ext>
            </a:extLst>
          </p:cNvPr>
          <p:cNvSpPr txBox="1">
            <a:spLocks/>
          </p:cNvSpPr>
          <p:nvPr/>
        </p:nvSpPr>
        <p:spPr>
          <a:xfrm>
            <a:off x="22351987" y="29885455"/>
            <a:ext cx="10048874" cy="83097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prediction comparisons for both models</a:t>
            </a:r>
            <a:endParaRPr lang="en-US" sz="2400" dirty="0">
              <a:solidFill>
                <a:schemeClr val="tx1"/>
              </a:solidFill>
              <a:latin typeface="Arial" panose="020B0604020202020204" pitchFamily="34" charset="0"/>
              <a:cs typeface="Arial" panose="020B0604020202020204" pitchFamily="34" charset="0"/>
            </a:endParaRPr>
          </a:p>
        </p:txBody>
      </p:sp>
      <p:sp>
        <p:nvSpPr>
          <p:cNvPr id="62" name="Text Placeholder 6">
            <a:extLst>
              <a:ext uri="{FF2B5EF4-FFF2-40B4-BE49-F238E27FC236}">
                <a16:creationId xmlns:a16="http://schemas.microsoft.com/office/drawing/2014/main" id="{4848836E-DBD9-8A5E-3F09-AE3220DEEB4F}"/>
              </a:ext>
            </a:extLst>
          </p:cNvPr>
          <p:cNvSpPr txBox="1">
            <a:spLocks/>
          </p:cNvSpPr>
          <p:nvPr/>
        </p:nvSpPr>
        <p:spPr>
          <a:xfrm>
            <a:off x="33344587" y="5565749"/>
            <a:ext cx="10048874"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b="1" dirty="0">
                <a:solidFill>
                  <a:schemeClr val="tx1"/>
                </a:solidFill>
                <a:latin typeface="Arial" panose="020B0604020202020204" pitchFamily="34" charset="0"/>
                <a:cs typeface="Arial" panose="020B0604020202020204" pitchFamily="34" charset="0"/>
              </a:rPr>
              <a:t>Implementing Predictions Into Betting Strategy</a:t>
            </a:r>
          </a:p>
        </p:txBody>
      </p:sp>
      <p:sp>
        <p:nvSpPr>
          <p:cNvPr id="4097" name="Text Placeholder 6">
            <a:extLst>
              <a:ext uri="{FF2B5EF4-FFF2-40B4-BE49-F238E27FC236}">
                <a16:creationId xmlns:a16="http://schemas.microsoft.com/office/drawing/2014/main" id="{52FE7CCE-D3A3-7ED7-4522-5DEAF7E404A0}"/>
              </a:ext>
            </a:extLst>
          </p:cNvPr>
          <p:cNvSpPr txBox="1">
            <a:spLocks/>
          </p:cNvSpPr>
          <p:nvPr/>
        </p:nvSpPr>
        <p:spPr>
          <a:xfrm>
            <a:off x="33296886" y="8810738"/>
            <a:ext cx="10048874" cy="95408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b="1" dirty="0">
                <a:solidFill>
                  <a:schemeClr val="tx1"/>
                </a:solidFill>
                <a:latin typeface="Arial" panose="020B0604020202020204" pitchFamily="34" charset="0"/>
                <a:cs typeface="Arial" panose="020B0604020202020204" pitchFamily="34" charset="0"/>
              </a:rPr>
              <a:t>Making Predictions and Placing Bets (fictional)</a:t>
            </a:r>
          </a:p>
        </p:txBody>
      </p:sp>
      <p:sp>
        <p:nvSpPr>
          <p:cNvPr id="4101" name="Text Placeholder 6">
            <a:extLst>
              <a:ext uri="{FF2B5EF4-FFF2-40B4-BE49-F238E27FC236}">
                <a16:creationId xmlns:a16="http://schemas.microsoft.com/office/drawing/2014/main" id="{735BF001-1839-89B1-5E33-DC82D270836D}"/>
              </a:ext>
            </a:extLst>
          </p:cNvPr>
          <p:cNvSpPr txBox="1">
            <a:spLocks/>
          </p:cNvSpPr>
          <p:nvPr/>
        </p:nvSpPr>
        <p:spPr>
          <a:xfrm>
            <a:off x="33378531" y="9420808"/>
            <a:ext cx="10048874" cy="193897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dirty="0">
                <a:solidFill>
                  <a:schemeClr val="tx1"/>
                </a:solidFill>
                <a:latin typeface="Arial" panose="020B0604020202020204" pitchFamily="34" charset="0"/>
                <a:cs typeface="Arial" panose="020B0604020202020204" pitchFamily="34" charset="0"/>
              </a:rPr>
              <a:t>I am strictly only betting on the premier league for now. Therefore, I have 10 games per week to predict on. </a:t>
            </a:r>
          </a:p>
        </p:txBody>
      </p:sp>
      <p:sp>
        <p:nvSpPr>
          <p:cNvPr id="4103" name="Text Placeholder 4102">
            <a:extLst>
              <a:ext uri="{FF2B5EF4-FFF2-40B4-BE49-F238E27FC236}">
                <a16:creationId xmlns:a16="http://schemas.microsoft.com/office/drawing/2014/main" id="{BFBF745A-51ED-B188-FA0E-3D5C18F2A554}"/>
              </a:ext>
            </a:extLst>
          </p:cNvPr>
          <p:cNvSpPr>
            <a:spLocks noGrp="1"/>
          </p:cNvSpPr>
          <p:nvPr>
            <p:ph type="body" sz="quarter" idx="28"/>
          </p:nvPr>
        </p:nvSpPr>
        <p:spPr/>
        <p:txBody>
          <a:bodyPr/>
          <a:lstStyle/>
          <a:p>
            <a:endParaRPr lang="en-US"/>
          </a:p>
        </p:txBody>
      </p:sp>
      <p:sp>
        <p:nvSpPr>
          <p:cNvPr id="4104" name="Text Placeholder 4">
            <a:extLst>
              <a:ext uri="{FF2B5EF4-FFF2-40B4-BE49-F238E27FC236}">
                <a16:creationId xmlns:a16="http://schemas.microsoft.com/office/drawing/2014/main" id="{FC320575-7B18-F3EA-4ABF-9F041FE1694F}"/>
              </a:ext>
            </a:extLst>
          </p:cNvPr>
          <p:cNvSpPr txBox="1">
            <a:spLocks/>
          </p:cNvSpPr>
          <p:nvPr/>
        </p:nvSpPr>
        <p:spPr>
          <a:xfrm>
            <a:off x="33357171" y="15756071"/>
            <a:ext cx="10048874" cy="120030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2400" dirty="0">
                <a:solidFill>
                  <a:schemeClr val="tx1"/>
                </a:solidFill>
                <a:latin typeface="Arial" panose="020B0604020202020204" pitchFamily="34" charset="0"/>
                <a:cs typeface="Arial" panose="020B0604020202020204" pitchFamily="34" charset="0"/>
              </a:rPr>
              <a:t>The diagram above shows the the betting spreadsheet I created in excel to keep track of progress. </a:t>
            </a:r>
            <a:endParaRPr lang="en-US"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3505</TotalTime>
  <Words>1618</Words>
  <Application>Microsoft Macintosh PowerPoint</Application>
  <PresentationFormat>Custom</PresentationFormat>
  <Paragraphs>68</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Aptos Display</vt: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Sophie Mooney Bedford</cp:lastModifiedBy>
  <cp:revision>136</cp:revision>
  <dcterms:created xsi:type="dcterms:W3CDTF">2012-02-03T19:11:35Z</dcterms:created>
  <dcterms:modified xsi:type="dcterms:W3CDTF">2024-11-10T13:28:08Z</dcterms:modified>
</cp:coreProperties>
</file>