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Tahoma"/>
      <p:regular r:id="rId32"/>
      <p:bold r:id="rId33"/>
    </p:embeddedFont>
    <p:embeddedFont>
      <p:font typeface="Lora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Tahoma-bold.fntdata"/><Relationship Id="rId10" Type="http://schemas.openxmlformats.org/officeDocument/2006/relationships/slide" Target="slides/slide4.xml"/><Relationship Id="rId32" Type="http://schemas.openxmlformats.org/officeDocument/2006/relationships/font" Target="fonts/Tahoma-regular.fntdata"/><Relationship Id="rId13" Type="http://schemas.openxmlformats.org/officeDocument/2006/relationships/slide" Target="slides/slide7.xml"/><Relationship Id="rId35" Type="http://schemas.openxmlformats.org/officeDocument/2006/relationships/font" Target="fonts/Lora-bold.fntdata"/><Relationship Id="rId12" Type="http://schemas.openxmlformats.org/officeDocument/2006/relationships/slide" Target="slides/slide6.xml"/><Relationship Id="rId34" Type="http://schemas.openxmlformats.org/officeDocument/2006/relationships/font" Target="fonts/Lora-regular.fntdata"/><Relationship Id="rId15" Type="http://schemas.openxmlformats.org/officeDocument/2006/relationships/slide" Target="slides/slide9.xml"/><Relationship Id="rId37" Type="http://schemas.openxmlformats.org/officeDocument/2006/relationships/font" Target="fonts/Lora-boldItalic.fntdata"/><Relationship Id="rId14" Type="http://schemas.openxmlformats.org/officeDocument/2006/relationships/slide" Target="slides/slide8.xml"/><Relationship Id="rId36" Type="http://schemas.openxmlformats.org/officeDocument/2006/relationships/font" Target="fonts/Lora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711d3a1a8_0_137:notes"/>
          <p:cNvSpPr txBox="1"/>
          <p:nvPr>
            <p:ph idx="1" type="body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f711d3a1a8_0_137:notes"/>
          <p:cNvSpPr/>
          <p:nvPr>
            <p:ph idx="2" type="sldImg"/>
          </p:nvPr>
        </p:nvSpPr>
        <p:spPr>
          <a:xfrm>
            <a:off x="2271727" y="1143000"/>
            <a:ext cx="2314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1bcac663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e1bcac663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1bcac663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e1bcac663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1bcac663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e1bcac663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f711d3a1a8_0_254:notes"/>
          <p:cNvSpPr txBox="1"/>
          <p:nvPr>
            <p:ph idx="1" type="body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gf711d3a1a8_0_254:notes"/>
          <p:cNvSpPr/>
          <p:nvPr>
            <p:ph idx="2" type="sldImg"/>
          </p:nvPr>
        </p:nvSpPr>
        <p:spPr>
          <a:xfrm>
            <a:off x="2271727" y="1143000"/>
            <a:ext cx="2314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f711d3a1a8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f711d3a1a8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f711d3a1a8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f711d3a1a8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f711d3a1a8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f711d3a1a8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e1ed766fa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e1ed766fa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e1ed766fa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e1ed766fa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711d3a1a8_0_374:notes"/>
          <p:cNvSpPr txBox="1"/>
          <p:nvPr>
            <p:ph idx="1" type="body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8" name="Google Shape;388;gf711d3a1a8_0_374:notes"/>
          <p:cNvSpPr/>
          <p:nvPr>
            <p:ph idx="2" type="sldImg"/>
          </p:nvPr>
        </p:nvSpPr>
        <p:spPr>
          <a:xfrm>
            <a:off x="2271727" y="1143000"/>
            <a:ext cx="2314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a0b2bcf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1a0b2bcf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f711d3a1a8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f711d3a1a8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https://www.airpair.com/js/jquery-ajax-post-tutorial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f711d3a1a8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f711d3a1a8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1a0b2bcf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1a0b2bcf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711d3a1a8_0_228:notes"/>
          <p:cNvSpPr txBox="1"/>
          <p:nvPr>
            <p:ph idx="1" type="body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f711d3a1a8_0_228:notes"/>
          <p:cNvSpPr/>
          <p:nvPr>
            <p:ph idx="2" type="sldImg"/>
          </p:nvPr>
        </p:nvSpPr>
        <p:spPr>
          <a:xfrm>
            <a:off x="2271727" y="1143000"/>
            <a:ext cx="2314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1a0b2bcf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1a0b2bcf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1a0b2bcf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1a0b2bcf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https://oscarotero.com/jquery/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1bcac66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1bcac66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1bcac663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e1bcac663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711d3a1a8_0_241:notes"/>
          <p:cNvSpPr txBox="1"/>
          <p:nvPr>
            <p:ph idx="1" type="body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gf711d3a1a8_0_241:notes"/>
          <p:cNvSpPr/>
          <p:nvPr>
            <p:ph idx="2" type="sldImg"/>
          </p:nvPr>
        </p:nvSpPr>
        <p:spPr>
          <a:xfrm>
            <a:off x="2271727" y="1143000"/>
            <a:ext cx="2314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457200" y="4767263"/>
            <a:ext cx="512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457200" y="4767263"/>
            <a:ext cx="512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33634" y="4723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0" type="dt"/>
          </p:nvPr>
        </p:nvSpPr>
        <p:spPr>
          <a:xfrm>
            <a:off x="457200" y="4767263"/>
            <a:ext cx="512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4" name="Google Shape;74;p17"/>
          <p:cNvSpPr txBox="1"/>
          <p:nvPr>
            <p:ph idx="10" type="dt"/>
          </p:nvPr>
        </p:nvSpPr>
        <p:spPr>
          <a:xfrm>
            <a:off x="457200" y="4767263"/>
            <a:ext cx="512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0" name="Google Shape;80;p18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1" name="Google Shape;81;p18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2" name="Google Shape;82;p18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457200" y="4767263"/>
            <a:ext cx="512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0" type="dt"/>
          </p:nvPr>
        </p:nvSpPr>
        <p:spPr>
          <a:xfrm>
            <a:off x="457200" y="4767263"/>
            <a:ext cx="512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idx="10" type="dt"/>
          </p:nvPr>
        </p:nvSpPr>
        <p:spPr>
          <a:xfrm>
            <a:off x="457200" y="4767263"/>
            <a:ext cx="512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9" name="Google Shape;99;p21"/>
          <p:cNvSpPr txBox="1"/>
          <p:nvPr>
            <p:ph idx="10" type="dt"/>
          </p:nvPr>
        </p:nvSpPr>
        <p:spPr>
          <a:xfrm>
            <a:off x="457200" y="4767263"/>
            <a:ext cx="512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22"/>
          <p:cNvSpPr txBox="1"/>
          <p:nvPr>
            <p:ph idx="10" type="dt"/>
          </p:nvPr>
        </p:nvSpPr>
        <p:spPr>
          <a:xfrm>
            <a:off x="457200" y="4767263"/>
            <a:ext cx="512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0" type="dt"/>
          </p:nvPr>
        </p:nvSpPr>
        <p:spPr>
          <a:xfrm>
            <a:off x="457200" y="4767263"/>
            <a:ext cx="512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0" type="dt"/>
          </p:nvPr>
        </p:nvSpPr>
        <p:spPr>
          <a:xfrm>
            <a:off x="457200" y="4767263"/>
            <a:ext cx="512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OBJECT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430530" y="757675"/>
            <a:ext cx="828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700">
                <a:solidFill>
                  <a:srgbClr val="A33E2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2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512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hyperlink" Target="https://www.bitdegree.org/learn/jquery-selector" TargetMode="External"/><Relationship Id="rId6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jquery.com/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hyperlink" Target="https://code.jquery.com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6"/>
          <p:cNvPicPr preferRelativeResize="0"/>
          <p:nvPr/>
        </p:nvPicPr>
        <p:blipFill rotWithShape="1">
          <a:blip r:embed="rId3">
            <a:alphaModFix amt="60000"/>
          </a:blip>
          <a:srcRect b="0" l="0" r="0" t="0"/>
          <a:stretch/>
        </p:blipFill>
        <p:spPr>
          <a:xfrm>
            <a:off x="0" y="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6"/>
          <p:cNvSpPr/>
          <p:nvPr/>
        </p:nvSpPr>
        <p:spPr>
          <a:xfrm>
            <a:off x="970600" y="888825"/>
            <a:ext cx="8173500" cy="3372000"/>
          </a:xfrm>
          <a:prstGeom prst="rect">
            <a:avLst/>
          </a:prstGeom>
          <a:solidFill>
            <a:srgbClr val="00A1FF">
              <a:alpha val="8392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000" y="4476750"/>
            <a:ext cx="1106900" cy="28602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6"/>
          <p:cNvSpPr/>
          <p:nvPr/>
        </p:nvSpPr>
        <p:spPr>
          <a:xfrm rot="-2573657">
            <a:off x="7834807" y="3379995"/>
            <a:ext cx="1345189" cy="1278751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00FFD0">
              <a:alpha val="5686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6"/>
          <p:cNvSpPr/>
          <p:nvPr/>
        </p:nvSpPr>
        <p:spPr>
          <a:xfrm flipH="1">
            <a:off x="8440181" y="3366799"/>
            <a:ext cx="263100" cy="263100"/>
          </a:xfrm>
          <a:prstGeom prst="ellipse">
            <a:avLst/>
          </a:prstGeom>
          <a:solidFill>
            <a:srgbClr val="F3F3F3">
              <a:alpha val="5647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6"/>
          <p:cNvSpPr/>
          <p:nvPr/>
        </p:nvSpPr>
        <p:spPr>
          <a:xfrm flipH="1">
            <a:off x="7438350" y="3764305"/>
            <a:ext cx="378900" cy="378900"/>
          </a:xfrm>
          <a:prstGeom prst="ellipse">
            <a:avLst/>
          </a:prstGeom>
          <a:solidFill>
            <a:srgbClr val="F3F3F3">
              <a:alpha val="5647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6"/>
          <p:cNvSpPr/>
          <p:nvPr/>
        </p:nvSpPr>
        <p:spPr>
          <a:xfrm flipH="1">
            <a:off x="7102069" y="3629830"/>
            <a:ext cx="92100" cy="92100"/>
          </a:xfrm>
          <a:prstGeom prst="ellipse">
            <a:avLst/>
          </a:prstGeom>
          <a:solidFill>
            <a:srgbClr val="F3F3F3">
              <a:alpha val="5647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5345900" y="3014925"/>
            <a:ext cx="344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9FAFC"/>
                </a:solidFill>
                <a:latin typeface="Georgia"/>
                <a:ea typeface="Georgia"/>
                <a:cs typeface="Georgia"/>
                <a:sym typeface="Georgia"/>
              </a:rPr>
              <a:t>Lavanya Seetharaman</a:t>
            </a:r>
            <a:endParaRPr sz="1200">
              <a:solidFill>
                <a:srgbClr val="F9FAF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9FAFC"/>
                </a:solidFill>
                <a:latin typeface="Georgia"/>
                <a:ea typeface="Georgia"/>
                <a:cs typeface="Georgia"/>
                <a:sym typeface="Georgia"/>
              </a:rPr>
              <a:t>Instructor@BoardInfinity</a:t>
            </a:r>
            <a:endParaRPr sz="1200">
              <a:solidFill>
                <a:srgbClr val="F9FAF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970600" y="1793375"/>
            <a:ext cx="7704600" cy="10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lang="en-GB" sz="27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5.1 Introduction to jQuery </a:t>
            </a:r>
            <a:endParaRPr b="1" sz="27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- Javascript Library</a:t>
            </a:r>
            <a:endParaRPr sz="18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0" name="Google Shape;260;p35"/>
          <p:cNvSpPr txBox="1"/>
          <p:nvPr/>
        </p:nvSpPr>
        <p:spPr>
          <a:xfrm>
            <a:off x="0" y="0"/>
            <a:ext cx="3000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50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j</a:t>
            </a:r>
            <a:r>
              <a:rPr lang="en-GB" sz="2050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Query Effects</a:t>
            </a:r>
            <a:endParaRPr sz="2050">
              <a:solidFill>
                <a:srgbClr val="666666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261" name="Google Shape;261;p35"/>
          <p:cNvCxnSpPr/>
          <p:nvPr/>
        </p:nvCxnSpPr>
        <p:spPr>
          <a:xfrm>
            <a:off x="77825" y="446175"/>
            <a:ext cx="1698000" cy="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2" name="Google Shape;26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900" y="4707425"/>
            <a:ext cx="1106900" cy="286023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5"/>
          <p:cNvSpPr txBox="1"/>
          <p:nvPr/>
        </p:nvSpPr>
        <p:spPr>
          <a:xfrm>
            <a:off x="615525" y="544775"/>
            <a:ext cx="742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The jQuery library provides several techniques for adding animation to a web page. These include simple, standard animations that are frequently used, and the ability to craft sophisticated custom effects.</a:t>
            </a:r>
            <a:endParaRPr sz="1000"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64" name="Google Shape;264;p35"/>
          <p:cNvSpPr txBox="1"/>
          <p:nvPr/>
        </p:nvSpPr>
        <p:spPr>
          <a:xfrm>
            <a:off x="615525" y="1037375"/>
            <a:ext cx="4146000" cy="18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666666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These effects takes parameters such as: </a:t>
            </a:r>
            <a:endParaRPr sz="1000">
              <a:solidFill>
                <a:srgbClr val="666666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292100" lvl="0" marL="660400" rtl="0" algn="just">
              <a:lnSpc>
                <a:spcPct val="133333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000"/>
              <a:buAutoNum type="arabicPeriod"/>
            </a:pPr>
            <a:r>
              <a:rPr b="1" lang="en-GB" sz="1000">
                <a:solidFill>
                  <a:srgbClr val="666666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Speed </a:t>
            </a:r>
            <a:r>
              <a:rPr lang="en-GB" sz="1000">
                <a:solidFill>
                  <a:srgbClr val="666666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– This defines how fast or slow the animation effect should be.  Either it can be mentioned as “Slow” , “Normal”, “Fast”  or in milliseconds (1000,2000)</a:t>
            </a:r>
            <a:endParaRPr sz="1000">
              <a:solidFill>
                <a:srgbClr val="666666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292100" lvl="0" marL="660400" rtl="0" algn="just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AutoNum type="arabicPeriod"/>
            </a:pPr>
            <a:r>
              <a:rPr b="1" lang="en-GB" sz="1000">
                <a:solidFill>
                  <a:srgbClr val="666666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Callback function</a:t>
            </a:r>
            <a:r>
              <a:rPr lang="en-GB" sz="1000">
                <a:solidFill>
                  <a:srgbClr val="666666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 – It is a custom function that can be applied to add in extra effects as needed or if needed.  This function is completely optional. </a:t>
            </a:r>
            <a:endParaRPr sz="1000">
              <a:solidFill>
                <a:srgbClr val="666666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65" name="Google Shape;26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8900" y="1111950"/>
            <a:ext cx="1600200" cy="3695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620000" dist="66675">
              <a:schemeClr val="accent5">
                <a:alpha val="50000"/>
              </a:schemeClr>
            </a:outerShdw>
          </a:effectLst>
        </p:spPr>
      </p:pic>
      <p:pic>
        <p:nvPicPr>
          <p:cNvPr id="266" name="Google Shape;26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1500" y="1189775"/>
            <a:ext cx="1733550" cy="2314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280000" dist="66675">
              <a:schemeClr val="accent5">
                <a:alpha val="50000"/>
              </a:schemeClr>
            </a:outerShdw>
          </a:effectLst>
        </p:spPr>
      </p:pic>
      <p:sp>
        <p:nvSpPr>
          <p:cNvPr id="267" name="Google Shape;267;p35"/>
          <p:cNvSpPr txBox="1"/>
          <p:nvPr/>
        </p:nvSpPr>
        <p:spPr>
          <a:xfrm>
            <a:off x="505875" y="3077600"/>
            <a:ext cx="4535100" cy="141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u="sng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Code Snippets:</a:t>
            </a:r>
            <a:r>
              <a:rPr b="1" lang="en-GB" sz="900">
                <a:solidFill>
                  <a:srgbClr val="68768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900">
              <a:solidFill>
                <a:srgbClr val="68768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68768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900">
                <a:solidFill>
                  <a:srgbClr val="D80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"#demo"</a:t>
            </a:r>
            <a:r>
              <a:rPr b="1"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).hide();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700">
                <a:solidFill>
                  <a:srgbClr val="00B41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sets to display: none</a:t>
            </a:r>
            <a:endParaRPr sz="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68768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900">
                <a:solidFill>
                  <a:srgbClr val="D80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"#demo"</a:t>
            </a:r>
            <a:r>
              <a:rPr b="1"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).show(</a:t>
            </a:r>
            <a:r>
              <a:rPr b="1" i="1" lang="en-GB" sz="900">
                <a:solidFill>
                  <a:srgbClr val="CD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b="1"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700">
                <a:solidFill>
                  <a:srgbClr val="00B41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shows hidden element with animation (speed)</a:t>
            </a:r>
            <a:endParaRPr sz="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68768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900">
                <a:solidFill>
                  <a:srgbClr val="D80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"#demo"</a:t>
            </a:r>
            <a:r>
              <a:rPr b="1"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).toggle(); 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700">
                <a:solidFill>
                  <a:srgbClr val="00B41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toggle between show and hide</a:t>
            </a:r>
            <a:endParaRPr sz="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68768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-GB" sz="900">
                <a:solidFill>
                  <a:srgbClr val="D80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"#element"</a:t>
            </a:r>
            <a:r>
              <a:rPr b="1"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).hide( </a:t>
            </a:r>
            <a:r>
              <a:rPr b="1" lang="en-GB" sz="900">
                <a:solidFill>
                  <a:srgbClr val="D80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"slow"</a:t>
            </a:r>
            <a:r>
              <a:rPr b="1"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function() {  </a:t>
            </a:r>
            <a:endParaRPr b="1"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rgbClr val="00B41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hide with callback function</a:t>
            </a:r>
            <a:endParaRPr b="1" sz="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-GB" sz="900">
                <a:solidFill>
                  <a:srgbClr val="3C4C7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b="1"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-GB" sz="900">
                <a:solidFill>
                  <a:srgbClr val="D80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"Animation complete."</a:t>
            </a:r>
            <a:r>
              <a:rPr b="1"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3" name="Google Shape;273;p36"/>
          <p:cNvSpPr txBox="1"/>
          <p:nvPr/>
        </p:nvSpPr>
        <p:spPr>
          <a:xfrm>
            <a:off x="0" y="0"/>
            <a:ext cx="3000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50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jQuery Events</a:t>
            </a:r>
            <a:endParaRPr sz="2050">
              <a:solidFill>
                <a:srgbClr val="666666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274" name="Google Shape;274;p36"/>
          <p:cNvCxnSpPr/>
          <p:nvPr/>
        </p:nvCxnSpPr>
        <p:spPr>
          <a:xfrm>
            <a:off x="77825" y="446175"/>
            <a:ext cx="1698000" cy="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5" name="Google Shape;27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7100" y="5950"/>
            <a:ext cx="1106900" cy="286023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6"/>
          <p:cNvSpPr txBox="1"/>
          <p:nvPr/>
        </p:nvSpPr>
        <p:spPr>
          <a:xfrm>
            <a:off x="537700" y="544775"/>
            <a:ext cx="737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666666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These methods are used to register behaviors to take effect when the user interacts with the browser, and to further manipulate those registered behaviors.</a:t>
            </a:r>
            <a:endParaRPr sz="1000"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77" name="Google Shape;277;p36"/>
          <p:cNvSpPr/>
          <p:nvPr/>
        </p:nvSpPr>
        <p:spPr>
          <a:xfrm>
            <a:off x="902950" y="1620175"/>
            <a:ext cx="1599000" cy="771300"/>
          </a:xfrm>
          <a:prstGeom prst="flowChartAlternateProcess">
            <a:avLst/>
          </a:prstGeom>
          <a:solidFill>
            <a:srgbClr val="FFF2CC"/>
          </a:solidFill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5"/>
                </a:solidFill>
                <a:latin typeface="Lora"/>
                <a:ea typeface="Lora"/>
                <a:cs typeface="Lora"/>
                <a:sym typeface="Lora"/>
              </a:rPr>
              <a:t>Browser Events</a:t>
            </a:r>
            <a:endParaRPr b="1">
              <a:solidFill>
                <a:schemeClr val="accent5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78" name="Google Shape;278;p36"/>
          <p:cNvSpPr/>
          <p:nvPr/>
        </p:nvSpPr>
        <p:spPr>
          <a:xfrm>
            <a:off x="2788700" y="1638150"/>
            <a:ext cx="1814400" cy="771300"/>
          </a:xfrm>
          <a:prstGeom prst="flowChartAlternateProcess">
            <a:avLst/>
          </a:prstGeom>
          <a:solidFill>
            <a:srgbClr val="FFF2CC"/>
          </a:solidFill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5"/>
                </a:solidFill>
                <a:latin typeface="Lora"/>
                <a:ea typeface="Lora"/>
                <a:cs typeface="Lora"/>
                <a:sym typeface="Lora"/>
              </a:rPr>
              <a:t>Document Loading</a:t>
            </a:r>
            <a:endParaRPr b="1">
              <a:solidFill>
                <a:schemeClr val="accent5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79" name="Google Shape;279;p36"/>
          <p:cNvSpPr/>
          <p:nvPr/>
        </p:nvSpPr>
        <p:spPr>
          <a:xfrm>
            <a:off x="4780625" y="1620175"/>
            <a:ext cx="1599000" cy="771300"/>
          </a:xfrm>
          <a:prstGeom prst="flowChartAlternateProcess">
            <a:avLst/>
          </a:prstGeom>
          <a:solidFill>
            <a:srgbClr val="FFF2CC"/>
          </a:solidFill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5"/>
                </a:solidFill>
                <a:latin typeface="Lora"/>
                <a:ea typeface="Lora"/>
                <a:cs typeface="Lora"/>
                <a:sym typeface="Lora"/>
              </a:rPr>
              <a:t>Event Handler Attachment</a:t>
            </a:r>
            <a:endParaRPr b="1">
              <a:solidFill>
                <a:schemeClr val="accent5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80" name="Google Shape;280;p36"/>
          <p:cNvSpPr/>
          <p:nvPr/>
        </p:nvSpPr>
        <p:spPr>
          <a:xfrm>
            <a:off x="938325" y="2741825"/>
            <a:ext cx="1599000" cy="771300"/>
          </a:xfrm>
          <a:prstGeom prst="flowChartAlternateProcess">
            <a:avLst/>
          </a:prstGeom>
          <a:solidFill>
            <a:srgbClr val="FFF2CC"/>
          </a:solidFill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5"/>
                </a:solidFill>
                <a:latin typeface="Lora"/>
                <a:ea typeface="Lora"/>
                <a:cs typeface="Lora"/>
                <a:sym typeface="Lora"/>
              </a:rPr>
              <a:t>Event Object </a:t>
            </a:r>
            <a:endParaRPr b="1">
              <a:solidFill>
                <a:schemeClr val="accent5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81" name="Google Shape;281;p36"/>
          <p:cNvSpPr/>
          <p:nvPr/>
        </p:nvSpPr>
        <p:spPr>
          <a:xfrm>
            <a:off x="2833800" y="2741825"/>
            <a:ext cx="1599000" cy="771300"/>
          </a:xfrm>
          <a:prstGeom prst="flowChartAlternateProcess">
            <a:avLst/>
          </a:prstGeom>
          <a:solidFill>
            <a:srgbClr val="FFF2CC"/>
          </a:solidFill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5"/>
                </a:solidFill>
                <a:latin typeface="Lora"/>
                <a:ea typeface="Lora"/>
                <a:cs typeface="Lora"/>
                <a:sym typeface="Lora"/>
              </a:rPr>
              <a:t>Form Events </a:t>
            </a:r>
            <a:endParaRPr b="1">
              <a:solidFill>
                <a:schemeClr val="accent5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82" name="Google Shape;282;p36"/>
          <p:cNvSpPr/>
          <p:nvPr/>
        </p:nvSpPr>
        <p:spPr>
          <a:xfrm>
            <a:off x="4780625" y="2741825"/>
            <a:ext cx="1599000" cy="771300"/>
          </a:xfrm>
          <a:prstGeom prst="flowChartAlternateProcess">
            <a:avLst/>
          </a:prstGeom>
          <a:solidFill>
            <a:srgbClr val="FFF2CC"/>
          </a:solidFill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5"/>
                </a:solidFill>
                <a:latin typeface="Lora"/>
                <a:ea typeface="Lora"/>
                <a:cs typeface="Lora"/>
                <a:sym typeface="Lora"/>
              </a:rPr>
              <a:t>Keyboard Events</a:t>
            </a:r>
            <a:endParaRPr b="1">
              <a:solidFill>
                <a:schemeClr val="accent5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83" name="Google Shape;283;p36"/>
          <p:cNvSpPr/>
          <p:nvPr/>
        </p:nvSpPr>
        <p:spPr>
          <a:xfrm>
            <a:off x="6557150" y="2186100"/>
            <a:ext cx="1599000" cy="771300"/>
          </a:xfrm>
          <a:prstGeom prst="flowChartAlternateProcess">
            <a:avLst/>
          </a:prstGeom>
          <a:solidFill>
            <a:srgbClr val="FFF2CC"/>
          </a:solidFill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5"/>
                </a:solidFill>
                <a:latin typeface="Lora"/>
                <a:ea typeface="Lora"/>
                <a:cs typeface="Lora"/>
                <a:sym typeface="Lora"/>
              </a:rPr>
              <a:t>Mouse Events  </a:t>
            </a:r>
            <a:endParaRPr b="1">
              <a:solidFill>
                <a:schemeClr val="accent5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84" name="Google Shape;284;p36"/>
          <p:cNvSpPr txBox="1"/>
          <p:nvPr/>
        </p:nvSpPr>
        <p:spPr>
          <a:xfrm>
            <a:off x="51200" y="478635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Get jQuery Syntax : </a:t>
            </a:r>
            <a:r>
              <a:rPr lang="en-GB" sz="800"/>
              <a:t>https://j11y.io/jquery/#v=1.11.2&amp;fn=</a:t>
            </a:r>
            <a:endParaRPr sz="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0" name="Google Shape;290;p37"/>
          <p:cNvSpPr txBox="1"/>
          <p:nvPr/>
        </p:nvSpPr>
        <p:spPr>
          <a:xfrm>
            <a:off x="0" y="0"/>
            <a:ext cx="3000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50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jQuery Events</a:t>
            </a:r>
            <a:endParaRPr sz="2050">
              <a:solidFill>
                <a:srgbClr val="666666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291" name="Google Shape;291;p37"/>
          <p:cNvCxnSpPr/>
          <p:nvPr/>
        </p:nvCxnSpPr>
        <p:spPr>
          <a:xfrm>
            <a:off x="77825" y="446175"/>
            <a:ext cx="1698000" cy="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2" name="Google Shape;29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7100" y="5950"/>
            <a:ext cx="1106900" cy="286023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7"/>
          <p:cNvSpPr/>
          <p:nvPr/>
        </p:nvSpPr>
        <p:spPr>
          <a:xfrm>
            <a:off x="902950" y="1620175"/>
            <a:ext cx="1599000" cy="771300"/>
          </a:xfrm>
          <a:prstGeom prst="flowChartAlternateProcess">
            <a:avLst/>
          </a:prstGeom>
          <a:solidFill>
            <a:srgbClr val="FFE599"/>
          </a:solidFill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5"/>
                </a:solidFill>
                <a:latin typeface="Lora"/>
                <a:ea typeface="Lora"/>
                <a:cs typeface="Lora"/>
                <a:sym typeface="Lora"/>
              </a:rPr>
              <a:t>Browser Events</a:t>
            </a:r>
            <a:endParaRPr b="1">
              <a:solidFill>
                <a:schemeClr val="accent5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94" name="Google Shape;294;p37"/>
          <p:cNvSpPr/>
          <p:nvPr/>
        </p:nvSpPr>
        <p:spPr>
          <a:xfrm>
            <a:off x="2788700" y="1638150"/>
            <a:ext cx="1814400" cy="771300"/>
          </a:xfrm>
          <a:prstGeom prst="flowChartAlternateProcess">
            <a:avLst/>
          </a:prstGeom>
          <a:solidFill>
            <a:srgbClr val="FFE599"/>
          </a:solidFill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5"/>
                </a:solidFill>
                <a:latin typeface="Lora"/>
                <a:ea typeface="Lora"/>
                <a:cs typeface="Lora"/>
                <a:sym typeface="Lora"/>
              </a:rPr>
              <a:t>Document</a:t>
            </a:r>
            <a:r>
              <a:rPr b="1" lang="en-GB">
                <a:solidFill>
                  <a:schemeClr val="accent5"/>
                </a:solidFill>
                <a:latin typeface="Lora"/>
                <a:ea typeface="Lora"/>
                <a:cs typeface="Lora"/>
                <a:sym typeface="Lora"/>
              </a:rPr>
              <a:t> Loading</a:t>
            </a:r>
            <a:endParaRPr b="1">
              <a:solidFill>
                <a:schemeClr val="accent5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95" name="Google Shape;295;p37"/>
          <p:cNvSpPr/>
          <p:nvPr/>
        </p:nvSpPr>
        <p:spPr>
          <a:xfrm>
            <a:off x="4780625" y="1620175"/>
            <a:ext cx="1599000" cy="771300"/>
          </a:xfrm>
          <a:prstGeom prst="flowChartAlternateProcess">
            <a:avLst/>
          </a:prstGeom>
          <a:solidFill>
            <a:srgbClr val="FFE599"/>
          </a:solidFill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5"/>
                </a:solidFill>
                <a:latin typeface="Lora"/>
                <a:ea typeface="Lora"/>
                <a:cs typeface="Lora"/>
                <a:sym typeface="Lora"/>
              </a:rPr>
              <a:t>Event Handler Attachment</a:t>
            </a:r>
            <a:endParaRPr b="1">
              <a:solidFill>
                <a:schemeClr val="accent5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96" name="Google Shape;296;p37"/>
          <p:cNvSpPr/>
          <p:nvPr/>
        </p:nvSpPr>
        <p:spPr>
          <a:xfrm>
            <a:off x="938325" y="2741825"/>
            <a:ext cx="1599000" cy="771300"/>
          </a:xfrm>
          <a:prstGeom prst="flowChartAlternateProcess">
            <a:avLst/>
          </a:prstGeom>
          <a:solidFill>
            <a:srgbClr val="FFE599"/>
          </a:solidFill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5"/>
                </a:solidFill>
                <a:latin typeface="Lora"/>
                <a:ea typeface="Lora"/>
                <a:cs typeface="Lora"/>
                <a:sym typeface="Lora"/>
              </a:rPr>
              <a:t>Event Object </a:t>
            </a:r>
            <a:endParaRPr b="1">
              <a:solidFill>
                <a:schemeClr val="accent5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97" name="Google Shape;297;p37"/>
          <p:cNvSpPr/>
          <p:nvPr/>
        </p:nvSpPr>
        <p:spPr>
          <a:xfrm>
            <a:off x="2833800" y="2741825"/>
            <a:ext cx="1599000" cy="771300"/>
          </a:xfrm>
          <a:prstGeom prst="flowChartAlternateProcess">
            <a:avLst/>
          </a:prstGeom>
          <a:solidFill>
            <a:srgbClr val="FFE599"/>
          </a:solidFill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5"/>
                </a:solidFill>
                <a:latin typeface="Lora"/>
                <a:ea typeface="Lora"/>
                <a:cs typeface="Lora"/>
                <a:sym typeface="Lora"/>
              </a:rPr>
              <a:t>Form Events</a:t>
            </a:r>
            <a:r>
              <a:rPr b="1" lang="en-GB">
                <a:solidFill>
                  <a:schemeClr val="accent5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endParaRPr b="1">
              <a:solidFill>
                <a:schemeClr val="accent5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98" name="Google Shape;298;p37"/>
          <p:cNvSpPr/>
          <p:nvPr/>
        </p:nvSpPr>
        <p:spPr>
          <a:xfrm>
            <a:off x="4780625" y="2741825"/>
            <a:ext cx="1599000" cy="771300"/>
          </a:xfrm>
          <a:prstGeom prst="flowChartAlternateProcess">
            <a:avLst/>
          </a:prstGeom>
          <a:solidFill>
            <a:srgbClr val="FFE599"/>
          </a:solidFill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5"/>
                </a:solidFill>
                <a:latin typeface="Lora"/>
                <a:ea typeface="Lora"/>
                <a:cs typeface="Lora"/>
                <a:sym typeface="Lora"/>
              </a:rPr>
              <a:t>Keyboard Events</a:t>
            </a:r>
            <a:endParaRPr b="1">
              <a:solidFill>
                <a:schemeClr val="accent5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99" name="Google Shape;299;p37"/>
          <p:cNvSpPr/>
          <p:nvPr/>
        </p:nvSpPr>
        <p:spPr>
          <a:xfrm>
            <a:off x="6557150" y="2186100"/>
            <a:ext cx="1599000" cy="771300"/>
          </a:xfrm>
          <a:prstGeom prst="flowChartAlternateProcess">
            <a:avLst/>
          </a:prstGeom>
          <a:solidFill>
            <a:srgbClr val="FFE599"/>
          </a:solidFill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5"/>
                </a:solidFill>
                <a:latin typeface="Lora"/>
                <a:ea typeface="Lora"/>
                <a:cs typeface="Lora"/>
                <a:sym typeface="Lora"/>
              </a:rPr>
              <a:t>Mouse Events </a:t>
            </a:r>
            <a:r>
              <a:rPr b="1" lang="en-GB">
                <a:solidFill>
                  <a:schemeClr val="accent5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endParaRPr b="1">
              <a:solidFill>
                <a:schemeClr val="accent5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00" name="Google Shape;300;p37"/>
          <p:cNvSpPr txBox="1"/>
          <p:nvPr/>
        </p:nvSpPr>
        <p:spPr>
          <a:xfrm>
            <a:off x="573075" y="792400"/>
            <a:ext cx="891300" cy="615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.resize()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.scroll()</a:t>
            </a:r>
            <a:endParaRPr/>
          </a:p>
        </p:txBody>
      </p:sp>
      <p:sp>
        <p:nvSpPr>
          <p:cNvPr id="301" name="Google Shape;301;p37"/>
          <p:cNvSpPr/>
          <p:nvPr/>
        </p:nvSpPr>
        <p:spPr>
          <a:xfrm>
            <a:off x="1297225" y="1120075"/>
            <a:ext cx="548712" cy="500103"/>
          </a:xfrm>
          <a:custGeom>
            <a:rect b="b" l="l" r="r" t="t"/>
            <a:pathLst>
              <a:path extrusionOk="0" h="15282" w="12143">
                <a:moveTo>
                  <a:pt x="0" y="0"/>
                </a:moveTo>
                <a:cubicBezTo>
                  <a:pt x="6453" y="0"/>
                  <a:pt x="13451" y="9021"/>
                  <a:pt x="11886" y="15282"/>
                </a:cubicBez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02" name="Google Shape;302;p37"/>
          <p:cNvSpPr txBox="1"/>
          <p:nvPr/>
        </p:nvSpPr>
        <p:spPr>
          <a:xfrm>
            <a:off x="2501950" y="580225"/>
            <a:ext cx="891300" cy="400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.ready()</a:t>
            </a:r>
            <a:endParaRPr/>
          </a:p>
        </p:txBody>
      </p:sp>
      <p:sp>
        <p:nvSpPr>
          <p:cNvPr id="303" name="Google Shape;303;p37"/>
          <p:cNvSpPr/>
          <p:nvPr/>
        </p:nvSpPr>
        <p:spPr>
          <a:xfrm>
            <a:off x="3226100" y="907900"/>
            <a:ext cx="636840" cy="712294"/>
          </a:xfrm>
          <a:custGeom>
            <a:rect b="b" l="l" r="r" t="t"/>
            <a:pathLst>
              <a:path extrusionOk="0" h="15282" w="12143">
                <a:moveTo>
                  <a:pt x="0" y="0"/>
                </a:moveTo>
                <a:cubicBezTo>
                  <a:pt x="6453" y="0"/>
                  <a:pt x="13451" y="9021"/>
                  <a:pt x="11886" y="15282"/>
                </a:cubicBez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04" name="Google Shape;304;p37"/>
          <p:cNvSpPr txBox="1"/>
          <p:nvPr/>
        </p:nvSpPr>
        <p:spPr>
          <a:xfrm>
            <a:off x="4330450" y="32300"/>
            <a:ext cx="1411800" cy="1477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.on()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.off()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.one()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.proxy()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.trigger()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.triggerHandler()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5" name="Google Shape;305;p37"/>
          <p:cNvSpPr/>
          <p:nvPr/>
        </p:nvSpPr>
        <p:spPr>
          <a:xfrm>
            <a:off x="5330725" y="997899"/>
            <a:ext cx="636840" cy="615597"/>
          </a:xfrm>
          <a:custGeom>
            <a:rect b="b" l="l" r="r" t="t"/>
            <a:pathLst>
              <a:path extrusionOk="0" h="15282" w="12143">
                <a:moveTo>
                  <a:pt x="0" y="0"/>
                </a:moveTo>
                <a:cubicBezTo>
                  <a:pt x="6453" y="0"/>
                  <a:pt x="13451" y="9021"/>
                  <a:pt x="11886" y="15282"/>
                </a:cubicBez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06" name="Google Shape;306;p37"/>
          <p:cNvSpPr txBox="1"/>
          <p:nvPr/>
        </p:nvSpPr>
        <p:spPr>
          <a:xfrm>
            <a:off x="7909800" y="269050"/>
            <a:ext cx="1234200" cy="187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.click()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.contextMenu()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.dblclick()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.hover()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.mousedown()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.mouseenter()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.mouseleave()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.mousemove()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.mouseover()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.mouseup()</a:t>
            </a:r>
            <a:endParaRPr sz="1100"/>
          </a:p>
        </p:txBody>
      </p:sp>
      <p:sp>
        <p:nvSpPr>
          <p:cNvPr id="307" name="Google Shape;307;p37"/>
          <p:cNvSpPr/>
          <p:nvPr/>
        </p:nvSpPr>
        <p:spPr>
          <a:xfrm flipH="1">
            <a:off x="7194378" y="1330100"/>
            <a:ext cx="779095" cy="855983"/>
          </a:xfrm>
          <a:custGeom>
            <a:rect b="b" l="l" r="r" t="t"/>
            <a:pathLst>
              <a:path extrusionOk="0" h="15282" w="12143">
                <a:moveTo>
                  <a:pt x="0" y="0"/>
                </a:moveTo>
                <a:cubicBezTo>
                  <a:pt x="6453" y="0"/>
                  <a:pt x="13451" y="9021"/>
                  <a:pt x="11886" y="15282"/>
                </a:cubicBez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08" name="Google Shape;308;p37"/>
          <p:cNvSpPr txBox="1"/>
          <p:nvPr/>
        </p:nvSpPr>
        <p:spPr>
          <a:xfrm>
            <a:off x="5957550" y="4003000"/>
            <a:ext cx="1350900" cy="831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.keydown()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.keypress()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.keyup()</a:t>
            </a:r>
            <a:endParaRPr/>
          </a:p>
        </p:txBody>
      </p:sp>
      <p:sp>
        <p:nvSpPr>
          <p:cNvPr id="309" name="Google Shape;309;p37"/>
          <p:cNvSpPr/>
          <p:nvPr/>
        </p:nvSpPr>
        <p:spPr>
          <a:xfrm>
            <a:off x="5247550" y="3530400"/>
            <a:ext cx="779085" cy="771327"/>
          </a:xfrm>
          <a:custGeom>
            <a:rect b="b" l="l" r="r" t="t"/>
            <a:pathLst>
              <a:path extrusionOk="0" h="29715" w="25836">
                <a:moveTo>
                  <a:pt x="25836" y="29715"/>
                </a:moveTo>
                <a:cubicBezTo>
                  <a:pt x="17870" y="28387"/>
                  <a:pt x="9190" y="26087"/>
                  <a:pt x="3479" y="20376"/>
                </a:cubicBezTo>
                <a:cubicBezTo>
                  <a:pt x="-1324" y="15573"/>
                  <a:pt x="-1041" y="4803"/>
                  <a:pt x="3762" y="0"/>
                </a:cubicBez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10" name="Google Shape;310;p37"/>
          <p:cNvSpPr txBox="1"/>
          <p:nvPr/>
        </p:nvSpPr>
        <p:spPr>
          <a:xfrm>
            <a:off x="3020450" y="3752125"/>
            <a:ext cx="1350900" cy="13698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.blur()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.change()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.focus()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.focusin()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.focusout()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.select()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.submit()</a:t>
            </a:r>
            <a:endParaRPr sz="1100"/>
          </a:p>
        </p:txBody>
      </p:sp>
      <p:sp>
        <p:nvSpPr>
          <p:cNvPr id="311" name="Google Shape;311;p37"/>
          <p:cNvSpPr/>
          <p:nvPr/>
        </p:nvSpPr>
        <p:spPr>
          <a:xfrm>
            <a:off x="3919525" y="3509175"/>
            <a:ext cx="247625" cy="431575"/>
          </a:xfrm>
          <a:custGeom>
            <a:rect b="b" l="l" r="r" t="t"/>
            <a:pathLst>
              <a:path extrusionOk="0" h="17263" w="9905">
                <a:moveTo>
                  <a:pt x="0" y="17263"/>
                </a:moveTo>
                <a:cubicBezTo>
                  <a:pt x="6634" y="17263"/>
                  <a:pt x="9905" y="6634"/>
                  <a:pt x="9905" y="0"/>
                </a:cubicBez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12" name="Google Shape;312;p37"/>
          <p:cNvSpPr txBox="1"/>
          <p:nvPr/>
        </p:nvSpPr>
        <p:spPr>
          <a:xfrm>
            <a:off x="343275" y="3787500"/>
            <a:ext cx="2193900" cy="1262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.event.currentTarget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.event.delegateTarget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.event.data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.event.preventDefault()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…..</a:t>
            </a:r>
            <a:endParaRPr/>
          </a:p>
        </p:txBody>
      </p:sp>
      <p:sp>
        <p:nvSpPr>
          <p:cNvPr id="313" name="Google Shape;313;p37"/>
          <p:cNvSpPr/>
          <p:nvPr/>
        </p:nvSpPr>
        <p:spPr>
          <a:xfrm>
            <a:off x="565906" y="3112975"/>
            <a:ext cx="360925" cy="757025"/>
          </a:xfrm>
          <a:custGeom>
            <a:rect b="b" l="l" r="r" t="t"/>
            <a:pathLst>
              <a:path extrusionOk="0" h="30281" w="14437">
                <a:moveTo>
                  <a:pt x="9626" y="30281"/>
                </a:moveTo>
                <a:cubicBezTo>
                  <a:pt x="2150" y="26543"/>
                  <a:pt x="-1790" y="14721"/>
                  <a:pt x="853" y="6792"/>
                </a:cubicBezTo>
                <a:cubicBezTo>
                  <a:pt x="2454" y="1989"/>
                  <a:pt x="9375" y="0"/>
                  <a:pt x="14437" y="0"/>
                </a:cubicBez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38"/>
          <p:cNvPicPr preferRelativeResize="0"/>
          <p:nvPr/>
        </p:nvPicPr>
        <p:blipFill rotWithShape="1">
          <a:blip r:embed="rId3">
            <a:alphaModFix amt="60000"/>
          </a:blip>
          <a:srcRect b="0" l="0" r="0" t="0"/>
          <a:stretch/>
        </p:blipFill>
        <p:spPr>
          <a:xfrm>
            <a:off x="0" y="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8"/>
          <p:cNvSpPr/>
          <p:nvPr/>
        </p:nvSpPr>
        <p:spPr>
          <a:xfrm>
            <a:off x="970600" y="888825"/>
            <a:ext cx="8173500" cy="3372000"/>
          </a:xfrm>
          <a:prstGeom prst="rect">
            <a:avLst/>
          </a:prstGeom>
          <a:solidFill>
            <a:srgbClr val="00A1FF">
              <a:alpha val="8392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000" y="4476750"/>
            <a:ext cx="1106900" cy="286023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8"/>
          <p:cNvSpPr/>
          <p:nvPr/>
        </p:nvSpPr>
        <p:spPr>
          <a:xfrm rot="-2573657">
            <a:off x="7834807" y="3379995"/>
            <a:ext cx="1345189" cy="1278751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00FFD0">
              <a:alpha val="5686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8"/>
          <p:cNvSpPr/>
          <p:nvPr/>
        </p:nvSpPr>
        <p:spPr>
          <a:xfrm flipH="1">
            <a:off x="8440181" y="3366799"/>
            <a:ext cx="263100" cy="263100"/>
          </a:xfrm>
          <a:prstGeom prst="ellipse">
            <a:avLst/>
          </a:prstGeom>
          <a:solidFill>
            <a:srgbClr val="F3F3F3">
              <a:alpha val="5647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8"/>
          <p:cNvSpPr/>
          <p:nvPr/>
        </p:nvSpPr>
        <p:spPr>
          <a:xfrm flipH="1">
            <a:off x="7438350" y="3764305"/>
            <a:ext cx="378900" cy="378900"/>
          </a:xfrm>
          <a:prstGeom prst="ellipse">
            <a:avLst/>
          </a:prstGeom>
          <a:solidFill>
            <a:srgbClr val="F3F3F3">
              <a:alpha val="5647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8"/>
          <p:cNvSpPr/>
          <p:nvPr/>
        </p:nvSpPr>
        <p:spPr>
          <a:xfrm flipH="1">
            <a:off x="7102069" y="3629830"/>
            <a:ext cx="92100" cy="92100"/>
          </a:xfrm>
          <a:prstGeom prst="ellipse">
            <a:avLst/>
          </a:prstGeom>
          <a:solidFill>
            <a:srgbClr val="F3F3F3">
              <a:alpha val="5647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8"/>
          <p:cNvSpPr txBox="1"/>
          <p:nvPr/>
        </p:nvSpPr>
        <p:spPr>
          <a:xfrm>
            <a:off x="5345900" y="3014925"/>
            <a:ext cx="344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9FAFC"/>
                </a:solidFill>
                <a:latin typeface="Georgia"/>
                <a:ea typeface="Georgia"/>
                <a:cs typeface="Georgia"/>
                <a:sym typeface="Georgia"/>
              </a:rPr>
              <a:t>Lavanya Seetharaman</a:t>
            </a:r>
            <a:endParaRPr sz="1200">
              <a:solidFill>
                <a:srgbClr val="F9FAF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9FAFC"/>
                </a:solidFill>
                <a:latin typeface="Georgia"/>
                <a:ea typeface="Georgia"/>
                <a:cs typeface="Georgia"/>
                <a:sym typeface="Georgia"/>
              </a:rPr>
              <a:t>Instructor@BoardInfinity</a:t>
            </a:r>
            <a:endParaRPr sz="1200">
              <a:solidFill>
                <a:srgbClr val="F9FAF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7" name="Google Shape;327;p38"/>
          <p:cNvSpPr txBox="1"/>
          <p:nvPr/>
        </p:nvSpPr>
        <p:spPr>
          <a:xfrm>
            <a:off x="970600" y="1793375"/>
            <a:ext cx="7704600" cy="10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1" lang="en-GB" sz="27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5.4 jQuery Traversing</a:t>
            </a:r>
            <a:endParaRPr b="1" sz="27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- Javascript Library</a:t>
            </a:r>
            <a:endParaRPr sz="18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3" name="Google Shape;333;p39"/>
          <p:cNvSpPr txBox="1"/>
          <p:nvPr/>
        </p:nvSpPr>
        <p:spPr>
          <a:xfrm>
            <a:off x="0" y="0"/>
            <a:ext cx="3000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50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jQuery Traversing</a:t>
            </a:r>
            <a:endParaRPr sz="2050">
              <a:solidFill>
                <a:srgbClr val="666666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34" name="Google Shape;334;p39"/>
          <p:cNvCxnSpPr/>
          <p:nvPr/>
        </p:nvCxnSpPr>
        <p:spPr>
          <a:xfrm>
            <a:off x="77825" y="446175"/>
            <a:ext cx="2143800" cy="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5" name="Google Shape;33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900" y="4707425"/>
            <a:ext cx="1106900" cy="286023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9"/>
          <p:cNvSpPr txBox="1"/>
          <p:nvPr/>
        </p:nvSpPr>
        <p:spPr>
          <a:xfrm>
            <a:off x="162725" y="799475"/>
            <a:ext cx="3870000" cy="20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303B"/>
              </a:buClr>
              <a:buSzPts val="1350"/>
              <a:buChar char="●"/>
            </a:pPr>
            <a:r>
              <a:rPr lang="en-GB" sz="1350">
                <a:solidFill>
                  <a:srgbClr val="29303B"/>
                </a:solidFill>
                <a:highlight>
                  <a:srgbClr val="FFFFFF"/>
                </a:highlight>
              </a:rPr>
              <a:t>jQuery traversing refers to a process of moving through the DOM to find specific HTML elements.</a:t>
            </a:r>
            <a:endParaRPr sz="1350">
              <a:solidFill>
                <a:srgbClr val="29303B"/>
              </a:solidFill>
              <a:highlight>
                <a:srgbClr val="FFFFFF"/>
              </a:highlight>
            </a:endParaRPr>
          </a:p>
          <a:p>
            <a:pPr indent="-31432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303B"/>
              </a:buClr>
              <a:buSzPts val="1350"/>
              <a:buChar char="●"/>
            </a:pPr>
            <a:r>
              <a:rPr lang="en-GB" sz="1350">
                <a:solidFill>
                  <a:srgbClr val="29303B"/>
                </a:solidFill>
                <a:highlight>
                  <a:srgbClr val="FFFFFF"/>
                </a:highlight>
              </a:rPr>
              <a:t>This search depends on the relations between elements.</a:t>
            </a:r>
            <a:endParaRPr sz="1350">
              <a:solidFill>
                <a:srgbClr val="29303B"/>
              </a:solidFill>
              <a:highlight>
                <a:srgbClr val="FFFFFF"/>
              </a:highlight>
            </a:endParaRPr>
          </a:p>
          <a:p>
            <a:pPr indent="-31432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303B"/>
              </a:buClr>
              <a:buSzPts val="1350"/>
              <a:buChar char="●"/>
            </a:pPr>
            <a:r>
              <a:rPr lang="en-GB" sz="1350">
                <a:solidFill>
                  <a:srgbClr val="29303B"/>
                </a:solidFill>
                <a:highlight>
                  <a:srgbClr val="FFFFFF"/>
                </a:highlight>
              </a:rPr>
              <a:t>jQuery provides multiple methods for traversing the DOM conveniently and dynamically.</a:t>
            </a:r>
            <a:endParaRPr sz="1350">
              <a:solidFill>
                <a:srgbClr val="29303B"/>
              </a:solidFill>
              <a:highlight>
                <a:srgbClr val="FFFFFF"/>
              </a:highlight>
            </a:endParaRPr>
          </a:p>
        </p:txBody>
      </p:sp>
      <p:pic>
        <p:nvPicPr>
          <p:cNvPr id="337" name="Google Shape;33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4750" y="760213"/>
            <a:ext cx="3133150" cy="2143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38" name="Google Shape;338;p39"/>
          <p:cNvSpPr txBox="1"/>
          <p:nvPr/>
        </p:nvSpPr>
        <p:spPr>
          <a:xfrm>
            <a:off x="297150" y="2985625"/>
            <a:ext cx="5900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85294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GB" sz="2050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Traversing Ancestors</a:t>
            </a:r>
            <a:endParaRPr b="1" sz="2700">
              <a:solidFill>
                <a:srgbClr val="29303B"/>
              </a:solidFill>
              <a:highlight>
                <a:srgbClr val="FFFFFF"/>
              </a:highlight>
            </a:endParaRPr>
          </a:p>
        </p:txBody>
      </p:sp>
      <p:sp>
        <p:nvSpPr>
          <p:cNvPr id="339" name="Google Shape;339;p39"/>
          <p:cNvSpPr txBox="1"/>
          <p:nvPr/>
        </p:nvSpPr>
        <p:spPr>
          <a:xfrm>
            <a:off x="601375" y="3346450"/>
            <a:ext cx="7202400" cy="10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  <a:highlight>
                  <a:srgbClr val="FFFFFF"/>
                </a:highlight>
              </a:rPr>
              <a:t>When traversing upwards, jQuery provides these methods:</a:t>
            </a:r>
            <a:endParaRPr sz="1150">
              <a:solidFill>
                <a:srgbClr val="29303B"/>
              </a:solidFill>
              <a:highlight>
                <a:srgbClr val="FFFFFF"/>
              </a:highlight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29303B"/>
              </a:buClr>
              <a:buSzPts val="1150"/>
              <a:buNone/>
            </a:pPr>
            <a:r>
              <a:rPr lang="en-GB" sz="1150">
                <a:solidFill>
                  <a:srgbClr val="9884FC"/>
                </a:solidFill>
                <a:highlight>
                  <a:srgbClr val="F4F2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1150">
                <a:solidFill>
                  <a:srgbClr val="9884FC"/>
                </a:solidFill>
                <a:highlight>
                  <a:srgbClr val="F4F2FF"/>
                </a:highlight>
                <a:latin typeface="Courier New"/>
                <a:ea typeface="Courier New"/>
                <a:cs typeface="Courier New"/>
                <a:sym typeface="Courier New"/>
              </a:rPr>
              <a:t>parent()</a:t>
            </a:r>
            <a:r>
              <a:rPr lang="en-GB" sz="1150">
                <a:solidFill>
                  <a:srgbClr val="29303B"/>
                </a:solidFill>
                <a:highlight>
                  <a:srgbClr val="FFFFFF"/>
                </a:highlight>
              </a:rPr>
              <a:t>: return direct parent and traverse one level up the DOM tree.</a:t>
            </a:r>
            <a:endParaRPr sz="1150">
              <a:solidFill>
                <a:srgbClr val="29303B"/>
              </a:solidFill>
              <a:highlight>
                <a:srgbClr val="FFFFFF"/>
              </a:highlight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303B"/>
              </a:buClr>
              <a:buSzPts val="1150"/>
              <a:buNone/>
            </a:pPr>
            <a:r>
              <a:rPr lang="en-GB" sz="1150">
                <a:solidFill>
                  <a:srgbClr val="9884FC"/>
                </a:solidFill>
                <a:highlight>
                  <a:srgbClr val="F4F2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1150">
                <a:solidFill>
                  <a:srgbClr val="9884FC"/>
                </a:solidFill>
                <a:highlight>
                  <a:srgbClr val="F4F2FF"/>
                </a:highlight>
                <a:latin typeface="Courier New"/>
                <a:ea typeface="Courier New"/>
                <a:cs typeface="Courier New"/>
                <a:sym typeface="Courier New"/>
              </a:rPr>
              <a:t>parents()</a:t>
            </a:r>
            <a:r>
              <a:rPr lang="en-GB" sz="1150">
                <a:solidFill>
                  <a:srgbClr val="29303B"/>
                </a:solidFill>
                <a:highlight>
                  <a:srgbClr val="FFFFFF"/>
                </a:highlight>
              </a:rPr>
              <a:t>: return all ancestors up to the root, can filter the search.</a:t>
            </a:r>
            <a:endParaRPr sz="1150">
              <a:solidFill>
                <a:srgbClr val="29303B"/>
              </a:solidFill>
              <a:highlight>
                <a:srgbClr val="FFFFFF"/>
              </a:highlight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303B"/>
              </a:buClr>
              <a:buSzPts val="1150"/>
              <a:buNone/>
            </a:pPr>
            <a:r>
              <a:rPr lang="en-GB" sz="1150">
                <a:solidFill>
                  <a:srgbClr val="9884FC"/>
                </a:solidFill>
                <a:highlight>
                  <a:srgbClr val="F4F2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1150">
                <a:solidFill>
                  <a:srgbClr val="9884FC"/>
                </a:solidFill>
                <a:highlight>
                  <a:srgbClr val="F4F2FF"/>
                </a:highlight>
                <a:latin typeface="Courier New"/>
                <a:ea typeface="Courier New"/>
                <a:cs typeface="Courier New"/>
                <a:sym typeface="Courier New"/>
              </a:rPr>
              <a:t>parentsUntil()</a:t>
            </a:r>
            <a:r>
              <a:rPr lang="en-GB" sz="1150">
                <a:solidFill>
                  <a:srgbClr val="29303B"/>
                </a:solidFill>
                <a:highlight>
                  <a:srgbClr val="FFFFFF"/>
                </a:highlight>
              </a:rPr>
              <a:t>: return all ancestors in between two specified elements.</a:t>
            </a:r>
            <a:endParaRPr sz="1150">
              <a:solidFill>
                <a:srgbClr val="29303B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45" name="Google Shape;34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900" y="4707425"/>
            <a:ext cx="1106900" cy="286023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0"/>
          <p:cNvSpPr txBox="1"/>
          <p:nvPr/>
        </p:nvSpPr>
        <p:spPr>
          <a:xfrm>
            <a:off x="0" y="0"/>
            <a:ext cx="66717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50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Traversing Ancestors</a:t>
            </a:r>
            <a:endParaRPr sz="2050"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47" name="Google Shape;347;p40"/>
          <p:cNvCxnSpPr/>
          <p:nvPr/>
        </p:nvCxnSpPr>
        <p:spPr>
          <a:xfrm>
            <a:off x="77825" y="446175"/>
            <a:ext cx="2603700" cy="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" name="Google Shape;348;p40"/>
          <p:cNvSpPr txBox="1"/>
          <p:nvPr/>
        </p:nvSpPr>
        <p:spPr>
          <a:xfrm>
            <a:off x="318375" y="573075"/>
            <a:ext cx="3000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7692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GB" sz="1550">
                <a:solidFill>
                  <a:srgbClr val="9884FC"/>
                </a:solidFill>
                <a:highlight>
                  <a:srgbClr val="FFFFFF"/>
                </a:highlight>
              </a:rPr>
              <a:t>.parent()</a:t>
            </a:r>
            <a:endParaRPr b="1" sz="1550">
              <a:solidFill>
                <a:srgbClr val="9884FC"/>
              </a:solidFill>
              <a:highlight>
                <a:srgbClr val="FFFFFF"/>
              </a:highlight>
            </a:endParaRPr>
          </a:p>
        </p:txBody>
      </p:sp>
      <p:sp>
        <p:nvSpPr>
          <p:cNvPr id="349" name="Google Shape;349;p40"/>
          <p:cNvSpPr txBox="1"/>
          <p:nvPr/>
        </p:nvSpPr>
        <p:spPr>
          <a:xfrm>
            <a:off x="1330100" y="573075"/>
            <a:ext cx="7619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29303B"/>
                </a:solidFill>
                <a:highlight>
                  <a:srgbClr val="FFFFFF"/>
                </a:highlight>
              </a:rPr>
              <a:t>you can traverse one level up the DOM tree and return the direct parent of a specified element. It is also possible to add a selector expression (</a:t>
            </a:r>
            <a:r>
              <a:rPr b="1" lang="en-GB" sz="800">
                <a:solidFill>
                  <a:srgbClr val="9884FC"/>
                </a:solidFill>
                <a:highlight>
                  <a:srgbClr val="F4F2FF"/>
                </a:highlight>
                <a:latin typeface="Courier New"/>
                <a:ea typeface="Courier New"/>
                <a:cs typeface="Courier New"/>
                <a:sym typeface="Courier New"/>
              </a:rPr>
              <a:t>$()</a:t>
            </a:r>
            <a:r>
              <a:rPr lang="en-GB" sz="1050">
                <a:solidFill>
                  <a:srgbClr val="29303B"/>
                </a:solidFill>
                <a:highlight>
                  <a:srgbClr val="FFFFFF"/>
                </a:highlight>
              </a:rPr>
              <a:t>). Then, the specified elements are filtered to find matches.</a:t>
            </a:r>
            <a:endParaRPr sz="1100"/>
          </a:p>
        </p:txBody>
      </p:sp>
      <p:sp>
        <p:nvSpPr>
          <p:cNvPr id="350" name="Google Shape;350;p40"/>
          <p:cNvSpPr txBox="1"/>
          <p:nvPr/>
        </p:nvSpPr>
        <p:spPr>
          <a:xfrm>
            <a:off x="417425" y="1123275"/>
            <a:ext cx="3000000" cy="369300"/>
          </a:xfrm>
          <a:prstGeom prst="rect">
            <a:avLst/>
          </a:prstGeom>
          <a:noFill/>
          <a:ln cap="flat" cmpd="sng" w="9525">
            <a:solidFill>
              <a:srgbClr val="9884F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884FC"/>
                </a:solidFill>
                <a:highlight>
                  <a:srgbClr val="F4F2FF"/>
                </a:highlight>
                <a:latin typeface="Courier New"/>
                <a:ea typeface="Courier New"/>
                <a:cs typeface="Courier New"/>
                <a:sym typeface="Courier New"/>
              </a:rPr>
              <a:t>$(selector).parent([filter])</a:t>
            </a:r>
            <a:endParaRPr/>
          </a:p>
        </p:txBody>
      </p:sp>
      <p:sp>
        <p:nvSpPr>
          <p:cNvPr id="351" name="Google Shape;351;p40"/>
          <p:cNvSpPr txBox="1"/>
          <p:nvPr/>
        </p:nvSpPr>
        <p:spPr>
          <a:xfrm>
            <a:off x="417425" y="1719225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884FC"/>
                </a:solidFill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en-GB" sz="1000">
                <a:solidFill>
                  <a:srgbClr val="D69D85"/>
                </a:solidFill>
                <a:latin typeface="Courier New"/>
                <a:ea typeface="Courier New"/>
                <a:cs typeface="Courier New"/>
                <a:sym typeface="Courier New"/>
              </a:rPr>
              <a:t>"span"</a:t>
            </a:r>
            <a:r>
              <a:rPr lang="en-GB" sz="1000">
                <a:solidFill>
                  <a:srgbClr val="9884FC"/>
                </a:solidFill>
                <a:latin typeface="Courier New"/>
                <a:ea typeface="Courier New"/>
                <a:cs typeface="Courier New"/>
                <a:sym typeface="Courier New"/>
              </a:rPr>
              <a:t>).parent().css({</a:t>
            </a:r>
            <a:endParaRPr sz="1000">
              <a:solidFill>
                <a:srgbClr val="9884F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00">
                <a:solidFill>
                  <a:srgbClr val="D69D85"/>
                </a:solidFill>
                <a:latin typeface="Courier New"/>
                <a:ea typeface="Courier New"/>
                <a:cs typeface="Courier New"/>
                <a:sym typeface="Courier New"/>
              </a:rPr>
              <a:t>"color"</a:t>
            </a:r>
            <a:r>
              <a:rPr lang="en-GB" sz="10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000">
                <a:solidFill>
                  <a:srgbClr val="D69D85"/>
                </a:solidFill>
                <a:latin typeface="Courier New"/>
                <a:ea typeface="Courier New"/>
                <a:cs typeface="Courier New"/>
                <a:sym typeface="Courier New"/>
              </a:rPr>
              <a:t>"green"</a:t>
            </a:r>
            <a:r>
              <a:rPr lang="en-GB" sz="10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000">
              <a:solidFill>
                <a:srgbClr val="DCDC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00">
                <a:solidFill>
                  <a:srgbClr val="D69D85"/>
                </a:solidFill>
                <a:latin typeface="Courier New"/>
                <a:ea typeface="Courier New"/>
                <a:cs typeface="Courier New"/>
                <a:sym typeface="Courier New"/>
              </a:rPr>
              <a:t>"border"</a:t>
            </a:r>
            <a:r>
              <a:rPr lang="en-GB" sz="10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000">
                <a:solidFill>
                  <a:srgbClr val="D69D85"/>
                </a:solidFill>
                <a:latin typeface="Courier New"/>
                <a:ea typeface="Courier New"/>
                <a:cs typeface="Courier New"/>
                <a:sym typeface="Courier New"/>
              </a:rPr>
              <a:t>"2px solid blue"</a:t>
            </a:r>
            <a:endParaRPr sz="1000">
              <a:solidFill>
                <a:srgbClr val="DCDC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884FC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>
              <a:solidFill>
                <a:srgbClr val="9884FC"/>
              </a:solidFill>
            </a:endParaRPr>
          </a:p>
        </p:txBody>
      </p:sp>
      <p:pic>
        <p:nvPicPr>
          <p:cNvPr id="352" name="Google Shape;35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6800" y="1153950"/>
            <a:ext cx="3900451" cy="1266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53" name="Google Shape;353;p40"/>
          <p:cNvSpPr txBox="1"/>
          <p:nvPr/>
        </p:nvSpPr>
        <p:spPr>
          <a:xfrm>
            <a:off x="346675" y="2688475"/>
            <a:ext cx="11463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7692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GB" sz="1550">
                <a:solidFill>
                  <a:srgbClr val="9884FC"/>
                </a:solidFill>
                <a:highlight>
                  <a:srgbClr val="FFFFFF"/>
                </a:highlight>
              </a:rPr>
              <a:t>.parents()</a:t>
            </a:r>
            <a:endParaRPr b="1" sz="2250">
              <a:solidFill>
                <a:srgbClr val="29303B"/>
              </a:solidFill>
              <a:highlight>
                <a:srgbClr val="FFFFFF"/>
              </a:highlight>
            </a:endParaRPr>
          </a:p>
        </p:txBody>
      </p:sp>
      <p:sp>
        <p:nvSpPr>
          <p:cNvPr id="354" name="Google Shape;354;p40"/>
          <p:cNvSpPr txBox="1"/>
          <p:nvPr/>
        </p:nvSpPr>
        <p:spPr>
          <a:xfrm>
            <a:off x="1474825" y="2688475"/>
            <a:ext cx="726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29303B"/>
                </a:solidFill>
                <a:highlight>
                  <a:srgbClr val="FFFFFF"/>
                </a:highlight>
              </a:rPr>
              <a:t>function returns all ancestors of the specified element up the root. Just like in the previous method, you can add a </a:t>
            </a:r>
            <a:r>
              <a:rPr lang="en-GB" sz="1050">
                <a:solidFill>
                  <a:srgbClr val="9884FC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selector</a:t>
            </a:r>
            <a:r>
              <a:rPr lang="en-GB" sz="1050">
                <a:solidFill>
                  <a:srgbClr val="29303B"/>
                </a:solidFill>
                <a:highlight>
                  <a:srgbClr val="FFFFFF"/>
                </a:highlight>
              </a:rPr>
              <a:t> to find specific matches.</a:t>
            </a:r>
            <a:endParaRPr sz="1050"/>
          </a:p>
        </p:txBody>
      </p:sp>
      <p:sp>
        <p:nvSpPr>
          <p:cNvPr id="355" name="Google Shape;355;p40"/>
          <p:cNvSpPr txBox="1"/>
          <p:nvPr/>
        </p:nvSpPr>
        <p:spPr>
          <a:xfrm>
            <a:off x="516450" y="3276475"/>
            <a:ext cx="3000000" cy="369300"/>
          </a:xfrm>
          <a:prstGeom prst="rect">
            <a:avLst/>
          </a:prstGeom>
          <a:noFill/>
          <a:ln cap="flat" cmpd="sng" w="9525">
            <a:solidFill>
              <a:srgbClr val="9884F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884FC"/>
                </a:solidFill>
                <a:highlight>
                  <a:srgbClr val="F4F2FF"/>
                </a:highlight>
                <a:latin typeface="Courier New"/>
                <a:ea typeface="Courier New"/>
                <a:cs typeface="Courier New"/>
                <a:sym typeface="Courier New"/>
              </a:rPr>
              <a:t>$(selector).parents([filter])</a:t>
            </a:r>
            <a:endParaRPr/>
          </a:p>
        </p:txBody>
      </p:sp>
      <p:sp>
        <p:nvSpPr>
          <p:cNvPr id="356" name="Google Shape;356;p40"/>
          <p:cNvSpPr txBox="1"/>
          <p:nvPr/>
        </p:nvSpPr>
        <p:spPr>
          <a:xfrm>
            <a:off x="516450" y="3700200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884FC"/>
                </a:solidFill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en-GB" sz="1000">
                <a:solidFill>
                  <a:srgbClr val="D69D85"/>
                </a:solidFill>
                <a:latin typeface="Courier New"/>
                <a:ea typeface="Courier New"/>
                <a:cs typeface="Courier New"/>
                <a:sym typeface="Courier New"/>
              </a:rPr>
              <a:t>"li"</a:t>
            </a:r>
            <a:r>
              <a:rPr lang="en-GB" sz="1000">
                <a:solidFill>
                  <a:srgbClr val="9884FC"/>
                </a:solidFill>
                <a:latin typeface="Courier New"/>
                <a:ea typeface="Courier New"/>
                <a:cs typeface="Courier New"/>
                <a:sym typeface="Courier New"/>
              </a:rPr>
              <a:t>).parents().css({</a:t>
            </a:r>
            <a:endParaRPr sz="1000">
              <a:solidFill>
                <a:srgbClr val="9884F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00">
                <a:solidFill>
                  <a:srgbClr val="D69D85"/>
                </a:solidFill>
                <a:latin typeface="Courier New"/>
                <a:ea typeface="Courier New"/>
                <a:cs typeface="Courier New"/>
                <a:sym typeface="Courier New"/>
              </a:rPr>
              <a:t>"color"</a:t>
            </a:r>
            <a:r>
              <a:rPr lang="en-GB" sz="10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000">
                <a:solidFill>
                  <a:srgbClr val="D69D85"/>
                </a:solidFill>
                <a:latin typeface="Courier New"/>
                <a:ea typeface="Courier New"/>
                <a:cs typeface="Courier New"/>
                <a:sym typeface="Courier New"/>
              </a:rPr>
              <a:t>"purple"</a:t>
            </a:r>
            <a:r>
              <a:rPr lang="en-GB" sz="10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000">
              <a:solidFill>
                <a:srgbClr val="DCDC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00">
                <a:solidFill>
                  <a:srgbClr val="D69D85"/>
                </a:solidFill>
                <a:latin typeface="Courier New"/>
                <a:ea typeface="Courier New"/>
                <a:cs typeface="Courier New"/>
                <a:sym typeface="Courier New"/>
              </a:rPr>
              <a:t>"border"</a:t>
            </a:r>
            <a:r>
              <a:rPr lang="en-GB" sz="10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000">
                <a:solidFill>
                  <a:srgbClr val="D69D85"/>
                </a:solidFill>
                <a:latin typeface="Courier New"/>
                <a:ea typeface="Courier New"/>
                <a:cs typeface="Courier New"/>
                <a:sym typeface="Courier New"/>
              </a:rPr>
              <a:t>"2px solid violet"</a:t>
            </a:r>
            <a:endParaRPr sz="1000">
              <a:solidFill>
                <a:srgbClr val="DCDC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884FC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>
              <a:solidFill>
                <a:srgbClr val="9884FC"/>
              </a:solidFill>
            </a:endParaRPr>
          </a:p>
        </p:txBody>
      </p:sp>
      <p:pic>
        <p:nvPicPr>
          <p:cNvPr id="357" name="Google Shape;357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6800" y="3146850"/>
            <a:ext cx="3355478" cy="1642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3" name="Google Shape;363;p41"/>
          <p:cNvSpPr txBox="1"/>
          <p:nvPr/>
        </p:nvSpPr>
        <p:spPr>
          <a:xfrm>
            <a:off x="0" y="0"/>
            <a:ext cx="66717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50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Traversing Ancestors</a:t>
            </a:r>
            <a:endParaRPr sz="2050"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64" name="Google Shape;364;p41"/>
          <p:cNvCxnSpPr/>
          <p:nvPr/>
        </p:nvCxnSpPr>
        <p:spPr>
          <a:xfrm>
            <a:off x="77825" y="446175"/>
            <a:ext cx="2603700" cy="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65" name="Google Shape;36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900" y="4707425"/>
            <a:ext cx="1106900" cy="286023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1"/>
          <p:cNvSpPr txBox="1"/>
          <p:nvPr/>
        </p:nvSpPr>
        <p:spPr>
          <a:xfrm>
            <a:off x="226400" y="636750"/>
            <a:ext cx="15282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7692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GB" sz="1550">
                <a:solidFill>
                  <a:srgbClr val="9884FC"/>
                </a:solidFill>
                <a:highlight>
                  <a:srgbClr val="FFFFFF"/>
                </a:highlight>
              </a:rPr>
              <a:t>.parentsUntil()</a:t>
            </a:r>
            <a:endParaRPr b="1" sz="1550">
              <a:solidFill>
                <a:srgbClr val="9884FC"/>
              </a:solidFill>
              <a:highlight>
                <a:srgbClr val="FFFFFF"/>
              </a:highlight>
            </a:endParaRPr>
          </a:p>
        </p:txBody>
      </p:sp>
      <p:sp>
        <p:nvSpPr>
          <p:cNvPr id="367" name="Google Shape;367;p41"/>
          <p:cNvSpPr txBox="1"/>
          <p:nvPr/>
        </p:nvSpPr>
        <p:spPr>
          <a:xfrm>
            <a:off x="1754600" y="609900"/>
            <a:ext cx="7273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29303B"/>
                </a:solidFill>
                <a:highlight>
                  <a:srgbClr val="FFFFFF"/>
                </a:highlight>
              </a:rPr>
              <a:t>returns all ancestors of the specified element up the root. You can add a </a:t>
            </a:r>
            <a:r>
              <a:rPr b="1" lang="en-GB" sz="950">
                <a:solidFill>
                  <a:srgbClr val="29303B"/>
                </a:solidFill>
                <a:highlight>
                  <a:srgbClr val="FFFFFF"/>
                </a:highlight>
              </a:rPr>
              <a:t>selector </a:t>
            </a:r>
            <a:r>
              <a:rPr lang="en-GB" sz="950">
                <a:solidFill>
                  <a:srgbClr val="29303B"/>
                </a:solidFill>
                <a:highlight>
                  <a:srgbClr val="FFFFFF"/>
                </a:highlight>
              </a:rPr>
              <a:t>for this function. If method traverses successfully (finds a match), the jQuery object will be generated. It will consist of all ancestors up to the match (won't include the actual match).</a:t>
            </a:r>
            <a:endParaRPr sz="1000"/>
          </a:p>
        </p:txBody>
      </p:sp>
      <p:sp>
        <p:nvSpPr>
          <p:cNvPr id="368" name="Google Shape;368;p41"/>
          <p:cNvSpPr txBox="1"/>
          <p:nvPr/>
        </p:nvSpPr>
        <p:spPr>
          <a:xfrm>
            <a:off x="382050" y="1280575"/>
            <a:ext cx="493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9884FC"/>
                </a:solidFill>
                <a:highlight>
                  <a:srgbClr val="F4F2FF"/>
                </a:highlight>
                <a:latin typeface="Courier New"/>
                <a:ea typeface="Courier New"/>
                <a:cs typeface="Courier New"/>
                <a:sym typeface="Courier New"/>
              </a:rPr>
              <a:t>$(selector).parentsUntil([selector],[filter])</a:t>
            </a:r>
            <a:endParaRPr b="1"/>
          </a:p>
        </p:txBody>
      </p:sp>
      <p:sp>
        <p:nvSpPr>
          <p:cNvPr id="369" name="Google Shape;369;p41"/>
          <p:cNvSpPr txBox="1"/>
          <p:nvPr/>
        </p:nvSpPr>
        <p:spPr>
          <a:xfrm>
            <a:off x="466900" y="1811200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884FC"/>
                </a:solidFill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en-GB" sz="1000">
                <a:solidFill>
                  <a:srgbClr val="D69D85"/>
                </a:solidFill>
                <a:latin typeface="Courier New"/>
                <a:ea typeface="Courier New"/>
                <a:cs typeface="Courier New"/>
                <a:sym typeface="Courier New"/>
              </a:rPr>
              <a:t>"li"</a:t>
            </a:r>
            <a:r>
              <a:rPr lang="en-GB" sz="1000">
                <a:solidFill>
                  <a:srgbClr val="9884FC"/>
                </a:solidFill>
                <a:latin typeface="Courier New"/>
                <a:ea typeface="Courier New"/>
                <a:cs typeface="Courier New"/>
                <a:sym typeface="Courier New"/>
              </a:rPr>
              <a:t>).parentsUntil(</a:t>
            </a:r>
            <a:r>
              <a:rPr lang="en-GB" sz="1000">
                <a:solidFill>
                  <a:srgbClr val="D69D85"/>
                </a:solidFill>
                <a:latin typeface="Courier New"/>
                <a:ea typeface="Courier New"/>
                <a:cs typeface="Courier New"/>
                <a:sym typeface="Courier New"/>
              </a:rPr>
              <a:t>"div"</a:t>
            </a:r>
            <a:r>
              <a:rPr lang="en-GB" sz="1000">
                <a:solidFill>
                  <a:srgbClr val="9884FC"/>
                </a:solidFill>
                <a:latin typeface="Courier New"/>
                <a:ea typeface="Courier New"/>
                <a:cs typeface="Courier New"/>
                <a:sym typeface="Courier New"/>
              </a:rPr>
              <a:t>).css({</a:t>
            </a:r>
            <a:endParaRPr sz="1000">
              <a:solidFill>
                <a:srgbClr val="9884F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00">
                <a:solidFill>
                  <a:srgbClr val="D69D85"/>
                </a:solidFill>
                <a:latin typeface="Courier New"/>
                <a:ea typeface="Courier New"/>
                <a:cs typeface="Courier New"/>
                <a:sym typeface="Courier New"/>
              </a:rPr>
              <a:t>"color"</a:t>
            </a:r>
            <a:r>
              <a:rPr lang="en-GB" sz="10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000">
                <a:solidFill>
                  <a:srgbClr val="D69D85"/>
                </a:solidFill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en-GB" sz="10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000">
              <a:solidFill>
                <a:srgbClr val="DCDC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00">
                <a:solidFill>
                  <a:srgbClr val="D69D85"/>
                </a:solidFill>
                <a:latin typeface="Courier New"/>
                <a:ea typeface="Courier New"/>
                <a:cs typeface="Courier New"/>
                <a:sym typeface="Courier New"/>
              </a:rPr>
              <a:t>"border"</a:t>
            </a:r>
            <a:r>
              <a:rPr lang="en-GB" sz="10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000">
                <a:solidFill>
                  <a:srgbClr val="D69D85"/>
                </a:solidFill>
                <a:latin typeface="Courier New"/>
                <a:ea typeface="Courier New"/>
                <a:cs typeface="Courier New"/>
                <a:sym typeface="Courier New"/>
              </a:rPr>
              <a:t>"2px solid deeppink"</a:t>
            </a:r>
            <a:endParaRPr sz="1000">
              <a:solidFill>
                <a:srgbClr val="DCDC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884FC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>
              <a:solidFill>
                <a:srgbClr val="9884FC"/>
              </a:solidFill>
            </a:endParaRPr>
          </a:p>
        </p:txBody>
      </p:sp>
      <p:pic>
        <p:nvPicPr>
          <p:cNvPr id="370" name="Google Shape;37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6400" y="1915475"/>
            <a:ext cx="4390825" cy="20819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6" name="Google Shape;376;p42"/>
          <p:cNvSpPr txBox="1"/>
          <p:nvPr/>
        </p:nvSpPr>
        <p:spPr>
          <a:xfrm>
            <a:off x="0" y="0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800"/>
              </a:spcBef>
              <a:spcAft>
                <a:spcPts val="3000"/>
              </a:spcAft>
              <a:buNone/>
            </a:pPr>
            <a:r>
              <a:rPr lang="en-GB" sz="3000">
                <a:solidFill>
                  <a:schemeClr val="lt1"/>
                </a:solidFill>
                <a:highlight>
                  <a:srgbClr val="9884FC"/>
                </a:highlight>
                <a:latin typeface="Lora"/>
                <a:ea typeface="Lora"/>
                <a:cs typeface="Lora"/>
                <a:sym typeface="Lora"/>
              </a:rPr>
              <a:t>jQuery Exercises</a:t>
            </a:r>
            <a:endParaRPr sz="3000">
              <a:solidFill>
                <a:schemeClr val="lt1"/>
              </a:solidFill>
              <a:highlight>
                <a:srgbClr val="9884FC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77" name="Google Shape;377;p42"/>
          <p:cNvSpPr txBox="1"/>
          <p:nvPr/>
        </p:nvSpPr>
        <p:spPr>
          <a:xfrm>
            <a:off x="370125" y="898525"/>
            <a:ext cx="8651100" cy="31704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333333"/>
                </a:solidFill>
                <a:latin typeface="Lora"/>
                <a:ea typeface="Lora"/>
                <a:cs typeface="Lora"/>
                <a:sym typeface="Lora"/>
              </a:rPr>
              <a:t>Your Turn </a:t>
            </a:r>
            <a:endParaRPr b="1" sz="1800">
              <a:solidFill>
                <a:srgbClr val="33333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333333"/>
                </a:solidFill>
                <a:latin typeface="Lora"/>
                <a:ea typeface="Lora"/>
                <a:cs typeface="Lora"/>
                <a:sym typeface="Lora"/>
              </a:rPr>
              <a:t>Part 1</a:t>
            </a:r>
            <a:endParaRPr b="1" sz="1800">
              <a:solidFill>
                <a:srgbClr val="33333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5625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33333"/>
                </a:solidFill>
                <a:latin typeface="Lora"/>
                <a:ea typeface="Lora"/>
                <a:cs typeface="Lora"/>
                <a:sym typeface="Lora"/>
              </a:rPr>
              <a:t>Build a list page where users can add and rate examples from a category (e.g. movies, albums, or sports). This page should include the following:</a:t>
            </a:r>
            <a:endParaRPr sz="1200">
              <a:solidFill>
                <a:srgbClr val="333333"/>
              </a:solidFill>
              <a:latin typeface="Lora"/>
              <a:ea typeface="Lora"/>
              <a:cs typeface="Lora"/>
              <a:sym typeface="Lor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Lora"/>
              <a:buAutoNum type="arabicPeriod"/>
            </a:pPr>
            <a:r>
              <a:rPr lang="en-GB" sz="1200">
                <a:solidFill>
                  <a:srgbClr val="333333"/>
                </a:solidFill>
                <a:latin typeface="Lora"/>
                <a:ea typeface="Lora"/>
                <a:cs typeface="Lora"/>
                <a:sym typeface="Lora"/>
              </a:rPr>
              <a:t>A form, where you can add something to the list and rate it.</a:t>
            </a:r>
            <a:endParaRPr sz="1200">
              <a:solidFill>
                <a:srgbClr val="333333"/>
              </a:solidFill>
              <a:latin typeface="Lora"/>
              <a:ea typeface="Lora"/>
              <a:cs typeface="Lora"/>
              <a:sym typeface="Lor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Lora"/>
              <a:buAutoNum type="arabicPeriod"/>
            </a:pPr>
            <a:r>
              <a:rPr lang="en-GB" sz="1200">
                <a:solidFill>
                  <a:srgbClr val="333333"/>
                </a:solidFill>
                <a:latin typeface="Lora"/>
                <a:ea typeface="Lora"/>
                <a:cs typeface="Lora"/>
                <a:sym typeface="Lora"/>
              </a:rPr>
              <a:t>A table of all of the things you've added.</a:t>
            </a:r>
            <a:endParaRPr sz="1200">
              <a:solidFill>
                <a:srgbClr val="333333"/>
              </a:solidFill>
              <a:latin typeface="Lora"/>
              <a:ea typeface="Lora"/>
              <a:cs typeface="Lora"/>
              <a:sym typeface="Lor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Lora"/>
              <a:buAutoNum type="arabicPeriod"/>
            </a:pPr>
            <a:r>
              <a:rPr lang="en-GB" sz="1200">
                <a:solidFill>
                  <a:srgbClr val="333333"/>
                </a:solidFill>
                <a:latin typeface="Lora"/>
                <a:ea typeface="Lora"/>
                <a:cs typeface="Lora"/>
                <a:sym typeface="Lora"/>
              </a:rPr>
              <a:t>A delete button for each row of the table that lets you remove elements from the list.</a:t>
            </a:r>
            <a:endParaRPr sz="1200">
              <a:solidFill>
                <a:srgbClr val="33333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2300"/>
              </a:spcAft>
              <a:buNone/>
            </a:pPr>
            <a:r>
              <a:rPr b="1" lang="en-GB" sz="1200">
                <a:solidFill>
                  <a:srgbClr val="333333"/>
                </a:solidFill>
                <a:latin typeface="Lora"/>
                <a:ea typeface="Lora"/>
                <a:cs typeface="Lora"/>
                <a:sym typeface="Lora"/>
              </a:rPr>
              <a:t>Note</a:t>
            </a:r>
            <a:r>
              <a:rPr lang="en-GB" sz="1200">
                <a:solidFill>
                  <a:srgbClr val="333333"/>
                </a:solidFill>
                <a:latin typeface="Lora"/>
                <a:ea typeface="Lora"/>
                <a:cs typeface="Lora"/>
                <a:sym typeface="Lora"/>
              </a:rPr>
              <a:t>: </a:t>
            </a:r>
            <a:r>
              <a:rPr lang="en-GB" sz="1000">
                <a:solidFill>
                  <a:srgbClr val="333333"/>
                </a:solidFill>
                <a:latin typeface="Lora"/>
                <a:ea typeface="Lora"/>
                <a:cs typeface="Lora"/>
                <a:sym typeface="Lora"/>
              </a:rPr>
              <a:t>All DOM manipulation should be done using jQuery - don't use any vanilla JavaScript properties or methods to interact with the DOM!</a:t>
            </a:r>
            <a:endParaRPr sz="1000">
              <a:solidFill>
                <a:srgbClr val="333333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3" name="Google Shape;383;p43"/>
          <p:cNvSpPr txBox="1"/>
          <p:nvPr/>
        </p:nvSpPr>
        <p:spPr>
          <a:xfrm>
            <a:off x="0" y="0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800"/>
              </a:spcBef>
              <a:spcAft>
                <a:spcPts val="3000"/>
              </a:spcAft>
              <a:buNone/>
            </a:pPr>
            <a:r>
              <a:rPr lang="en-GB" sz="3000">
                <a:solidFill>
                  <a:schemeClr val="lt1"/>
                </a:solidFill>
                <a:highlight>
                  <a:srgbClr val="9884FC"/>
                </a:highlight>
                <a:latin typeface="Lora"/>
                <a:ea typeface="Lora"/>
                <a:cs typeface="Lora"/>
                <a:sym typeface="Lora"/>
              </a:rPr>
              <a:t>jQuery Exercises</a:t>
            </a:r>
            <a:endParaRPr sz="3000">
              <a:solidFill>
                <a:schemeClr val="lt1"/>
              </a:solidFill>
              <a:highlight>
                <a:srgbClr val="9884FC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84" name="Google Shape;384;p43"/>
          <p:cNvSpPr txBox="1"/>
          <p:nvPr/>
        </p:nvSpPr>
        <p:spPr>
          <a:xfrm>
            <a:off x="197675" y="1224000"/>
            <a:ext cx="8532300" cy="1257900"/>
          </a:xfrm>
          <a:prstGeom prst="rect">
            <a:avLst/>
          </a:prstGeom>
          <a:noFill/>
          <a:ln cap="flat" cmpd="sng" w="9525">
            <a:solidFill>
              <a:srgbClr val="00458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333333"/>
                </a:solidFill>
                <a:latin typeface="Lora"/>
                <a:ea typeface="Lora"/>
                <a:cs typeface="Lora"/>
                <a:sym typeface="Lora"/>
              </a:rPr>
              <a:t>Your Turn</a:t>
            </a:r>
            <a:endParaRPr b="1" sz="1800">
              <a:solidFill>
                <a:srgbClr val="33333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just">
              <a:lnSpc>
                <a:spcPct val="15625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33333"/>
                </a:solidFill>
                <a:latin typeface="Lora"/>
                <a:ea typeface="Lora"/>
                <a:cs typeface="Lora"/>
                <a:sym typeface="Lora"/>
              </a:rPr>
              <a:t>Now that you have learned a bit of jQuery, it's time to refactor an application from </a:t>
            </a:r>
            <a:r>
              <a:rPr lang="en-GB" sz="1200">
                <a:solidFill>
                  <a:srgbClr val="333333"/>
                </a:solidFill>
                <a:highlight>
                  <a:srgbClr val="FFFF00"/>
                </a:highlight>
                <a:latin typeface="Lora"/>
                <a:ea typeface="Lora"/>
                <a:cs typeface="Lora"/>
                <a:sym typeface="Lora"/>
              </a:rPr>
              <a:t>vanilla JS to use jQuery!</a:t>
            </a:r>
            <a:endParaRPr sz="1200">
              <a:solidFill>
                <a:srgbClr val="333333"/>
              </a:solidFill>
              <a:highlight>
                <a:srgbClr val="FFFF00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just">
              <a:lnSpc>
                <a:spcPct val="15625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GB" sz="1200">
                <a:solidFill>
                  <a:srgbClr val="333333"/>
                </a:solidFill>
                <a:latin typeface="Lora"/>
                <a:ea typeface="Lora"/>
                <a:cs typeface="Lora"/>
                <a:sym typeface="Lora"/>
              </a:rPr>
              <a:t>You can use an application that you have built previously, like the Todo application.</a:t>
            </a:r>
            <a:endParaRPr sz="1200">
              <a:solidFill>
                <a:srgbClr val="333333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385" name="Google Shape;38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900" y="4707425"/>
            <a:ext cx="1106900" cy="286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44"/>
          <p:cNvPicPr preferRelativeResize="0"/>
          <p:nvPr/>
        </p:nvPicPr>
        <p:blipFill rotWithShape="1">
          <a:blip r:embed="rId3">
            <a:alphaModFix amt="60000"/>
          </a:blip>
          <a:srcRect b="0" l="0" r="0" t="0"/>
          <a:stretch/>
        </p:blipFill>
        <p:spPr>
          <a:xfrm>
            <a:off x="0" y="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4"/>
          <p:cNvSpPr/>
          <p:nvPr/>
        </p:nvSpPr>
        <p:spPr>
          <a:xfrm>
            <a:off x="970600" y="888825"/>
            <a:ext cx="8173500" cy="3372000"/>
          </a:xfrm>
          <a:prstGeom prst="rect">
            <a:avLst/>
          </a:prstGeom>
          <a:solidFill>
            <a:srgbClr val="00A1FF">
              <a:alpha val="8392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2" name="Google Shape;39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000" y="4476750"/>
            <a:ext cx="1106900" cy="286023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4"/>
          <p:cNvSpPr/>
          <p:nvPr/>
        </p:nvSpPr>
        <p:spPr>
          <a:xfrm rot="-2573657">
            <a:off x="7834807" y="3379995"/>
            <a:ext cx="1345189" cy="1278751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00FFD0">
              <a:alpha val="5686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4"/>
          <p:cNvSpPr/>
          <p:nvPr/>
        </p:nvSpPr>
        <p:spPr>
          <a:xfrm flipH="1">
            <a:off x="8440181" y="3366799"/>
            <a:ext cx="263100" cy="263100"/>
          </a:xfrm>
          <a:prstGeom prst="ellipse">
            <a:avLst/>
          </a:prstGeom>
          <a:solidFill>
            <a:srgbClr val="F3F3F3">
              <a:alpha val="5647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4"/>
          <p:cNvSpPr/>
          <p:nvPr/>
        </p:nvSpPr>
        <p:spPr>
          <a:xfrm flipH="1">
            <a:off x="7438350" y="3764305"/>
            <a:ext cx="378900" cy="378900"/>
          </a:xfrm>
          <a:prstGeom prst="ellipse">
            <a:avLst/>
          </a:prstGeom>
          <a:solidFill>
            <a:srgbClr val="F3F3F3">
              <a:alpha val="5647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4"/>
          <p:cNvSpPr/>
          <p:nvPr/>
        </p:nvSpPr>
        <p:spPr>
          <a:xfrm flipH="1">
            <a:off x="7102069" y="3629830"/>
            <a:ext cx="92100" cy="92100"/>
          </a:xfrm>
          <a:prstGeom prst="ellipse">
            <a:avLst/>
          </a:prstGeom>
          <a:solidFill>
            <a:srgbClr val="F3F3F3">
              <a:alpha val="5647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44"/>
          <p:cNvSpPr txBox="1"/>
          <p:nvPr/>
        </p:nvSpPr>
        <p:spPr>
          <a:xfrm>
            <a:off x="5345900" y="3014925"/>
            <a:ext cx="344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9FAFC"/>
                </a:solidFill>
                <a:latin typeface="Georgia"/>
                <a:ea typeface="Georgia"/>
                <a:cs typeface="Georgia"/>
                <a:sym typeface="Georgia"/>
              </a:rPr>
              <a:t>Lavanya Seetharaman</a:t>
            </a:r>
            <a:endParaRPr sz="1200">
              <a:solidFill>
                <a:srgbClr val="F9FAF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9FAFC"/>
                </a:solidFill>
                <a:latin typeface="Georgia"/>
                <a:ea typeface="Georgia"/>
                <a:cs typeface="Georgia"/>
                <a:sym typeface="Georgia"/>
              </a:rPr>
              <a:t>Instructor@BoardInfinity</a:t>
            </a:r>
            <a:endParaRPr sz="1200">
              <a:solidFill>
                <a:srgbClr val="F9FAF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9" name="Google Shape;399;p44"/>
          <p:cNvSpPr txBox="1"/>
          <p:nvPr/>
        </p:nvSpPr>
        <p:spPr>
          <a:xfrm>
            <a:off x="970600" y="1793375"/>
            <a:ext cx="7704600" cy="10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1" lang="en-GB" sz="27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5.5 jQuery AJAX</a:t>
            </a:r>
            <a:endParaRPr b="1" sz="27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- Javascript Library</a:t>
            </a:r>
            <a:endParaRPr sz="18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170201" y="2052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jQuery is not a framework</a:t>
            </a:r>
            <a:endParaRPr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47075" y="2469175"/>
            <a:ext cx="8520600" cy="18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Obtain the latest version of jQuery</a:t>
            </a:r>
            <a:r>
              <a:rPr lang="en-GB" sz="1200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GB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https://jquery.com/</a:t>
            </a:r>
            <a:endParaRPr sz="1200" u="sng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Installing jQuery is as easy as placing it within your web application and using the HTML &lt;script&gt; tag to include it in your pages, like this:</a:t>
            </a:r>
            <a:endParaRPr sz="1000"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222222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46" name="Google Shape;14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7075" y="4663225"/>
            <a:ext cx="1106900" cy="2860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7"/>
          <p:cNvCxnSpPr/>
          <p:nvPr/>
        </p:nvCxnSpPr>
        <p:spPr>
          <a:xfrm>
            <a:off x="212251" y="551852"/>
            <a:ext cx="3954900" cy="72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8" name="Google Shape;14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6400" y="20520"/>
            <a:ext cx="1264825" cy="445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9" name="Google Shape;149;p27"/>
          <p:cNvSpPr txBox="1"/>
          <p:nvPr/>
        </p:nvSpPr>
        <p:spPr>
          <a:xfrm>
            <a:off x="643825" y="3201175"/>
            <a:ext cx="5688300" cy="3387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GB" sz="10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-GB" sz="10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type=</a:t>
            </a:r>
            <a:r>
              <a:rPr lang="en-GB" sz="1000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"text/javascript"</a:t>
            </a:r>
            <a:r>
              <a:rPr lang="en-GB" sz="10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src=</a:t>
            </a:r>
            <a:r>
              <a:rPr lang="en-GB" sz="1000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"scripts/jquery-1.4.js"</a:t>
            </a:r>
            <a:r>
              <a:rPr lang="en-GB" sz="10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b="1" lang="en-GB" sz="10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-GB" sz="10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/>
          </a:p>
        </p:txBody>
      </p:sp>
      <p:sp>
        <p:nvSpPr>
          <p:cNvPr id="150" name="Google Shape;150;p27"/>
          <p:cNvSpPr txBox="1"/>
          <p:nvPr/>
        </p:nvSpPr>
        <p:spPr>
          <a:xfrm>
            <a:off x="424500" y="1031625"/>
            <a:ext cx="5610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41414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$ </a:t>
            </a:r>
            <a:r>
              <a:rPr lang="en-GB" sz="1000">
                <a:solidFill>
                  <a:srgbClr val="41414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  </a:t>
            </a:r>
            <a:r>
              <a:rPr b="1" lang="en-GB" sz="1000">
                <a:solidFill>
                  <a:srgbClr val="41414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John Resig</a:t>
            </a:r>
            <a:r>
              <a:rPr lang="en-GB" sz="1000">
                <a:solidFill>
                  <a:srgbClr val="41414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 in early </a:t>
            </a:r>
            <a:r>
              <a:rPr b="1" lang="en-GB" sz="1000">
                <a:solidFill>
                  <a:srgbClr val="41414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2005</a:t>
            </a:r>
            <a:endParaRPr b="1" sz="1000">
              <a:solidFill>
                <a:srgbClr val="41414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1414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41414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$</a:t>
            </a:r>
            <a:r>
              <a:rPr lang="en-GB" sz="1000">
                <a:solidFill>
                  <a:srgbClr val="41414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   </a:t>
            </a:r>
            <a:r>
              <a:rPr lang="en-GB" sz="1000">
                <a:solidFill>
                  <a:srgbClr val="41414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jQuery is a fast, lightweight.</a:t>
            </a:r>
            <a:endParaRPr sz="1000">
              <a:solidFill>
                <a:srgbClr val="41414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1414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41414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$ </a:t>
            </a:r>
            <a:r>
              <a:rPr lang="en-GB" sz="1000">
                <a:solidFill>
                  <a:srgbClr val="41414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  </a:t>
            </a:r>
            <a:r>
              <a:rPr lang="en-GB" sz="1000">
                <a:solidFill>
                  <a:srgbClr val="41414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Feature-rich JavaScript library that is based on the principle "write less, do more".</a:t>
            </a:r>
            <a:endParaRPr sz="1000">
              <a:solidFill>
                <a:srgbClr val="41414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1414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41414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$   </a:t>
            </a:r>
            <a:r>
              <a:rPr lang="en-GB" sz="1000">
                <a:solidFill>
                  <a:srgbClr val="41414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Ajax based application.</a:t>
            </a:r>
            <a:endParaRPr sz="1000">
              <a:solidFill>
                <a:srgbClr val="41414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1414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1" name="Google Shape;15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2" name="Google Shape;152;p27"/>
          <p:cNvSpPr txBox="1"/>
          <p:nvPr/>
        </p:nvSpPr>
        <p:spPr>
          <a:xfrm>
            <a:off x="106125" y="3799250"/>
            <a:ext cx="307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https://code.jquery.com/</a:t>
            </a:r>
            <a:r>
              <a:rPr lang="en-GB"/>
              <a:t>             </a:t>
            </a:r>
            <a:r>
              <a:rPr b="1" lang="en-GB"/>
              <a:t>CDN</a:t>
            </a:r>
            <a:endParaRPr b="1"/>
          </a:p>
        </p:txBody>
      </p:sp>
      <p:sp>
        <p:nvSpPr>
          <p:cNvPr id="153" name="Google Shape;153;p27"/>
          <p:cNvSpPr txBox="1"/>
          <p:nvPr/>
        </p:nvSpPr>
        <p:spPr>
          <a:xfrm>
            <a:off x="2256925" y="3691400"/>
            <a:ext cx="683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&lt;script src="https://code.jquery.com/jquery-3.6.0.min.js" integrity="sha256-/xUj+3OJU5yExlq6GSYGSHk7tPXikynS7ogEvDej/m4=" crossorigin="anonymous"&gt;&lt;/script&gt;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6035100" y="669825"/>
            <a:ext cx="3000000" cy="3693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3A5"/>
                </a:highlight>
                <a:latin typeface="Lora"/>
                <a:ea typeface="Lora"/>
                <a:cs typeface="Lora"/>
                <a:sym typeface="Lora"/>
              </a:rPr>
              <a:t>$</a:t>
            </a:r>
            <a:r>
              <a:rPr lang="en-GB" sz="1200">
                <a:latin typeface="Lora"/>
                <a:ea typeface="Lora"/>
                <a:cs typeface="Lora"/>
                <a:sym typeface="Lora"/>
              </a:rPr>
              <a:t> is simply an alias for </a:t>
            </a:r>
            <a:r>
              <a:rPr lang="en-GB" sz="1200">
                <a:highlight>
                  <a:srgbClr val="FFF3A5"/>
                </a:highlight>
                <a:latin typeface="Lora"/>
                <a:ea typeface="Lora"/>
                <a:cs typeface="Lora"/>
                <a:sym typeface="Lora"/>
              </a:rPr>
              <a:t>jQuery</a:t>
            </a:r>
            <a:endParaRPr sz="1200">
              <a:highlight>
                <a:srgbClr val="FFF3A5"/>
              </a:highlight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5" name="Google Shape;405;p45"/>
          <p:cNvSpPr txBox="1"/>
          <p:nvPr/>
        </p:nvSpPr>
        <p:spPr>
          <a:xfrm>
            <a:off x="0" y="0"/>
            <a:ext cx="66717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50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jQuery - AJAX</a:t>
            </a:r>
            <a:endParaRPr sz="3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406" name="Google Shape;406;p45"/>
          <p:cNvCxnSpPr/>
          <p:nvPr/>
        </p:nvCxnSpPr>
        <p:spPr>
          <a:xfrm>
            <a:off x="77825" y="446175"/>
            <a:ext cx="1733400" cy="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07" name="Google Shape;40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900" y="4707425"/>
            <a:ext cx="1106900" cy="286023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45"/>
          <p:cNvSpPr txBox="1"/>
          <p:nvPr/>
        </p:nvSpPr>
        <p:spPr>
          <a:xfrm>
            <a:off x="281375" y="721650"/>
            <a:ext cx="3892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-GB" sz="1650">
                <a:solidFill>
                  <a:srgbClr val="9900FF"/>
                </a:solidFill>
                <a:highlight>
                  <a:srgbClr val="FFFFFF"/>
                </a:highlight>
              </a:rPr>
              <a:t>HTTP </a:t>
            </a:r>
            <a:r>
              <a:rPr lang="en-GB" sz="1650">
                <a:solidFill>
                  <a:srgbClr val="7E7F7F"/>
                </a:solidFill>
                <a:highlight>
                  <a:srgbClr val="FFFFFF"/>
                </a:highlight>
              </a:rPr>
              <a:t>- </a:t>
            </a:r>
            <a:r>
              <a:rPr lang="en-GB" sz="1650">
                <a:solidFill>
                  <a:srgbClr val="9900FF"/>
                </a:solidFill>
                <a:highlight>
                  <a:srgbClr val="FFFFFF"/>
                </a:highlight>
              </a:rPr>
              <a:t>H</a:t>
            </a:r>
            <a:r>
              <a:rPr lang="en-GB" sz="1650">
                <a:solidFill>
                  <a:srgbClr val="7E7F7F"/>
                </a:solidFill>
                <a:highlight>
                  <a:srgbClr val="FFFFFF"/>
                </a:highlight>
              </a:rPr>
              <a:t>ypertext </a:t>
            </a:r>
            <a:r>
              <a:rPr lang="en-GB" sz="1650">
                <a:solidFill>
                  <a:srgbClr val="9900FF"/>
                </a:solidFill>
                <a:highlight>
                  <a:srgbClr val="FFFFFF"/>
                </a:highlight>
              </a:rPr>
              <a:t>T</a:t>
            </a:r>
            <a:r>
              <a:rPr lang="en-GB" sz="1650">
                <a:solidFill>
                  <a:srgbClr val="7E7F7F"/>
                </a:solidFill>
                <a:highlight>
                  <a:srgbClr val="FFFFFF"/>
                </a:highlight>
              </a:rPr>
              <a:t>ransfer </a:t>
            </a:r>
            <a:r>
              <a:rPr lang="en-GB" sz="1650">
                <a:solidFill>
                  <a:srgbClr val="9900FF"/>
                </a:solidFill>
                <a:highlight>
                  <a:srgbClr val="FFFFFF"/>
                </a:highlight>
              </a:rPr>
              <a:t>P</a:t>
            </a:r>
            <a:r>
              <a:rPr lang="en-GB" sz="1650">
                <a:solidFill>
                  <a:srgbClr val="7E7F7F"/>
                </a:solidFill>
                <a:highlight>
                  <a:srgbClr val="FFFFFF"/>
                </a:highlight>
              </a:rPr>
              <a:t>rotocol</a:t>
            </a:r>
            <a:endParaRPr sz="1650">
              <a:solidFill>
                <a:srgbClr val="7E7F7F"/>
              </a:solidFill>
              <a:highlight>
                <a:srgbClr val="FFFFFF"/>
              </a:highlight>
            </a:endParaRPr>
          </a:p>
        </p:txBody>
      </p:sp>
      <p:sp>
        <p:nvSpPr>
          <p:cNvPr id="409" name="Google Shape;409;p45"/>
          <p:cNvSpPr txBox="1"/>
          <p:nvPr/>
        </p:nvSpPr>
        <p:spPr>
          <a:xfrm>
            <a:off x="290075" y="1259350"/>
            <a:ext cx="3000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-GB" sz="1650">
                <a:solidFill>
                  <a:srgbClr val="7E7F7F"/>
                </a:solidFill>
                <a:highlight>
                  <a:srgbClr val="FFFFFF"/>
                </a:highlight>
              </a:rPr>
              <a:t>How do I see my requests?</a:t>
            </a:r>
            <a:endParaRPr sz="1650">
              <a:solidFill>
                <a:srgbClr val="7E7F7F"/>
              </a:solidFill>
              <a:highlight>
                <a:srgbClr val="FFFFFF"/>
              </a:highlight>
            </a:endParaRPr>
          </a:p>
        </p:txBody>
      </p:sp>
      <p:sp>
        <p:nvSpPr>
          <p:cNvPr id="410" name="Google Shape;410;p45"/>
          <p:cNvSpPr txBox="1"/>
          <p:nvPr/>
        </p:nvSpPr>
        <p:spPr>
          <a:xfrm>
            <a:off x="332525" y="1867800"/>
            <a:ext cx="3000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-GB" sz="1650">
                <a:solidFill>
                  <a:srgbClr val="9900FF"/>
                </a:solidFill>
                <a:highlight>
                  <a:srgbClr val="FFFFFF"/>
                </a:highlight>
              </a:rPr>
              <a:t>XHR </a:t>
            </a:r>
            <a:r>
              <a:rPr lang="en-GB" sz="1650">
                <a:solidFill>
                  <a:srgbClr val="7E7F7F"/>
                </a:solidFill>
                <a:highlight>
                  <a:srgbClr val="FFFFFF"/>
                </a:highlight>
              </a:rPr>
              <a:t>-  </a:t>
            </a:r>
            <a:r>
              <a:rPr lang="en-GB" sz="1650">
                <a:solidFill>
                  <a:srgbClr val="9900FF"/>
                </a:solidFill>
                <a:highlight>
                  <a:srgbClr val="FFFFFF"/>
                </a:highlight>
              </a:rPr>
              <a:t>X</a:t>
            </a:r>
            <a:r>
              <a:rPr lang="en-GB" sz="1650">
                <a:solidFill>
                  <a:srgbClr val="7E7F7F"/>
                </a:solidFill>
                <a:highlight>
                  <a:srgbClr val="FFFFFF"/>
                </a:highlight>
              </a:rPr>
              <a:t>ML</a:t>
            </a:r>
            <a:r>
              <a:rPr lang="en-GB" sz="1650">
                <a:solidFill>
                  <a:srgbClr val="9900FF"/>
                </a:solidFill>
                <a:highlight>
                  <a:srgbClr val="FFFFFF"/>
                </a:highlight>
              </a:rPr>
              <a:t>H</a:t>
            </a:r>
            <a:r>
              <a:rPr lang="en-GB" sz="1650">
                <a:solidFill>
                  <a:srgbClr val="7E7F7F"/>
                </a:solidFill>
                <a:highlight>
                  <a:srgbClr val="FFFFFF"/>
                </a:highlight>
              </a:rPr>
              <a:t>ttp</a:t>
            </a:r>
            <a:r>
              <a:rPr lang="en-GB" sz="1650">
                <a:solidFill>
                  <a:srgbClr val="9900FF"/>
                </a:solidFill>
                <a:highlight>
                  <a:srgbClr val="FFFFFF"/>
                </a:highlight>
              </a:rPr>
              <a:t>R</a:t>
            </a:r>
            <a:r>
              <a:rPr lang="en-GB" sz="1650">
                <a:solidFill>
                  <a:srgbClr val="7E7F7F"/>
                </a:solidFill>
                <a:highlight>
                  <a:srgbClr val="FFFFFF"/>
                </a:highlight>
              </a:rPr>
              <a:t>equest</a:t>
            </a:r>
            <a:endParaRPr sz="1650">
              <a:solidFill>
                <a:srgbClr val="7E7F7F"/>
              </a:solidFill>
              <a:highlight>
                <a:srgbClr val="FFFFFF"/>
              </a:highlight>
            </a:endParaRPr>
          </a:p>
        </p:txBody>
      </p:sp>
      <p:pic>
        <p:nvPicPr>
          <p:cNvPr id="411" name="Google Shape;41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3850" y="809025"/>
            <a:ext cx="4835132" cy="3525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488" y="2695638"/>
            <a:ext cx="3631824" cy="1622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8" name="Google Shape;418;p46"/>
          <p:cNvSpPr txBox="1"/>
          <p:nvPr/>
        </p:nvSpPr>
        <p:spPr>
          <a:xfrm>
            <a:off x="0" y="0"/>
            <a:ext cx="66717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50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jQuery - AJAX Methods</a:t>
            </a:r>
            <a:endParaRPr sz="3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419" name="Google Shape;419;p46"/>
          <p:cNvCxnSpPr/>
          <p:nvPr/>
        </p:nvCxnSpPr>
        <p:spPr>
          <a:xfrm>
            <a:off x="77825" y="446175"/>
            <a:ext cx="2815800" cy="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20" name="Google Shape;42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900" y="4707425"/>
            <a:ext cx="1106900" cy="286023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46"/>
          <p:cNvSpPr txBox="1"/>
          <p:nvPr/>
        </p:nvSpPr>
        <p:spPr>
          <a:xfrm>
            <a:off x="304225" y="815700"/>
            <a:ext cx="6501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-GB" sz="1250">
                <a:solidFill>
                  <a:srgbClr val="9884F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jQuery Ajax HTTP GET or DELETE Method</a:t>
            </a:r>
            <a:endParaRPr b="1" sz="1250">
              <a:solidFill>
                <a:srgbClr val="9884F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2" name="Google Shape;42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338" y="1375675"/>
            <a:ext cx="5915025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170201" y="2052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What you can do with jQuery </a:t>
            </a:r>
            <a:endParaRPr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60" name="Google Shape;16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7100" y="5950"/>
            <a:ext cx="1106900" cy="2860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8"/>
          <p:cNvCxnSpPr/>
          <p:nvPr/>
        </p:nvCxnSpPr>
        <p:spPr>
          <a:xfrm>
            <a:off x="283000" y="544775"/>
            <a:ext cx="4289100" cy="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3" name="Google Shape;163;p28"/>
          <p:cNvSpPr txBox="1"/>
          <p:nvPr/>
        </p:nvSpPr>
        <p:spPr>
          <a:xfrm>
            <a:off x="261775" y="806550"/>
            <a:ext cx="4881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ora"/>
              <a:buChar char="➔"/>
            </a:pPr>
            <a:r>
              <a:rPr lang="en-GB" sz="1200">
                <a:solidFill>
                  <a:srgbClr val="41414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select elements to perform manipulation.</a:t>
            </a:r>
            <a:endParaRPr sz="1200">
              <a:solidFill>
                <a:srgbClr val="41414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Lora"/>
              <a:buChar char="➔"/>
            </a:pPr>
            <a:r>
              <a:rPr lang="en-GB" sz="1200">
                <a:solidFill>
                  <a:srgbClr val="41414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manipulate DOM elements and their attributes.</a:t>
            </a:r>
            <a:endParaRPr sz="1200">
              <a:solidFill>
                <a:srgbClr val="41414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Lora"/>
              <a:buChar char="➔"/>
            </a:pPr>
            <a:r>
              <a:rPr lang="en-GB" sz="1200">
                <a:solidFill>
                  <a:srgbClr val="41414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implement Ajax to enable asynchronous data exchange between client and server.</a:t>
            </a:r>
            <a:endParaRPr sz="1200">
              <a:solidFill>
                <a:srgbClr val="41414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Lora"/>
              <a:buChar char="➔"/>
            </a:pPr>
            <a:r>
              <a:rPr lang="en-GB" sz="1200">
                <a:solidFill>
                  <a:srgbClr val="41414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traverse all around the DOM tree to locate any element.</a:t>
            </a:r>
            <a:endParaRPr sz="1200">
              <a:solidFill>
                <a:srgbClr val="41414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Lora"/>
              <a:buChar char="➔"/>
            </a:pPr>
            <a:r>
              <a:rPr lang="en-GB" sz="1200">
                <a:solidFill>
                  <a:srgbClr val="41414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perform multiple actions on an element with a single line of code.</a:t>
            </a:r>
            <a:endParaRPr sz="1200">
              <a:solidFill>
                <a:srgbClr val="41414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Lora"/>
              <a:buChar char="➔"/>
            </a:pPr>
            <a:r>
              <a:rPr lang="en-GB" sz="1200">
                <a:solidFill>
                  <a:srgbClr val="41414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create complex CSS animation with fewer lines of code.</a:t>
            </a:r>
            <a:endParaRPr sz="1200">
              <a:solidFill>
                <a:srgbClr val="41414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360825" y="2440875"/>
            <a:ext cx="67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How to use jQuery inside my javascript</a:t>
            </a:r>
            <a:r>
              <a:rPr lang="en-GB"/>
              <a:t> </a:t>
            </a:r>
            <a:endParaRPr/>
          </a:p>
        </p:txBody>
      </p:sp>
      <p:sp>
        <p:nvSpPr>
          <p:cNvPr id="165" name="Google Shape;165;p28"/>
          <p:cNvSpPr txBox="1"/>
          <p:nvPr/>
        </p:nvSpPr>
        <p:spPr>
          <a:xfrm>
            <a:off x="927550" y="2879500"/>
            <a:ext cx="3000000" cy="369300"/>
          </a:xfrm>
          <a:prstGeom prst="rect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n-GB" sz="12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(selector)</a:t>
            </a:r>
            <a:r>
              <a:rPr b="1" lang="en-GB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12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action()</a:t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127750" y="3664825"/>
            <a:ext cx="2093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Will call jQuery to select selector elements</a:t>
            </a:r>
            <a:endParaRPr b="1">
              <a:solidFill>
                <a:srgbClr val="880000"/>
              </a:solidFill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820700" y="3241996"/>
            <a:ext cx="665050" cy="514800"/>
          </a:xfrm>
          <a:custGeom>
            <a:rect b="b" l="l" r="r" t="t"/>
            <a:pathLst>
              <a:path extrusionOk="0" h="20592" w="26602">
                <a:moveTo>
                  <a:pt x="0" y="20592"/>
                </a:moveTo>
                <a:cubicBezTo>
                  <a:pt x="7333" y="17659"/>
                  <a:pt x="15074" y="14574"/>
                  <a:pt x="20659" y="8989"/>
                </a:cubicBezTo>
                <a:cubicBezTo>
                  <a:pt x="23047" y="6601"/>
                  <a:pt x="26602" y="-2596"/>
                  <a:pt x="26602" y="782"/>
                </a:cubicBezTo>
              </a:path>
            </a:pathLst>
          </a:custGeom>
          <a:noFill/>
          <a:ln cap="flat" cmpd="sng" w="9525">
            <a:solidFill>
              <a:srgbClr val="00A1FF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68" name="Google Shape;168;p28"/>
          <p:cNvSpPr txBox="1"/>
          <p:nvPr/>
        </p:nvSpPr>
        <p:spPr>
          <a:xfrm>
            <a:off x="2122475" y="3664825"/>
            <a:ext cx="205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Assign it to event </a:t>
            </a:r>
            <a:endParaRPr b="1" sz="12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2561150" y="3289850"/>
            <a:ext cx="168775" cy="474025"/>
          </a:xfrm>
          <a:custGeom>
            <a:rect b="b" l="l" r="r" t="t"/>
            <a:pathLst>
              <a:path extrusionOk="0" h="18961" w="6751">
                <a:moveTo>
                  <a:pt x="6508" y="18961"/>
                </a:moveTo>
                <a:cubicBezTo>
                  <a:pt x="7453" y="12346"/>
                  <a:pt x="4721" y="4729"/>
                  <a:pt x="0" y="0"/>
                </a:cubicBezTo>
              </a:path>
            </a:pathLst>
          </a:custGeom>
          <a:noFill/>
          <a:ln cap="flat" cmpd="sng" w="9525">
            <a:solidFill>
              <a:srgbClr val="00A1FF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70" name="Google Shape;170;p28"/>
          <p:cNvSpPr txBox="1"/>
          <p:nvPr/>
        </p:nvSpPr>
        <p:spPr>
          <a:xfrm>
            <a:off x="5405275" y="502325"/>
            <a:ext cx="3335100" cy="9234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B54248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n-GB" sz="1200">
                <a:solidFill>
                  <a:srgbClr val="62626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en-GB" sz="1200">
                <a:solidFill>
                  <a:srgbClr val="626262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lang="en-GB" sz="1200">
                <a:solidFill>
                  <a:srgbClr val="B54248"/>
                </a:solidFill>
                <a:latin typeface="Courier New"/>
                <a:ea typeface="Courier New"/>
                <a:cs typeface="Courier New"/>
                <a:sym typeface="Courier New"/>
              </a:rPr>
              <a:t>ready</a:t>
            </a:r>
            <a:r>
              <a:rPr b="1" lang="en-GB" sz="1200">
                <a:solidFill>
                  <a:srgbClr val="62626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200">
                <a:solidFill>
                  <a:srgbClr val="00458B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-GB" sz="1200">
                <a:solidFill>
                  <a:srgbClr val="626262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1" sz="12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GB" sz="1200">
                <a:solidFill>
                  <a:srgbClr val="B54248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1" lang="en-GB" sz="1200">
                <a:solidFill>
                  <a:srgbClr val="62626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200">
                <a:solidFill>
                  <a:srgbClr val="276738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b="1" lang="en-GB" sz="1200">
                <a:solidFill>
                  <a:srgbClr val="62626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GB" sz="1200">
                <a:solidFill>
                  <a:srgbClr val="B54248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n-GB" sz="1200">
                <a:solidFill>
                  <a:srgbClr val="62626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200">
                <a:solidFill>
                  <a:srgbClr val="276738"/>
                </a:solidFill>
                <a:latin typeface="Courier New"/>
                <a:ea typeface="Courier New"/>
                <a:cs typeface="Courier New"/>
                <a:sym typeface="Courier New"/>
              </a:rPr>
              <a:t>"#blackBox"</a:t>
            </a:r>
            <a:r>
              <a:rPr b="1" lang="en-GB" sz="1200">
                <a:solidFill>
                  <a:srgbClr val="626262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lang="en-GB" sz="1200">
                <a:solidFill>
                  <a:srgbClr val="B54248"/>
                </a:solidFill>
                <a:latin typeface="Courier New"/>
                <a:ea typeface="Courier New"/>
                <a:cs typeface="Courier New"/>
                <a:sym typeface="Courier New"/>
              </a:rPr>
              <a:t>hide</a:t>
            </a:r>
            <a:r>
              <a:rPr b="1" lang="en-GB" sz="1200">
                <a:solidFill>
                  <a:srgbClr val="626262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marR="228600" rtl="0" algn="l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b="1" lang="en-GB" sz="1200">
                <a:solidFill>
                  <a:srgbClr val="626262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 sz="1200">
              <a:solidFill>
                <a:srgbClr val="62626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8"/>
          <p:cNvSpPr txBox="1"/>
          <p:nvPr/>
        </p:nvSpPr>
        <p:spPr>
          <a:xfrm>
            <a:off x="4237900" y="3495025"/>
            <a:ext cx="4747200" cy="10314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b="1" lang="en-GB" sz="1100">
                <a:solidFill>
                  <a:srgbClr val="62626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1100">
                <a:solidFill>
                  <a:srgbClr val="B54248"/>
                </a:solidFill>
                <a:latin typeface="Courier New"/>
                <a:ea typeface="Courier New"/>
                <a:cs typeface="Courier New"/>
                <a:sym typeface="Courier New"/>
              </a:rPr>
              <a:t>onload</a:t>
            </a:r>
            <a:r>
              <a:rPr b="1" lang="en-GB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GB" sz="1100">
                <a:solidFill>
                  <a:srgbClr val="00458B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-GB" sz="1100">
                <a:solidFill>
                  <a:srgbClr val="62626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-GB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62626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GB" sz="1100">
                <a:solidFill>
                  <a:srgbClr val="B54248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1" lang="en-GB" sz="1100">
                <a:solidFill>
                  <a:srgbClr val="62626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100">
                <a:solidFill>
                  <a:srgbClr val="276738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b="1" lang="en-GB" sz="1100">
                <a:solidFill>
                  <a:srgbClr val="62626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document</a:t>
            </a:r>
            <a:r>
              <a:rPr b="1" lang="en-GB" sz="1100">
                <a:solidFill>
                  <a:srgbClr val="62626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1100">
                <a:solidFill>
                  <a:srgbClr val="B54248"/>
                </a:solidFill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b="1" lang="en-GB" sz="1100">
                <a:solidFill>
                  <a:srgbClr val="62626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100">
                <a:solidFill>
                  <a:srgbClr val="276738"/>
                </a:solidFill>
                <a:latin typeface="Courier New"/>
                <a:ea typeface="Courier New"/>
                <a:cs typeface="Courier New"/>
                <a:sym typeface="Courier New"/>
              </a:rPr>
              <a:t>"blackBox"</a:t>
            </a:r>
            <a:r>
              <a:rPr b="1" lang="en-GB" sz="1100">
                <a:solidFill>
                  <a:srgbClr val="626262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lang="en-GB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en-GB" sz="1100">
                <a:solidFill>
                  <a:srgbClr val="62626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display = </a:t>
            </a:r>
            <a:r>
              <a:rPr b="1" lang="en-GB" sz="1100">
                <a:solidFill>
                  <a:srgbClr val="276738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b="1" lang="en-GB" sz="1100">
                <a:solidFill>
                  <a:srgbClr val="62626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marR="228600" rtl="0" algn="l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b="1" lang="en-GB" sz="1100">
                <a:solidFill>
                  <a:srgbClr val="626262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100">
              <a:solidFill>
                <a:srgbClr val="62626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28"/>
          <p:cNvSpPr/>
          <p:nvPr/>
        </p:nvSpPr>
        <p:spPr>
          <a:xfrm>
            <a:off x="7096200" y="2900725"/>
            <a:ext cx="361200" cy="856075"/>
          </a:xfrm>
          <a:custGeom>
            <a:rect b="b" l="l" r="r" t="t"/>
            <a:pathLst>
              <a:path extrusionOk="0" h="34243" w="14448">
                <a:moveTo>
                  <a:pt x="283" y="0"/>
                </a:moveTo>
                <a:cubicBezTo>
                  <a:pt x="7771" y="3744"/>
                  <a:pt x="15966" y="12769"/>
                  <a:pt x="14150" y="20942"/>
                </a:cubicBezTo>
                <a:cubicBezTo>
                  <a:pt x="12746" y="27261"/>
                  <a:pt x="5386" y="30652"/>
                  <a:pt x="0" y="34243"/>
                </a:cubicBezTo>
              </a:path>
            </a:pathLst>
          </a:custGeom>
          <a:noFill/>
          <a:ln cap="flat" cmpd="sng" w="9525">
            <a:solidFill>
              <a:srgbClr val="27673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73" name="Google Shape;173;p28"/>
          <p:cNvSpPr txBox="1"/>
          <p:nvPr/>
        </p:nvSpPr>
        <p:spPr>
          <a:xfrm>
            <a:off x="5072750" y="1833000"/>
            <a:ext cx="3912600" cy="12930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b="1" lang="en-GB" sz="1200">
                <a:solidFill>
                  <a:srgbClr val="62626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1200">
                <a:solidFill>
                  <a:srgbClr val="B54248"/>
                </a:solidFill>
                <a:latin typeface="Courier New"/>
                <a:ea typeface="Courier New"/>
                <a:cs typeface="Courier New"/>
                <a:sym typeface="Courier New"/>
              </a:rPr>
              <a:t>addEventListener</a:t>
            </a:r>
            <a:r>
              <a:rPr b="1" lang="en-GB" sz="1200">
                <a:solidFill>
                  <a:srgbClr val="62626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200">
                <a:solidFill>
                  <a:srgbClr val="276738"/>
                </a:solidFill>
                <a:latin typeface="Courier New"/>
                <a:ea typeface="Courier New"/>
                <a:cs typeface="Courier New"/>
                <a:sym typeface="Courier New"/>
              </a:rPr>
              <a:t>"load"</a:t>
            </a:r>
            <a:r>
              <a:rPr b="1" lang="en-GB" sz="1200">
                <a:solidFill>
                  <a:srgbClr val="62626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GB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200">
                <a:solidFill>
                  <a:srgbClr val="62626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-GB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b="1" lang="en-GB" sz="1200">
                <a:solidFill>
                  <a:srgbClr val="62626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GB" sz="1200">
                <a:solidFill>
                  <a:srgbClr val="B54248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1" lang="en-GB" sz="1200">
                <a:solidFill>
                  <a:srgbClr val="62626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200">
                <a:solidFill>
                  <a:srgbClr val="276738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b="1" lang="en-GB" sz="1200">
                <a:solidFill>
                  <a:srgbClr val="62626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document</a:t>
            </a:r>
            <a:r>
              <a:rPr b="1" lang="en-GB" sz="1200">
                <a:solidFill>
                  <a:srgbClr val="62626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1200">
                <a:solidFill>
                  <a:srgbClr val="B54248"/>
                </a:solidFill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b="1" lang="en-GB" sz="1200">
                <a:solidFill>
                  <a:srgbClr val="62626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200">
                <a:solidFill>
                  <a:srgbClr val="276738"/>
                </a:solidFill>
                <a:latin typeface="Courier New"/>
                <a:ea typeface="Courier New"/>
                <a:cs typeface="Courier New"/>
                <a:sym typeface="Courier New"/>
              </a:rPr>
              <a:t>"blackBox"</a:t>
            </a:r>
            <a:r>
              <a:rPr b="1" lang="en-GB" sz="1200">
                <a:solidFill>
                  <a:srgbClr val="626262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lang="en-GB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en-GB" sz="1200">
                <a:solidFill>
                  <a:srgbClr val="62626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display = </a:t>
            </a:r>
            <a:r>
              <a:rPr b="1" lang="en-GB" sz="1200">
                <a:solidFill>
                  <a:srgbClr val="276738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b="1" lang="en-GB" sz="1200">
                <a:solidFill>
                  <a:srgbClr val="62626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marR="228600" rtl="0" algn="l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b="1" lang="en-GB" sz="1200">
                <a:solidFill>
                  <a:srgbClr val="626262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 sz="1200">
              <a:solidFill>
                <a:srgbClr val="62626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28"/>
          <p:cNvSpPr/>
          <p:nvPr/>
        </p:nvSpPr>
        <p:spPr>
          <a:xfrm>
            <a:off x="7234450" y="1128750"/>
            <a:ext cx="361200" cy="856075"/>
          </a:xfrm>
          <a:custGeom>
            <a:rect b="b" l="l" r="r" t="t"/>
            <a:pathLst>
              <a:path extrusionOk="0" h="34243" w="14448">
                <a:moveTo>
                  <a:pt x="283" y="0"/>
                </a:moveTo>
                <a:cubicBezTo>
                  <a:pt x="7771" y="3744"/>
                  <a:pt x="15966" y="12769"/>
                  <a:pt x="14150" y="20942"/>
                </a:cubicBezTo>
                <a:cubicBezTo>
                  <a:pt x="12746" y="27261"/>
                  <a:pt x="5386" y="30652"/>
                  <a:pt x="0" y="34243"/>
                </a:cubicBezTo>
              </a:path>
            </a:pathLst>
          </a:custGeom>
          <a:noFill/>
          <a:ln cap="flat" cmpd="sng" w="9525">
            <a:solidFill>
              <a:srgbClr val="276738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9"/>
          <p:cNvPicPr preferRelativeResize="0"/>
          <p:nvPr/>
        </p:nvPicPr>
        <p:blipFill rotWithShape="1">
          <a:blip r:embed="rId3">
            <a:alphaModFix amt="60000"/>
          </a:blip>
          <a:srcRect b="0" l="0" r="0" t="0"/>
          <a:stretch/>
        </p:blipFill>
        <p:spPr>
          <a:xfrm>
            <a:off x="0" y="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9"/>
          <p:cNvSpPr/>
          <p:nvPr/>
        </p:nvSpPr>
        <p:spPr>
          <a:xfrm>
            <a:off x="970600" y="888825"/>
            <a:ext cx="8173500" cy="3372000"/>
          </a:xfrm>
          <a:prstGeom prst="rect">
            <a:avLst/>
          </a:prstGeom>
          <a:solidFill>
            <a:srgbClr val="00A1FF">
              <a:alpha val="8392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000" y="4476750"/>
            <a:ext cx="1106900" cy="28602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/>
          <p:nvPr/>
        </p:nvSpPr>
        <p:spPr>
          <a:xfrm rot="-2573657">
            <a:off x="7834807" y="3379995"/>
            <a:ext cx="1345189" cy="1278751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00FFD0">
              <a:alpha val="5686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9"/>
          <p:cNvSpPr/>
          <p:nvPr/>
        </p:nvSpPr>
        <p:spPr>
          <a:xfrm flipH="1">
            <a:off x="8440181" y="3366799"/>
            <a:ext cx="263100" cy="263100"/>
          </a:xfrm>
          <a:prstGeom prst="ellipse">
            <a:avLst/>
          </a:prstGeom>
          <a:solidFill>
            <a:srgbClr val="F3F3F3">
              <a:alpha val="5647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9"/>
          <p:cNvSpPr/>
          <p:nvPr/>
        </p:nvSpPr>
        <p:spPr>
          <a:xfrm flipH="1">
            <a:off x="7438350" y="3764305"/>
            <a:ext cx="378900" cy="378900"/>
          </a:xfrm>
          <a:prstGeom prst="ellipse">
            <a:avLst/>
          </a:prstGeom>
          <a:solidFill>
            <a:srgbClr val="F3F3F3">
              <a:alpha val="5647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9"/>
          <p:cNvSpPr/>
          <p:nvPr/>
        </p:nvSpPr>
        <p:spPr>
          <a:xfrm flipH="1">
            <a:off x="7102069" y="3629830"/>
            <a:ext cx="92100" cy="92100"/>
          </a:xfrm>
          <a:prstGeom prst="ellipse">
            <a:avLst/>
          </a:prstGeom>
          <a:solidFill>
            <a:srgbClr val="F3F3F3">
              <a:alpha val="5647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5345900" y="3014925"/>
            <a:ext cx="344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9FAFC"/>
                </a:solidFill>
                <a:latin typeface="Georgia"/>
                <a:ea typeface="Georgia"/>
                <a:cs typeface="Georgia"/>
                <a:sym typeface="Georgia"/>
              </a:rPr>
              <a:t>Lavanya Seetharaman</a:t>
            </a:r>
            <a:endParaRPr sz="1200">
              <a:solidFill>
                <a:srgbClr val="F9FAF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9FAFC"/>
                </a:solidFill>
                <a:latin typeface="Georgia"/>
                <a:ea typeface="Georgia"/>
                <a:cs typeface="Georgia"/>
                <a:sym typeface="Georgia"/>
              </a:rPr>
              <a:t>Instructor@BoardInfinity</a:t>
            </a:r>
            <a:endParaRPr sz="1200">
              <a:solidFill>
                <a:srgbClr val="F9FAF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970600" y="1793375"/>
            <a:ext cx="7704600" cy="10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lang="en-GB" sz="27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5.2 jQuery Selectors</a:t>
            </a:r>
            <a:r>
              <a:rPr b="1" lang="en-GB" sz="27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endParaRPr b="1" sz="27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- Javascript Library</a:t>
            </a:r>
            <a:endParaRPr sz="18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4" name="Google Shape;194;p30"/>
          <p:cNvSpPr txBox="1"/>
          <p:nvPr/>
        </p:nvSpPr>
        <p:spPr>
          <a:xfrm>
            <a:off x="0" y="0"/>
            <a:ext cx="3000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9024"/>
              </a:lnSpc>
              <a:spcBef>
                <a:spcPts val="2300"/>
              </a:spcBef>
              <a:spcAft>
                <a:spcPts val="1500"/>
              </a:spcAft>
              <a:buNone/>
            </a:pPr>
            <a:r>
              <a:rPr lang="en-GB" sz="2050">
                <a:solidFill>
                  <a:srgbClr val="666666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jQuery Selectors</a:t>
            </a:r>
            <a:endParaRPr sz="2050">
              <a:solidFill>
                <a:srgbClr val="666666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95" name="Google Shape;195;p30"/>
          <p:cNvCxnSpPr/>
          <p:nvPr/>
        </p:nvCxnSpPr>
        <p:spPr>
          <a:xfrm>
            <a:off x="75725" y="460325"/>
            <a:ext cx="2058600" cy="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6" name="Google Shape;19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7100" y="5950"/>
            <a:ext cx="1106900" cy="28602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 txBox="1"/>
          <p:nvPr/>
        </p:nvSpPr>
        <p:spPr>
          <a:xfrm>
            <a:off x="130525" y="984450"/>
            <a:ext cx="5396700" cy="12699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selector</a:t>
            </a:r>
            <a:r>
              <a:rPr lang="en-GB" sz="105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).click(</a:t>
            </a:r>
            <a:r>
              <a:rPr lang="en-GB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050">
                <a:solidFill>
                  <a:srgbClr val="11111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sz="1050">
              <a:solidFill>
                <a:srgbClr val="11111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// write your code 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0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});</a:t>
            </a:r>
            <a:endParaRPr sz="10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130525" y="2725300"/>
            <a:ext cx="3000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9024"/>
              </a:lnSpc>
              <a:spcBef>
                <a:spcPts val="2300"/>
              </a:spcBef>
              <a:spcAft>
                <a:spcPts val="1500"/>
              </a:spcAft>
              <a:buNone/>
            </a:pPr>
            <a:r>
              <a:rPr lang="en-GB" sz="2050">
                <a:solidFill>
                  <a:srgbClr val="666666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jQuery – Attributes</a:t>
            </a:r>
            <a:endParaRPr b="1" sz="205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  <p:cxnSp>
        <p:nvCxnSpPr>
          <p:cNvPr id="199" name="Google Shape;199;p30"/>
          <p:cNvCxnSpPr/>
          <p:nvPr/>
        </p:nvCxnSpPr>
        <p:spPr>
          <a:xfrm>
            <a:off x="212775" y="3192150"/>
            <a:ext cx="2297700" cy="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30"/>
          <p:cNvSpPr txBox="1"/>
          <p:nvPr/>
        </p:nvSpPr>
        <p:spPr>
          <a:xfrm>
            <a:off x="130525" y="3378950"/>
            <a:ext cx="3293400" cy="10044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"input[name='first_name']"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05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.val();</a:t>
            </a:r>
            <a:endParaRPr sz="105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"input[name='last_name']"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05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.val();</a:t>
            </a:r>
            <a:endParaRPr sz="105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"input[name='email']"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05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.val();</a:t>
            </a:r>
            <a:endParaRPr sz="105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"input[name='phone']"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05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.val();</a:t>
            </a:r>
            <a:endParaRPr sz="105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4145500" y="2698300"/>
            <a:ext cx="3000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9024"/>
              </a:lnSpc>
              <a:spcBef>
                <a:spcPts val="2300"/>
              </a:spcBef>
              <a:spcAft>
                <a:spcPts val="1500"/>
              </a:spcAft>
              <a:buNone/>
            </a:pPr>
            <a:r>
              <a:rPr lang="en-GB" sz="2050">
                <a:solidFill>
                  <a:srgbClr val="666666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Get Content</a:t>
            </a:r>
            <a:endParaRPr sz="2050">
              <a:solidFill>
                <a:srgbClr val="666666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202" name="Google Shape;202;p30"/>
          <p:cNvCxnSpPr/>
          <p:nvPr/>
        </p:nvCxnSpPr>
        <p:spPr>
          <a:xfrm>
            <a:off x="4291375" y="3114250"/>
            <a:ext cx="1466400" cy="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30"/>
          <p:cNvSpPr txBox="1"/>
          <p:nvPr/>
        </p:nvSpPr>
        <p:spPr>
          <a:xfrm>
            <a:off x="4414200" y="3391748"/>
            <a:ext cx="4329900" cy="8697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Char char="●"/>
            </a:pPr>
            <a:r>
              <a:rPr lang="en-GB" sz="1000">
                <a:solidFill>
                  <a:srgbClr val="DC143C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text()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 - Sets or returns the text content of selected elements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Char char="●"/>
            </a:pPr>
            <a:r>
              <a:rPr lang="en-GB" sz="1000">
                <a:solidFill>
                  <a:srgbClr val="DC143C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html()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 - Sets or returns the content of selected elements (including HTML markup)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Char char="●"/>
            </a:pPr>
            <a:r>
              <a:rPr lang="en-GB" sz="1000">
                <a:solidFill>
                  <a:srgbClr val="DC143C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val()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 - Sets or returns the value of form fields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5819050" y="683250"/>
            <a:ext cx="3202200" cy="7158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"p"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→ Element Selector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"#idname"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→ #id Selector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".className"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→ .class Selector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0" name="Google Shape;210;p31"/>
          <p:cNvSpPr txBox="1"/>
          <p:nvPr/>
        </p:nvSpPr>
        <p:spPr>
          <a:xfrm>
            <a:off x="0" y="0"/>
            <a:ext cx="4572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9024"/>
              </a:lnSpc>
              <a:spcBef>
                <a:spcPts val="2300"/>
              </a:spcBef>
              <a:spcAft>
                <a:spcPts val="1500"/>
              </a:spcAft>
              <a:buNone/>
            </a:pPr>
            <a:r>
              <a:rPr lang="en-GB" sz="2050">
                <a:solidFill>
                  <a:srgbClr val="11111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j</a:t>
            </a:r>
            <a:r>
              <a:rPr lang="en-GB" sz="2050">
                <a:solidFill>
                  <a:srgbClr val="666666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Query Add Elements </a:t>
            </a:r>
            <a:endParaRPr sz="2050">
              <a:solidFill>
                <a:srgbClr val="666666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211" name="Google Shape;211;p31"/>
          <p:cNvCxnSpPr/>
          <p:nvPr/>
        </p:nvCxnSpPr>
        <p:spPr>
          <a:xfrm>
            <a:off x="75725" y="460325"/>
            <a:ext cx="2634300" cy="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2" name="Google Shape;21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7100" y="5950"/>
            <a:ext cx="1106900" cy="28602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 txBox="1"/>
          <p:nvPr/>
        </p:nvSpPr>
        <p:spPr>
          <a:xfrm>
            <a:off x="130525" y="2471956"/>
            <a:ext cx="3945900" cy="150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9024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-GB" sz="2050">
                <a:solidFill>
                  <a:srgbClr val="666666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jQuery – </a:t>
            </a:r>
            <a:r>
              <a:rPr lang="en-GB" sz="2050">
                <a:solidFill>
                  <a:srgbClr val="666666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Remove Elements </a:t>
            </a:r>
            <a:endParaRPr sz="2050">
              <a:solidFill>
                <a:srgbClr val="666666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Char char="●"/>
            </a:pPr>
            <a:r>
              <a:rPr lang="en-GB" sz="1000">
                <a:solidFill>
                  <a:srgbClr val="DC143C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remove()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 - Removes the selected element (and its child elements)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Char char="●"/>
            </a:pPr>
            <a:r>
              <a:rPr lang="en-GB" sz="1000">
                <a:solidFill>
                  <a:srgbClr val="DC143C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empty()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 - Removes the child elements from the selected element</a:t>
            </a:r>
            <a:endParaRPr sz="1000">
              <a:solidFill>
                <a:srgbClr val="666666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214" name="Google Shape;214;p31"/>
          <p:cNvCxnSpPr/>
          <p:nvPr/>
        </p:nvCxnSpPr>
        <p:spPr>
          <a:xfrm>
            <a:off x="212775" y="2938806"/>
            <a:ext cx="3226500" cy="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215" name="Google Shape;215;p31"/>
          <p:cNvSpPr txBox="1"/>
          <p:nvPr/>
        </p:nvSpPr>
        <p:spPr>
          <a:xfrm>
            <a:off x="75725" y="576875"/>
            <a:ext cx="4130100" cy="152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Char char="●"/>
            </a:pPr>
            <a:r>
              <a:rPr lang="en-GB" sz="1100">
                <a:solidFill>
                  <a:srgbClr val="DC143C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append()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 - Inserts content at the end of the selected elements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Char char="●"/>
            </a:pPr>
            <a:r>
              <a:rPr lang="en-GB" sz="1100">
                <a:solidFill>
                  <a:srgbClr val="DC143C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prepend()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 - Inserts content at the beginning of the selected elements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Char char="●"/>
            </a:pPr>
            <a:r>
              <a:rPr lang="en-GB" sz="1100">
                <a:solidFill>
                  <a:srgbClr val="DC143C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after()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 - Inserts content after the selected elements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Char char="●"/>
            </a:pPr>
            <a:r>
              <a:rPr lang="en-GB" sz="1100">
                <a:solidFill>
                  <a:srgbClr val="DC143C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before()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 - Inserts content before the selected elements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6" name="Google Shape;216;p31"/>
          <p:cNvSpPr txBox="1"/>
          <p:nvPr/>
        </p:nvSpPr>
        <p:spPr>
          <a:xfrm>
            <a:off x="4657050" y="130750"/>
            <a:ext cx="3815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GB" sz="2050">
                <a:solidFill>
                  <a:srgbClr val="666666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jQuery Manipulating CSS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cxnSp>
        <p:nvCxnSpPr>
          <p:cNvPr id="217" name="Google Shape;217;p31"/>
          <p:cNvCxnSpPr/>
          <p:nvPr/>
        </p:nvCxnSpPr>
        <p:spPr>
          <a:xfrm>
            <a:off x="4719100" y="576875"/>
            <a:ext cx="2988600" cy="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31"/>
          <p:cNvSpPr txBox="1"/>
          <p:nvPr/>
        </p:nvSpPr>
        <p:spPr>
          <a:xfrm>
            <a:off x="4657050" y="798400"/>
            <a:ext cx="4401600" cy="122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Char char="●"/>
            </a:pPr>
            <a:r>
              <a:rPr lang="en-GB" sz="1000">
                <a:solidFill>
                  <a:srgbClr val="DC143C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addClass()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 - Adds one or more classes to the selected elements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Char char="●"/>
            </a:pPr>
            <a:r>
              <a:rPr lang="en-GB" sz="1000">
                <a:solidFill>
                  <a:srgbClr val="DC143C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removeClass()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 - Removes one or more classes from the selected elements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Char char="●"/>
            </a:pPr>
            <a:r>
              <a:rPr lang="en-GB" sz="1000">
                <a:solidFill>
                  <a:srgbClr val="DC143C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toggleClass()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 - Toggles between adding/removing classes from the selected elements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Char char="●"/>
            </a:pPr>
            <a:r>
              <a:rPr lang="en-GB" sz="1000">
                <a:solidFill>
                  <a:srgbClr val="DC143C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css()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 - Sets or returns the style attribute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9" name="Google Shape;219;p31"/>
          <p:cNvSpPr txBox="1"/>
          <p:nvPr/>
        </p:nvSpPr>
        <p:spPr>
          <a:xfrm>
            <a:off x="4318350" y="3084675"/>
            <a:ext cx="4740300" cy="738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DOM Manipulation</a:t>
            </a:r>
            <a:endParaRPr sz="36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31"/>
          <p:cNvSpPr/>
          <p:nvPr/>
        </p:nvSpPr>
        <p:spPr>
          <a:xfrm>
            <a:off x="4076425" y="2739450"/>
            <a:ext cx="2121184" cy="359364"/>
          </a:xfrm>
          <a:custGeom>
            <a:rect b="b" l="l" r="r" t="t"/>
            <a:pathLst>
              <a:path extrusionOk="0" h="12394" w="60562">
                <a:moveTo>
                  <a:pt x="60562" y="12394"/>
                </a:moveTo>
                <a:cubicBezTo>
                  <a:pt x="49247" y="-4578"/>
                  <a:pt x="20002" y="-379"/>
                  <a:pt x="0" y="362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21" name="Google Shape;221;p31"/>
          <p:cNvSpPr/>
          <p:nvPr/>
        </p:nvSpPr>
        <p:spPr>
          <a:xfrm>
            <a:off x="4202525" y="2030525"/>
            <a:ext cx="1995150" cy="1068300"/>
          </a:xfrm>
          <a:custGeom>
            <a:rect b="b" l="l" r="r" t="t"/>
            <a:pathLst>
              <a:path extrusionOk="0" h="42732" w="79806">
                <a:moveTo>
                  <a:pt x="79806" y="42732"/>
                </a:moveTo>
                <a:cubicBezTo>
                  <a:pt x="73774" y="27651"/>
                  <a:pt x="52851" y="24227"/>
                  <a:pt x="37922" y="17829"/>
                </a:cubicBezTo>
                <a:cubicBezTo>
                  <a:pt x="25083" y="12327"/>
                  <a:pt x="13251" y="4417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22" name="Google Shape;222;p31"/>
          <p:cNvSpPr/>
          <p:nvPr/>
        </p:nvSpPr>
        <p:spPr>
          <a:xfrm>
            <a:off x="6119846" y="2002225"/>
            <a:ext cx="778240" cy="1096609"/>
          </a:xfrm>
          <a:custGeom>
            <a:rect b="b" l="l" r="r" t="t"/>
            <a:pathLst>
              <a:path extrusionOk="0" h="40751" w="15684">
                <a:moveTo>
                  <a:pt x="1251" y="40751"/>
                </a:moveTo>
                <a:cubicBezTo>
                  <a:pt x="1251" y="38363"/>
                  <a:pt x="-119" y="36052"/>
                  <a:pt x="119" y="33676"/>
                </a:cubicBezTo>
                <a:cubicBezTo>
                  <a:pt x="1349" y="21371"/>
                  <a:pt x="15684" y="12366"/>
                  <a:pt x="1568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8" name="Google Shape;228;p32"/>
          <p:cNvSpPr txBox="1"/>
          <p:nvPr/>
        </p:nvSpPr>
        <p:spPr>
          <a:xfrm>
            <a:off x="0" y="0"/>
            <a:ext cx="47118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6363"/>
              </a:lnSpc>
              <a:spcBef>
                <a:spcPts val="2000"/>
              </a:spcBef>
              <a:spcAft>
                <a:spcPts val="1300"/>
              </a:spcAft>
              <a:buNone/>
            </a:pPr>
            <a:r>
              <a:rPr lang="en-GB" sz="2050">
                <a:solidFill>
                  <a:srgbClr val="434343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j</a:t>
            </a:r>
            <a:r>
              <a:rPr lang="en-GB" sz="2050">
                <a:solidFill>
                  <a:srgbClr val="434343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Query Selector Patterns</a:t>
            </a:r>
            <a:endParaRPr sz="2050">
              <a:solidFill>
                <a:srgbClr val="434343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229" name="Google Shape;229;p32"/>
          <p:cNvCxnSpPr/>
          <p:nvPr/>
        </p:nvCxnSpPr>
        <p:spPr>
          <a:xfrm>
            <a:off x="70750" y="446175"/>
            <a:ext cx="3009300" cy="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0" name="Google Shape;23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7100" y="5950"/>
            <a:ext cx="1106900" cy="286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750" y="709100"/>
            <a:ext cx="8130024" cy="3858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7" name="Google Shape;237;p33"/>
          <p:cNvSpPr txBox="1"/>
          <p:nvPr/>
        </p:nvSpPr>
        <p:spPr>
          <a:xfrm>
            <a:off x="0" y="0"/>
            <a:ext cx="47118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6363"/>
              </a:lnSpc>
              <a:spcBef>
                <a:spcPts val="2000"/>
              </a:spcBef>
              <a:spcAft>
                <a:spcPts val="1300"/>
              </a:spcAft>
              <a:buNone/>
            </a:pPr>
            <a:r>
              <a:rPr lang="en-GB" sz="2050">
                <a:solidFill>
                  <a:srgbClr val="434343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jQuery Selector Patterns</a:t>
            </a:r>
            <a:endParaRPr sz="2050">
              <a:solidFill>
                <a:srgbClr val="434343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238" name="Google Shape;238;p33"/>
          <p:cNvCxnSpPr/>
          <p:nvPr/>
        </p:nvCxnSpPr>
        <p:spPr>
          <a:xfrm>
            <a:off x="70750" y="446175"/>
            <a:ext cx="3009300" cy="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9" name="Google Shape;23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7100" y="5950"/>
            <a:ext cx="1106900" cy="286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75" y="652500"/>
            <a:ext cx="8130024" cy="3858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4"/>
          <p:cNvPicPr preferRelativeResize="0"/>
          <p:nvPr/>
        </p:nvPicPr>
        <p:blipFill rotWithShape="1">
          <a:blip r:embed="rId3">
            <a:alphaModFix amt="60000"/>
          </a:blip>
          <a:srcRect b="0" l="0" r="0" t="0"/>
          <a:stretch/>
        </p:blipFill>
        <p:spPr>
          <a:xfrm>
            <a:off x="0" y="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4"/>
          <p:cNvSpPr/>
          <p:nvPr/>
        </p:nvSpPr>
        <p:spPr>
          <a:xfrm>
            <a:off x="970600" y="888825"/>
            <a:ext cx="8173500" cy="3372000"/>
          </a:xfrm>
          <a:prstGeom prst="rect">
            <a:avLst/>
          </a:prstGeom>
          <a:solidFill>
            <a:srgbClr val="00A1FF">
              <a:alpha val="8392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000" y="4476750"/>
            <a:ext cx="1106900" cy="2860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4"/>
          <p:cNvSpPr/>
          <p:nvPr/>
        </p:nvSpPr>
        <p:spPr>
          <a:xfrm rot="-2573657">
            <a:off x="7834807" y="3379995"/>
            <a:ext cx="1345189" cy="1278751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00FFD0">
              <a:alpha val="5686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4"/>
          <p:cNvSpPr/>
          <p:nvPr/>
        </p:nvSpPr>
        <p:spPr>
          <a:xfrm flipH="1">
            <a:off x="8440181" y="3366799"/>
            <a:ext cx="263100" cy="263100"/>
          </a:xfrm>
          <a:prstGeom prst="ellipse">
            <a:avLst/>
          </a:prstGeom>
          <a:solidFill>
            <a:srgbClr val="F3F3F3">
              <a:alpha val="5647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4"/>
          <p:cNvSpPr/>
          <p:nvPr/>
        </p:nvSpPr>
        <p:spPr>
          <a:xfrm flipH="1">
            <a:off x="7438350" y="3764305"/>
            <a:ext cx="378900" cy="378900"/>
          </a:xfrm>
          <a:prstGeom prst="ellipse">
            <a:avLst/>
          </a:prstGeom>
          <a:solidFill>
            <a:srgbClr val="F3F3F3">
              <a:alpha val="5647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4"/>
          <p:cNvSpPr/>
          <p:nvPr/>
        </p:nvSpPr>
        <p:spPr>
          <a:xfrm flipH="1">
            <a:off x="7102069" y="3629830"/>
            <a:ext cx="92100" cy="92100"/>
          </a:xfrm>
          <a:prstGeom prst="ellipse">
            <a:avLst/>
          </a:prstGeom>
          <a:solidFill>
            <a:srgbClr val="F3F3F3">
              <a:alpha val="5647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4"/>
          <p:cNvSpPr txBox="1"/>
          <p:nvPr/>
        </p:nvSpPr>
        <p:spPr>
          <a:xfrm>
            <a:off x="5345900" y="3014925"/>
            <a:ext cx="344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9FAFC"/>
                </a:solidFill>
                <a:latin typeface="Georgia"/>
                <a:ea typeface="Georgia"/>
                <a:cs typeface="Georgia"/>
                <a:sym typeface="Georgia"/>
              </a:rPr>
              <a:t>Lavanya Seetharaman</a:t>
            </a:r>
            <a:endParaRPr sz="1200">
              <a:solidFill>
                <a:srgbClr val="F9FAF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9FAFC"/>
                </a:solidFill>
                <a:latin typeface="Georgia"/>
                <a:ea typeface="Georgia"/>
                <a:cs typeface="Georgia"/>
                <a:sym typeface="Georgia"/>
              </a:rPr>
              <a:t>Instructor@BoardInfinity</a:t>
            </a:r>
            <a:endParaRPr sz="1200">
              <a:solidFill>
                <a:srgbClr val="F9FAF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4" name="Google Shape;254;p34"/>
          <p:cNvSpPr txBox="1"/>
          <p:nvPr/>
        </p:nvSpPr>
        <p:spPr>
          <a:xfrm>
            <a:off x="970600" y="1793375"/>
            <a:ext cx="7704600" cy="10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1" lang="en-GB" sz="27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5.3 jQuery Effects</a:t>
            </a:r>
            <a:endParaRPr b="1" sz="27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- Javascript Library</a:t>
            </a:r>
            <a:endParaRPr sz="18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eme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