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</p:sldIdLst>
  <p:sldSz cy="5143500" cx="9144000"/>
  <p:notesSz cx="6858000" cy="9144000"/>
  <p:embeddedFontLst>
    <p:embeddedFont>
      <p:font typeface="Roboto Medium"/>
      <p:regular r:id="rId86"/>
      <p:bold r:id="rId87"/>
      <p:italic r:id="rId88"/>
      <p:boldItalic r:id="rId89"/>
    </p:embeddedFont>
    <p:embeddedFont>
      <p:font typeface="Roboto"/>
      <p:regular r:id="rId90"/>
      <p:bold r:id="rId91"/>
      <p:italic r:id="rId92"/>
      <p:boldItalic r:id="rId93"/>
    </p:embeddedFont>
    <p:embeddedFont>
      <p:font typeface="Caveat"/>
      <p:regular r:id="rId94"/>
      <p:bold r:id="rId95"/>
    </p:embeddedFont>
    <p:embeddedFont>
      <p:font typeface="Nunito"/>
      <p:regular r:id="rId96"/>
      <p:bold r:id="rId97"/>
      <p:italic r:id="rId98"/>
      <p:boldItalic r:id="rId99"/>
    </p:embeddedFont>
    <p:embeddedFont>
      <p:font typeface="Amatic SC"/>
      <p:regular r:id="rId100"/>
      <p:bold r:id="rId101"/>
    </p:embeddedFont>
    <p:embeddedFont>
      <p:font typeface="Lora"/>
      <p:regular r:id="rId102"/>
      <p:bold r:id="rId103"/>
      <p:italic r:id="rId104"/>
      <p:boldItalic r:id="rId105"/>
    </p:embeddedFont>
    <p:embeddedFont>
      <p:font typeface="Roboto Light"/>
      <p:regular r:id="rId106"/>
      <p:bold r:id="rId107"/>
      <p:italic r:id="rId108"/>
      <p:boldItalic r:id="rId109"/>
    </p:embeddedFont>
    <p:embeddedFont>
      <p:font typeface="Oswald"/>
      <p:regular r:id="rId110"/>
      <p:bold r:id="rId1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2C26DDF-1626-49E0-B167-81356362CA24}">
  <a:tblStyle styleId="{72C26DDF-1626-49E0-B167-81356362CA2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font" Target="fonts/RobotoLight-bold.fntdata"/><Relationship Id="rId106" Type="http://schemas.openxmlformats.org/officeDocument/2006/relationships/font" Target="fonts/RobotoLight-regular.fntdata"/><Relationship Id="rId105" Type="http://schemas.openxmlformats.org/officeDocument/2006/relationships/font" Target="fonts/Lora-boldItalic.fntdata"/><Relationship Id="rId104" Type="http://schemas.openxmlformats.org/officeDocument/2006/relationships/font" Target="fonts/Lora-italic.fntdata"/><Relationship Id="rId109" Type="http://schemas.openxmlformats.org/officeDocument/2006/relationships/font" Target="fonts/RobotoLight-boldItalic.fntdata"/><Relationship Id="rId108" Type="http://schemas.openxmlformats.org/officeDocument/2006/relationships/font" Target="fonts/RobotoLight-italic.fntdata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font" Target="fonts/Lora-bold.fntdata"/><Relationship Id="rId102" Type="http://schemas.openxmlformats.org/officeDocument/2006/relationships/font" Target="fonts/Lora-regular.fntdata"/><Relationship Id="rId101" Type="http://schemas.openxmlformats.org/officeDocument/2006/relationships/font" Target="fonts/AmaticSC-bold.fntdata"/><Relationship Id="rId100" Type="http://schemas.openxmlformats.org/officeDocument/2006/relationships/font" Target="fonts/AmaticSC-regular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font" Target="fonts/Caveat-bold.fntdata"/><Relationship Id="rId94" Type="http://schemas.openxmlformats.org/officeDocument/2006/relationships/font" Target="fonts/Caveat-regular.fntdata"/><Relationship Id="rId97" Type="http://schemas.openxmlformats.org/officeDocument/2006/relationships/font" Target="fonts/Nunito-bold.fntdata"/><Relationship Id="rId96" Type="http://schemas.openxmlformats.org/officeDocument/2006/relationships/font" Target="fonts/Nunito-regular.fntdata"/><Relationship Id="rId11" Type="http://schemas.openxmlformats.org/officeDocument/2006/relationships/slide" Target="slides/slide5.xml"/><Relationship Id="rId99" Type="http://schemas.openxmlformats.org/officeDocument/2006/relationships/font" Target="fonts/Nunito-boldItalic.fntdata"/><Relationship Id="rId10" Type="http://schemas.openxmlformats.org/officeDocument/2006/relationships/slide" Target="slides/slide4.xml"/><Relationship Id="rId98" Type="http://schemas.openxmlformats.org/officeDocument/2006/relationships/font" Target="fonts/Nuni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font" Target="fonts/Roboto-bold.fntdata"/><Relationship Id="rId90" Type="http://schemas.openxmlformats.org/officeDocument/2006/relationships/font" Target="fonts/Roboto-regular.fntdata"/><Relationship Id="rId93" Type="http://schemas.openxmlformats.org/officeDocument/2006/relationships/font" Target="fonts/Roboto-boldItalic.fntdata"/><Relationship Id="rId92" Type="http://schemas.openxmlformats.org/officeDocument/2006/relationships/font" Target="fonts/Roboto-italic.fntdata"/><Relationship Id="rId15" Type="http://schemas.openxmlformats.org/officeDocument/2006/relationships/slide" Target="slides/slide9.xml"/><Relationship Id="rId110" Type="http://schemas.openxmlformats.org/officeDocument/2006/relationships/font" Target="fonts/Oswald-regular.fntdata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11" Type="http://schemas.openxmlformats.org/officeDocument/2006/relationships/font" Target="fonts/Oswald-bold.fntdata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font" Target="fonts/RobotoMedium-regular.fntdata"/><Relationship Id="rId85" Type="http://schemas.openxmlformats.org/officeDocument/2006/relationships/slide" Target="slides/slide79.xml"/><Relationship Id="rId88" Type="http://schemas.openxmlformats.org/officeDocument/2006/relationships/font" Target="fonts/RobotoMedium-italic.fntdata"/><Relationship Id="rId87" Type="http://schemas.openxmlformats.org/officeDocument/2006/relationships/font" Target="fonts/RobotoMedium-bold.fntdata"/><Relationship Id="rId89" Type="http://schemas.openxmlformats.org/officeDocument/2006/relationships/font" Target="fonts/RobotoMedium-boldItalic.fntdata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5fe1db92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gf5fe1db92e_0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6f919934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6f9199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6f919934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6f91993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e58ac8872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e58ac887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e58ac8872_0_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e58ac887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e58ac8872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e58ac887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e58ac8872_0_8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e58ac887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e58ac8872_0_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e58ac887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e58ac8872_0_1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e58ac887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e58ac8872_0_1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e58ac887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e58ac8872_0_1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e58ac887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e58ac8872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e58ac887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f11df381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df11df381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e58ac8872_0_1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de58ac887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f11df381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df11df381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11df381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11df381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f611aa8f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7" name="Google Shape;257;gf611aa8fc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de58ac8872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de58ac887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f611aa8fc6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f611aa8fc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f11df381f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f11df381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More Details of Flexbox : https://css-tricks.com/snippets/css/a-guide-to-flexbox/#flexbox-background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df3e558b6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df3e558b6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91993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919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https://getbootstrap.com/docs/5.0/getting-started/download/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f611aa8fc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3" name="Google Shape;303;gf611aa8fc6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df3e558b6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df3e558b6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f3e558b6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f3e558b6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f3e558b6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df3e558b6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f611aa8fc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5" name="Google Shape;335;gf611aa8fc6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de58ac8872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de58ac887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df3e558b6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df3e558b6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f611aa8fc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0" name="Google Shape;360;gf611aa8fc6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f611aa8fc6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f611aa8fc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f611aa8fc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f611aa8fc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b0c9bb218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b0c9bb21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https://getbootstrap.com/docs/5.0/getting-started/download/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de58ac8872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de58ac887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df3e558b6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df3e558b6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c6f919934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c6f91993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f611aa8fc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1" name="Google Shape;431;gf611aa8fc6_0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f611aa8fc6_0_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f611aa8fc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f611aa8fc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f611aa8fc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f611aa8fc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5" name="Google Shape;455;gf611aa8fc6_0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f611aa8fc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f611aa8fc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f611aa8fc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f611aa8fc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f611aa8fc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4" name="Google Shape;484;gf611aa8fc6_0_1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e58ac8872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e58ac887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https://getbootstrap.com/docs/5.0/getting-started/download/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df3e558b6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df3e558b6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f611aa8fc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2" name="Google Shape;502;gf611aa8fc6_0_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df3e558b6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df3e558b6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f611aa8fc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3" name="Google Shape;523;gf611aa8fc6_0_1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df3e558b6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df3e558b6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f6a90e7f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3" name="Google Shape;543;gf6a90e7f0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df3e558b6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df3e558b6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f6a90e7f0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f6a90e7f0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f6a90e7f0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9" name="Google Shape;579;gf6a90e7f00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f6a90e7f0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f6a90e7f0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5fe1db92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gf5fe1db92e_0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f6a90e7f0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f6a90e7f0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f6a90e7f00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f6a90e7f00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f6c5b0c4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3" name="Google Shape;623;gf6c5b0c4e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f6c5b0c4e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f6c5b0c4e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f6c5b0c4e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f6c5b0c4e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f6c5b0c4e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f6c5b0c4e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f6c5b0c4e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3" name="Google Shape;683;gf6c5b0c4eb_0_1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f6c5b0c4e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f6c5b0c4e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f6c5b0c4eb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4" name="Google Shape;704;gf6c5b0c4eb_0_1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f6c5b0c4e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f6c5b0c4e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6f919934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6f9199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f6c5b0c4e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f6c5b0c4e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f6c5b0c4eb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3" name="Google Shape;743;gf6c5b0c4eb_1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f6c5b0c4eb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f6c5b0c4e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f6c5b0c4e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f6c5b0c4e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f6c5b0c4e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f6c5b0c4e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f6c5b0c4e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f6c5b0c4e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f6c5b0c4eb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97" name="Google Shape;797;gf6c5b0c4eb_2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f6c5b0c4eb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f6c5b0c4e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f6c5b0c4e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f6c5b0c4e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f6c5b0c4eb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f6c5b0c4e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5fe1db92e_0_1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5fe1db92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5fe1db92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gf5fe1db92e_0_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hyperlink" Target="https://developer.mozilla.org/en-US/docs/Web/HTML" TargetMode="External"/><Relationship Id="rId10" Type="http://schemas.openxmlformats.org/officeDocument/2006/relationships/hyperlink" Target="https://developer.mozilla.org/en-US/docs/Web/HTML/Element/source" TargetMode="External"/><Relationship Id="rId13" Type="http://schemas.openxmlformats.org/officeDocument/2006/relationships/hyperlink" Target="https://developer.mozilla.org/en-US/docs/Web/API/Window/matchMedia" TargetMode="External"/><Relationship Id="rId12" Type="http://schemas.openxmlformats.org/officeDocument/2006/relationships/hyperlink" Target="https://developer.mozilla.org/en-US/docs/Web/CSS/Media_Queries/Testing_media_queries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.mozilla.org/en-US/docs/Glossary/Viewport" TargetMode="External"/><Relationship Id="rId4" Type="http://schemas.openxmlformats.org/officeDocument/2006/relationships/hyperlink" Target="https://developer.mozilla.org/en-US/docs/Web/CSS" TargetMode="External"/><Relationship Id="rId9" Type="http://schemas.openxmlformats.org/officeDocument/2006/relationships/hyperlink" Target="https://developer.mozilla.org/en-US/docs/Web/HTML/Element/link" TargetMode="External"/><Relationship Id="rId15" Type="http://schemas.openxmlformats.org/officeDocument/2006/relationships/hyperlink" Target="https://developer.mozilla.org/en-US/docs/Web/JavaScript" TargetMode="External"/><Relationship Id="rId14" Type="http://schemas.openxmlformats.org/officeDocument/2006/relationships/hyperlink" Target="https://developer.mozilla.org/en-US/docs/Web/API/MediaQueryList/addListener" TargetMode="External"/><Relationship Id="rId16" Type="http://schemas.openxmlformats.org/officeDocument/2006/relationships/image" Target="../media/image2.png"/><Relationship Id="rId5" Type="http://schemas.openxmlformats.org/officeDocument/2006/relationships/hyperlink" Target="https://developer.mozilla.org/en-US/docs/Web/CSS/@media" TargetMode="External"/><Relationship Id="rId6" Type="http://schemas.openxmlformats.org/officeDocument/2006/relationships/hyperlink" Target="https://developer.mozilla.org/en-US/docs/Web/CSS/@import" TargetMode="External"/><Relationship Id="rId7" Type="http://schemas.openxmlformats.org/officeDocument/2006/relationships/hyperlink" Target="https://developer.mozilla.org/en-US/docs/Web/CSS/At-rule" TargetMode="External"/><Relationship Id="rId8" Type="http://schemas.openxmlformats.org/officeDocument/2006/relationships/hyperlink" Target="https://developer.mozilla.org/en-US/docs/Web/HTML/Element/styl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csswizardry.com/2018/11/css-and-network-performance/" TargetMode="External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csswizardry.com/2018/11/css-and-network-performance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gif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getbootstrap.com/docs/5.0/layout/breakpoints/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7.gif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hyperlink" Target="https://getbootstrap.com/docs/5.0/components/navbar/#containers" TargetMode="External"/><Relationship Id="rId6" Type="http://schemas.openxmlformats.org/officeDocument/2006/relationships/hyperlink" Target="https://getbootstrap.com/docs/5.0/components/navbar/#responsive-behaviors" TargetMode="External"/><Relationship Id="rId7" Type="http://schemas.openxmlformats.org/officeDocument/2006/relationships/hyperlink" Target="https://getbootstrap.com/docs/5.0/components/navbar/#scrolling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png"/><Relationship Id="rId4" Type="http://schemas.openxmlformats.org/officeDocument/2006/relationships/image" Target="../media/image30.png"/><Relationship Id="rId5" Type="http://schemas.openxmlformats.org/officeDocument/2006/relationships/hyperlink" Target="http://drive.google.com/file/d/1qc7q5hYAjcnOMb_-88FYwhgO88l0nYJ5/view" TargetMode="External"/><Relationship Id="rId6" Type="http://schemas.openxmlformats.org/officeDocument/2006/relationships/image" Target="../media/image2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png"/><Relationship Id="rId4" Type="http://schemas.openxmlformats.org/officeDocument/2006/relationships/image" Target="../media/image25.png"/><Relationship Id="rId5" Type="http://schemas.openxmlformats.org/officeDocument/2006/relationships/image" Target="../media/image24.png"/><Relationship Id="rId6" Type="http://schemas.openxmlformats.org/officeDocument/2006/relationships/image" Target="../media/image2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png"/><Relationship Id="rId4" Type="http://schemas.openxmlformats.org/officeDocument/2006/relationships/image" Target="../media/image26.png"/><Relationship Id="rId5" Type="http://schemas.openxmlformats.org/officeDocument/2006/relationships/image" Target="../media/image28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png"/><Relationship Id="rId4" Type="http://schemas.openxmlformats.org/officeDocument/2006/relationships/image" Target="../media/image27.png"/><Relationship Id="rId5" Type="http://schemas.openxmlformats.org/officeDocument/2006/relationships/image" Target="../media/image39.png"/><Relationship Id="rId6" Type="http://schemas.openxmlformats.org/officeDocument/2006/relationships/image" Target="../media/image33.png"/><Relationship Id="rId7" Type="http://schemas.openxmlformats.org/officeDocument/2006/relationships/image" Target="../media/image32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png"/><Relationship Id="rId4" Type="http://schemas.openxmlformats.org/officeDocument/2006/relationships/image" Target="../media/image38.png"/><Relationship Id="rId5" Type="http://schemas.openxmlformats.org/officeDocument/2006/relationships/image" Target="../media/image35.png"/><Relationship Id="rId6" Type="http://schemas.openxmlformats.org/officeDocument/2006/relationships/image" Target="../media/image3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png"/><Relationship Id="rId4" Type="http://schemas.openxmlformats.org/officeDocument/2006/relationships/hyperlink" Target="http://drive.google.com/file/d/1Psbnk53O0SyBf6Tx_sVDipVfKEE2OsED/view" TargetMode="External"/><Relationship Id="rId5" Type="http://schemas.openxmlformats.org/officeDocument/2006/relationships/image" Target="../media/image21.png"/><Relationship Id="rId6" Type="http://schemas.openxmlformats.org/officeDocument/2006/relationships/hyperlink" Target="http://drive.google.com/file/d/1OtY9hKoxp5Wx0F9GRJaQ0H0-CrxviRHo/view" TargetMode="External"/><Relationship Id="rId7" Type="http://schemas.openxmlformats.org/officeDocument/2006/relationships/hyperlink" Target="http://drive.google.com/file/d/1W5q3M88tW7Hc9CHoLMP_OoznObH6gVVt/view" TargetMode="External"/><Relationship Id="rId8" Type="http://schemas.openxmlformats.org/officeDocument/2006/relationships/image" Target="../media/image37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.png"/><Relationship Id="rId4" Type="http://schemas.openxmlformats.org/officeDocument/2006/relationships/image" Target="../media/image42.png"/><Relationship Id="rId5" Type="http://schemas.openxmlformats.org/officeDocument/2006/relationships/image" Target="../media/image29.png"/><Relationship Id="rId6" Type="http://schemas.openxmlformats.org/officeDocument/2006/relationships/image" Target="../media/image36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.png"/><Relationship Id="rId4" Type="http://schemas.openxmlformats.org/officeDocument/2006/relationships/hyperlink" Target="https://popper.js.org/" TargetMode="External"/><Relationship Id="rId5" Type="http://schemas.openxmlformats.org/officeDocument/2006/relationships/hyperlink" Target="http://drive.google.com/file/d/1F4i93TUMoxi7SszK7q5w7l-W1DiFVkXG/view" TargetMode="External"/><Relationship Id="rId6" Type="http://schemas.openxmlformats.org/officeDocument/2006/relationships/image" Target="../media/image21.png"/><Relationship Id="rId7" Type="http://schemas.openxmlformats.org/officeDocument/2006/relationships/image" Target="../media/image3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.png"/><Relationship Id="rId4" Type="http://schemas.openxmlformats.org/officeDocument/2006/relationships/image" Target="../media/image41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.png"/><Relationship Id="rId4" Type="http://schemas.openxmlformats.org/officeDocument/2006/relationships/image" Target="../media/image46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.png"/><Relationship Id="rId4" Type="http://schemas.openxmlformats.org/officeDocument/2006/relationships/hyperlink" Target="http://drive.google.com/file/d/1B1NbcoW5NwIo4bpe1LxVmZ7K_0zvi6x4/view" TargetMode="External"/><Relationship Id="rId5" Type="http://schemas.openxmlformats.org/officeDocument/2006/relationships/image" Target="../media/image21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.png"/><Relationship Id="rId4" Type="http://schemas.openxmlformats.org/officeDocument/2006/relationships/image" Target="../media/image40.png"/><Relationship Id="rId5" Type="http://schemas.openxmlformats.org/officeDocument/2006/relationships/image" Target="../media/image43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.png"/><Relationship Id="rId4" Type="http://schemas.openxmlformats.org/officeDocument/2006/relationships/hyperlink" Target="http://drive.google.com/file/d/1rsYpJCNR2tT_OJZkC6GvEtmSHZphC75_/view" TargetMode="External"/><Relationship Id="rId5" Type="http://schemas.openxmlformats.org/officeDocument/2006/relationships/image" Target="../media/image21.png"/><Relationship Id="rId6" Type="http://schemas.openxmlformats.org/officeDocument/2006/relationships/image" Target="../media/image44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45.png"/><Relationship Id="rId4" Type="http://schemas.openxmlformats.org/officeDocument/2006/relationships/image" Target="../media/image2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.png"/><Relationship Id="rId4" Type="http://schemas.openxmlformats.org/officeDocument/2006/relationships/hyperlink" Target="http://drive.google.com/file/d/1sGWNb29HvCQdo55XFlzZzYqwYwLF7hzT/view" TargetMode="External"/><Relationship Id="rId5" Type="http://schemas.openxmlformats.org/officeDocument/2006/relationships/image" Target="../media/image21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1000"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54500" y="348050"/>
            <a:ext cx="8469300" cy="4150800"/>
          </a:xfrm>
          <a:prstGeom prst="rect">
            <a:avLst/>
          </a:prstGeom>
          <a:solidFill>
            <a:srgbClr val="00A1FF">
              <a:alpha val="81570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917225" y="1517650"/>
            <a:ext cx="74082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dk1"/>
                </a:solidFill>
              </a:rPr>
              <a:t>Build fast, responsive sites with Bootstrap</a:t>
            </a:r>
            <a:endParaRPr sz="300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4294967295" type="subTitle"/>
          </p:nvPr>
        </p:nvSpPr>
        <p:spPr>
          <a:xfrm>
            <a:off x="4334700" y="3094675"/>
            <a:ext cx="426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Lavanya Seetharaman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Instructor @Board Infinity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Breakpoints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Breakpoints are customizable widths that determine how your responsive layout behaves across device or viewport sizes in Bootstrap.</a:t>
            </a:r>
            <a:endParaRPr sz="1200"/>
          </a:p>
        </p:txBody>
      </p:sp>
      <p:pic>
        <p:nvPicPr>
          <p:cNvPr id="139" name="Google Shape;13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Concepts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471900" y="1169900"/>
            <a:ext cx="8138400" cy="29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0832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Breakpoints are the building blocks of responsive design</a:t>
            </a:r>
            <a:r>
              <a:rPr lang="en"/>
              <a:t>. Use them to control when your layout can be adapted at a particular viewport or device size.</a:t>
            </a:r>
            <a:endParaRPr/>
          </a:p>
          <a:p>
            <a:pPr indent="-310832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Use media queries to architect your CSS by breakpoint</a:t>
            </a:r>
            <a:r>
              <a:rPr lang="en"/>
              <a:t>. Media queries are a feature of CSS that allow you to conditionally apply styles based on a set of browser and operating system parameters. We most commonly use </a:t>
            </a:r>
            <a:r>
              <a:rPr lang="en">
                <a:solidFill>
                  <a:srgbClr val="D63384"/>
                </a:solidFill>
              </a:rPr>
              <a:t>min-width</a:t>
            </a:r>
            <a:r>
              <a:rPr lang="en"/>
              <a:t> in our media queries.</a:t>
            </a:r>
            <a:endParaRPr/>
          </a:p>
          <a:p>
            <a:pPr indent="-310832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Mobile first, responsive design is the goal. </a:t>
            </a:r>
            <a:r>
              <a:rPr lang="en"/>
              <a:t>Bootstrap’s CSS aims to apply the bare minimum of styles to make a layout work at the smallest breakpoint, and then layers on styles to adjust that design for larger devices. This optimizes your CSS, improves rendering time, and provides a great experience for your visitors.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430050" y="618450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Available breakpoints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Bootstrap includes six default breakpoints, sometimes referred to as grid tiers, for building responsively.</a:t>
            </a:r>
            <a:endParaRPr sz="1200"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85200"/>
            <a:ext cx="8839200" cy="2980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401750" y="75287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queries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can modify the appearance (and even behavior) or a website or app based on a matched set of conditions about the user’s device, browser or system settings.</a:t>
            </a:r>
            <a:endParaRPr i="1" sz="1200"/>
          </a:p>
        </p:txBody>
      </p:sp>
      <p:sp>
        <p:nvSpPr>
          <p:cNvPr id="159" name="Google Shape;159;p25"/>
          <p:cNvSpPr txBox="1"/>
          <p:nvPr/>
        </p:nvSpPr>
        <p:spPr>
          <a:xfrm>
            <a:off x="401750" y="2023450"/>
            <a:ext cx="795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Media queries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are useful when you want to modify your site or app depending on a device's general type (such as print vs. screen) or specific characteristics and parameters (such as screen resolution or browser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viewport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width).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495250" y="2929025"/>
            <a:ext cx="7860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Media queries are used for the following: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 conditionally apply styles with the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CSS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@media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@import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at-rules.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 target specific media for the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&lt;style&gt;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9"/>
              </a:rPr>
              <a:t>&lt;link&gt;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0"/>
              </a:rPr>
              <a:t>&lt;source&gt;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and other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1"/>
              </a:rPr>
              <a:t>HTML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elements with the media= attribute.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2"/>
              </a:rPr>
              <a:t>test and monitor media states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using the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3"/>
              </a:rPr>
              <a:t>Window.matchMedia()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4"/>
              </a:rPr>
              <a:t>MediaQueryList.addListener()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5"/>
              </a:rPr>
              <a:t>JavaScript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method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2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401750" y="75287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queries</a:t>
            </a:r>
            <a:endParaRPr sz="1200"/>
          </a:p>
        </p:txBody>
      </p:sp>
      <p:sp>
        <p:nvSpPr>
          <p:cNvPr id="167" name="Google Shape;167;p26"/>
          <p:cNvSpPr txBox="1"/>
          <p:nvPr/>
        </p:nvSpPr>
        <p:spPr>
          <a:xfrm>
            <a:off x="212250" y="1775825"/>
            <a:ext cx="8079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There are lots of other things we can target beside viewport width. That might be screen resolution, device orientation, operating system preference, or even more among a whole bevy of things we can query and use to style content.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332525" y="2766300"/>
            <a:ext cx="53982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5E7671"/>
                </a:solidFill>
                <a:latin typeface="Courier New"/>
                <a:ea typeface="Courier New"/>
                <a:cs typeface="Courier New"/>
                <a:sym typeface="Courier New"/>
              </a:rPr>
              <a:t>/* When the browser is at least 600px and above */</a:t>
            </a:r>
            <a:endParaRPr sz="1200">
              <a:solidFill>
                <a:srgbClr val="F5D6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3BA52"/>
                </a:solidFill>
                <a:latin typeface="Courier New"/>
                <a:ea typeface="Courier New"/>
                <a:cs typeface="Courier New"/>
                <a:sym typeface="Courier New"/>
              </a:rPr>
              <a:t>@media screen and </a:t>
            </a:r>
            <a:r>
              <a:rPr lang="en" sz="1200">
                <a:solidFill>
                  <a:srgbClr val="D63384"/>
                </a:solidFill>
                <a:latin typeface="Courier New"/>
                <a:ea typeface="Courier New"/>
                <a:cs typeface="Courier New"/>
                <a:sym typeface="Courier New"/>
              </a:rPr>
              <a:t>(min-width:</a:t>
            </a:r>
            <a:r>
              <a:rPr lang="en" sz="1200">
                <a:solidFill>
                  <a:srgbClr val="83BA5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C9463"/>
                </a:solidFill>
                <a:latin typeface="Courier New"/>
                <a:ea typeface="Courier New"/>
                <a:cs typeface="Courier New"/>
                <a:sym typeface="Courier New"/>
              </a:rPr>
              <a:t>600</a:t>
            </a:r>
            <a:r>
              <a:rPr lang="en" sz="1200">
                <a:solidFill>
                  <a:srgbClr val="83BA52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" sz="1200">
                <a:solidFill>
                  <a:srgbClr val="D6338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D6338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5D67B"/>
                </a:solidFill>
                <a:latin typeface="Courier New"/>
                <a:ea typeface="Courier New"/>
                <a:cs typeface="Courier New"/>
                <a:sym typeface="Courier New"/>
              </a:rPr>
              <a:t>  .element </a:t>
            </a:r>
            <a:r>
              <a:rPr lang="en" sz="1200">
                <a:solidFill>
                  <a:srgbClr val="D6338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D6338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5D67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200">
                <a:solidFill>
                  <a:srgbClr val="5E7671"/>
                </a:solidFill>
                <a:latin typeface="Courier New"/>
                <a:ea typeface="Courier New"/>
                <a:cs typeface="Courier New"/>
                <a:sym typeface="Courier New"/>
              </a:rPr>
              <a:t>/* Apply some styles */</a:t>
            </a:r>
            <a:endParaRPr sz="1200">
              <a:solidFill>
                <a:srgbClr val="F5D6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5D67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D6338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6338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6338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rgbClr val="D6338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212250" y="11612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</a:t>
            </a:r>
            <a:r>
              <a:rPr lang="en"/>
              <a:t>Media queries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D63384"/>
                </a:solidFill>
              </a:rPr>
              <a:t>Media queries are commonly associated with CSS, but they can be used in HTML and JavaScript as well.</a:t>
            </a:r>
            <a:endParaRPr i="1" sz="1200">
              <a:solidFill>
                <a:srgbClr val="D63384"/>
              </a:solidFill>
            </a:endParaRPr>
          </a:p>
        </p:txBody>
      </p:sp>
      <p:sp>
        <p:nvSpPr>
          <p:cNvPr id="175" name="Google Shape;175;p27"/>
          <p:cNvSpPr txBox="1"/>
          <p:nvPr/>
        </p:nvSpPr>
        <p:spPr>
          <a:xfrm>
            <a:off x="283500" y="806550"/>
            <a:ext cx="8079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There are a few ways we can use media queries directly in HTML.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There’s the &lt;link&gt; element that goes right in the document &lt;head&gt;. In this example. we’re telling the browser that we want to use different stylesheets at different viewport sizes: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249150" y="1637850"/>
            <a:ext cx="8645700" cy="3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458B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1100">
              <a:solidFill>
                <a:srgbClr val="0045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458B"/>
                </a:solidFill>
                <a:latin typeface="Courier New"/>
                <a:ea typeface="Courier New"/>
                <a:cs typeface="Courier New"/>
                <a:sym typeface="Courier New"/>
              </a:rPr>
              <a:t>  &lt;head&gt;</a:t>
            </a:r>
            <a:endParaRPr sz="1100">
              <a:solidFill>
                <a:srgbClr val="0045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100">
                <a:solidFill>
                  <a:srgbClr val="5E7671"/>
                </a:solidFill>
                <a:latin typeface="Courier New"/>
                <a:ea typeface="Courier New"/>
                <a:cs typeface="Courier New"/>
                <a:sym typeface="Courier New"/>
              </a:rPr>
              <a:t>&lt;!-- Served to all users --&gt;</a:t>
            </a:r>
            <a:endParaRPr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00458B"/>
                </a:solidFill>
                <a:latin typeface="Courier New"/>
                <a:ea typeface="Courier New"/>
                <a:cs typeface="Courier New"/>
                <a:sym typeface="Courier New"/>
              </a:rPr>
              <a:t>&lt;link</a:t>
            </a:r>
            <a:r>
              <a:rPr lang="en" sz="11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83BA52"/>
                </a:solidFill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lang="en" sz="11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100">
                <a:solidFill>
                  <a:srgbClr val="F5D67B"/>
                </a:solidFill>
                <a:latin typeface="Courier New"/>
                <a:ea typeface="Courier New"/>
                <a:cs typeface="Courier New"/>
                <a:sym typeface="Courier New"/>
              </a:rPr>
              <a:t>stylesheet</a:t>
            </a:r>
            <a:r>
              <a:rPr lang="en" sz="11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en" sz="1100">
                <a:solidFill>
                  <a:srgbClr val="83BA52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1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100">
                <a:solidFill>
                  <a:srgbClr val="F5D67B"/>
                </a:solidFill>
                <a:latin typeface="Courier New"/>
                <a:ea typeface="Courier New"/>
                <a:cs typeface="Courier New"/>
                <a:sym typeface="Courier New"/>
              </a:rPr>
              <a:t>all.css</a:t>
            </a:r>
            <a:r>
              <a:rPr lang="en" sz="11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en" sz="1100">
                <a:solidFill>
                  <a:srgbClr val="83BA52"/>
                </a:solidFill>
                <a:latin typeface="Courier New"/>
                <a:ea typeface="Courier New"/>
                <a:cs typeface="Courier New"/>
                <a:sym typeface="Courier New"/>
              </a:rPr>
              <a:t>media</a:t>
            </a:r>
            <a:r>
              <a:rPr lang="en" sz="11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100">
                <a:solidFill>
                  <a:srgbClr val="F5D67B"/>
                </a:solidFill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en" sz="11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en" sz="1100">
                <a:solidFill>
                  <a:srgbClr val="00458B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100">
              <a:solidFill>
                <a:srgbClr val="0045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100">
                <a:solidFill>
                  <a:srgbClr val="5E7671"/>
                </a:solidFill>
                <a:latin typeface="Courier New"/>
                <a:ea typeface="Courier New"/>
                <a:cs typeface="Courier New"/>
                <a:sym typeface="Courier New"/>
              </a:rPr>
              <a:t>&lt;!-- Served to screens that are at least 20em wide --&gt;</a:t>
            </a:r>
            <a:endParaRPr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00458B"/>
                </a:solidFill>
                <a:latin typeface="Courier New"/>
                <a:ea typeface="Courier New"/>
                <a:cs typeface="Courier New"/>
                <a:sym typeface="Courier New"/>
              </a:rPr>
              <a:t>&lt;link</a:t>
            </a:r>
            <a:r>
              <a:rPr lang="en" sz="11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83BA52"/>
                </a:solidFill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lang="en" sz="11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100">
                <a:solidFill>
                  <a:srgbClr val="F5D67B"/>
                </a:solidFill>
                <a:latin typeface="Courier New"/>
                <a:ea typeface="Courier New"/>
                <a:cs typeface="Courier New"/>
                <a:sym typeface="Courier New"/>
              </a:rPr>
              <a:t>stylesheet</a:t>
            </a:r>
            <a:r>
              <a:rPr lang="en" sz="11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en" sz="1100">
                <a:solidFill>
                  <a:srgbClr val="83BA52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1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100">
                <a:solidFill>
                  <a:srgbClr val="F5D67B"/>
                </a:solidFill>
                <a:latin typeface="Courier New"/>
                <a:ea typeface="Courier New"/>
                <a:cs typeface="Courier New"/>
                <a:sym typeface="Courier New"/>
              </a:rPr>
              <a:t>small.css</a:t>
            </a:r>
            <a:r>
              <a:rPr lang="en" sz="11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en" sz="1100">
                <a:solidFill>
                  <a:srgbClr val="83BA52"/>
                </a:solidFill>
                <a:latin typeface="Courier New"/>
                <a:ea typeface="Courier New"/>
                <a:cs typeface="Courier New"/>
                <a:sym typeface="Courier New"/>
              </a:rPr>
              <a:t>media</a:t>
            </a:r>
            <a:r>
              <a:rPr lang="en" sz="11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100">
                <a:solidFill>
                  <a:srgbClr val="F5D67B"/>
                </a:solidFill>
                <a:latin typeface="Courier New"/>
                <a:ea typeface="Courier New"/>
                <a:cs typeface="Courier New"/>
                <a:sym typeface="Courier New"/>
              </a:rPr>
              <a:t>(min-width: 20em)</a:t>
            </a:r>
            <a:r>
              <a:rPr lang="en" sz="11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en" sz="1100">
                <a:solidFill>
                  <a:srgbClr val="00458B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100">
              <a:solidFill>
                <a:srgbClr val="0045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100">
                <a:solidFill>
                  <a:srgbClr val="5E7671"/>
                </a:solidFill>
                <a:latin typeface="Courier New"/>
                <a:ea typeface="Courier New"/>
                <a:cs typeface="Courier New"/>
                <a:sym typeface="Courier New"/>
              </a:rPr>
              <a:t>&lt;!-- Served to screens that are at least 64em wide --&gt;</a:t>
            </a:r>
            <a:endParaRPr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00458B"/>
                </a:solidFill>
                <a:latin typeface="Courier New"/>
                <a:ea typeface="Courier New"/>
                <a:cs typeface="Courier New"/>
                <a:sym typeface="Courier New"/>
              </a:rPr>
              <a:t>&lt;link</a:t>
            </a:r>
            <a:r>
              <a:rPr lang="en" sz="11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83BA52"/>
                </a:solidFill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lang="en" sz="11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100">
                <a:solidFill>
                  <a:srgbClr val="F5D67B"/>
                </a:solidFill>
                <a:latin typeface="Courier New"/>
                <a:ea typeface="Courier New"/>
                <a:cs typeface="Courier New"/>
                <a:sym typeface="Courier New"/>
              </a:rPr>
              <a:t>stylesheet</a:t>
            </a:r>
            <a:r>
              <a:rPr lang="en" sz="11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en" sz="1100">
                <a:solidFill>
                  <a:srgbClr val="83BA52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1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100">
                <a:solidFill>
                  <a:srgbClr val="F5D67B"/>
                </a:solidFill>
                <a:latin typeface="Courier New"/>
                <a:ea typeface="Courier New"/>
                <a:cs typeface="Courier New"/>
                <a:sym typeface="Courier New"/>
              </a:rPr>
              <a:t>medium.css</a:t>
            </a:r>
            <a:r>
              <a:rPr lang="en" sz="11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en" sz="1100">
                <a:solidFill>
                  <a:srgbClr val="83BA52"/>
                </a:solidFill>
                <a:latin typeface="Courier New"/>
                <a:ea typeface="Courier New"/>
                <a:cs typeface="Courier New"/>
                <a:sym typeface="Courier New"/>
              </a:rPr>
              <a:t>media</a:t>
            </a:r>
            <a:r>
              <a:rPr lang="en" sz="11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100">
                <a:solidFill>
                  <a:srgbClr val="F5D67B"/>
                </a:solidFill>
                <a:latin typeface="Courier New"/>
                <a:ea typeface="Courier New"/>
                <a:cs typeface="Courier New"/>
                <a:sym typeface="Courier New"/>
              </a:rPr>
              <a:t>(min-width: 64em)</a:t>
            </a:r>
            <a:r>
              <a:rPr lang="en" sz="11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en" sz="1100">
                <a:solidFill>
                  <a:srgbClr val="00458B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100">
              <a:solidFill>
                <a:srgbClr val="0045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100">
                <a:solidFill>
                  <a:srgbClr val="5E7671"/>
                </a:solidFill>
                <a:latin typeface="Courier New"/>
                <a:ea typeface="Courier New"/>
                <a:cs typeface="Courier New"/>
                <a:sym typeface="Courier New"/>
              </a:rPr>
              <a:t>&lt;!-- Served to screens that are at least 90em wide --&gt;</a:t>
            </a:r>
            <a:endParaRPr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00458B"/>
                </a:solidFill>
                <a:latin typeface="Courier New"/>
                <a:ea typeface="Courier New"/>
                <a:cs typeface="Courier New"/>
                <a:sym typeface="Courier New"/>
              </a:rPr>
              <a:t>&lt;link</a:t>
            </a:r>
            <a:r>
              <a:rPr lang="en" sz="11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83BA52"/>
                </a:solidFill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lang="en" sz="11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100">
                <a:solidFill>
                  <a:srgbClr val="F5D67B"/>
                </a:solidFill>
                <a:latin typeface="Courier New"/>
                <a:ea typeface="Courier New"/>
                <a:cs typeface="Courier New"/>
                <a:sym typeface="Courier New"/>
              </a:rPr>
              <a:t>stylesheet</a:t>
            </a:r>
            <a:r>
              <a:rPr lang="en" sz="11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en" sz="1100">
                <a:solidFill>
                  <a:srgbClr val="83BA52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1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100">
                <a:solidFill>
                  <a:srgbClr val="F5D67B"/>
                </a:solidFill>
                <a:latin typeface="Courier New"/>
                <a:ea typeface="Courier New"/>
                <a:cs typeface="Courier New"/>
                <a:sym typeface="Courier New"/>
              </a:rPr>
              <a:t>large.css</a:t>
            </a:r>
            <a:r>
              <a:rPr lang="en" sz="11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en" sz="1100">
                <a:solidFill>
                  <a:srgbClr val="83BA52"/>
                </a:solidFill>
                <a:latin typeface="Courier New"/>
                <a:ea typeface="Courier New"/>
                <a:cs typeface="Courier New"/>
                <a:sym typeface="Courier New"/>
              </a:rPr>
              <a:t>media</a:t>
            </a:r>
            <a:r>
              <a:rPr lang="en" sz="11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100">
                <a:solidFill>
                  <a:srgbClr val="F5D67B"/>
                </a:solidFill>
                <a:latin typeface="Courier New"/>
                <a:ea typeface="Courier New"/>
                <a:cs typeface="Courier New"/>
                <a:sym typeface="Courier New"/>
              </a:rPr>
              <a:t>(min-width: 90em)</a:t>
            </a:r>
            <a:r>
              <a:rPr lang="en" sz="11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en" sz="1100">
                <a:solidFill>
                  <a:srgbClr val="00458B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100">
              <a:solidFill>
                <a:srgbClr val="0045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100">
                <a:solidFill>
                  <a:srgbClr val="5E7671"/>
                </a:solidFill>
                <a:latin typeface="Courier New"/>
                <a:ea typeface="Courier New"/>
                <a:cs typeface="Courier New"/>
                <a:sym typeface="Courier New"/>
              </a:rPr>
              <a:t>&lt;!-- Served to screens that are at least 120em wide --&gt;</a:t>
            </a:r>
            <a:endParaRPr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00458B"/>
                </a:solidFill>
                <a:latin typeface="Courier New"/>
                <a:ea typeface="Courier New"/>
                <a:cs typeface="Courier New"/>
                <a:sym typeface="Courier New"/>
              </a:rPr>
              <a:t>&lt;link</a:t>
            </a:r>
            <a:r>
              <a:rPr lang="en" sz="11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83BA52"/>
                </a:solidFill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lang="en" sz="11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100">
                <a:solidFill>
                  <a:srgbClr val="F5D67B"/>
                </a:solidFill>
                <a:latin typeface="Courier New"/>
                <a:ea typeface="Courier New"/>
                <a:cs typeface="Courier New"/>
                <a:sym typeface="Courier New"/>
              </a:rPr>
              <a:t>stylesheet</a:t>
            </a:r>
            <a:r>
              <a:rPr lang="en" sz="11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en" sz="1100">
                <a:solidFill>
                  <a:srgbClr val="83BA52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1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100">
                <a:solidFill>
                  <a:srgbClr val="F5D67B"/>
                </a:solidFill>
                <a:latin typeface="Courier New"/>
                <a:ea typeface="Courier New"/>
                <a:cs typeface="Courier New"/>
                <a:sym typeface="Courier New"/>
              </a:rPr>
              <a:t>extra-large.css</a:t>
            </a:r>
            <a:r>
              <a:rPr lang="en" sz="11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en" sz="1100">
                <a:solidFill>
                  <a:srgbClr val="83BA52"/>
                </a:solidFill>
                <a:latin typeface="Courier New"/>
                <a:ea typeface="Courier New"/>
                <a:cs typeface="Courier New"/>
                <a:sym typeface="Courier New"/>
              </a:rPr>
              <a:t>media</a:t>
            </a:r>
            <a:r>
              <a:rPr lang="en" sz="11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100">
                <a:solidFill>
                  <a:srgbClr val="F5D67B"/>
                </a:solidFill>
                <a:latin typeface="Courier New"/>
                <a:ea typeface="Courier New"/>
                <a:cs typeface="Courier New"/>
                <a:sym typeface="Courier New"/>
              </a:rPr>
              <a:t>(min-width: 120em)</a:t>
            </a:r>
            <a:r>
              <a:rPr lang="en" sz="11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en" sz="1100">
                <a:solidFill>
                  <a:srgbClr val="00458B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100">
              <a:solidFill>
                <a:srgbClr val="0045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100">
                <a:solidFill>
                  <a:srgbClr val="5E7671"/>
                </a:solidFill>
                <a:latin typeface="Courier New"/>
                <a:ea typeface="Courier New"/>
                <a:cs typeface="Courier New"/>
                <a:sym typeface="Courier New"/>
              </a:rPr>
              <a:t>&lt;!-- Served to print media, like printers --&gt;</a:t>
            </a:r>
            <a:endParaRPr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00458B"/>
                </a:solidFill>
                <a:latin typeface="Courier New"/>
                <a:ea typeface="Courier New"/>
                <a:cs typeface="Courier New"/>
                <a:sym typeface="Courier New"/>
              </a:rPr>
              <a:t>&lt;link</a:t>
            </a:r>
            <a:r>
              <a:rPr lang="en" sz="11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83BA52"/>
                </a:solidFill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lang="en" sz="11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100">
                <a:solidFill>
                  <a:srgbClr val="F5D67B"/>
                </a:solidFill>
                <a:latin typeface="Courier New"/>
                <a:ea typeface="Courier New"/>
                <a:cs typeface="Courier New"/>
                <a:sym typeface="Courier New"/>
              </a:rPr>
              <a:t>stylesheet</a:t>
            </a:r>
            <a:r>
              <a:rPr lang="en" sz="11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en" sz="1100">
                <a:solidFill>
                  <a:srgbClr val="83BA52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1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100">
                <a:solidFill>
                  <a:srgbClr val="F5D67B"/>
                </a:solidFill>
                <a:latin typeface="Courier New"/>
                <a:ea typeface="Courier New"/>
                <a:cs typeface="Courier New"/>
                <a:sym typeface="Courier New"/>
              </a:rPr>
              <a:t>print.css</a:t>
            </a:r>
            <a:r>
              <a:rPr lang="en" sz="11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en" sz="1100">
                <a:solidFill>
                  <a:srgbClr val="83BA52"/>
                </a:solidFill>
                <a:latin typeface="Courier New"/>
                <a:ea typeface="Courier New"/>
                <a:cs typeface="Courier New"/>
                <a:sym typeface="Courier New"/>
              </a:rPr>
              <a:t>media</a:t>
            </a:r>
            <a:r>
              <a:rPr lang="en" sz="11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100">
                <a:solidFill>
                  <a:srgbClr val="F5D67B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en" sz="1100">
                <a:solidFill>
                  <a:srgbClr val="00458B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100">
              <a:solidFill>
                <a:srgbClr val="0045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>
                <a:solidFill>
                  <a:srgbClr val="00458B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1100">
              <a:solidFill>
                <a:srgbClr val="0045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1100">
                <a:solidFill>
                  <a:srgbClr val="5E7671"/>
                </a:solidFill>
                <a:latin typeface="Courier New"/>
                <a:ea typeface="Courier New"/>
                <a:cs typeface="Courier New"/>
                <a:sym typeface="Courier New"/>
              </a:rPr>
              <a:t>&lt;!-- ... --&gt;</a:t>
            </a:r>
            <a:endParaRPr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458B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1100">
              <a:solidFill>
                <a:srgbClr val="00458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7" name="Google Shape;17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0117" y="4692571"/>
            <a:ext cx="1113770" cy="284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212250" y="11612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Media queries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D63384"/>
                </a:solidFill>
              </a:rPr>
              <a:t>Media queries are commonly associated with CSS, but they can be used in HTML and JavaScript as well.</a:t>
            </a:r>
            <a:endParaRPr i="1" sz="1200">
              <a:solidFill>
                <a:srgbClr val="D63384"/>
              </a:solidFill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283500" y="806550"/>
            <a:ext cx="8079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There are a few ways we can use media queries directly in HTML.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There’s the &lt;link&gt; element that goes right in the document &lt;head&gt;. In this example. we’re telling the browser that we want to use different stylesheets at different viewport sizes: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8"/>
          <p:cNvSpPr txBox="1"/>
          <p:nvPr/>
        </p:nvSpPr>
        <p:spPr>
          <a:xfrm>
            <a:off x="212250" y="1935000"/>
            <a:ext cx="86457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6EFD"/>
                </a:solidFill>
                <a:latin typeface="Courier New"/>
                <a:ea typeface="Courier New"/>
                <a:cs typeface="Courier New"/>
                <a:sym typeface="Courier New"/>
              </a:rPr>
              <a:t>&lt;picture&gt;</a:t>
            </a:r>
            <a:endParaRPr sz="1200">
              <a:solidFill>
                <a:srgbClr val="0D6EF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1200">
                <a:solidFill>
                  <a:srgbClr val="5E7671"/>
                </a:solidFill>
                <a:latin typeface="Courier New"/>
                <a:ea typeface="Courier New"/>
                <a:cs typeface="Courier New"/>
                <a:sym typeface="Courier New"/>
              </a:rPr>
              <a:t>&lt;!-- Use this image if the screen is at least 800px wide --&gt;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0D6EFD"/>
                </a:solidFill>
                <a:latin typeface="Courier New"/>
                <a:ea typeface="Courier New"/>
                <a:cs typeface="Courier New"/>
                <a:sym typeface="Courier New"/>
              </a:rPr>
              <a:t>&lt;source</a:t>
            </a:r>
            <a:r>
              <a:rPr lang="en" sz="12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83BA52"/>
                </a:solidFill>
                <a:latin typeface="Courier New"/>
                <a:ea typeface="Courier New"/>
                <a:cs typeface="Courier New"/>
                <a:sym typeface="Courier New"/>
              </a:rPr>
              <a:t>srcset</a:t>
            </a:r>
            <a:r>
              <a:rPr lang="en" sz="12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200">
                <a:solidFill>
                  <a:srgbClr val="F5D67B"/>
                </a:solidFill>
                <a:latin typeface="Courier New"/>
                <a:ea typeface="Courier New"/>
                <a:cs typeface="Courier New"/>
                <a:sym typeface="Courier New"/>
              </a:rPr>
              <a:t>cat-landscape.png</a:t>
            </a:r>
            <a:r>
              <a:rPr lang="en" sz="12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en" sz="1200">
                <a:solidFill>
                  <a:srgbClr val="83BA52"/>
                </a:solidFill>
                <a:latin typeface="Courier New"/>
                <a:ea typeface="Courier New"/>
                <a:cs typeface="Courier New"/>
                <a:sym typeface="Courier New"/>
              </a:rPr>
              <a:t>media</a:t>
            </a:r>
            <a:r>
              <a:rPr lang="en" sz="12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200">
                <a:solidFill>
                  <a:srgbClr val="F5D67B"/>
                </a:solidFill>
                <a:latin typeface="Courier New"/>
                <a:ea typeface="Courier New"/>
                <a:cs typeface="Courier New"/>
                <a:sym typeface="Courier New"/>
              </a:rPr>
              <a:t>(min-width: 800px)</a:t>
            </a:r>
            <a:r>
              <a:rPr lang="en" sz="12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>
                <a:solidFill>
                  <a:srgbClr val="0D6EF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1200">
                <a:solidFill>
                  <a:srgbClr val="5E7671"/>
                </a:solidFill>
                <a:latin typeface="Courier New"/>
                <a:ea typeface="Courier New"/>
                <a:cs typeface="Courier New"/>
                <a:sym typeface="Courier New"/>
              </a:rPr>
              <a:t>&lt;!-- Use this image if the screen is at least 600px wide --&gt;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0D6EFD"/>
                </a:solidFill>
                <a:latin typeface="Courier New"/>
                <a:ea typeface="Courier New"/>
                <a:cs typeface="Courier New"/>
                <a:sym typeface="Courier New"/>
              </a:rPr>
              <a:t>&lt;source</a:t>
            </a:r>
            <a:r>
              <a:rPr lang="en" sz="12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83BA52"/>
                </a:solidFill>
                <a:latin typeface="Courier New"/>
                <a:ea typeface="Courier New"/>
                <a:cs typeface="Courier New"/>
                <a:sym typeface="Courier New"/>
              </a:rPr>
              <a:t>srcset</a:t>
            </a:r>
            <a:r>
              <a:rPr lang="en" sz="12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200">
                <a:solidFill>
                  <a:srgbClr val="F5D67B"/>
                </a:solidFill>
                <a:latin typeface="Courier New"/>
                <a:ea typeface="Courier New"/>
                <a:cs typeface="Courier New"/>
                <a:sym typeface="Courier New"/>
              </a:rPr>
              <a:t>cat-cropped.png</a:t>
            </a:r>
            <a:r>
              <a:rPr lang="en" sz="12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en" sz="1200">
                <a:solidFill>
                  <a:srgbClr val="83BA52"/>
                </a:solidFill>
                <a:latin typeface="Courier New"/>
                <a:ea typeface="Courier New"/>
                <a:cs typeface="Courier New"/>
                <a:sym typeface="Courier New"/>
              </a:rPr>
              <a:t>media</a:t>
            </a:r>
            <a:r>
              <a:rPr lang="en" sz="12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200">
                <a:solidFill>
                  <a:srgbClr val="F5D67B"/>
                </a:solidFill>
                <a:latin typeface="Courier New"/>
                <a:ea typeface="Courier New"/>
                <a:cs typeface="Courier New"/>
                <a:sym typeface="Courier New"/>
              </a:rPr>
              <a:t>(min-width: 600px)</a:t>
            </a:r>
            <a:r>
              <a:rPr lang="en" sz="12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>
                <a:solidFill>
                  <a:srgbClr val="0D6EF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1200">
                <a:solidFill>
                  <a:srgbClr val="5E7671"/>
                </a:solidFill>
                <a:latin typeface="Courier New"/>
                <a:ea typeface="Courier New"/>
                <a:cs typeface="Courier New"/>
                <a:sym typeface="Courier New"/>
              </a:rPr>
              <a:t>&lt;!-- Use this image if nothing matches --&gt;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0D6EFD"/>
                </a:solidFill>
                <a:latin typeface="Courier New"/>
                <a:ea typeface="Courier New"/>
                <a:cs typeface="Courier New"/>
                <a:sym typeface="Courier New"/>
              </a:rPr>
              <a:t>&lt;img</a:t>
            </a:r>
            <a:r>
              <a:rPr lang="en" sz="12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83BA52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12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200">
                <a:solidFill>
                  <a:srgbClr val="F5D67B"/>
                </a:solidFill>
                <a:latin typeface="Courier New"/>
                <a:ea typeface="Courier New"/>
                <a:cs typeface="Courier New"/>
                <a:sym typeface="Courier New"/>
              </a:rPr>
              <a:t>cat.png</a:t>
            </a:r>
            <a:r>
              <a:rPr lang="en" sz="12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en" sz="1200">
                <a:solidFill>
                  <a:srgbClr val="83BA52"/>
                </a:solidFill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lang="en" sz="12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200">
                <a:solidFill>
                  <a:srgbClr val="F5D67B"/>
                </a:solidFill>
                <a:latin typeface="Courier New"/>
                <a:ea typeface="Courier New"/>
                <a:cs typeface="Courier New"/>
                <a:sym typeface="Courier New"/>
              </a:rPr>
              <a:t>A calico cat with dark aviator sunglasses.</a:t>
            </a:r>
            <a:r>
              <a:rPr lang="en" sz="12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>
                <a:solidFill>
                  <a:srgbClr val="0D6EF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6EFD"/>
                </a:solidFill>
                <a:latin typeface="Courier New"/>
                <a:ea typeface="Courier New"/>
                <a:cs typeface="Courier New"/>
                <a:sym typeface="Courier New"/>
              </a:rPr>
              <a:t>&lt;/picture&gt;</a:t>
            </a:r>
            <a:endParaRPr sz="1100">
              <a:solidFill>
                <a:srgbClr val="00458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5" name="Google Shape;18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212250" y="11612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Media queries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D63384"/>
                </a:solidFill>
              </a:rPr>
              <a:t>Media queries are commonly associated with CSS, but they can be used in HTML and JavaScript as well.</a:t>
            </a:r>
            <a:endParaRPr i="1" sz="1200">
              <a:solidFill>
                <a:srgbClr val="D63384"/>
              </a:solidFill>
            </a:endParaRPr>
          </a:p>
        </p:txBody>
      </p:sp>
      <p:sp>
        <p:nvSpPr>
          <p:cNvPr id="191" name="Google Shape;191;p29"/>
          <p:cNvSpPr txBox="1"/>
          <p:nvPr/>
        </p:nvSpPr>
        <p:spPr>
          <a:xfrm>
            <a:off x="283500" y="806550"/>
            <a:ext cx="8079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There are a few ways we can use media queries directly in HTML.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There’s the &lt;link&gt; element that goes right in the document &lt;head&gt;. In this example. we’re telling the browser that we want to use different stylesheets at different viewport sizes: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9"/>
          <p:cNvSpPr txBox="1"/>
          <p:nvPr/>
        </p:nvSpPr>
        <p:spPr>
          <a:xfrm>
            <a:off x="212250" y="1935000"/>
            <a:ext cx="8645700" cy="29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007B3"/>
                </a:solidFill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sz="1200">
              <a:solidFill>
                <a:srgbClr val="5007B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5D67B"/>
                </a:solidFill>
                <a:latin typeface="Courier New"/>
                <a:ea typeface="Courier New"/>
                <a:cs typeface="Courier New"/>
                <a:sym typeface="Courier New"/>
              </a:rPr>
              <a:t>  p </a:t>
            </a:r>
            <a:r>
              <a:rPr lang="en" sz="12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F5D6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5D67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5007B3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background-color:</a:t>
            </a:r>
            <a:r>
              <a:rPr lang="en" sz="1200">
                <a:solidFill>
                  <a:srgbClr val="F5D67B"/>
                </a:solidFill>
                <a:latin typeface="Courier New"/>
                <a:ea typeface="Courier New"/>
                <a:cs typeface="Courier New"/>
                <a:sym typeface="Courier New"/>
              </a:rPr>
              <a:t> blue</a:t>
            </a:r>
            <a:r>
              <a:rPr lang="en" sz="12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F5D6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5D67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5007B3"/>
                </a:solidFill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en" sz="1200">
                <a:solidFill>
                  <a:srgbClr val="F5D67B"/>
                </a:solidFill>
                <a:latin typeface="Courier New"/>
                <a:ea typeface="Courier New"/>
                <a:cs typeface="Courier New"/>
                <a:sym typeface="Courier New"/>
              </a:rPr>
              <a:t> white</a:t>
            </a:r>
            <a:r>
              <a:rPr lang="en" sz="12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F5D6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5D67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F5D6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007B3"/>
                </a:solidFill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sz="1200">
              <a:solidFill>
                <a:srgbClr val="5007B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007B3"/>
                </a:solidFill>
                <a:latin typeface="Courier New"/>
                <a:ea typeface="Courier New"/>
                <a:cs typeface="Courier New"/>
                <a:sym typeface="Courier New"/>
              </a:rPr>
              <a:t>&lt;style</a:t>
            </a:r>
            <a:r>
              <a:rPr lang="en" sz="12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83BA52"/>
                </a:solidFill>
                <a:latin typeface="Courier New"/>
                <a:ea typeface="Courier New"/>
                <a:cs typeface="Courier New"/>
                <a:sym typeface="Courier New"/>
              </a:rPr>
              <a:t>media</a:t>
            </a:r>
            <a:r>
              <a:rPr lang="en" sz="12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200">
                <a:solidFill>
                  <a:srgbClr val="F5D67B"/>
                </a:solidFill>
                <a:latin typeface="Courier New"/>
                <a:ea typeface="Courier New"/>
                <a:cs typeface="Courier New"/>
                <a:sym typeface="Courier New"/>
              </a:rPr>
              <a:t>all and (max-width: 500px)</a:t>
            </a:r>
            <a:r>
              <a:rPr lang="en" sz="12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>
                <a:solidFill>
                  <a:srgbClr val="5007B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5007B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5D67B"/>
                </a:solidFill>
                <a:latin typeface="Courier New"/>
                <a:ea typeface="Courier New"/>
                <a:cs typeface="Courier New"/>
                <a:sym typeface="Courier New"/>
              </a:rPr>
              <a:t>  p </a:t>
            </a:r>
            <a:r>
              <a:rPr lang="en" sz="12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F5D6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5D67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5007B3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background-color: </a:t>
            </a:r>
            <a:r>
              <a:rPr lang="en" sz="1200">
                <a:solidFill>
                  <a:srgbClr val="F5D67B"/>
                </a:solidFill>
                <a:latin typeface="Courier New"/>
                <a:ea typeface="Courier New"/>
                <a:cs typeface="Courier New"/>
                <a:sym typeface="Courier New"/>
              </a:rPr>
              <a:t>yellow</a:t>
            </a:r>
            <a:r>
              <a:rPr lang="en" sz="12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F5D6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5D67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5007B3"/>
                </a:solidFill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en" sz="1200">
                <a:solidFill>
                  <a:srgbClr val="F5D67B"/>
                </a:solidFill>
                <a:latin typeface="Courier New"/>
                <a:ea typeface="Courier New"/>
                <a:cs typeface="Courier New"/>
                <a:sym typeface="Courier New"/>
              </a:rPr>
              <a:t> blue</a:t>
            </a:r>
            <a:r>
              <a:rPr lang="en" sz="12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F5D6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5D67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F5D6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007B3"/>
                </a:solidFill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sz="1200">
              <a:solidFill>
                <a:srgbClr val="5007B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3" name="Google Shape;19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4192" y="4685846"/>
            <a:ext cx="1113770" cy="284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/>
        </p:nvSpPr>
        <p:spPr>
          <a:xfrm>
            <a:off x="212250" y="1935000"/>
            <a:ext cx="86457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5E7671"/>
                </a:solidFill>
                <a:latin typeface="Courier New"/>
                <a:ea typeface="Courier New"/>
                <a:cs typeface="Courier New"/>
                <a:sym typeface="Courier New"/>
              </a:rPr>
              <a:t>/* Viewports between 320px and 480px wide */</a:t>
            </a:r>
            <a:endParaRPr sz="1200">
              <a:solidFill>
                <a:srgbClr val="F5D6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3BA52"/>
                </a:solidFill>
                <a:latin typeface="Courier New"/>
                <a:ea typeface="Courier New"/>
                <a:cs typeface="Courier New"/>
                <a:sym typeface="Courier New"/>
              </a:rPr>
              <a:t>@media only screen and </a:t>
            </a:r>
            <a:r>
              <a:rPr lang="en" sz="1200">
                <a:solidFill>
                  <a:srgbClr val="006EE0"/>
                </a:solidFill>
                <a:latin typeface="Courier New"/>
                <a:ea typeface="Courier New"/>
                <a:cs typeface="Courier New"/>
                <a:sym typeface="Courier New"/>
              </a:rPr>
              <a:t>(min-device-width:</a:t>
            </a:r>
            <a:r>
              <a:rPr lang="en" sz="1200">
                <a:solidFill>
                  <a:srgbClr val="83BA5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C9463"/>
                </a:solidFill>
                <a:latin typeface="Courier New"/>
                <a:ea typeface="Courier New"/>
                <a:cs typeface="Courier New"/>
                <a:sym typeface="Courier New"/>
              </a:rPr>
              <a:t>320</a:t>
            </a:r>
            <a:r>
              <a:rPr lang="en" sz="1200">
                <a:solidFill>
                  <a:srgbClr val="83BA52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" sz="1200">
                <a:solidFill>
                  <a:srgbClr val="006EE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83BA52"/>
                </a:solidFill>
                <a:latin typeface="Courier New"/>
                <a:ea typeface="Courier New"/>
                <a:cs typeface="Courier New"/>
                <a:sym typeface="Courier New"/>
              </a:rPr>
              <a:t> and </a:t>
            </a:r>
            <a:r>
              <a:rPr lang="en" sz="1200">
                <a:solidFill>
                  <a:srgbClr val="006EE0"/>
                </a:solidFill>
                <a:latin typeface="Courier New"/>
                <a:ea typeface="Courier New"/>
                <a:cs typeface="Courier New"/>
                <a:sym typeface="Courier New"/>
              </a:rPr>
              <a:t>(max-device-width:</a:t>
            </a:r>
            <a:r>
              <a:rPr lang="en" sz="1200">
                <a:solidFill>
                  <a:srgbClr val="83BA5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C9463"/>
                </a:solidFill>
                <a:latin typeface="Courier New"/>
                <a:ea typeface="Courier New"/>
                <a:cs typeface="Courier New"/>
                <a:sym typeface="Courier New"/>
              </a:rPr>
              <a:t>480</a:t>
            </a:r>
            <a:r>
              <a:rPr lang="en" sz="1200">
                <a:solidFill>
                  <a:srgbClr val="83BA52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" sz="1200">
                <a:solidFill>
                  <a:srgbClr val="006EE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006EE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5D67B"/>
                </a:solidFill>
                <a:latin typeface="Courier New"/>
                <a:ea typeface="Courier New"/>
                <a:cs typeface="Courier New"/>
                <a:sym typeface="Courier New"/>
              </a:rPr>
              <a:t>  .card </a:t>
            </a:r>
            <a:r>
              <a:rPr lang="en" sz="1200">
                <a:solidFill>
                  <a:srgbClr val="006EE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6EE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6EE0"/>
                </a:solidFill>
                <a:latin typeface="Courier New"/>
                <a:ea typeface="Courier New"/>
                <a:cs typeface="Courier New"/>
                <a:sym typeface="Courier New"/>
              </a:rPr>
              <a:t>    background:</a:t>
            </a:r>
            <a:r>
              <a:rPr lang="en" sz="1200">
                <a:solidFill>
                  <a:srgbClr val="F5D67B"/>
                </a:solidFill>
                <a:latin typeface="Courier New"/>
                <a:ea typeface="Courier New"/>
                <a:cs typeface="Courier New"/>
                <a:sym typeface="Courier New"/>
              </a:rPr>
              <a:t> #bada55</a:t>
            </a:r>
            <a:r>
              <a:rPr lang="en" sz="1200">
                <a:solidFill>
                  <a:srgbClr val="006EE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6EE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5D67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006EE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6EE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6EE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6EE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30"/>
          <p:cNvSpPr txBox="1"/>
          <p:nvPr>
            <p:ph type="title"/>
          </p:nvPr>
        </p:nvSpPr>
        <p:spPr>
          <a:xfrm>
            <a:off x="212250" y="11612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Media queries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D63384"/>
                </a:solidFill>
              </a:rPr>
              <a:t>Media queries are commonly associated with CSS, but they can be used in HTML and JavaScript as well.</a:t>
            </a:r>
            <a:endParaRPr i="1" sz="1200">
              <a:solidFill>
                <a:srgbClr val="D63384"/>
              </a:solidFill>
            </a:endParaRPr>
          </a:p>
        </p:txBody>
      </p:sp>
      <p:sp>
        <p:nvSpPr>
          <p:cNvPr id="200" name="Google Shape;200;p30"/>
          <p:cNvSpPr txBox="1"/>
          <p:nvPr/>
        </p:nvSpPr>
        <p:spPr>
          <a:xfrm>
            <a:off x="283500" y="806550"/>
            <a:ext cx="8079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CSS is the most common place to spot a media query in the wild. They go right in the stylesheet in an @media rule that wraps elements with conditions for when and where to apply a set of styles when a browser matches those conditions.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212250" y="3366600"/>
            <a:ext cx="3841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also possible to scope imported style sheet but as a general rule avoid using @import since it </a:t>
            </a:r>
            <a:r>
              <a:rPr lang="en" u="sng">
                <a:solidFill>
                  <a:schemeClr val="hlink"/>
                </a:solidFill>
                <a:hlinkClick r:id="rId3"/>
              </a:rPr>
              <a:t>performs poorly</a:t>
            </a:r>
            <a:r>
              <a:rPr lang="en"/>
              <a:t>.</a:t>
            </a:r>
            <a:endParaRPr/>
          </a:p>
        </p:txBody>
      </p:sp>
      <p:sp>
        <p:nvSpPr>
          <p:cNvPr id="202" name="Google Shape;202;p30"/>
          <p:cNvSpPr txBox="1"/>
          <p:nvPr/>
        </p:nvSpPr>
        <p:spPr>
          <a:xfrm>
            <a:off x="4103475" y="2929025"/>
            <a:ext cx="4903200" cy="203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5E7671"/>
                </a:solidFill>
                <a:latin typeface="Courier New"/>
                <a:ea typeface="Courier New"/>
                <a:cs typeface="Courier New"/>
                <a:sym typeface="Courier New"/>
              </a:rPr>
              <a:t>/* Avoid using @import if possible! */</a:t>
            </a:r>
            <a:endParaRPr sz="1200">
              <a:solidFill>
                <a:srgbClr val="F5D6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5D6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5E7671"/>
                </a:solidFill>
                <a:latin typeface="Courier New"/>
                <a:ea typeface="Courier New"/>
                <a:cs typeface="Courier New"/>
                <a:sym typeface="Courier New"/>
              </a:rPr>
              <a:t>/* Base styles for all screens */</a:t>
            </a:r>
            <a:endParaRPr sz="1200">
              <a:solidFill>
                <a:srgbClr val="F5D6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3BA52"/>
                </a:solidFill>
                <a:latin typeface="Courier New"/>
                <a:ea typeface="Courier New"/>
                <a:cs typeface="Courier New"/>
                <a:sym typeface="Courier New"/>
              </a:rPr>
              <a:t>@import </a:t>
            </a:r>
            <a:r>
              <a:rPr lang="en" sz="1200">
                <a:solidFill>
                  <a:srgbClr val="AA7EE1"/>
                </a:solidFill>
                <a:latin typeface="Courier New"/>
                <a:ea typeface="Courier New"/>
                <a:cs typeface="Courier New"/>
                <a:sym typeface="Courier New"/>
              </a:rPr>
              <a:t>url("style.css")</a:t>
            </a:r>
            <a:r>
              <a:rPr lang="en" sz="1200">
                <a:solidFill>
                  <a:srgbClr val="83BA52"/>
                </a:solidFill>
                <a:latin typeface="Courier New"/>
                <a:ea typeface="Courier New"/>
                <a:cs typeface="Courier New"/>
                <a:sym typeface="Courier New"/>
              </a:rPr>
              <a:t> screen</a:t>
            </a:r>
            <a:r>
              <a:rPr lang="en" sz="12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F5D6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5E7671"/>
                </a:solidFill>
                <a:latin typeface="Courier New"/>
                <a:ea typeface="Courier New"/>
                <a:cs typeface="Courier New"/>
                <a:sym typeface="Courier New"/>
              </a:rPr>
              <a:t>/* Styles for screens in a portrait (narrow) orientation */</a:t>
            </a:r>
            <a:endParaRPr sz="1200">
              <a:solidFill>
                <a:srgbClr val="F5D6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3BA52"/>
                </a:solidFill>
                <a:latin typeface="Courier New"/>
                <a:ea typeface="Courier New"/>
                <a:cs typeface="Courier New"/>
                <a:sym typeface="Courier New"/>
              </a:rPr>
              <a:t>@import </a:t>
            </a:r>
            <a:r>
              <a:rPr lang="en" sz="1200">
                <a:solidFill>
                  <a:srgbClr val="AA7EE1"/>
                </a:solidFill>
                <a:latin typeface="Courier New"/>
                <a:ea typeface="Courier New"/>
                <a:cs typeface="Courier New"/>
                <a:sym typeface="Courier New"/>
              </a:rPr>
              <a:t>url('landscape.css')</a:t>
            </a:r>
            <a:r>
              <a:rPr lang="en" sz="1200">
                <a:solidFill>
                  <a:srgbClr val="83BA52"/>
                </a:solidFill>
                <a:latin typeface="Courier New"/>
                <a:ea typeface="Courier New"/>
                <a:cs typeface="Courier New"/>
                <a:sym typeface="Courier New"/>
              </a:rPr>
              <a:t> screen and </a:t>
            </a:r>
            <a:r>
              <a:rPr lang="en" sz="12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(orientation:</a:t>
            </a:r>
            <a:r>
              <a:rPr lang="en" sz="1200">
                <a:solidFill>
                  <a:srgbClr val="83BA52"/>
                </a:solidFill>
                <a:latin typeface="Courier New"/>
                <a:ea typeface="Courier New"/>
                <a:cs typeface="Courier New"/>
                <a:sym typeface="Courier New"/>
              </a:rPr>
              <a:t> portrait</a:t>
            </a:r>
            <a:r>
              <a:rPr lang="en" sz="12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F5D6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5E7671"/>
                </a:solidFill>
                <a:latin typeface="Courier New"/>
                <a:ea typeface="Courier New"/>
                <a:cs typeface="Courier New"/>
                <a:sym typeface="Courier New"/>
              </a:rPr>
              <a:t>/* Print styles */</a:t>
            </a:r>
            <a:endParaRPr sz="1200">
              <a:solidFill>
                <a:srgbClr val="F5D6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3BA52"/>
                </a:solidFill>
                <a:latin typeface="Courier New"/>
                <a:ea typeface="Courier New"/>
                <a:cs typeface="Courier New"/>
                <a:sym typeface="Courier New"/>
              </a:rPr>
              <a:t>@import </a:t>
            </a:r>
            <a:r>
              <a:rPr lang="en" sz="1200">
                <a:solidFill>
                  <a:srgbClr val="AA7EE1"/>
                </a:solidFill>
                <a:latin typeface="Courier New"/>
                <a:ea typeface="Courier New"/>
                <a:cs typeface="Courier New"/>
                <a:sym typeface="Courier New"/>
              </a:rPr>
              <a:t>url("print.css")</a:t>
            </a:r>
            <a:r>
              <a:rPr lang="en" sz="1200">
                <a:solidFill>
                  <a:srgbClr val="83BA52"/>
                </a:solidFill>
                <a:latin typeface="Courier New"/>
                <a:ea typeface="Courier New"/>
                <a:cs typeface="Courier New"/>
                <a:sym typeface="Courier New"/>
              </a:rPr>
              <a:t> print</a:t>
            </a:r>
            <a:r>
              <a:rPr lang="en" sz="12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pic>
        <p:nvPicPr>
          <p:cNvPr id="203" name="Google Shape;20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/>
        </p:nvSpPr>
        <p:spPr>
          <a:xfrm>
            <a:off x="212250" y="1935000"/>
            <a:ext cx="86457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5E7671"/>
                </a:solidFill>
                <a:latin typeface="Courier New"/>
                <a:ea typeface="Courier New"/>
                <a:cs typeface="Courier New"/>
                <a:sym typeface="Courier New"/>
              </a:rPr>
              <a:t>/* Viewports between 320px and 480px wide */</a:t>
            </a:r>
            <a:endParaRPr sz="1200">
              <a:solidFill>
                <a:srgbClr val="F5D6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3BA52"/>
                </a:solidFill>
                <a:latin typeface="Courier New"/>
                <a:ea typeface="Courier New"/>
                <a:cs typeface="Courier New"/>
                <a:sym typeface="Courier New"/>
              </a:rPr>
              <a:t>@media only screen and </a:t>
            </a:r>
            <a:r>
              <a:rPr lang="en" sz="1200">
                <a:solidFill>
                  <a:srgbClr val="006EE0"/>
                </a:solidFill>
                <a:latin typeface="Courier New"/>
                <a:ea typeface="Courier New"/>
                <a:cs typeface="Courier New"/>
                <a:sym typeface="Courier New"/>
              </a:rPr>
              <a:t>(min-device-width:</a:t>
            </a:r>
            <a:r>
              <a:rPr lang="en" sz="1200">
                <a:solidFill>
                  <a:srgbClr val="83BA5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C9463"/>
                </a:solidFill>
                <a:latin typeface="Courier New"/>
                <a:ea typeface="Courier New"/>
                <a:cs typeface="Courier New"/>
                <a:sym typeface="Courier New"/>
              </a:rPr>
              <a:t>320</a:t>
            </a:r>
            <a:r>
              <a:rPr lang="en" sz="1200">
                <a:solidFill>
                  <a:srgbClr val="83BA52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" sz="1200">
                <a:solidFill>
                  <a:srgbClr val="006EE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83BA52"/>
                </a:solidFill>
                <a:latin typeface="Courier New"/>
                <a:ea typeface="Courier New"/>
                <a:cs typeface="Courier New"/>
                <a:sym typeface="Courier New"/>
              </a:rPr>
              <a:t> and </a:t>
            </a:r>
            <a:r>
              <a:rPr lang="en" sz="1200">
                <a:solidFill>
                  <a:srgbClr val="006EE0"/>
                </a:solidFill>
                <a:latin typeface="Courier New"/>
                <a:ea typeface="Courier New"/>
                <a:cs typeface="Courier New"/>
                <a:sym typeface="Courier New"/>
              </a:rPr>
              <a:t>(max-device-width:</a:t>
            </a:r>
            <a:r>
              <a:rPr lang="en" sz="1200">
                <a:solidFill>
                  <a:srgbClr val="83BA5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C9463"/>
                </a:solidFill>
                <a:latin typeface="Courier New"/>
                <a:ea typeface="Courier New"/>
                <a:cs typeface="Courier New"/>
                <a:sym typeface="Courier New"/>
              </a:rPr>
              <a:t>480</a:t>
            </a:r>
            <a:r>
              <a:rPr lang="en" sz="1200">
                <a:solidFill>
                  <a:srgbClr val="83BA52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" sz="1200">
                <a:solidFill>
                  <a:srgbClr val="006EE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006EE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5D67B"/>
                </a:solidFill>
                <a:latin typeface="Courier New"/>
                <a:ea typeface="Courier New"/>
                <a:cs typeface="Courier New"/>
                <a:sym typeface="Courier New"/>
              </a:rPr>
              <a:t>  .card </a:t>
            </a:r>
            <a:r>
              <a:rPr lang="en" sz="1200">
                <a:solidFill>
                  <a:srgbClr val="006EE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06EE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6EE0"/>
                </a:solidFill>
                <a:latin typeface="Courier New"/>
                <a:ea typeface="Courier New"/>
                <a:cs typeface="Courier New"/>
                <a:sym typeface="Courier New"/>
              </a:rPr>
              <a:t>    background:</a:t>
            </a:r>
            <a:r>
              <a:rPr lang="en" sz="1200">
                <a:solidFill>
                  <a:srgbClr val="F5D67B"/>
                </a:solidFill>
                <a:latin typeface="Courier New"/>
                <a:ea typeface="Courier New"/>
                <a:cs typeface="Courier New"/>
                <a:sym typeface="Courier New"/>
              </a:rPr>
              <a:t> #bada55</a:t>
            </a:r>
            <a:r>
              <a:rPr lang="en" sz="1200">
                <a:solidFill>
                  <a:srgbClr val="006EE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6EE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5D67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006EE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6EE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6EE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6EE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31"/>
          <p:cNvSpPr txBox="1"/>
          <p:nvPr>
            <p:ph type="title"/>
          </p:nvPr>
        </p:nvSpPr>
        <p:spPr>
          <a:xfrm>
            <a:off x="212250" y="11612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Media queries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D63384"/>
                </a:solidFill>
              </a:rPr>
              <a:t>Media queries are commonly associated with CSS, but they can be used in HTML and JavaScript as well.</a:t>
            </a:r>
            <a:endParaRPr i="1" sz="1200">
              <a:solidFill>
                <a:srgbClr val="D63384"/>
              </a:solidFill>
            </a:endParaRPr>
          </a:p>
        </p:txBody>
      </p:sp>
      <p:sp>
        <p:nvSpPr>
          <p:cNvPr id="210" name="Google Shape;210;p31"/>
          <p:cNvSpPr txBox="1"/>
          <p:nvPr/>
        </p:nvSpPr>
        <p:spPr>
          <a:xfrm>
            <a:off x="283500" y="806550"/>
            <a:ext cx="8079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CSS is the most common place to spot a media query in the wild. They go right in the stylesheet in an @media rule that wraps elements with conditions for when and where to apply a set of styles when a browser matches those conditions.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212250" y="3366600"/>
            <a:ext cx="3841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also possible to scope imported style sheet but as a general rule avoid using @import since it </a:t>
            </a:r>
            <a:r>
              <a:rPr lang="en" u="sng">
                <a:solidFill>
                  <a:schemeClr val="hlink"/>
                </a:solidFill>
                <a:hlinkClick r:id="rId3"/>
              </a:rPr>
              <a:t>performs poorly</a:t>
            </a:r>
            <a:r>
              <a:rPr lang="en"/>
              <a:t>.</a:t>
            </a:r>
            <a:endParaRPr/>
          </a:p>
        </p:txBody>
      </p:sp>
      <p:sp>
        <p:nvSpPr>
          <p:cNvPr id="212" name="Google Shape;212;p31"/>
          <p:cNvSpPr txBox="1"/>
          <p:nvPr/>
        </p:nvSpPr>
        <p:spPr>
          <a:xfrm>
            <a:off x="4103475" y="2929025"/>
            <a:ext cx="4903200" cy="203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5E7671"/>
                </a:solidFill>
                <a:latin typeface="Courier New"/>
                <a:ea typeface="Courier New"/>
                <a:cs typeface="Courier New"/>
                <a:sym typeface="Courier New"/>
              </a:rPr>
              <a:t>/* Avoid using @import if possible! */</a:t>
            </a:r>
            <a:endParaRPr sz="1200">
              <a:solidFill>
                <a:srgbClr val="F5D6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5D6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5E7671"/>
                </a:solidFill>
                <a:latin typeface="Courier New"/>
                <a:ea typeface="Courier New"/>
                <a:cs typeface="Courier New"/>
                <a:sym typeface="Courier New"/>
              </a:rPr>
              <a:t>/* Base styles for all screens */</a:t>
            </a:r>
            <a:endParaRPr sz="1200">
              <a:solidFill>
                <a:srgbClr val="F5D6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3BA52"/>
                </a:solidFill>
                <a:latin typeface="Courier New"/>
                <a:ea typeface="Courier New"/>
                <a:cs typeface="Courier New"/>
                <a:sym typeface="Courier New"/>
              </a:rPr>
              <a:t>@import </a:t>
            </a:r>
            <a:r>
              <a:rPr lang="en" sz="1200">
                <a:solidFill>
                  <a:srgbClr val="AA7EE1"/>
                </a:solidFill>
                <a:latin typeface="Courier New"/>
                <a:ea typeface="Courier New"/>
                <a:cs typeface="Courier New"/>
                <a:sym typeface="Courier New"/>
              </a:rPr>
              <a:t>url("style.css")</a:t>
            </a:r>
            <a:r>
              <a:rPr lang="en" sz="1200">
                <a:solidFill>
                  <a:srgbClr val="83BA52"/>
                </a:solidFill>
                <a:latin typeface="Courier New"/>
                <a:ea typeface="Courier New"/>
                <a:cs typeface="Courier New"/>
                <a:sym typeface="Courier New"/>
              </a:rPr>
              <a:t> screen</a:t>
            </a:r>
            <a:r>
              <a:rPr lang="en" sz="12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F5D6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5E7671"/>
                </a:solidFill>
                <a:latin typeface="Courier New"/>
                <a:ea typeface="Courier New"/>
                <a:cs typeface="Courier New"/>
                <a:sym typeface="Courier New"/>
              </a:rPr>
              <a:t>/* Styles for screens in a portrait (narrow) orientation */</a:t>
            </a:r>
            <a:endParaRPr sz="1200">
              <a:solidFill>
                <a:srgbClr val="F5D6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3BA52"/>
                </a:solidFill>
                <a:latin typeface="Courier New"/>
                <a:ea typeface="Courier New"/>
                <a:cs typeface="Courier New"/>
                <a:sym typeface="Courier New"/>
              </a:rPr>
              <a:t>@import </a:t>
            </a:r>
            <a:r>
              <a:rPr lang="en" sz="1200">
                <a:solidFill>
                  <a:srgbClr val="AA7EE1"/>
                </a:solidFill>
                <a:latin typeface="Courier New"/>
                <a:ea typeface="Courier New"/>
                <a:cs typeface="Courier New"/>
                <a:sym typeface="Courier New"/>
              </a:rPr>
              <a:t>url('landscape.css')</a:t>
            </a:r>
            <a:r>
              <a:rPr lang="en" sz="1200">
                <a:solidFill>
                  <a:srgbClr val="83BA52"/>
                </a:solidFill>
                <a:latin typeface="Courier New"/>
                <a:ea typeface="Courier New"/>
                <a:cs typeface="Courier New"/>
                <a:sym typeface="Courier New"/>
              </a:rPr>
              <a:t> screen and </a:t>
            </a:r>
            <a:r>
              <a:rPr lang="en" sz="12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(orientation:</a:t>
            </a:r>
            <a:r>
              <a:rPr lang="en" sz="1200">
                <a:solidFill>
                  <a:srgbClr val="83BA52"/>
                </a:solidFill>
                <a:latin typeface="Courier New"/>
                <a:ea typeface="Courier New"/>
                <a:cs typeface="Courier New"/>
                <a:sym typeface="Courier New"/>
              </a:rPr>
              <a:t> portrait</a:t>
            </a:r>
            <a:r>
              <a:rPr lang="en" sz="12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F5D6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5E7671"/>
                </a:solidFill>
                <a:latin typeface="Courier New"/>
                <a:ea typeface="Courier New"/>
                <a:cs typeface="Courier New"/>
                <a:sym typeface="Courier New"/>
              </a:rPr>
              <a:t>/* Print styles */</a:t>
            </a:r>
            <a:endParaRPr sz="1200">
              <a:solidFill>
                <a:srgbClr val="F5D6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3BA52"/>
                </a:solidFill>
                <a:latin typeface="Courier New"/>
                <a:ea typeface="Courier New"/>
                <a:cs typeface="Courier New"/>
                <a:sym typeface="Courier New"/>
              </a:rPr>
              <a:t>@import </a:t>
            </a:r>
            <a:r>
              <a:rPr lang="en" sz="1200">
                <a:solidFill>
                  <a:srgbClr val="AA7EE1"/>
                </a:solidFill>
                <a:latin typeface="Courier New"/>
                <a:ea typeface="Courier New"/>
                <a:cs typeface="Courier New"/>
                <a:sym typeface="Courier New"/>
              </a:rPr>
              <a:t>url("print.css")</a:t>
            </a:r>
            <a:r>
              <a:rPr lang="en" sz="1200">
                <a:solidFill>
                  <a:srgbClr val="83BA52"/>
                </a:solidFill>
                <a:latin typeface="Courier New"/>
                <a:ea typeface="Courier New"/>
                <a:cs typeface="Courier New"/>
                <a:sym typeface="Courier New"/>
              </a:rPr>
              <a:t> print</a:t>
            </a:r>
            <a:r>
              <a:rPr lang="en" sz="12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pic>
        <p:nvPicPr>
          <p:cNvPr id="213" name="Google Shape;21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Quick Design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Customize responsive mobile-first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Open source front-end toolkit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Sass Variables &amp; Mixins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Responsive grid system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Extensive pre-built components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Powerful Javascript plugins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432650" y="303675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a Media Query</a:t>
            </a:r>
            <a:endParaRPr/>
          </a:p>
        </p:txBody>
      </p:sp>
      <p:pic>
        <p:nvPicPr>
          <p:cNvPr id="219" name="Google Shape;21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50" y="1142625"/>
            <a:ext cx="8839198" cy="77937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2"/>
          <p:cNvSpPr txBox="1"/>
          <p:nvPr/>
        </p:nvSpPr>
        <p:spPr>
          <a:xfrm>
            <a:off x="240550" y="2122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@media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1" name="Google Shape;221;p32"/>
          <p:cNvSpPr txBox="1"/>
          <p:nvPr/>
        </p:nvSpPr>
        <p:spPr>
          <a:xfrm>
            <a:off x="240550" y="2479800"/>
            <a:ext cx="3728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3BA52"/>
                </a:solidFill>
                <a:latin typeface="Courier New"/>
                <a:ea typeface="Courier New"/>
                <a:cs typeface="Courier New"/>
                <a:sym typeface="Courier New"/>
              </a:rPr>
              <a:t>@media [media-type] </a:t>
            </a:r>
            <a:r>
              <a:rPr lang="en" sz="12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83BA52"/>
                </a:solidFill>
                <a:latin typeface="Courier New"/>
                <a:ea typeface="Courier New"/>
                <a:cs typeface="Courier New"/>
                <a:sym typeface="Courier New"/>
              </a:rPr>
              <a:t>[media-feature]</a:t>
            </a:r>
            <a:r>
              <a:rPr lang="en" sz="12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F5D67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F5D6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5D67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2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/* Styles! */</a:t>
            </a:r>
            <a:endParaRPr sz="1200">
              <a:solidFill>
                <a:srgbClr val="72E0D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22" name="Google Shape;222;p32"/>
          <p:cNvSpPr txBox="1"/>
          <p:nvPr/>
        </p:nvSpPr>
        <p:spPr>
          <a:xfrm>
            <a:off x="240550" y="34556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Media types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3" name="Google Shape;223;p32"/>
          <p:cNvSpPr txBox="1"/>
          <p:nvPr/>
        </p:nvSpPr>
        <p:spPr>
          <a:xfrm>
            <a:off x="311300" y="38558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@media screen {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/* Styles! */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32"/>
          <p:cNvSpPr txBox="1"/>
          <p:nvPr/>
        </p:nvSpPr>
        <p:spPr>
          <a:xfrm>
            <a:off x="1613075" y="3698800"/>
            <a:ext cx="7223700" cy="1262100"/>
          </a:xfrm>
          <a:prstGeom prst="rect">
            <a:avLst/>
          </a:prstGeom>
          <a:noFill/>
          <a:ln cap="flat" cmpd="sng" w="9525">
            <a:solidFill>
              <a:srgbClr val="FFF0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2E0D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all:</a:t>
            </a:r>
            <a:r>
              <a:rPr lang="en">
                <a:solidFill>
                  <a:srgbClr val="72E0D1"/>
                </a:solidFill>
                <a:latin typeface="Roboto"/>
                <a:ea typeface="Roboto"/>
                <a:cs typeface="Roboto"/>
                <a:sym typeface="Roboto"/>
              </a:rPr>
              <a:t> Matches all devices</a:t>
            </a:r>
            <a:endParaRPr>
              <a:solidFill>
                <a:srgbClr val="72E0D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2E0D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print:</a:t>
            </a:r>
            <a:r>
              <a:rPr lang="en">
                <a:solidFill>
                  <a:srgbClr val="72E0D1"/>
                </a:solidFill>
                <a:latin typeface="Roboto"/>
                <a:ea typeface="Roboto"/>
                <a:cs typeface="Roboto"/>
                <a:sym typeface="Roboto"/>
              </a:rPr>
              <a:t> Matches documents that are viewed in a print preview or any media that breaks the content up into pages intended to print.</a:t>
            </a:r>
            <a:endParaRPr>
              <a:solidFill>
                <a:srgbClr val="72E0D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2E0D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screen: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rgbClr val="72E0D1"/>
                </a:solidFill>
                <a:latin typeface="Roboto"/>
                <a:ea typeface="Roboto"/>
                <a:cs typeface="Roboto"/>
                <a:sym typeface="Roboto"/>
              </a:rPr>
              <a:t>Matches devices with a screen</a:t>
            </a:r>
            <a:endParaRPr>
              <a:solidFill>
                <a:srgbClr val="72E0D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2E0D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speech: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rgbClr val="72E0D1"/>
                </a:solidFill>
                <a:latin typeface="Roboto"/>
                <a:ea typeface="Roboto"/>
                <a:cs typeface="Roboto"/>
                <a:sym typeface="Roboto"/>
              </a:rPr>
              <a:t>Matches devices that read the content audibly, such as a screen reader.</a:t>
            </a:r>
            <a:endParaRPr sz="1450">
              <a:solidFill>
                <a:srgbClr val="72E0D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32"/>
          <p:cNvSpPr txBox="1"/>
          <p:nvPr/>
        </p:nvSpPr>
        <p:spPr>
          <a:xfrm>
            <a:off x="3137400" y="4909075"/>
            <a:ext cx="6006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Nunito"/>
                <a:ea typeface="Nunito"/>
                <a:cs typeface="Nunito"/>
                <a:sym typeface="Nunito"/>
              </a:rPr>
              <a:t>Source: </a:t>
            </a:r>
            <a:r>
              <a:rPr i="1" lang="en" sz="900">
                <a:latin typeface="Nunito"/>
                <a:ea typeface="Nunito"/>
                <a:cs typeface="Nunito"/>
                <a:sym typeface="Nunito"/>
              </a:rPr>
              <a:t>https://css-tricks.com/a-complete-guide-to-css-media-queries/</a:t>
            </a:r>
            <a:endParaRPr i="1" sz="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4287425" y="19220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Operators  → </a:t>
            </a:r>
            <a:r>
              <a:rPr b="1" lang="en" sz="1100">
                <a:solidFill>
                  <a:srgbClr val="F8CFDD"/>
                </a:solidFill>
                <a:latin typeface="Courier New"/>
                <a:ea typeface="Courier New"/>
                <a:cs typeface="Courier New"/>
                <a:sym typeface="Courier New"/>
              </a:rPr>
              <a:t>and, or(,) , not</a:t>
            </a:r>
            <a:endParaRPr>
              <a:solidFill>
                <a:srgbClr val="F8CFD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32"/>
          <p:cNvSpPr txBox="1"/>
          <p:nvPr/>
        </p:nvSpPr>
        <p:spPr>
          <a:xfrm>
            <a:off x="4244975" y="2174450"/>
            <a:ext cx="4591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/* Matches screen between 320px AND 768px */</a:t>
            </a:r>
            <a:endParaRPr sz="1200">
              <a:solidFill>
                <a:srgbClr val="72E0D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3BA52"/>
                </a:solidFill>
                <a:latin typeface="Courier New"/>
                <a:ea typeface="Courier New"/>
                <a:cs typeface="Courier New"/>
                <a:sym typeface="Courier New"/>
              </a:rPr>
              <a:t>@media screen </a:t>
            </a:r>
            <a:r>
              <a:rPr lang="en" sz="12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(min-width:</a:t>
            </a:r>
            <a:r>
              <a:rPr lang="en" sz="1200">
                <a:solidFill>
                  <a:srgbClr val="83BA5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C9463"/>
                </a:solidFill>
                <a:latin typeface="Courier New"/>
                <a:ea typeface="Courier New"/>
                <a:cs typeface="Courier New"/>
                <a:sym typeface="Courier New"/>
              </a:rPr>
              <a:t>320</a:t>
            </a:r>
            <a:r>
              <a:rPr lang="en" sz="1200">
                <a:solidFill>
                  <a:srgbClr val="83BA52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" sz="12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83BA52"/>
                </a:solidFill>
                <a:latin typeface="Courier New"/>
                <a:ea typeface="Courier New"/>
                <a:cs typeface="Courier New"/>
                <a:sym typeface="Courier New"/>
              </a:rPr>
              <a:t> and </a:t>
            </a:r>
            <a:r>
              <a:rPr lang="en" sz="12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(max-width:</a:t>
            </a:r>
            <a:r>
              <a:rPr lang="en" sz="1200">
                <a:solidFill>
                  <a:srgbClr val="83BA5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FC9463"/>
                </a:solidFill>
                <a:latin typeface="Courier New"/>
                <a:ea typeface="Courier New"/>
                <a:cs typeface="Courier New"/>
                <a:sym typeface="Courier New"/>
              </a:rPr>
              <a:t>768</a:t>
            </a:r>
            <a:r>
              <a:rPr lang="en" sz="1200">
                <a:solidFill>
                  <a:srgbClr val="83BA52"/>
                </a:solidFill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en" sz="12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F5D67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F5D6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5D67B"/>
                </a:solidFill>
                <a:latin typeface="Courier New"/>
                <a:ea typeface="Courier New"/>
                <a:cs typeface="Courier New"/>
                <a:sym typeface="Courier New"/>
              </a:rPr>
              <a:t>  .element </a:t>
            </a:r>
            <a:r>
              <a:rPr lang="en" sz="12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F5D6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5D67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200">
                <a:solidFill>
                  <a:srgbClr val="FC9463"/>
                </a:solidFill>
                <a:latin typeface="Courier New"/>
                <a:ea typeface="Courier New"/>
                <a:cs typeface="Courier New"/>
                <a:sym typeface="Courier New"/>
              </a:rPr>
              <a:t>/* Styles! */</a:t>
            </a:r>
            <a:endParaRPr sz="1200">
              <a:solidFill>
                <a:srgbClr val="FC946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5D67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F5D6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2E0D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pic>
        <p:nvPicPr>
          <p:cNvPr id="228" name="Google Shape;22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2E0D1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yping by Alice Hodge on Dribbble" id="233" name="Google Shape;23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707500"/>
            <a:ext cx="9155801" cy="69903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34" name="Google Shape;234;p33"/>
          <p:cNvSpPr txBox="1"/>
          <p:nvPr>
            <p:ph idx="1" type="body"/>
          </p:nvPr>
        </p:nvSpPr>
        <p:spPr>
          <a:xfrm>
            <a:off x="432125" y="15626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D6EFD"/>
                </a:solidFill>
                <a:latin typeface="Amatic SC"/>
                <a:ea typeface="Amatic SC"/>
                <a:cs typeface="Amatic SC"/>
                <a:sym typeface="Amatic SC"/>
              </a:rPr>
              <a:t>                       </a:t>
            </a:r>
            <a:r>
              <a:rPr b="1" lang="en" sz="2700">
                <a:solidFill>
                  <a:srgbClr val="0D6EFD"/>
                </a:solidFill>
                <a:latin typeface="Amatic SC"/>
                <a:ea typeface="Amatic SC"/>
                <a:cs typeface="Amatic SC"/>
                <a:sym typeface="Amatic SC"/>
              </a:rPr>
              <a:t>Practice Mode on </a:t>
            </a:r>
            <a:endParaRPr b="1" sz="2700">
              <a:solidFill>
                <a:srgbClr val="0D6EFD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Containers are a fundamental building block of Bootstrap that contain, pad, and align your content within a given device or viewport.</a:t>
            </a:r>
            <a:endParaRPr sz="1200"/>
          </a:p>
        </p:txBody>
      </p:sp>
      <p:pic>
        <p:nvPicPr>
          <p:cNvPr id="240" name="Google Shape;24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How they Work</a:t>
            </a:r>
            <a:endParaRPr sz="2400"/>
          </a:p>
        </p:txBody>
      </p:sp>
      <p:sp>
        <p:nvSpPr>
          <p:cNvPr id="246" name="Google Shape;246;p35"/>
          <p:cNvSpPr txBox="1"/>
          <p:nvPr/>
        </p:nvSpPr>
        <p:spPr>
          <a:xfrm>
            <a:off x="247625" y="792400"/>
            <a:ext cx="8826600" cy="29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-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Containers are the most basic layout element in Bootstrap.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-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equired when using our default grid system.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-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Bootstrap comes with three different containers: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D63384"/>
                </a:solidFill>
                <a:latin typeface="Roboto"/>
                <a:ea typeface="Roboto"/>
                <a:cs typeface="Roboto"/>
                <a:sym typeface="Roboto"/>
              </a:rPr>
              <a:t>.container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which sets a</a:t>
            </a:r>
            <a:r>
              <a:rPr lang="en" sz="12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D63384"/>
                </a:solidFill>
                <a:latin typeface="Roboto"/>
                <a:ea typeface="Roboto"/>
                <a:cs typeface="Roboto"/>
                <a:sym typeface="Roboto"/>
              </a:rPr>
              <a:t>max-width</a:t>
            </a:r>
            <a:r>
              <a:rPr lang="en" sz="12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at each responsive breakpoint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D63384"/>
                </a:solidFill>
                <a:latin typeface="Roboto"/>
                <a:ea typeface="Roboto"/>
                <a:cs typeface="Roboto"/>
                <a:sym typeface="Roboto"/>
              </a:rPr>
              <a:t>.container-fluid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which is</a:t>
            </a:r>
            <a:r>
              <a:rPr lang="en" sz="12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D63384"/>
                </a:solidFill>
                <a:latin typeface="Roboto"/>
                <a:ea typeface="Roboto"/>
                <a:cs typeface="Roboto"/>
                <a:sym typeface="Roboto"/>
              </a:rPr>
              <a:t>width: 100%</a:t>
            </a:r>
            <a:r>
              <a:rPr lang="en" sz="12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at all breakpoints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D63384"/>
                </a:solidFill>
                <a:latin typeface="Roboto"/>
                <a:ea typeface="Roboto"/>
                <a:cs typeface="Roboto"/>
                <a:sym typeface="Roboto"/>
              </a:rPr>
              <a:t>.container-{breakpoint}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which is</a:t>
            </a:r>
            <a:r>
              <a:rPr lang="en" sz="12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D63384"/>
                </a:solidFill>
                <a:latin typeface="Roboto"/>
                <a:ea typeface="Roboto"/>
                <a:cs typeface="Roboto"/>
                <a:sym typeface="Roboto"/>
              </a:rPr>
              <a:t>width: 100%</a:t>
            </a:r>
            <a:r>
              <a:rPr lang="en" sz="12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until the specified breakpoint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table below illustrates how each container’s</a:t>
            </a:r>
            <a:r>
              <a:rPr lang="en" sz="12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D63384"/>
                </a:solidFill>
                <a:latin typeface="Roboto"/>
                <a:ea typeface="Roboto"/>
                <a:cs typeface="Roboto"/>
                <a:sym typeface="Roboto"/>
              </a:rPr>
              <a:t>max-width</a:t>
            </a:r>
            <a:r>
              <a:rPr lang="en" sz="12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compares to the original</a:t>
            </a:r>
            <a:r>
              <a:rPr lang="en" sz="12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D63384"/>
                </a:solidFill>
                <a:latin typeface="Roboto"/>
                <a:ea typeface="Roboto"/>
                <a:cs typeface="Roboto"/>
                <a:sym typeface="Roboto"/>
              </a:rPr>
              <a:t>.container</a:t>
            </a:r>
            <a:r>
              <a:rPr lang="en" sz="12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lang="en" sz="1200">
                <a:solidFill>
                  <a:srgbClr val="D63384"/>
                </a:solidFill>
                <a:latin typeface="Roboto"/>
                <a:ea typeface="Roboto"/>
                <a:cs typeface="Roboto"/>
                <a:sym typeface="Roboto"/>
              </a:rPr>
              <a:t>.container-fluid</a:t>
            </a:r>
            <a:r>
              <a:rPr lang="en" sz="12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across each breakpoint.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7" name="Google Shape;24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300" y="2910125"/>
            <a:ext cx="5132501" cy="21060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8" name="Google Shape;24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2E0D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yping by Alice Hodge on Dribbble" id="253" name="Google Shape;25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707500"/>
            <a:ext cx="9155801" cy="69903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54" name="Google Shape;254;p36"/>
          <p:cNvSpPr txBox="1"/>
          <p:nvPr>
            <p:ph idx="1" type="body"/>
          </p:nvPr>
        </p:nvSpPr>
        <p:spPr>
          <a:xfrm>
            <a:off x="432125" y="15626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D6EFD"/>
                </a:solidFill>
                <a:latin typeface="Amatic SC"/>
                <a:ea typeface="Amatic SC"/>
                <a:cs typeface="Amatic SC"/>
                <a:sym typeface="Amatic SC"/>
              </a:rPr>
              <a:t>                       Practice Mode on </a:t>
            </a:r>
            <a:endParaRPr b="1" sz="2700">
              <a:solidFill>
                <a:srgbClr val="0D6EFD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1000"/>
          </a:blip>
          <a:stretch>
            <a:fillRect/>
          </a:stretch>
        </a:blip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/>
          <p:nvPr/>
        </p:nvSpPr>
        <p:spPr>
          <a:xfrm>
            <a:off x="354500" y="348050"/>
            <a:ext cx="8469300" cy="4150800"/>
          </a:xfrm>
          <a:prstGeom prst="rect">
            <a:avLst/>
          </a:prstGeom>
          <a:solidFill>
            <a:srgbClr val="00A1FF">
              <a:alpha val="81570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7"/>
          <p:cNvSpPr txBox="1"/>
          <p:nvPr/>
        </p:nvSpPr>
        <p:spPr>
          <a:xfrm>
            <a:off x="917225" y="1517650"/>
            <a:ext cx="74082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dk1"/>
                </a:solidFill>
              </a:rPr>
              <a:t>3.4 Bootstrap 5 </a:t>
            </a:r>
            <a:endParaRPr sz="48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dk1"/>
                </a:solidFill>
              </a:rPr>
              <a:t>Grid System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</p:txBody>
      </p:sp>
      <p:pic>
        <p:nvPicPr>
          <p:cNvPr id="261" name="Google Shape;26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7"/>
          <p:cNvSpPr txBox="1"/>
          <p:nvPr>
            <p:ph idx="4294967295" type="subTitle"/>
          </p:nvPr>
        </p:nvSpPr>
        <p:spPr>
          <a:xfrm>
            <a:off x="1102675" y="3094675"/>
            <a:ext cx="7492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Lavanya Seetharaman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Instructor @Board Infinity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 our powerful mobile-first flexbox grid to build layouts of all shapes and sizes thanks to a twelve column system, six default responsive tiers,</a:t>
            </a:r>
            <a:endParaRPr sz="1200"/>
          </a:p>
        </p:txBody>
      </p:sp>
      <p:pic>
        <p:nvPicPr>
          <p:cNvPr id="268" name="Google Shape;26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>
            <p:ph type="title"/>
          </p:nvPr>
        </p:nvSpPr>
        <p:spPr>
          <a:xfrm>
            <a:off x="351125" y="161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 our powerful mobile-first flexbox grid to build layouts of all shapes and sizes thanks to a twelve column system, six default responsive tiers,</a:t>
            </a:r>
            <a:endParaRPr sz="1200"/>
          </a:p>
        </p:txBody>
      </p:sp>
      <p:pic>
        <p:nvPicPr>
          <p:cNvPr id="274" name="Google Shape;27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4750" y="1380725"/>
            <a:ext cx="7536574" cy="184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9"/>
          <p:cNvSpPr txBox="1"/>
          <p:nvPr/>
        </p:nvSpPr>
        <p:spPr>
          <a:xfrm>
            <a:off x="2463575" y="3226775"/>
            <a:ext cx="415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i="1" lang="en" sz="1200">
                <a:solidFill>
                  <a:srgbClr val="666666"/>
                </a:solidFill>
                <a:highlight>
                  <a:srgbClr val="FFFFFF"/>
                </a:highlight>
              </a:rPr>
              <a:t>Bootstrap 5 Grid System</a:t>
            </a:r>
            <a:endParaRPr i="1" sz="12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 </a:t>
            </a:r>
            <a:endParaRPr/>
          </a:p>
        </p:txBody>
      </p:sp>
      <p:sp>
        <p:nvSpPr>
          <p:cNvPr id="282" name="Google Shape;282;p40"/>
          <p:cNvSpPr txBox="1"/>
          <p:nvPr/>
        </p:nvSpPr>
        <p:spPr>
          <a:xfrm>
            <a:off x="606450" y="871550"/>
            <a:ext cx="793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Bootstrap’s grid system uses a series of containers, rows, and columns to layout and align content.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It’s built with </a:t>
            </a: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flexbox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and is fully responsive.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83" name="Google Shape;283;p40"/>
          <p:cNvGrpSpPr/>
          <p:nvPr/>
        </p:nvGrpSpPr>
        <p:grpSpPr>
          <a:xfrm>
            <a:off x="430250" y="1917346"/>
            <a:ext cx="8162591" cy="2894200"/>
            <a:chOff x="374950" y="2292296"/>
            <a:chExt cx="8162591" cy="2894200"/>
          </a:xfrm>
        </p:grpSpPr>
        <p:sp>
          <p:nvSpPr>
            <p:cNvPr id="284" name="Google Shape;284;p40"/>
            <p:cNvSpPr/>
            <p:nvPr/>
          </p:nvSpPr>
          <p:spPr>
            <a:xfrm>
              <a:off x="1312700" y="3327625"/>
              <a:ext cx="2349000" cy="863100"/>
            </a:xfrm>
            <a:prstGeom prst="roundRect">
              <a:avLst>
                <a:gd fmla="val 16667" name="adj"/>
              </a:avLst>
            </a:prstGeom>
            <a:solidFill>
              <a:srgbClr val="FFF0D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D63384"/>
                  </a:solidFill>
                  <a:latin typeface="Lora"/>
                  <a:ea typeface="Lora"/>
                  <a:cs typeface="Lora"/>
                  <a:sym typeface="Lora"/>
                </a:rPr>
                <a:t>Containers center and horizontally pad your content</a:t>
              </a:r>
              <a:endParaRPr sz="1100">
                <a:solidFill>
                  <a:srgbClr val="D63384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285" name="Google Shape;285;p40"/>
            <p:cNvSpPr/>
            <p:nvPr/>
          </p:nvSpPr>
          <p:spPr>
            <a:xfrm>
              <a:off x="374950" y="2292300"/>
              <a:ext cx="2349000" cy="863100"/>
            </a:xfrm>
            <a:prstGeom prst="roundRect">
              <a:avLst>
                <a:gd fmla="val 16667" name="adj"/>
              </a:avLst>
            </a:prstGeom>
            <a:solidFill>
              <a:srgbClr val="FFF0D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D63384"/>
                  </a:solidFill>
                  <a:latin typeface="Lora"/>
                  <a:ea typeface="Lora"/>
                  <a:cs typeface="Lora"/>
                  <a:sym typeface="Lora"/>
                </a:rPr>
                <a:t>Six responsive breakpoints</a:t>
              </a:r>
              <a:endParaRPr sz="1100">
                <a:solidFill>
                  <a:srgbClr val="D63384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286" name="Google Shape;286;p40"/>
            <p:cNvSpPr/>
            <p:nvPr/>
          </p:nvSpPr>
          <p:spPr>
            <a:xfrm>
              <a:off x="3191391" y="4323396"/>
              <a:ext cx="2349000" cy="863100"/>
            </a:xfrm>
            <a:prstGeom prst="roundRect">
              <a:avLst>
                <a:gd fmla="val 16667" name="adj"/>
              </a:avLst>
            </a:prstGeom>
            <a:solidFill>
              <a:srgbClr val="FFF0D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D63384"/>
                  </a:solidFill>
                  <a:latin typeface="Lora"/>
                  <a:ea typeface="Lora"/>
                  <a:cs typeface="Lora"/>
                  <a:sym typeface="Lora"/>
                </a:rPr>
                <a:t>Rows are wrappers for columns(gutter)</a:t>
              </a:r>
              <a:endParaRPr sz="1100">
                <a:solidFill>
                  <a:srgbClr val="D63384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287" name="Google Shape;287;p40"/>
            <p:cNvSpPr/>
            <p:nvPr/>
          </p:nvSpPr>
          <p:spPr>
            <a:xfrm>
              <a:off x="5133766" y="3371521"/>
              <a:ext cx="2349000" cy="863100"/>
            </a:xfrm>
            <a:prstGeom prst="roundRect">
              <a:avLst>
                <a:gd fmla="val 16667" name="adj"/>
              </a:avLst>
            </a:prstGeom>
            <a:solidFill>
              <a:srgbClr val="FFF0D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D63384"/>
                  </a:solidFill>
                  <a:latin typeface="Lora"/>
                  <a:ea typeface="Lora"/>
                  <a:cs typeface="Lora"/>
                  <a:sym typeface="Lora"/>
                </a:rPr>
                <a:t>Columns are flexible</a:t>
              </a:r>
              <a:endParaRPr sz="1100">
                <a:solidFill>
                  <a:srgbClr val="D63384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288" name="Google Shape;288;p40"/>
            <p:cNvSpPr/>
            <p:nvPr/>
          </p:nvSpPr>
          <p:spPr>
            <a:xfrm>
              <a:off x="6188541" y="2292296"/>
              <a:ext cx="2349000" cy="863100"/>
            </a:xfrm>
            <a:prstGeom prst="roundRect">
              <a:avLst>
                <a:gd fmla="val 16667" name="adj"/>
              </a:avLst>
            </a:prstGeom>
            <a:solidFill>
              <a:srgbClr val="FFF0D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D63384"/>
                  </a:solidFill>
                  <a:latin typeface="Lora"/>
                  <a:ea typeface="Lora"/>
                  <a:cs typeface="Lora"/>
                  <a:sym typeface="Lora"/>
                </a:rPr>
                <a:t>Gutters are also responsive and customizable</a:t>
              </a:r>
              <a:endParaRPr sz="1100">
                <a:solidFill>
                  <a:srgbClr val="D63384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289" name="Google Shape;289;p40"/>
            <p:cNvSpPr/>
            <p:nvPr/>
          </p:nvSpPr>
          <p:spPr>
            <a:xfrm>
              <a:off x="3281741" y="2292296"/>
              <a:ext cx="2349000" cy="863100"/>
            </a:xfrm>
            <a:prstGeom prst="roundRect">
              <a:avLst>
                <a:gd fmla="val 16667" name="adj"/>
              </a:avLst>
            </a:prstGeom>
            <a:solidFill>
              <a:srgbClr val="FFF0D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D63384"/>
                  </a:solidFill>
                  <a:latin typeface="Lora"/>
                  <a:ea typeface="Lora"/>
                  <a:cs typeface="Lora"/>
                  <a:sym typeface="Lora"/>
                </a:rPr>
                <a:t>Sass Variables,Map,&amp; Mixins </a:t>
              </a:r>
              <a:endParaRPr sz="1100">
                <a:solidFill>
                  <a:srgbClr val="D63384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290" name="Google Shape;290;p40"/>
            <p:cNvSpPr/>
            <p:nvPr/>
          </p:nvSpPr>
          <p:spPr>
            <a:xfrm>
              <a:off x="3847350" y="3224400"/>
              <a:ext cx="1037100" cy="1001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Grid System</a:t>
              </a:r>
              <a:endParaRPr b="1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pic>
        <p:nvPicPr>
          <p:cNvPr id="291" name="Google Shape;29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/>
          <p:nvPr>
            <p:ph type="title"/>
          </p:nvPr>
        </p:nvSpPr>
        <p:spPr>
          <a:xfrm>
            <a:off x="226075" y="173850"/>
            <a:ext cx="28080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options</a:t>
            </a:r>
            <a:endParaRPr/>
          </a:p>
        </p:txBody>
      </p:sp>
      <p:sp>
        <p:nvSpPr>
          <p:cNvPr id="297" name="Google Shape;297;p41"/>
          <p:cNvSpPr txBox="1"/>
          <p:nvPr>
            <p:ph idx="1" type="body"/>
          </p:nvPr>
        </p:nvSpPr>
        <p:spPr>
          <a:xfrm>
            <a:off x="226075" y="721650"/>
            <a:ext cx="2808000" cy="39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six default grid tiers are as follow: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Extra small (</a:t>
            </a:r>
            <a:r>
              <a:rPr lang="en">
                <a:solidFill>
                  <a:srgbClr val="D63384"/>
                </a:solidFill>
              </a:rPr>
              <a:t>xs</a:t>
            </a:r>
            <a:r>
              <a:rPr lang="en"/>
              <a:t>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Small (</a:t>
            </a:r>
            <a:r>
              <a:rPr lang="en">
                <a:solidFill>
                  <a:srgbClr val="D63384"/>
                </a:solidFill>
              </a:rPr>
              <a:t>sm</a:t>
            </a:r>
            <a:r>
              <a:rPr lang="en"/>
              <a:t>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Medium (</a:t>
            </a:r>
            <a:r>
              <a:rPr lang="en">
                <a:solidFill>
                  <a:srgbClr val="D63384"/>
                </a:solidFill>
              </a:rPr>
              <a:t>md</a:t>
            </a:r>
            <a:r>
              <a:rPr lang="en"/>
              <a:t>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Large (</a:t>
            </a:r>
            <a:r>
              <a:rPr lang="en">
                <a:solidFill>
                  <a:srgbClr val="D63384"/>
                </a:solidFill>
              </a:rPr>
              <a:t>lg</a:t>
            </a:r>
            <a:r>
              <a:rPr lang="en"/>
              <a:t>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Extra large (</a:t>
            </a:r>
            <a:r>
              <a:rPr lang="en">
                <a:solidFill>
                  <a:srgbClr val="D63384"/>
                </a:solidFill>
              </a:rPr>
              <a:t>xl</a:t>
            </a:r>
            <a:r>
              <a:rPr lang="en"/>
              <a:t>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Extra extra large (</a:t>
            </a:r>
            <a:r>
              <a:rPr lang="en">
                <a:solidFill>
                  <a:srgbClr val="D63384"/>
                </a:solidFill>
              </a:rPr>
              <a:t>xxl</a:t>
            </a:r>
            <a:r>
              <a:rPr lang="en"/>
              <a:t>)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1"/>
          <p:cNvSpPr txBox="1"/>
          <p:nvPr/>
        </p:nvSpPr>
        <p:spPr>
          <a:xfrm>
            <a:off x="3102075" y="410550"/>
            <a:ext cx="574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ach of these breakpoints have their own container, unique class prefix, and modifiers. Here’s how the grid changes across these breakpoints: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9" name="Google Shape;29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9738" y="1238025"/>
            <a:ext cx="5805123" cy="2418801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0" name="Google Shape;300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Started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71900" y="1784650"/>
            <a:ext cx="5747100" cy="11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Compiled CSS and JS: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Compiled and minified CSS bundles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Compiled and minified JavaScript plugins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7430125" y="4600475"/>
            <a:ext cx="1570800" cy="4104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Download</a:t>
            </a:r>
            <a:endParaRPr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71900" y="2976550"/>
            <a:ext cx="5747100" cy="15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files:</a:t>
            </a:r>
            <a:endParaRPr/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source Sass, JavaScript, and documentation files.</a:t>
            </a:r>
            <a:endParaRPr sz="1100"/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Sass compiler for compiling Sass source files into CSS files</a:t>
            </a:r>
            <a:endParaRPr sz="1100"/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Autoprefixer for CSS vendor prefixing</a:t>
            </a:r>
            <a:endParaRPr sz="1100"/>
          </a:p>
          <a:p>
            <a:pPr indent="0" lvl="0" marL="45720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1000"/>
          </a:blip>
          <a:stretch>
            <a:fillRect/>
          </a:stretch>
        </a:blip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2"/>
          <p:cNvSpPr/>
          <p:nvPr/>
        </p:nvSpPr>
        <p:spPr>
          <a:xfrm>
            <a:off x="354500" y="348050"/>
            <a:ext cx="8469300" cy="4150800"/>
          </a:xfrm>
          <a:prstGeom prst="rect">
            <a:avLst/>
          </a:prstGeom>
          <a:solidFill>
            <a:srgbClr val="00A1FF">
              <a:alpha val="81570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2"/>
          <p:cNvSpPr txBox="1"/>
          <p:nvPr/>
        </p:nvSpPr>
        <p:spPr>
          <a:xfrm>
            <a:off x="917225" y="1517650"/>
            <a:ext cx="74082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dk1"/>
                </a:solidFill>
              </a:rPr>
              <a:t>3.5 Bootstrap 5 </a:t>
            </a:r>
            <a:endParaRPr sz="48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dk1"/>
                </a:solidFill>
              </a:rPr>
              <a:t>Spacing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</p:txBody>
      </p:sp>
      <p:pic>
        <p:nvPicPr>
          <p:cNvPr id="307" name="Google Shape;307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2"/>
          <p:cNvSpPr txBox="1"/>
          <p:nvPr>
            <p:ph idx="4294967295" type="subTitle"/>
          </p:nvPr>
        </p:nvSpPr>
        <p:spPr>
          <a:xfrm>
            <a:off x="1102675" y="3094675"/>
            <a:ext cx="7492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Lavanya Seetharaman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Instructor @Board Infinity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3"/>
          <p:cNvSpPr/>
          <p:nvPr/>
        </p:nvSpPr>
        <p:spPr>
          <a:xfrm>
            <a:off x="788625" y="1288800"/>
            <a:ext cx="3915300" cy="18996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Margin and padding ( .</a:t>
            </a:r>
            <a:r>
              <a:rPr lang="en">
                <a:solidFill>
                  <a:srgbClr val="FFFF00"/>
                </a:solidFill>
              </a:rPr>
              <a:t>25rem</a:t>
            </a:r>
            <a:r>
              <a:rPr lang="en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en">
                <a:solidFill>
                  <a:srgbClr val="FFFF00"/>
                </a:solidFill>
              </a:rPr>
              <a:t>3rem</a:t>
            </a:r>
            <a:r>
              <a:rPr lang="en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.)</a:t>
            </a:r>
            <a:endParaRPr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Notation</a:t>
            </a:r>
            <a:endParaRPr>
              <a:solidFill>
                <a:schemeClr val="l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FF00"/>
                </a:solidFill>
              </a:rPr>
              <a:t>{property}{sides}-{size}</a:t>
            </a:r>
            <a:r>
              <a:rPr lang="en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for </a:t>
            </a:r>
            <a:r>
              <a:rPr lang="en" sz="1150">
                <a:solidFill>
                  <a:srgbClr val="00FF00"/>
                </a:solidFill>
              </a:rPr>
              <a:t>xs</a:t>
            </a:r>
            <a:endParaRPr sz="11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FF00"/>
                </a:solidFill>
              </a:rPr>
              <a:t>{property}{sides}-{breakpoint}-{size}</a:t>
            </a:r>
            <a:r>
              <a:rPr lang="en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for </a:t>
            </a:r>
            <a:r>
              <a:rPr lang="en" sz="1150">
                <a:solidFill>
                  <a:srgbClr val="00FF00"/>
                </a:solidFill>
              </a:rPr>
              <a:t>sm</a:t>
            </a:r>
            <a:r>
              <a:rPr lang="en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150">
                <a:solidFill>
                  <a:srgbClr val="00FF00"/>
                </a:solidFill>
              </a:rPr>
              <a:t>md</a:t>
            </a:r>
            <a:r>
              <a:rPr lang="en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150">
                <a:solidFill>
                  <a:srgbClr val="00FF00"/>
                </a:solidFill>
              </a:rPr>
              <a:t>lg</a:t>
            </a:r>
            <a:r>
              <a:rPr lang="en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150">
                <a:solidFill>
                  <a:srgbClr val="00FF00"/>
                </a:solidFill>
              </a:rPr>
              <a:t>xl</a:t>
            </a:r>
            <a:r>
              <a:rPr lang="en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lang="en" sz="1150">
                <a:solidFill>
                  <a:srgbClr val="00FF00"/>
                </a:solidFill>
              </a:rPr>
              <a:t>xxl</a:t>
            </a:r>
            <a:r>
              <a:rPr lang="en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150">
              <a:solidFill>
                <a:srgbClr val="00FF00"/>
              </a:solidFill>
            </a:endParaRPr>
          </a:p>
        </p:txBody>
      </p:sp>
      <p:sp>
        <p:nvSpPr>
          <p:cNvPr id="314" name="Google Shape;314;p43"/>
          <p:cNvSpPr txBox="1"/>
          <p:nvPr/>
        </p:nvSpPr>
        <p:spPr>
          <a:xfrm>
            <a:off x="0" y="0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2300">
                <a:solidFill>
                  <a:srgbClr val="212529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Spacing</a:t>
            </a:r>
            <a:endParaRPr sz="2300">
              <a:solidFill>
                <a:srgbClr val="212529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5" name="Google Shape;315;p43"/>
          <p:cNvSpPr/>
          <p:nvPr/>
        </p:nvSpPr>
        <p:spPr>
          <a:xfrm>
            <a:off x="5122550" y="1288800"/>
            <a:ext cx="3174900" cy="18996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FF00"/>
                </a:solidFill>
              </a:rPr>
              <a:t>{property}</a:t>
            </a:r>
            <a:endParaRPr sz="1150"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Where </a:t>
            </a:r>
            <a:r>
              <a:rPr i="1" lang="en" sz="11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property</a:t>
            </a:r>
            <a:r>
              <a:rPr lang="en" sz="11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is one of:</a:t>
            </a:r>
            <a:endParaRPr sz="11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FF00"/>
              </a:buClr>
              <a:buSzPts val="1150"/>
              <a:buFont typeface="Roboto"/>
              <a:buChar char="●"/>
            </a:pPr>
            <a:r>
              <a:rPr lang="en" sz="115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m - for classes that set margin</a:t>
            </a:r>
            <a:endParaRPr sz="115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150"/>
              <a:buFont typeface="Roboto"/>
              <a:buChar char="●"/>
            </a:pPr>
            <a:r>
              <a:rPr lang="en" sz="115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p - for classes that set padding</a:t>
            </a:r>
            <a:endParaRPr sz="115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00FF00"/>
              </a:solidFill>
            </a:endParaRPr>
          </a:p>
        </p:txBody>
      </p:sp>
      <p:sp>
        <p:nvSpPr>
          <p:cNvPr id="316" name="Google Shape;316;p43"/>
          <p:cNvSpPr txBox="1"/>
          <p:nvPr/>
        </p:nvSpPr>
        <p:spPr>
          <a:xfrm>
            <a:off x="686250" y="636750"/>
            <a:ext cx="777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Bootstrap includes a wide range of shorthand responsive margin, padding, and gap utility classes to modify an element’s appearance.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7" name="Google Shape;31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4"/>
          <p:cNvSpPr txBox="1"/>
          <p:nvPr/>
        </p:nvSpPr>
        <p:spPr>
          <a:xfrm>
            <a:off x="0" y="0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2300">
                <a:solidFill>
                  <a:srgbClr val="212529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Spacing</a:t>
            </a:r>
            <a:endParaRPr sz="2300">
              <a:solidFill>
                <a:srgbClr val="212529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23" name="Google Shape;323;p44"/>
          <p:cNvSpPr/>
          <p:nvPr/>
        </p:nvSpPr>
        <p:spPr>
          <a:xfrm>
            <a:off x="97700" y="690063"/>
            <a:ext cx="4548900" cy="38109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Where </a:t>
            </a:r>
            <a:r>
              <a:rPr i="1"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sides</a:t>
            </a: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is one of: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t -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for classes that set </a:t>
            </a:r>
            <a:r>
              <a:rPr lang="en" sz="12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margin-top or padding-top</a:t>
            </a:r>
            <a:endParaRPr sz="12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b -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for classes that set </a:t>
            </a:r>
            <a:r>
              <a:rPr lang="en" sz="12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margin-bottom or padding-bottom</a:t>
            </a:r>
            <a:endParaRPr sz="12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s - 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(start) for classes that set</a:t>
            </a:r>
            <a:r>
              <a:rPr lang="en" sz="12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 margin-left 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or </a:t>
            </a:r>
            <a:r>
              <a:rPr lang="en" sz="12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padding-left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in LTR, </a:t>
            </a:r>
            <a:r>
              <a:rPr lang="en" sz="12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margin-right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lang="en" sz="12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padding-right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in RTL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e -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(end) for classes that set </a:t>
            </a:r>
            <a:r>
              <a:rPr lang="en" sz="12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margin-right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lang="en" sz="12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padding-right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in LTR, </a:t>
            </a:r>
            <a:r>
              <a:rPr lang="en" sz="12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margin-left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lang="en" sz="12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padding-left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in RTL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x - 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for classes that set both </a:t>
            </a:r>
            <a:r>
              <a:rPr lang="en" sz="12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*-left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 sz="12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*-right</a:t>
            </a:r>
            <a:endParaRPr sz="12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y - 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for classes that set both </a:t>
            </a:r>
            <a:r>
              <a:rPr lang="en" sz="12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*-top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 sz="12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*-bottom</a:t>
            </a:r>
            <a:endParaRPr sz="12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blank - 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for classes that set a </a:t>
            </a:r>
            <a:r>
              <a:rPr lang="en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margin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lang="en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padding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on all 4 sides of the element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24" name="Google Shape;324;p44"/>
          <p:cNvSpPr txBox="1"/>
          <p:nvPr/>
        </p:nvSpPr>
        <p:spPr>
          <a:xfrm>
            <a:off x="1181525" y="63675"/>
            <a:ext cx="777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Bootstrap includes a wide range of shorthand responsive margin, padding, and gap utility classes to modify an element’s appearance.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44"/>
          <p:cNvSpPr/>
          <p:nvPr/>
        </p:nvSpPr>
        <p:spPr>
          <a:xfrm>
            <a:off x="4801650" y="648400"/>
            <a:ext cx="4311900" cy="41601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Where </a:t>
            </a:r>
            <a:r>
              <a:rPr i="1"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size</a:t>
            </a: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is one of: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FFF0D4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" sz="12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" sz="12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for classes that eliminate the</a:t>
            </a:r>
            <a:r>
              <a:rPr lang="en" sz="12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FFF0D4"/>
                </a:solidFill>
                <a:latin typeface="Roboto"/>
                <a:ea typeface="Roboto"/>
                <a:cs typeface="Roboto"/>
                <a:sym typeface="Roboto"/>
              </a:rPr>
              <a:t>margin 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r>
              <a:rPr lang="en" sz="12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FFF0D4"/>
                </a:solidFill>
                <a:latin typeface="Roboto"/>
                <a:ea typeface="Roboto"/>
                <a:cs typeface="Roboto"/>
                <a:sym typeface="Roboto"/>
              </a:rPr>
              <a:t>padding</a:t>
            </a:r>
            <a:r>
              <a:rPr lang="en" sz="12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by setting it to</a:t>
            </a:r>
            <a:r>
              <a:rPr lang="en" sz="12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FFF0D4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200">
              <a:solidFill>
                <a:srgbClr val="FFF0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FFF0D4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- (by default) for classes that set the</a:t>
            </a:r>
            <a:r>
              <a:rPr lang="en" sz="12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FFF0D4"/>
                </a:solidFill>
                <a:latin typeface="Roboto"/>
                <a:ea typeface="Roboto"/>
                <a:cs typeface="Roboto"/>
                <a:sym typeface="Roboto"/>
              </a:rPr>
              <a:t>margin</a:t>
            </a:r>
            <a:r>
              <a:rPr lang="en" sz="12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or </a:t>
            </a:r>
            <a:r>
              <a:rPr lang="en" sz="1200">
                <a:solidFill>
                  <a:srgbClr val="FFF0D4"/>
                </a:solidFill>
                <a:latin typeface="Roboto"/>
                <a:ea typeface="Roboto"/>
                <a:cs typeface="Roboto"/>
                <a:sym typeface="Roboto"/>
              </a:rPr>
              <a:t>padding</a:t>
            </a:r>
            <a:r>
              <a:rPr lang="en" sz="12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</a:t>
            </a:r>
            <a:r>
              <a:rPr lang="en" sz="12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FFF0D4"/>
                </a:solidFill>
                <a:latin typeface="Roboto"/>
                <a:ea typeface="Roboto"/>
                <a:cs typeface="Roboto"/>
                <a:sym typeface="Roboto"/>
              </a:rPr>
              <a:t>$spacer * .25</a:t>
            </a:r>
            <a:endParaRPr sz="1200">
              <a:solidFill>
                <a:srgbClr val="FFF0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FFF0D4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2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(by default) for classes that set the</a:t>
            </a:r>
            <a:r>
              <a:rPr lang="en" sz="12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FFF0D4"/>
                </a:solidFill>
                <a:latin typeface="Roboto"/>
                <a:ea typeface="Roboto"/>
                <a:cs typeface="Roboto"/>
                <a:sym typeface="Roboto"/>
              </a:rPr>
              <a:t>margin</a:t>
            </a:r>
            <a:r>
              <a:rPr lang="en" sz="12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r>
              <a:rPr lang="en" sz="1200">
                <a:solidFill>
                  <a:srgbClr val="FFF0D4"/>
                </a:solidFill>
                <a:latin typeface="Roboto"/>
                <a:ea typeface="Roboto"/>
                <a:cs typeface="Roboto"/>
                <a:sym typeface="Roboto"/>
              </a:rPr>
              <a:t> padding 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</a:t>
            </a:r>
            <a:r>
              <a:rPr lang="en" sz="12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FFF0D4"/>
                </a:solidFill>
                <a:latin typeface="Roboto"/>
                <a:ea typeface="Roboto"/>
                <a:cs typeface="Roboto"/>
                <a:sym typeface="Roboto"/>
              </a:rPr>
              <a:t>$spacer * .5</a:t>
            </a:r>
            <a:endParaRPr sz="1200">
              <a:solidFill>
                <a:srgbClr val="FFF0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FFF0D4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12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(by default) for classes that set the</a:t>
            </a:r>
            <a:r>
              <a:rPr lang="en" sz="12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FFF0D4"/>
                </a:solidFill>
                <a:latin typeface="Roboto"/>
                <a:ea typeface="Roboto"/>
                <a:cs typeface="Roboto"/>
                <a:sym typeface="Roboto"/>
              </a:rPr>
              <a:t>margin</a:t>
            </a:r>
            <a:r>
              <a:rPr lang="en" sz="12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r>
              <a:rPr lang="en" sz="12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FFF0D4"/>
                </a:solidFill>
                <a:latin typeface="Roboto"/>
                <a:ea typeface="Roboto"/>
                <a:cs typeface="Roboto"/>
                <a:sym typeface="Roboto"/>
              </a:rPr>
              <a:t>padding</a:t>
            </a:r>
            <a:r>
              <a:rPr lang="en" sz="12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</a:t>
            </a:r>
            <a:r>
              <a:rPr lang="en" sz="12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FFF0D4"/>
                </a:solidFill>
                <a:latin typeface="Roboto"/>
                <a:ea typeface="Roboto"/>
                <a:cs typeface="Roboto"/>
                <a:sym typeface="Roboto"/>
              </a:rPr>
              <a:t>$spacer</a:t>
            </a:r>
            <a:endParaRPr sz="1200">
              <a:solidFill>
                <a:srgbClr val="FFF0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FFF0D4"/>
                </a:solidFill>
                <a:latin typeface="Roboto"/>
                <a:ea typeface="Roboto"/>
                <a:cs typeface="Roboto"/>
                <a:sym typeface="Roboto"/>
              </a:rPr>
              <a:t>4 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(by default) for classes that set</a:t>
            </a:r>
            <a:r>
              <a:rPr lang="en" sz="12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" sz="12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FFF0D4"/>
                </a:solidFill>
                <a:latin typeface="Roboto"/>
                <a:ea typeface="Roboto"/>
                <a:cs typeface="Roboto"/>
                <a:sym typeface="Roboto"/>
              </a:rPr>
              <a:t>margin 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r>
              <a:rPr lang="en" sz="12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FFF0D4"/>
                </a:solidFill>
                <a:latin typeface="Roboto"/>
                <a:ea typeface="Roboto"/>
                <a:cs typeface="Roboto"/>
                <a:sym typeface="Roboto"/>
              </a:rPr>
              <a:t>padding</a:t>
            </a:r>
            <a:r>
              <a:rPr lang="en" sz="12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 </a:t>
            </a:r>
            <a:r>
              <a:rPr lang="en" sz="1200">
                <a:solidFill>
                  <a:srgbClr val="FFF0D4"/>
                </a:solidFill>
                <a:latin typeface="Roboto"/>
                <a:ea typeface="Roboto"/>
                <a:cs typeface="Roboto"/>
                <a:sym typeface="Roboto"/>
              </a:rPr>
              <a:t>$spacer * 1.5</a:t>
            </a:r>
            <a:endParaRPr sz="1200">
              <a:solidFill>
                <a:srgbClr val="FFF0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FFF0D4"/>
                </a:solidFill>
                <a:latin typeface="Roboto"/>
                <a:ea typeface="Roboto"/>
                <a:cs typeface="Roboto"/>
                <a:sym typeface="Roboto"/>
              </a:rPr>
              <a:t>5 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(by default) for classes that set</a:t>
            </a:r>
            <a:r>
              <a:rPr lang="en" sz="12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" sz="12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FFF0D4"/>
                </a:solidFill>
                <a:latin typeface="Roboto"/>
                <a:ea typeface="Roboto"/>
                <a:cs typeface="Roboto"/>
                <a:sym typeface="Roboto"/>
              </a:rPr>
              <a:t>margin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or</a:t>
            </a:r>
            <a:r>
              <a:rPr lang="en" sz="1200">
                <a:solidFill>
                  <a:srgbClr val="FFF0D4"/>
                </a:solidFill>
                <a:latin typeface="Roboto"/>
                <a:ea typeface="Roboto"/>
                <a:cs typeface="Roboto"/>
                <a:sym typeface="Roboto"/>
              </a:rPr>
              <a:t> padding</a:t>
            </a:r>
            <a:r>
              <a:rPr lang="en" sz="12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</a:t>
            </a:r>
            <a:r>
              <a:rPr lang="en" sz="12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FFF0D4"/>
                </a:solidFill>
                <a:latin typeface="Roboto"/>
                <a:ea typeface="Roboto"/>
                <a:cs typeface="Roboto"/>
                <a:sym typeface="Roboto"/>
              </a:rPr>
              <a:t>$spacer * 3</a:t>
            </a:r>
            <a:endParaRPr sz="1200">
              <a:solidFill>
                <a:srgbClr val="FFF0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FFF0D4"/>
                </a:solidFill>
                <a:latin typeface="Roboto"/>
                <a:ea typeface="Roboto"/>
                <a:cs typeface="Roboto"/>
                <a:sym typeface="Roboto"/>
              </a:rPr>
              <a:t>auto</a:t>
            </a:r>
            <a:r>
              <a:rPr lang="en" sz="12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for classes that set the </a:t>
            </a:r>
            <a:r>
              <a:rPr lang="en" sz="1200">
                <a:solidFill>
                  <a:srgbClr val="FFF0D4"/>
                </a:solidFill>
                <a:latin typeface="Roboto"/>
                <a:ea typeface="Roboto"/>
                <a:cs typeface="Roboto"/>
                <a:sym typeface="Roboto"/>
              </a:rPr>
              <a:t>margin</a:t>
            </a:r>
            <a:r>
              <a:rPr lang="en" sz="12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 auto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326" name="Google Shape;32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2E0D1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yping by Alice Hodge on Dribbble" id="331" name="Google Shape;33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707500"/>
            <a:ext cx="9155801" cy="69903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32" name="Google Shape;332;p45"/>
          <p:cNvSpPr txBox="1"/>
          <p:nvPr>
            <p:ph idx="1" type="body"/>
          </p:nvPr>
        </p:nvSpPr>
        <p:spPr>
          <a:xfrm>
            <a:off x="432125" y="15626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D6EFD"/>
                </a:solidFill>
                <a:latin typeface="Amatic SC"/>
                <a:ea typeface="Amatic SC"/>
                <a:cs typeface="Amatic SC"/>
                <a:sym typeface="Amatic SC"/>
              </a:rPr>
              <a:t>                       Practice Mode on </a:t>
            </a:r>
            <a:endParaRPr b="1" sz="2700">
              <a:solidFill>
                <a:srgbClr val="0D6EFD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1000"/>
          </a:blip>
          <a:stretch>
            <a:fillRect/>
          </a:stretch>
        </a:blip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6"/>
          <p:cNvSpPr/>
          <p:nvPr/>
        </p:nvSpPr>
        <p:spPr>
          <a:xfrm>
            <a:off x="354500" y="348050"/>
            <a:ext cx="8469300" cy="4150800"/>
          </a:xfrm>
          <a:prstGeom prst="rect">
            <a:avLst/>
          </a:prstGeom>
          <a:solidFill>
            <a:srgbClr val="00A1FF">
              <a:alpha val="81570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6"/>
          <p:cNvSpPr txBox="1"/>
          <p:nvPr/>
        </p:nvSpPr>
        <p:spPr>
          <a:xfrm>
            <a:off x="917225" y="1517650"/>
            <a:ext cx="74082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dk1"/>
                </a:solidFill>
              </a:rPr>
              <a:t>3.6 Bootstrap 5 </a:t>
            </a:r>
            <a:endParaRPr sz="48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dk1"/>
                </a:solidFill>
              </a:rPr>
              <a:t>Columns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</p:txBody>
      </p:sp>
      <p:pic>
        <p:nvPicPr>
          <p:cNvPr id="339" name="Google Shape;339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6"/>
          <p:cNvSpPr txBox="1"/>
          <p:nvPr>
            <p:ph idx="4294967295" type="subTitle"/>
          </p:nvPr>
        </p:nvSpPr>
        <p:spPr>
          <a:xfrm>
            <a:off x="1102675" y="3094675"/>
            <a:ext cx="7492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Lavanya Seetharaman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Instructor @Board Infinity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Columns</a:t>
            </a:r>
            <a:endParaRPr/>
          </a:p>
        </p:txBody>
      </p:sp>
      <p:pic>
        <p:nvPicPr>
          <p:cNvPr id="346" name="Google Shape;34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Columns</a:t>
            </a:r>
            <a:endParaRPr sz="3200"/>
          </a:p>
        </p:txBody>
      </p:sp>
      <p:sp>
        <p:nvSpPr>
          <p:cNvPr id="352" name="Google Shape;352;p48"/>
          <p:cNvSpPr txBox="1"/>
          <p:nvPr/>
        </p:nvSpPr>
        <p:spPr>
          <a:xfrm>
            <a:off x="148575" y="891450"/>
            <a:ext cx="85608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Alignment - </a:t>
            </a:r>
            <a:r>
              <a:rPr lang="en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Use flexbox alignment utilities to vertically and horizontally align columns.</a:t>
            </a:r>
            <a:endParaRPr sz="12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C757D"/>
              </a:buClr>
              <a:buSzPts val="1050"/>
              <a:buFont typeface="Roboto"/>
              <a:buChar char="●"/>
            </a:pPr>
            <a:r>
              <a:rPr lang="en" sz="105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Vertical alignment</a:t>
            </a:r>
            <a:endParaRPr sz="1050">
              <a:solidFill>
                <a:schemeClr val="hlink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C757D"/>
              </a:buClr>
              <a:buSzPts val="1050"/>
              <a:buFont typeface="Roboto"/>
              <a:buChar char="●"/>
            </a:pPr>
            <a:r>
              <a:rPr lang="en" sz="105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Horizontal alignment</a:t>
            </a:r>
            <a:endParaRPr sz="1050">
              <a:solidFill>
                <a:schemeClr val="hlink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48"/>
          <p:cNvSpPr txBox="1"/>
          <p:nvPr/>
        </p:nvSpPr>
        <p:spPr>
          <a:xfrm>
            <a:off x="516475" y="2234875"/>
            <a:ext cx="1506900" cy="12189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D73038"/>
                </a:solidFill>
                <a:latin typeface="Roboto"/>
                <a:ea typeface="Roboto"/>
                <a:cs typeface="Roboto"/>
                <a:sym typeface="Roboto"/>
              </a:rPr>
              <a:t>Vertical Alignment</a:t>
            </a:r>
            <a:endParaRPr b="1" sz="1200" u="sng">
              <a:solidFill>
                <a:srgbClr val="D730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730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73038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200">
                <a:solidFill>
                  <a:srgbClr val="D73038"/>
                </a:solidFill>
                <a:latin typeface="Roboto"/>
                <a:ea typeface="Roboto"/>
                <a:cs typeface="Roboto"/>
                <a:sym typeface="Roboto"/>
              </a:rPr>
              <a:t>lign-items-start</a:t>
            </a:r>
            <a:endParaRPr sz="1200">
              <a:solidFill>
                <a:srgbClr val="D730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73038"/>
                </a:solidFill>
                <a:latin typeface="Roboto"/>
                <a:ea typeface="Roboto"/>
                <a:cs typeface="Roboto"/>
                <a:sym typeface="Roboto"/>
              </a:rPr>
              <a:t>align-items-center</a:t>
            </a:r>
            <a:endParaRPr sz="1200">
              <a:solidFill>
                <a:srgbClr val="D730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73038"/>
                </a:solidFill>
                <a:latin typeface="Roboto"/>
                <a:ea typeface="Roboto"/>
                <a:cs typeface="Roboto"/>
                <a:sym typeface="Roboto"/>
              </a:rPr>
              <a:t>align-items-end</a:t>
            </a:r>
            <a:endParaRPr sz="950">
              <a:solidFill>
                <a:srgbClr val="D73038"/>
              </a:solidFill>
            </a:endParaRPr>
          </a:p>
        </p:txBody>
      </p:sp>
      <p:sp>
        <p:nvSpPr>
          <p:cNvPr id="354" name="Google Shape;354;p48"/>
          <p:cNvSpPr txBox="1"/>
          <p:nvPr/>
        </p:nvSpPr>
        <p:spPr>
          <a:xfrm>
            <a:off x="516475" y="3453775"/>
            <a:ext cx="1506900" cy="7941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73038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200">
                <a:solidFill>
                  <a:srgbClr val="D73038"/>
                </a:solidFill>
                <a:latin typeface="Roboto"/>
                <a:ea typeface="Roboto"/>
                <a:cs typeface="Roboto"/>
                <a:sym typeface="Roboto"/>
              </a:rPr>
              <a:t>lign-self-start</a:t>
            </a:r>
            <a:endParaRPr sz="1200">
              <a:solidFill>
                <a:srgbClr val="D730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73038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200">
                <a:solidFill>
                  <a:srgbClr val="D73038"/>
                </a:solidFill>
                <a:latin typeface="Roboto"/>
                <a:ea typeface="Roboto"/>
                <a:cs typeface="Roboto"/>
                <a:sym typeface="Roboto"/>
              </a:rPr>
              <a:t>lign-self-center</a:t>
            </a:r>
            <a:endParaRPr sz="1200">
              <a:solidFill>
                <a:srgbClr val="D730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73038"/>
                </a:solidFill>
                <a:latin typeface="Roboto"/>
                <a:ea typeface="Roboto"/>
                <a:cs typeface="Roboto"/>
                <a:sym typeface="Roboto"/>
              </a:rPr>
              <a:t>align-self-end</a:t>
            </a:r>
            <a:endParaRPr sz="1200">
              <a:solidFill>
                <a:srgbClr val="D730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48"/>
          <p:cNvSpPr txBox="1"/>
          <p:nvPr/>
        </p:nvSpPr>
        <p:spPr>
          <a:xfrm>
            <a:off x="2211200" y="2234875"/>
            <a:ext cx="1941900" cy="20688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D73038"/>
                </a:solidFill>
                <a:latin typeface="Roboto"/>
                <a:ea typeface="Roboto"/>
                <a:cs typeface="Roboto"/>
                <a:sym typeface="Roboto"/>
              </a:rPr>
              <a:t>Horizontal</a:t>
            </a:r>
            <a:r>
              <a:rPr b="1" lang="en" sz="1200" u="sng">
                <a:solidFill>
                  <a:srgbClr val="D73038"/>
                </a:solidFill>
                <a:latin typeface="Roboto"/>
                <a:ea typeface="Roboto"/>
                <a:cs typeface="Roboto"/>
                <a:sym typeface="Roboto"/>
              </a:rPr>
              <a:t> Alignment</a:t>
            </a:r>
            <a:endParaRPr b="1" sz="1200" u="sng">
              <a:solidFill>
                <a:srgbClr val="D730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730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73038"/>
                </a:solidFill>
                <a:latin typeface="Roboto"/>
                <a:ea typeface="Roboto"/>
                <a:cs typeface="Roboto"/>
                <a:sym typeface="Roboto"/>
              </a:rPr>
              <a:t>justify-content-start</a:t>
            </a:r>
            <a:endParaRPr sz="1200">
              <a:solidFill>
                <a:srgbClr val="D730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73038"/>
                </a:solidFill>
                <a:latin typeface="Roboto"/>
                <a:ea typeface="Roboto"/>
                <a:cs typeface="Roboto"/>
                <a:sym typeface="Roboto"/>
              </a:rPr>
              <a:t>justify-content-center</a:t>
            </a:r>
            <a:endParaRPr sz="1200">
              <a:solidFill>
                <a:srgbClr val="D730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73038"/>
                </a:solidFill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en" sz="1200">
                <a:solidFill>
                  <a:srgbClr val="D73038"/>
                </a:solidFill>
                <a:latin typeface="Roboto"/>
                <a:ea typeface="Roboto"/>
                <a:cs typeface="Roboto"/>
                <a:sym typeface="Roboto"/>
              </a:rPr>
              <a:t>ustify-content-end</a:t>
            </a:r>
            <a:endParaRPr sz="1200">
              <a:solidFill>
                <a:srgbClr val="D730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73038"/>
                </a:solidFill>
                <a:latin typeface="Roboto"/>
                <a:ea typeface="Roboto"/>
                <a:cs typeface="Roboto"/>
                <a:sym typeface="Roboto"/>
              </a:rPr>
              <a:t>justify-content-around</a:t>
            </a:r>
            <a:endParaRPr sz="1200">
              <a:solidFill>
                <a:srgbClr val="D730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73038"/>
                </a:solidFill>
                <a:latin typeface="Roboto"/>
                <a:ea typeface="Roboto"/>
                <a:cs typeface="Roboto"/>
                <a:sym typeface="Roboto"/>
              </a:rPr>
              <a:t>justify-content-between</a:t>
            </a:r>
            <a:endParaRPr sz="1200">
              <a:solidFill>
                <a:srgbClr val="D730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73038"/>
                </a:solidFill>
                <a:latin typeface="Roboto"/>
                <a:ea typeface="Roboto"/>
                <a:cs typeface="Roboto"/>
                <a:sym typeface="Roboto"/>
              </a:rPr>
              <a:t>justify-content-evenly</a:t>
            </a:r>
            <a:endParaRPr sz="1200">
              <a:solidFill>
                <a:srgbClr val="D730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730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48"/>
          <p:cNvSpPr txBox="1"/>
          <p:nvPr/>
        </p:nvSpPr>
        <p:spPr>
          <a:xfrm>
            <a:off x="4719000" y="1641400"/>
            <a:ext cx="4425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Column breaks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add an element with </a:t>
            </a:r>
            <a:r>
              <a:rPr b="1" lang="en" sz="950">
                <a:solidFill>
                  <a:srgbClr val="666666"/>
                </a:solidFill>
              </a:rPr>
              <a:t>width: 100%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wherever you want to wrap your columns to a new line.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7" name="Google Shape;35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1000"/>
          </a:blip>
          <a:stretch>
            <a:fillRect/>
          </a:stretch>
        </a:blip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9"/>
          <p:cNvSpPr/>
          <p:nvPr/>
        </p:nvSpPr>
        <p:spPr>
          <a:xfrm>
            <a:off x="354500" y="348050"/>
            <a:ext cx="8469300" cy="4150800"/>
          </a:xfrm>
          <a:prstGeom prst="rect">
            <a:avLst/>
          </a:prstGeom>
          <a:solidFill>
            <a:srgbClr val="00A1FF">
              <a:alpha val="81570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9"/>
          <p:cNvSpPr txBox="1"/>
          <p:nvPr/>
        </p:nvSpPr>
        <p:spPr>
          <a:xfrm>
            <a:off x="917225" y="1517650"/>
            <a:ext cx="74082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dk1"/>
                </a:solidFill>
              </a:rPr>
              <a:t>3.7 Bootstrap 5 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dk1"/>
                </a:solidFill>
              </a:rPr>
              <a:t>Display property</a:t>
            </a:r>
            <a:endParaRPr sz="2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</p:txBody>
      </p:sp>
      <p:pic>
        <p:nvPicPr>
          <p:cNvPr id="364" name="Google Shape;364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9"/>
          <p:cNvSpPr txBox="1"/>
          <p:nvPr>
            <p:ph idx="4294967295" type="subTitle"/>
          </p:nvPr>
        </p:nvSpPr>
        <p:spPr>
          <a:xfrm>
            <a:off x="1102675" y="3094675"/>
            <a:ext cx="7492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Lavanya Seetharaman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Instructor @Board Infinity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0"/>
          <p:cNvSpPr txBox="1"/>
          <p:nvPr>
            <p:ph type="title"/>
          </p:nvPr>
        </p:nvSpPr>
        <p:spPr>
          <a:xfrm>
            <a:off x="311700" y="13104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property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1" name="Google Shape;37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Notation</a:t>
            </a:r>
            <a:endParaRPr sz="17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377" name="Google Shape;377;p51"/>
          <p:cNvSpPr txBox="1"/>
          <p:nvPr/>
        </p:nvSpPr>
        <p:spPr>
          <a:xfrm>
            <a:off x="148575" y="891450"/>
            <a:ext cx="85608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6C757D"/>
              </a:buClr>
              <a:buSzPts val="1050"/>
              <a:buFont typeface="Roboto"/>
              <a:buChar char="●"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Display utility classes that apply to all </a:t>
            </a:r>
            <a:r>
              <a:rPr lang="en" sz="1200" u="sng">
                <a:solidFill>
                  <a:srgbClr val="0D6EF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breakpoints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from </a:t>
            </a:r>
            <a:r>
              <a:rPr lang="en" sz="950">
                <a:solidFill>
                  <a:srgbClr val="D63384"/>
                </a:solidFill>
                <a:highlight>
                  <a:srgbClr val="FFFFFF"/>
                </a:highlight>
              </a:rPr>
              <a:t>xs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en" sz="950">
                <a:solidFill>
                  <a:srgbClr val="D63384"/>
                </a:solidFill>
                <a:highlight>
                  <a:srgbClr val="FFFFFF"/>
                </a:highlight>
              </a:rPr>
              <a:t>xxl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have no breakpoint abbreviation in them. 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C757D"/>
              </a:buClr>
              <a:buSzPts val="1050"/>
              <a:buFont typeface="Roboto"/>
              <a:buChar char="●"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 is because those classes are applied from </a:t>
            </a:r>
            <a:r>
              <a:rPr lang="en" sz="950">
                <a:solidFill>
                  <a:srgbClr val="D63384"/>
                </a:solidFill>
                <a:highlight>
                  <a:srgbClr val="FFFFFF"/>
                </a:highlight>
              </a:rPr>
              <a:t>min-width: 0;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up, and thus are not bound by a media query. 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C757D"/>
              </a:buClr>
              <a:buSzPts val="1050"/>
              <a:buFont typeface="Roboto"/>
              <a:buChar char="●"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remaining breakpoints, however, do include a breakpoint abbreviation.</a:t>
            </a:r>
            <a:endParaRPr sz="1050">
              <a:solidFill>
                <a:schemeClr val="hlink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51"/>
          <p:cNvSpPr txBox="1"/>
          <p:nvPr/>
        </p:nvSpPr>
        <p:spPr>
          <a:xfrm>
            <a:off x="516475" y="2234875"/>
            <a:ext cx="3073800" cy="16542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6338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.d-{value}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for </a:t>
            </a:r>
            <a:r>
              <a:rPr lang="en" sz="1050">
                <a:solidFill>
                  <a:srgbClr val="D6338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xs</a:t>
            </a:r>
            <a:endParaRPr sz="1050">
              <a:solidFill>
                <a:srgbClr val="D6338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6338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.d-{breakpoint}-{value}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for </a:t>
            </a:r>
            <a:r>
              <a:rPr lang="en" sz="1050">
                <a:solidFill>
                  <a:srgbClr val="D6338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sm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050">
                <a:solidFill>
                  <a:srgbClr val="D6338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md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050">
                <a:solidFill>
                  <a:srgbClr val="D6338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lg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050">
                <a:solidFill>
                  <a:srgbClr val="D6338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xl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lang="en" sz="1050">
                <a:solidFill>
                  <a:srgbClr val="D6338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xxl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6338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rgbClr val="D730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51"/>
          <p:cNvSpPr txBox="1"/>
          <p:nvPr/>
        </p:nvSpPr>
        <p:spPr>
          <a:xfrm>
            <a:off x="5109875" y="1897950"/>
            <a:ext cx="2023800" cy="2748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Where </a:t>
            </a:r>
            <a:r>
              <a:rPr i="1"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value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one of: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D63384"/>
              </a:buClr>
              <a:buSzPts val="1050"/>
              <a:buFont typeface="Roboto"/>
              <a:buChar char="➢"/>
            </a:pPr>
            <a:r>
              <a:rPr lang="en" sz="1050">
                <a:solidFill>
                  <a:srgbClr val="D6338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none</a:t>
            </a:r>
            <a:endParaRPr sz="1050">
              <a:solidFill>
                <a:srgbClr val="D6338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63384"/>
              </a:buClr>
              <a:buSzPts val="1050"/>
              <a:buFont typeface="Roboto"/>
              <a:buChar char="➢"/>
            </a:pPr>
            <a:r>
              <a:rPr lang="en" sz="1050">
                <a:solidFill>
                  <a:srgbClr val="D6338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inline</a:t>
            </a:r>
            <a:endParaRPr sz="1050">
              <a:solidFill>
                <a:srgbClr val="D6338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63384"/>
              </a:buClr>
              <a:buSzPts val="1050"/>
              <a:buFont typeface="Roboto"/>
              <a:buChar char="➢"/>
            </a:pPr>
            <a:r>
              <a:rPr lang="en" sz="1050">
                <a:solidFill>
                  <a:srgbClr val="D6338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inline-block</a:t>
            </a:r>
            <a:endParaRPr sz="1050">
              <a:solidFill>
                <a:srgbClr val="D6338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63384"/>
              </a:buClr>
              <a:buSzPts val="1050"/>
              <a:buFont typeface="Roboto"/>
              <a:buChar char="➢"/>
            </a:pPr>
            <a:r>
              <a:rPr lang="en" sz="1050">
                <a:solidFill>
                  <a:srgbClr val="D6338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block</a:t>
            </a:r>
            <a:endParaRPr sz="1050">
              <a:solidFill>
                <a:srgbClr val="D6338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63384"/>
              </a:buClr>
              <a:buSzPts val="1050"/>
              <a:buFont typeface="Roboto"/>
              <a:buChar char="➢"/>
            </a:pPr>
            <a:r>
              <a:rPr lang="en" sz="1050">
                <a:solidFill>
                  <a:srgbClr val="D6338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grid</a:t>
            </a:r>
            <a:endParaRPr sz="1050">
              <a:solidFill>
                <a:srgbClr val="D6338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63384"/>
              </a:buClr>
              <a:buSzPts val="1050"/>
              <a:buFont typeface="Roboto"/>
              <a:buChar char="➢"/>
            </a:pPr>
            <a:r>
              <a:rPr lang="en" sz="1050">
                <a:solidFill>
                  <a:srgbClr val="D6338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table</a:t>
            </a:r>
            <a:endParaRPr sz="1050">
              <a:solidFill>
                <a:srgbClr val="D6338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63384"/>
              </a:buClr>
              <a:buSzPts val="1050"/>
              <a:buFont typeface="Roboto"/>
              <a:buChar char="➢"/>
            </a:pPr>
            <a:r>
              <a:rPr lang="en" sz="1050">
                <a:solidFill>
                  <a:srgbClr val="D6338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table-cell</a:t>
            </a:r>
            <a:endParaRPr sz="1050">
              <a:solidFill>
                <a:srgbClr val="D6338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63384"/>
              </a:buClr>
              <a:buSzPts val="1050"/>
              <a:buFont typeface="Roboto"/>
              <a:buChar char="➢"/>
            </a:pPr>
            <a:r>
              <a:rPr lang="en" sz="1050">
                <a:solidFill>
                  <a:srgbClr val="D6338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table-row</a:t>
            </a:r>
            <a:endParaRPr sz="1050">
              <a:solidFill>
                <a:srgbClr val="D6338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63384"/>
              </a:buClr>
              <a:buSzPts val="1050"/>
              <a:buFont typeface="Roboto"/>
              <a:buChar char="➢"/>
            </a:pPr>
            <a:r>
              <a:rPr lang="en" sz="1050">
                <a:solidFill>
                  <a:srgbClr val="D6338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flex</a:t>
            </a:r>
            <a:endParaRPr sz="1050">
              <a:solidFill>
                <a:srgbClr val="D6338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63384"/>
              </a:buClr>
              <a:buSzPts val="1050"/>
              <a:buFont typeface="Roboto"/>
              <a:buChar char="➢"/>
            </a:pPr>
            <a:r>
              <a:rPr lang="en" sz="1050">
                <a:solidFill>
                  <a:srgbClr val="D6338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inline-flex</a:t>
            </a:r>
            <a:endParaRPr sz="1050">
              <a:solidFill>
                <a:srgbClr val="D6338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rgbClr val="D730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0" name="Google Shape;380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51"/>
          <p:cNvSpPr txBox="1"/>
          <p:nvPr/>
        </p:nvSpPr>
        <p:spPr>
          <a:xfrm>
            <a:off x="484100" y="17750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classes are named using the format: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1733375" y="2872425"/>
            <a:ext cx="5214300" cy="1896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2F6F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167675" y="68592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CDN Links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77725" y="1777575"/>
            <a:ext cx="8923200" cy="15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</a:t>
            </a:r>
            <a:r>
              <a:rPr lang="en" sz="950">
                <a:solidFill>
                  <a:srgbClr val="2F6F9F"/>
                </a:solidFill>
              </a:rPr>
              <a:t>link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href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"https://cdn.jsdelivr.net/npm/bootstrap@5.0.1/dist/css/bootstrap.min.css"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rel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"stylesheet"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integrity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"sha384-+0n0xVW2eSR5OomGNYDnhzAbDsOXxcvSN1TPprVMTNDbiYZCxYbOOl7+AMvyTG2x"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crossorigin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"anonymous"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</a:t>
            </a:r>
            <a:r>
              <a:rPr lang="en" sz="950">
                <a:solidFill>
                  <a:srgbClr val="2F6F9F"/>
                </a:solidFill>
              </a:rPr>
              <a:t>script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src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"https://cdn.jsdelivr.net/npm/bootstrap@5.0.1/dist/js/bootstrap.bundle.min.js"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integrity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"sha384-gtEjrD/SeCtmISkJkNUaaKMoLD0//ElJ19smozuHV6z3Iehds+3Ulb9Bn9Plx0x4"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crossorigin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"anonymous"</a:t>
            </a:r>
            <a:r>
              <a:rPr lang="en" sz="950">
                <a:solidFill>
                  <a:srgbClr val="212529"/>
                </a:solidFill>
              </a:rPr>
              <a:t>&gt;&lt;/</a:t>
            </a:r>
            <a:r>
              <a:rPr lang="en" sz="950">
                <a:solidFill>
                  <a:srgbClr val="2F6F9F"/>
                </a:solidFill>
              </a:rPr>
              <a:t>script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8306000" y="1720975"/>
            <a:ext cx="801300" cy="2883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Copy</a:t>
            </a:r>
            <a:endParaRPr sz="12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2761175" y="3236725"/>
            <a:ext cx="3035100" cy="665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2251800" y="4025725"/>
            <a:ext cx="3990300" cy="4458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00"/>
                </a:solidFill>
                <a:latin typeface="Roboto Medium"/>
                <a:ea typeface="Roboto Medium"/>
                <a:cs typeface="Roboto Medium"/>
                <a:sym typeface="Roboto Medium"/>
              </a:rPr>
              <a:t>Compiled</a:t>
            </a:r>
            <a:r>
              <a:rPr lang="en" sz="1200">
                <a:solidFill>
                  <a:srgbClr val="FFFF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bootstrap min css</a:t>
            </a:r>
            <a:endParaRPr sz="1200">
              <a:solidFill>
                <a:srgbClr val="FFFF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2865575" y="3346375"/>
            <a:ext cx="2826300" cy="4458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00"/>
                </a:solidFill>
                <a:latin typeface="Roboto Medium"/>
                <a:ea typeface="Roboto Medium"/>
                <a:cs typeface="Roboto Medium"/>
                <a:sym typeface="Roboto Medium"/>
              </a:rPr>
              <a:t>Compiled bootstrap bundle js</a:t>
            </a:r>
            <a:endParaRPr sz="1200">
              <a:solidFill>
                <a:srgbClr val="FFFF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Utilities</a:t>
            </a:r>
            <a:r>
              <a:rPr lang="en"/>
              <a:t> </a:t>
            </a:r>
            <a:r>
              <a:rPr lang="en" sz="1800"/>
              <a:t>Bootstrap includes dozens of utility classes for showing, hiding, aligning, and spacing content.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Z-index</a:t>
            </a:r>
            <a:r>
              <a:rPr lang="en"/>
              <a:t> </a:t>
            </a:r>
            <a:r>
              <a:rPr lang="en" sz="1800"/>
              <a:t>z-indexes play an important part in how our components overlay and interact with one another.</a:t>
            </a:r>
            <a:endParaRPr sz="1800"/>
          </a:p>
        </p:txBody>
      </p:sp>
      <p:pic>
        <p:nvPicPr>
          <p:cNvPr id="387" name="Google Shape;38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2E0D1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yping by Alice Hodge on Dribbble" id="392" name="Google Shape;39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707500"/>
            <a:ext cx="9155801" cy="69903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93" name="Google Shape;393;p53"/>
          <p:cNvSpPr txBox="1"/>
          <p:nvPr>
            <p:ph idx="1" type="body"/>
          </p:nvPr>
        </p:nvSpPr>
        <p:spPr>
          <a:xfrm>
            <a:off x="432125" y="15626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D6EFD"/>
                </a:solidFill>
                <a:latin typeface="Amatic SC"/>
                <a:ea typeface="Amatic SC"/>
                <a:cs typeface="Amatic SC"/>
                <a:sym typeface="Amatic SC"/>
              </a:rPr>
              <a:t>                       Practice Mode on </a:t>
            </a:r>
            <a:endParaRPr b="1" sz="2700">
              <a:solidFill>
                <a:srgbClr val="0D6EFD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4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54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Breakpoints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400" name="Google Shape;400;p54"/>
          <p:cNvGrpSpPr/>
          <p:nvPr/>
        </p:nvGrpSpPr>
        <p:grpSpPr>
          <a:xfrm>
            <a:off x="912820" y="1610215"/>
            <a:ext cx="198900" cy="593656"/>
            <a:chOff x="777447" y="1610215"/>
            <a:chExt cx="198900" cy="593656"/>
          </a:xfrm>
        </p:grpSpPr>
        <p:cxnSp>
          <p:nvCxnSpPr>
            <p:cNvPr id="401" name="Google Shape;401;p54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02" name="Google Shape;402;p54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rgbClr val="0D6E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3" name="Google Shape;403;p54"/>
          <p:cNvSpPr txBox="1"/>
          <p:nvPr>
            <p:ph idx="4294967295" type="body"/>
          </p:nvPr>
        </p:nvSpPr>
        <p:spPr>
          <a:xfrm>
            <a:off x="340925" y="697783"/>
            <a:ext cx="2545800" cy="906300"/>
          </a:xfrm>
          <a:prstGeom prst="rect">
            <a:avLst/>
          </a:prstGeom>
          <a:ln cap="flat" cmpd="sng" w="9525">
            <a:solidFill>
              <a:srgbClr val="D633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rgbClr val="666666"/>
                </a:solidFill>
              </a:rPr>
              <a:t>.xs, sm, md, xl, xxl</a:t>
            </a:r>
            <a:endParaRPr sz="2200">
              <a:solidFill>
                <a:srgbClr val="666666"/>
              </a:solidFill>
            </a:endParaRPr>
          </a:p>
        </p:txBody>
      </p:sp>
      <p:sp>
        <p:nvSpPr>
          <p:cNvPr id="404" name="Google Shape;404;p54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54"/>
          <p:cNvSpPr txBox="1"/>
          <p:nvPr>
            <p:ph idx="4294967295" type="body"/>
          </p:nvPr>
        </p:nvSpPr>
        <p:spPr>
          <a:xfrm>
            <a:off x="226626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Containers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406" name="Google Shape;406;p54"/>
          <p:cNvGrpSpPr/>
          <p:nvPr/>
        </p:nvGrpSpPr>
        <p:grpSpPr>
          <a:xfrm>
            <a:off x="2266282" y="2938958"/>
            <a:ext cx="198900" cy="593656"/>
            <a:chOff x="2223534" y="2938958"/>
            <a:chExt cx="198900" cy="593656"/>
          </a:xfrm>
        </p:grpSpPr>
        <p:cxnSp>
          <p:nvCxnSpPr>
            <p:cNvPr id="407" name="Google Shape;407;p54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08" name="Google Shape;408;p54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rgbClr val="006E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9" name="Google Shape;409;p54"/>
          <p:cNvSpPr txBox="1"/>
          <p:nvPr>
            <p:ph idx="4294967295" type="body"/>
          </p:nvPr>
        </p:nvSpPr>
        <p:spPr>
          <a:xfrm>
            <a:off x="1244337" y="3529125"/>
            <a:ext cx="2242800" cy="906300"/>
          </a:xfrm>
          <a:prstGeom prst="rect">
            <a:avLst/>
          </a:prstGeom>
          <a:ln cap="flat" cmpd="sng" w="9525">
            <a:solidFill>
              <a:srgbClr val="D633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Container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container-fluid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410" name="Google Shape;410;p54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54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Grid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412" name="Google Shape;412;p54"/>
          <p:cNvGrpSpPr/>
          <p:nvPr/>
        </p:nvGrpSpPr>
        <p:grpSpPr>
          <a:xfrm>
            <a:off x="4058732" y="1610215"/>
            <a:ext cx="198900" cy="593656"/>
            <a:chOff x="3918084" y="1610215"/>
            <a:chExt cx="198900" cy="593656"/>
          </a:xfrm>
        </p:grpSpPr>
        <p:cxnSp>
          <p:nvCxnSpPr>
            <p:cNvPr id="413" name="Google Shape;413;p5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14" name="Google Shape;414;p5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rgbClr val="006E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5" name="Google Shape;415;p54"/>
          <p:cNvSpPr txBox="1"/>
          <p:nvPr>
            <p:ph idx="4294967295" type="body"/>
          </p:nvPr>
        </p:nvSpPr>
        <p:spPr>
          <a:xfrm>
            <a:off x="3608897" y="697783"/>
            <a:ext cx="1131900" cy="906300"/>
          </a:xfrm>
          <a:prstGeom prst="rect">
            <a:avLst/>
          </a:prstGeom>
          <a:ln cap="flat" cmpd="sng" w="9525">
            <a:solidFill>
              <a:srgbClr val="D633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row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c</a:t>
            </a:r>
            <a:r>
              <a:rPr lang="en" sz="1600">
                <a:solidFill>
                  <a:srgbClr val="434343"/>
                </a:solidFill>
              </a:rPr>
              <a:t>ol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416" name="Google Shape;416;p54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54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Columns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418" name="Google Shape;418;p54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419" name="Google Shape;419;p54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20" name="Google Shape;420;p54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rgbClr val="006E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1" name="Google Shape;421;p54"/>
          <p:cNvSpPr txBox="1"/>
          <p:nvPr>
            <p:ph idx="4294967295" type="body"/>
          </p:nvPr>
        </p:nvSpPr>
        <p:spPr>
          <a:xfrm>
            <a:off x="5126902" y="3539004"/>
            <a:ext cx="2242800" cy="906300"/>
          </a:xfrm>
          <a:prstGeom prst="rect">
            <a:avLst/>
          </a:prstGeom>
          <a:ln cap="flat" cmpd="sng" w="9525">
            <a:solidFill>
              <a:srgbClr val="D633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Vertical, horizontal alignment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422" name="Google Shape;422;p54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54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Bootstrap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424" name="Google Shape;424;p54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425" name="Google Shape;425;p5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26" name="Google Shape;426;p5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rgbClr val="006E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7" name="Google Shape;427;p54"/>
          <p:cNvSpPr txBox="1"/>
          <p:nvPr>
            <p:ph idx="4294967295" type="body"/>
          </p:nvPr>
        </p:nvSpPr>
        <p:spPr>
          <a:xfrm>
            <a:off x="6685979" y="697783"/>
            <a:ext cx="2242800" cy="906300"/>
          </a:xfrm>
          <a:prstGeom prst="rect">
            <a:avLst/>
          </a:prstGeom>
          <a:ln cap="flat" cmpd="sng" w="9525">
            <a:solidFill>
              <a:srgbClr val="D633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classes</a:t>
            </a:r>
            <a:endParaRPr sz="1600">
              <a:solidFill>
                <a:srgbClr val="434343"/>
              </a:solidFill>
            </a:endParaRPr>
          </a:p>
        </p:txBody>
      </p:sp>
      <p:pic>
        <p:nvPicPr>
          <p:cNvPr id="428" name="Google Shape;42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1000"/>
          </a:blip>
          <a:stretch>
            <a:fillRect/>
          </a:stretch>
        </a:blip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5"/>
          <p:cNvSpPr/>
          <p:nvPr/>
        </p:nvSpPr>
        <p:spPr>
          <a:xfrm>
            <a:off x="354500" y="348050"/>
            <a:ext cx="8469300" cy="4150800"/>
          </a:xfrm>
          <a:prstGeom prst="rect">
            <a:avLst/>
          </a:prstGeom>
          <a:solidFill>
            <a:srgbClr val="00A1FF">
              <a:alpha val="81570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55"/>
          <p:cNvSpPr txBox="1"/>
          <p:nvPr/>
        </p:nvSpPr>
        <p:spPr>
          <a:xfrm>
            <a:off x="917225" y="1517650"/>
            <a:ext cx="74082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dk1"/>
                </a:solidFill>
              </a:rPr>
              <a:t>3.8 Bootstrap 5 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dk1"/>
                </a:solidFill>
              </a:rPr>
              <a:t>Tables </a:t>
            </a:r>
            <a:endParaRPr sz="2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</p:txBody>
      </p:sp>
      <p:pic>
        <p:nvPicPr>
          <p:cNvPr id="435" name="Google Shape;435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55"/>
          <p:cNvSpPr txBox="1"/>
          <p:nvPr>
            <p:ph idx="4294967295" type="subTitle"/>
          </p:nvPr>
        </p:nvSpPr>
        <p:spPr>
          <a:xfrm>
            <a:off x="1102675" y="3094675"/>
            <a:ext cx="7492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Lavanya Seetharaman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Instructor @Board Infinity 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6"/>
          <p:cNvSpPr txBox="1"/>
          <p:nvPr>
            <p:ph type="title"/>
          </p:nvPr>
        </p:nvSpPr>
        <p:spPr>
          <a:xfrm>
            <a:off x="311700" y="13104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lang="en"/>
              <a:t>Tables</a:t>
            </a:r>
            <a:endParaRPr sz="2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2" name="Google Shape;442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7"/>
          <p:cNvSpPr txBox="1"/>
          <p:nvPr>
            <p:ph type="title"/>
          </p:nvPr>
        </p:nvSpPr>
        <p:spPr>
          <a:xfrm>
            <a:off x="183725" y="177675"/>
            <a:ext cx="2418600" cy="48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</a:t>
            </a:r>
            <a:endParaRPr/>
          </a:p>
        </p:txBody>
      </p:sp>
      <p:pic>
        <p:nvPicPr>
          <p:cNvPr id="448" name="Google Shape;448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57"/>
          <p:cNvSpPr txBox="1"/>
          <p:nvPr/>
        </p:nvSpPr>
        <p:spPr>
          <a:xfrm>
            <a:off x="287325" y="5678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base class </a:t>
            </a:r>
            <a:r>
              <a:rPr lang="en" sz="950">
                <a:solidFill>
                  <a:srgbClr val="D63384"/>
                </a:solidFill>
                <a:highlight>
                  <a:srgbClr val="FFFFFF"/>
                </a:highlight>
              </a:rPr>
              <a:t>.table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to any </a:t>
            </a:r>
            <a:r>
              <a:rPr lang="en" sz="950">
                <a:solidFill>
                  <a:srgbClr val="D63384"/>
                </a:solidFill>
                <a:highlight>
                  <a:srgbClr val="FFFFFF"/>
                </a:highlight>
              </a:rPr>
              <a:t>&lt;table&gt;</a:t>
            </a:r>
            <a:endParaRPr/>
          </a:p>
        </p:txBody>
      </p:sp>
      <p:pic>
        <p:nvPicPr>
          <p:cNvPr id="450" name="Google Shape;450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0100" y="664275"/>
            <a:ext cx="5752800" cy="157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9737" y="2343975"/>
            <a:ext cx="4490529" cy="26009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52" name="Google Shape;452;p57"/>
          <p:cNvGraphicFramePr/>
          <p:nvPr/>
        </p:nvGraphicFramePr>
        <p:xfrm>
          <a:off x="568113" y="9660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{72C26DDF-1626-49E0-B167-81356362CA24}</a:tableStyleId>
              </a:tblPr>
              <a:tblGrid>
                <a:gridCol w="1649800"/>
              </a:tblGrid>
              <a:tr h="31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DC143C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.table-primary</a:t>
                      </a:r>
                      <a:endParaRPr sz="1200">
                        <a:solidFill>
                          <a:srgbClr val="DC143C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DC143C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.table-success</a:t>
                      </a:r>
                      <a:endParaRPr sz="1200">
                        <a:solidFill>
                          <a:srgbClr val="DC143C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DC143C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.table-danger</a:t>
                      </a:r>
                      <a:endParaRPr sz="1200">
                        <a:solidFill>
                          <a:srgbClr val="DC143C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DC143C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.table-info</a:t>
                      </a:r>
                      <a:endParaRPr sz="1200">
                        <a:solidFill>
                          <a:srgbClr val="DC143C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DC143C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.table-warning</a:t>
                      </a:r>
                      <a:endParaRPr sz="1200">
                        <a:solidFill>
                          <a:srgbClr val="DC143C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DC143C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.table-active</a:t>
                      </a:r>
                      <a:endParaRPr sz="1200">
                        <a:solidFill>
                          <a:srgbClr val="DC143C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DC143C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.table-secondary</a:t>
                      </a:r>
                      <a:endParaRPr sz="1200">
                        <a:solidFill>
                          <a:srgbClr val="DC143C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DC143C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.table-light</a:t>
                      </a:r>
                      <a:endParaRPr sz="1200">
                        <a:solidFill>
                          <a:srgbClr val="DC143C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DC143C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.table-dark</a:t>
                      </a:r>
                      <a:endParaRPr sz="1200">
                        <a:solidFill>
                          <a:srgbClr val="DC143C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1000"/>
          </a:blip>
          <a:stretch>
            <a:fillRect/>
          </a:stretch>
        </a:blip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8"/>
          <p:cNvSpPr/>
          <p:nvPr/>
        </p:nvSpPr>
        <p:spPr>
          <a:xfrm>
            <a:off x="354500" y="348050"/>
            <a:ext cx="8469300" cy="4150800"/>
          </a:xfrm>
          <a:prstGeom prst="rect">
            <a:avLst/>
          </a:prstGeom>
          <a:solidFill>
            <a:srgbClr val="00A1FF">
              <a:alpha val="81570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58"/>
          <p:cNvSpPr txBox="1"/>
          <p:nvPr/>
        </p:nvSpPr>
        <p:spPr>
          <a:xfrm>
            <a:off x="917225" y="1517650"/>
            <a:ext cx="74082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dk1"/>
                </a:solidFill>
              </a:rPr>
              <a:t>3.9 Bootstrap 5 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dk1"/>
                </a:solidFill>
              </a:rPr>
              <a:t>Images </a:t>
            </a:r>
            <a:endParaRPr sz="2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</p:txBody>
      </p:sp>
      <p:pic>
        <p:nvPicPr>
          <p:cNvPr id="459" name="Google Shape;459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58"/>
          <p:cNvSpPr txBox="1"/>
          <p:nvPr>
            <p:ph idx="4294967295" type="subTitle"/>
          </p:nvPr>
        </p:nvSpPr>
        <p:spPr>
          <a:xfrm>
            <a:off x="1102675" y="3094675"/>
            <a:ext cx="7492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Lavanya Seetharaman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Instructor @Board Infinity 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9"/>
          <p:cNvSpPr txBox="1"/>
          <p:nvPr>
            <p:ph type="title"/>
          </p:nvPr>
        </p:nvSpPr>
        <p:spPr>
          <a:xfrm>
            <a:off x="183725" y="116750"/>
            <a:ext cx="2418600" cy="48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</a:t>
            </a:r>
            <a:endParaRPr/>
          </a:p>
        </p:txBody>
      </p:sp>
      <p:pic>
        <p:nvPicPr>
          <p:cNvPr id="466" name="Google Shape;466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9"/>
          <p:cNvSpPr txBox="1"/>
          <p:nvPr/>
        </p:nvSpPr>
        <p:spPr>
          <a:xfrm>
            <a:off x="463150" y="664275"/>
            <a:ext cx="54969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Responsive images</a:t>
            </a:r>
            <a:endParaRPr sz="17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Images in Bootstrap are made responsive with </a:t>
            </a:r>
            <a:r>
              <a:rPr lang="en" sz="1050">
                <a:solidFill>
                  <a:srgbClr val="D6338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.img-fluid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This applies </a:t>
            </a:r>
            <a:r>
              <a:rPr lang="en" sz="1050">
                <a:solidFill>
                  <a:srgbClr val="D6338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max-width: 100%;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 sz="1050">
                <a:solidFill>
                  <a:srgbClr val="D6338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height: auto;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to the image so that it scales with the parent element.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68" name="Google Shape;468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425" y="1635800"/>
            <a:ext cx="5600700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59"/>
          <p:cNvSpPr txBox="1"/>
          <p:nvPr/>
        </p:nvSpPr>
        <p:spPr>
          <a:xfrm>
            <a:off x="5710250" y="4165300"/>
            <a:ext cx="30000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</a:t>
            </a:r>
            <a:r>
              <a:rPr lang="en" sz="950">
                <a:solidFill>
                  <a:srgbClr val="2F6F9F"/>
                </a:solidFill>
              </a:rPr>
              <a:t>img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src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"..."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"img-fluid"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alt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"..."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0"/>
          <p:cNvSpPr txBox="1"/>
          <p:nvPr>
            <p:ph type="title"/>
          </p:nvPr>
        </p:nvSpPr>
        <p:spPr>
          <a:xfrm>
            <a:off x="183725" y="116750"/>
            <a:ext cx="2418600" cy="48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</a:t>
            </a:r>
            <a:endParaRPr/>
          </a:p>
        </p:txBody>
      </p:sp>
      <p:pic>
        <p:nvPicPr>
          <p:cNvPr id="475" name="Google Shape;475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60"/>
          <p:cNvSpPr txBox="1"/>
          <p:nvPr/>
        </p:nvSpPr>
        <p:spPr>
          <a:xfrm>
            <a:off x="0" y="603350"/>
            <a:ext cx="45051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Image thumbnails</a:t>
            </a:r>
            <a:endParaRPr sz="1700">
              <a:solidFill>
                <a:srgbClr val="0000F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1200"/>
              </a:spcAft>
              <a:buNone/>
            </a:pPr>
            <a:r>
              <a:rPr lang="en" sz="950">
                <a:solidFill>
                  <a:srgbClr val="D63384"/>
                </a:solidFill>
                <a:highlight>
                  <a:srgbClr val="FFFFFF"/>
                </a:highlight>
              </a:rPr>
              <a:t>.img-thumbnail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to give an image a rounded 1px border appearance.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7" name="Google Shape;477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050" y="1590675"/>
            <a:ext cx="1971675" cy="1962150"/>
          </a:xfrm>
          <a:prstGeom prst="rect">
            <a:avLst/>
          </a:prstGeom>
          <a:noFill/>
          <a:ln cap="flat" cmpd="sng" w="9525">
            <a:solidFill>
              <a:srgbClr val="55555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78" name="Google Shape;478;p60"/>
          <p:cNvSpPr txBox="1"/>
          <p:nvPr/>
        </p:nvSpPr>
        <p:spPr>
          <a:xfrm>
            <a:off x="609400" y="3918550"/>
            <a:ext cx="30000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</a:t>
            </a:r>
            <a:r>
              <a:rPr lang="en" sz="950">
                <a:solidFill>
                  <a:srgbClr val="2F6F9F"/>
                </a:solidFill>
              </a:rPr>
              <a:t>img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src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"..."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"img-thumbnail"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alt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"..."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</p:txBody>
      </p:sp>
      <p:sp>
        <p:nvSpPr>
          <p:cNvPr id="479" name="Google Shape;479;p60"/>
          <p:cNvSpPr txBox="1"/>
          <p:nvPr/>
        </p:nvSpPr>
        <p:spPr>
          <a:xfrm>
            <a:off x="4383225" y="603350"/>
            <a:ext cx="49179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Aligning images</a:t>
            </a:r>
            <a:endParaRPr sz="1700">
              <a:solidFill>
                <a:srgbClr val="0000F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Align images with the </a:t>
            </a:r>
            <a:r>
              <a:rPr i="1"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helper float classes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or</a:t>
            </a:r>
            <a:r>
              <a:rPr b="1"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text alignment classes</a:t>
            </a:r>
            <a:endParaRPr i="1"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0" name="Google Shape;480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8025" y="1663088"/>
            <a:ext cx="4857225" cy="1817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81" name="Google Shape;481;p60"/>
          <p:cNvSpPr txBox="1"/>
          <p:nvPr/>
        </p:nvSpPr>
        <p:spPr>
          <a:xfrm>
            <a:off x="5295875" y="3772450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</a:t>
            </a:r>
            <a:r>
              <a:rPr lang="en" sz="950">
                <a:solidFill>
                  <a:srgbClr val="2F6F9F"/>
                </a:solidFill>
              </a:rPr>
              <a:t>img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src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"..."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"rounded float-start"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alt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"..."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</a:t>
            </a:r>
            <a:r>
              <a:rPr lang="en" sz="950">
                <a:solidFill>
                  <a:srgbClr val="2F6F9F"/>
                </a:solidFill>
              </a:rPr>
              <a:t>img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src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"..."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"rounded float-end"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alt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"..."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1000"/>
          </a:blip>
          <a:stretch>
            <a:fillRect/>
          </a:stretch>
        </a:blip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1"/>
          <p:cNvSpPr/>
          <p:nvPr/>
        </p:nvSpPr>
        <p:spPr>
          <a:xfrm>
            <a:off x="354500" y="348050"/>
            <a:ext cx="8469300" cy="4150800"/>
          </a:xfrm>
          <a:prstGeom prst="rect">
            <a:avLst/>
          </a:prstGeom>
          <a:solidFill>
            <a:srgbClr val="00A1FF">
              <a:alpha val="81570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61"/>
          <p:cNvSpPr txBox="1"/>
          <p:nvPr/>
        </p:nvSpPr>
        <p:spPr>
          <a:xfrm>
            <a:off x="917225" y="1517650"/>
            <a:ext cx="74082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dk1"/>
                </a:solidFill>
              </a:rPr>
              <a:t>3.10 Bootstrap 5 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dk1"/>
                </a:solidFill>
              </a:rPr>
              <a:t>Custom Jumbotron </a:t>
            </a:r>
            <a:endParaRPr sz="2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</p:txBody>
      </p:sp>
      <p:pic>
        <p:nvPicPr>
          <p:cNvPr id="488" name="Google Shape;488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61"/>
          <p:cNvSpPr txBox="1"/>
          <p:nvPr>
            <p:ph idx="4294967295" type="subTitle"/>
          </p:nvPr>
        </p:nvSpPr>
        <p:spPr>
          <a:xfrm>
            <a:off x="1102675" y="3094675"/>
            <a:ext cx="7492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Lavanya Seetharaman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Instructor @Board Infinity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167675" y="68592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CDN Links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8306000" y="1720975"/>
            <a:ext cx="801300" cy="2883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Copy</a:t>
            </a:r>
            <a:endParaRPr sz="12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84800" y="1753100"/>
            <a:ext cx="8801400" cy="15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</a:t>
            </a:r>
            <a:r>
              <a:rPr lang="en" sz="950">
                <a:solidFill>
                  <a:srgbClr val="2F6F9F"/>
                </a:solidFill>
              </a:rPr>
              <a:t>link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href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"https://cdn.jsdelivr.net/npm/bootstrap@5.0.1/dist/css/bootstrap.min.css"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rel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"stylesheet"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integrity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"sha384-+0n0xVW2eSR5OomGNYDnhzAbDsOXxcvSN1TPprVMTNDbiYZCxYbOOl7+AMvyTG2x"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crossorigin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"anonymous"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" sz="950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script</a:t>
            </a:r>
            <a:r>
              <a:rPr lang="en" sz="95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50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" sz="95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950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"https://cdn.jsdelivr.net/npm/@popperjs/core@2.9.2/dist/umd/popper.min.js"</a:t>
            </a:r>
            <a:r>
              <a:rPr lang="en" sz="95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50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integrity</a:t>
            </a:r>
            <a:r>
              <a:rPr lang="en" sz="95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950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"sha384-IQsoLXl5PILFhosVNubq5LC7Qb9DXgDA9i+tQ8Zj3iwWAwPtgFTxbJ8NT4GN1R8p"</a:t>
            </a:r>
            <a:r>
              <a:rPr lang="en" sz="95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50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crossorigin</a:t>
            </a:r>
            <a:r>
              <a:rPr lang="en" sz="95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950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"anonymous"</a:t>
            </a:r>
            <a:r>
              <a:rPr lang="en" sz="95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&gt;&lt;/</a:t>
            </a:r>
            <a:r>
              <a:rPr lang="en" sz="950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script</a:t>
            </a:r>
            <a:r>
              <a:rPr lang="en" sz="95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5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" sz="950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script</a:t>
            </a:r>
            <a:r>
              <a:rPr lang="en" sz="95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50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" sz="95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950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"https://cdn.jsdelivr.net/npm/bootstrap@5.0.1/dist/js/bootstrap.min.js"</a:t>
            </a:r>
            <a:r>
              <a:rPr lang="en" sz="95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50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integrity</a:t>
            </a:r>
            <a:r>
              <a:rPr lang="en" sz="95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950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"sha384-Atwg2Pkwv9vp0ygtn1JAojH0nYbwNJLPhwyoVbhoPwBhjQPR5VtM2+xf0Uwh9KtT"</a:t>
            </a:r>
            <a:r>
              <a:rPr lang="en" sz="95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50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crossorigin</a:t>
            </a:r>
            <a:r>
              <a:rPr lang="en" sz="95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950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"anonymous"</a:t>
            </a:r>
            <a:r>
              <a:rPr lang="en" sz="95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&gt;&lt;/</a:t>
            </a:r>
            <a:r>
              <a:rPr lang="en" sz="950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script</a:t>
            </a:r>
            <a:r>
              <a:rPr lang="en" sz="95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endParaRPr sz="95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17"/>
          <p:cNvGrpSpPr/>
          <p:nvPr/>
        </p:nvGrpSpPr>
        <p:grpSpPr>
          <a:xfrm>
            <a:off x="1372550" y="3258200"/>
            <a:ext cx="5391000" cy="1860600"/>
            <a:chOff x="962200" y="3247400"/>
            <a:chExt cx="5391000" cy="1860600"/>
          </a:xfrm>
        </p:grpSpPr>
        <p:sp>
          <p:nvSpPr>
            <p:cNvPr id="94" name="Google Shape;94;p17"/>
            <p:cNvSpPr/>
            <p:nvPr/>
          </p:nvSpPr>
          <p:spPr>
            <a:xfrm>
              <a:off x="962200" y="3247400"/>
              <a:ext cx="5391000" cy="18606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1591475" y="4591750"/>
              <a:ext cx="4048200" cy="445800"/>
            </a:xfrm>
            <a:prstGeom prst="roundRect">
              <a:avLst>
                <a:gd fmla="val 16667" name="adj"/>
              </a:avLst>
            </a:pr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00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Compiled bootstrap min css</a:t>
              </a:r>
              <a:endParaRPr sz="1200">
                <a:solidFill>
                  <a:srgbClr val="FFFF00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grpSp>
          <p:nvGrpSpPr>
            <p:cNvPr id="96" name="Google Shape;96;p17"/>
            <p:cNvGrpSpPr/>
            <p:nvPr/>
          </p:nvGrpSpPr>
          <p:grpSpPr>
            <a:xfrm>
              <a:off x="2168775" y="3376663"/>
              <a:ext cx="3035100" cy="1153200"/>
              <a:chOff x="2098025" y="3369588"/>
              <a:chExt cx="3035100" cy="1153200"/>
            </a:xfrm>
          </p:grpSpPr>
          <p:sp>
            <p:nvSpPr>
              <p:cNvPr id="97" name="Google Shape;97;p17"/>
              <p:cNvSpPr/>
              <p:nvPr/>
            </p:nvSpPr>
            <p:spPr>
              <a:xfrm>
                <a:off x="2098025" y="3369588"/>
                <a:ext cx="3035100" cy="1153200"/>
              </a:xfrm>
              <a:prstGeom prst="rect">
                <a:avLst/>
              </a:prstGeom>
              <a:solidFill>
                <a:srgbClr val="8E7C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7"/>
              <p:cNvSpPr/>
              <p:nvPr/>
            </p:nvSpPr>
            <p:spPr>
              <a:xfrm>
                <a:off x="2202425" y="3965675"/>
                <a:ext cx="2826300" cy="445800"/>
              </a:xfrm>
              <a:prstGeom prst="roundRect">
                <a:avLst>
                  <a:gd fmla="val 16667" name="adj"/>
                </a:avLst>
              </a:prstGeom>
              <a:solidFill>
                <a:srgbClr val="D633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00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Compiled popper min js</a:t>
                </a:r>
                <a:endParaRPr sz="1200">
                  <a:solidFill>
                    <a:srgbClr val="FFFF00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99" name="Google Shape;99;p17"/>
              <p:cNvSpPr/>
              <p:nvPr/>
            </p:nvSpPr>
            <p:spPr>
              <a:xfrm>
                <a:off x="2202425" y="3438875"/>
                <a:ext cx="2826300" cy="445800"/>
              </a:xfrm>
              <a:prstGeom prst="roundRect">
                <a:avLst>
                  <a:gd fmla="val 16667" name="adj"/>
                </a:avLst>
              </a:prstGeom>
              <a:solidFill>
                <a:srgbClr val="D633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00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Compiled bootstrap min js</a:t>
                </a:r>
                <a:endParaRPr sz="1200">
                  <a:solidFill>
                    <a:srgbClr val="FFFF00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</p:grpSp>
      <p:sp>
        <p:nvSpPr>
          <p:cNvPr id="100" name="Google Shape;100;p17"/>
          <p:cNvSpPr txBox="1"/>
          <p:nvPr/>
        </p:nvSpPr>
        <p:spPr>
          <a:xfrm>
            <a:off x="6891025" y="0"/>
            <a:ext cx="22530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lt1"/>
                </a:solidFill>
              </a:rPr>
              <a:t>bootstrap/</a:t>
            </a:r>
            <a:endParaRPr sz="9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lt1"/>
                </a:solidFill>
              </a:rPr>
              <a:t>├── dist/</a:t>
            </a:r>
            <a:endParaRPr sz="9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lt1"/>
                </a:solidFill>
              </a:rPr>
              <a:t>│   ├── css/</a:t>
            </a:r>
            <a:endParaRPr sz="9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lt1"/>
                </a:solidFill>
              </a:rPr>
              <a:t>│   └── js/</a:t>
            </a:r>
            <a:endParaRPr sz="9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lt1"/>
                </a:solidFill>
              </a:rPr>
              <a:t>├── site/</a:t>
            </a:r>
            <a:endParaRPr sz="9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lt1"/>
                </a:solidFill>
              </a:rPr>
              <a:t>│   └──content/</a:t>
            </a:r>
            <a:endParaRPr sz="9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lt1"/>
                </a:solidFill>
              </a:rPr>
              <a:t>│      └── docs/</a:t>
            </a:r>
            <a:endParaRPr sz="9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lt1"/>
                </a:solidFill>
              </a:rPr>
              <a:t>│          └── 5.0/</a:t>
            </a:r>
            <a:endParaRPr sz="9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lt1"/>
                </a:solidFill>
              </a:rPr>
              <a:t>│              └── examples/</a:t>
            </a:r>
            <a:endParaRPr sz="9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lt1"/>
                </a:solidFill>
              </a:rPr>
              <a:t>├── js/</a:t>
            </a:r>
            <a:endParaRPr sz="9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lt1"/>
                </a:solidFill>
              </a:rPr>
              <a:t>└── scss/</a:t>
            </a:r>
            <a:endParaRPr sz="950">
              <a:solidFill>
                <a:schemeClr val="lt1"/>
              </a:solidFill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792" y="4659196"/>
            <a:ext cx="1113770" cy="284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sp>
        <p:nvSpPr>
          <p:cNvPr id="495" name="Google Shape;495;p62"/>
          <p:cNvSpPr txBox="1"/>
          <p:nvPr>
            <p:ph idx="1" type="body"/>
          </p:nvPr>
        </p:nvSpPr>
        <p:spPr>
          <a:xfrm>
            <a:off x="311700" y="1389600"/>
            <a:ext cx="1577400" cy="3179400"/>
          </a:xfrm>
          <a:prstGeom prst="rect">
            <a:avLst/>
          </a:prstGeom>
          <a:solidFill>
            <a:srgbClr val="FCE5CD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D63384"/>
                </a:solidFill>
              </a:rPr>
              <a:t>Custom jumbotron</a:t>
            </a:r>
            <a:endParaRPr b="1">
              <a:solidFill>
                <a:srgbClr val="D63384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Carousel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Navbar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Card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212529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96" name="Google Shape;49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9050" y="2422600"/>
            <a:ext cx="5805125" cy="2081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62"/>
          <p:cNvSpPr txBox="1"/>
          <p:nvPr/>
        </p:nvSpPr>
        <p:spPr>
          <a:xfrm>
            <a:off x="3382275" y="555600"/>
            <a:ext cx="5691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jumbotron was introduced in Bootstrap 3 as a big padded box for calling extra attention to some special content or information.</a:t>
            </a:r>
            <a:endParaRPr/>
          </a:p>
        </p:txBody>
      </p:sp>
      <p:sp>
        <p:nvSpPr>
          <p:cNvPr id="499" name="Google Shape;499;p62"/>
          <p:cNvSpPr txBox="1"/>
          <p:nvPr/>
        </p:nvSpPr>
        <p:spPr>
          <a:xfrm>
            <a:off x="3382275" y="1223600"/>
            <a:ext cx="55701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class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="mt-4 p-5 bg-primary text-white rounded"&gt;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Jumbotron Example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/h1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Lorem ipsum...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/div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1000"/>
          </a:blip>
          <a:stretch>
            <a:fillRect/>
          </a:stretch>
        </a:blipFill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3"/>
          <p:cNvSpPr/>
          <p:nvPr/>
        </p:nvSpPr>
        <p:spPr>
          <a:xfrm>
            <a:off x="354500" y="348050"/>
            <a:ext cx="8469300" cy="4150800"/>
          </a:xfrm>
          <a:prstGeom prst="rect">
            <a:avLst/>
          </a:prstGeom>
          <a:solidFill>
            <a:srgbClr val="00A1FF">
              <a:alpha val="81570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63"/>
          <p:cNvSpPr txBox="1"/>
          <p:nvPr/>
        </p:nvSpPr>
        <p:spPr>
          <a:xfrm>
            <a:off x="917225" y="1517650"/>
            <a:ext cx="74082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dk1"/>
                </a:solidFill>
              </a:rPr>
              <a:t>3.11 Bootstrap 5 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dk1"/>
                </a:solidFill>
              </a:rPr>
              <a:t>Carousel</a:t>
            </a:r>
            <a:endParaRPr sz="2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</p:txBody>
      </p:sp>
      <p:pic>
        <p:nvPicPr>
          <p:cNvPr id="506" name="Google Shape;506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63"/>
          <p:cNvSpPr txBox="1"/>
          <p:nvPr>
            <p:ph idx="4294967295" type="subTitle"/>
          </p:nvPr>
        </p:nvSpPr>
        <p:spPr>
          <a:xfrm>
            <a:off x="1102675" y="3094675"/>
            <a:ext cx="7492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Lavanya Seetharaman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Instructor @Board Infinity 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sp>
        <p:nvSpPr>
          <p:cNvPr id="513" name="Google Shape;513;p64"/>
          <p:cNvSpPr txBox="1"/>
          <p:nvPr>
            <p:ph idx="1" type="body"/>
          </p:nvPr>
        </p:nvSpPr>
        <p:spPr>
          <a:xfrm>
            <a:off x="311700" y="1389600"/>
            <a:ext cx="1790700" cy="3179400"/>
          </a:xfrm>
          <a:prstGeom prst="rect">
            <a:avLst/>
          </a:prstGeom>
          <a:solidFill>
            <a:srgbClr val="FCE5CD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Custom jumbotron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63384"/>
                </a:solidFill>
              </a:rPr>
              <a:t>Carousel</a:t>
            </a:r>
            <a:endParaRPr b="1">
              <a:solidFill>
                <a:srgbClr val="D6338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Navbar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Card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999999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14" name="Google Shape;51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00" y="2571750"/>
            <a:ext cx="3677500" cy="205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64"/>
          <p:cNvSpPr txBox="1"/>
          <p:nvPr/>
        </p:nvSpPr>
        <p:spPr>
          <a:xfrm>
            <a:off x="3254300" y="505800"/>
            <a:ext cx="5734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slideshow component for cycling through elements—images or slides of text—like a carousel.</a:t>
            </a:r>
            <a:endParaRPr sz="1150"/>
          </a:p>
        </p:txBody>
      </p:sp>
      <p:sp>
        <p:nvSpPr>
          <p:cNvPr id="517" name="Google Shape;517;p64"/>
          <p:cNvSpPr txBox="1"/>
          <p:nvPr/>
        </p:nvSpPr>
        <p:spPr>
          <a:xfrm>
            <a:off x="3181200" y="947100"/>
            <a:ext cx="528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6338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.active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class needs to be added to one of the slides</a:t>
            </a:r>
            <a:endParaRPr/>
          </a:p>
        </p:txBody>
      </p:sp>
      <p:sp>
        <p:nvSpPr>
          <p:cNvPr id="518" name="Google Shape;518;p64"/>
          <p:cNvSpPr txBox="1"/>
          <p:nvPr/>
        </p:nvSpPr>
        <p:spPr>
          <a:xfrm>
            <a:off x="3181200" y="1249300"/>
            <a:ext cx="594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set a unique </a:t>
            </a:r>
            <a:r>
              <a:rPr lang="en" sz="950">
                <a:solidFill>
                  <a:srgbClr val="D63384"/>
                </a:solidFill>
                <a:highlight>
                  <a:srgbClr val="FFFFFF"/>
                </a:highlight>
              </a:rPr>
              <a:t>id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on the </a:t>
            </a:r>
            <a:r>
              <a:rPr lang="en" sz="950">
                <a:solidFill>
                  <a:srgbClr val="D63384"/>
                </a:solidFill>
                <a:highlight>
                  <a:srgbClr val="FFFFFF"/>
                </a:highlight>
              </a:rPr>
              <a:t>.carousel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for optional controls, especially if you’re using multiple carousels on a single page.</a:t>
            </a:r>
            <a:endParaRPr/>
          </a:p>
        </p:txBody>
      </p:sp>
      <p:cxnSp>
        <p:nvCxnSpPr>
          <p:cNvPr id="519" name="Google Shape;519;p64"/>
          <p:cNvCxnSpPr/>
          <p:nvPr/>
        </p:nvCxnSpPr>
        <p:spPr>
          <a:xfrm>
            <a:off x="3211640" y="649050"/>
            <a:ext cx="0" cy="160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0" name="Google Shape;520;p64"/>
          <p:cNvSpPr txBox="1"/>
          <p:nvPr/>
        </p:nvSpPr>
        <p:spPr>
          <a:xfrm>
            <a:off x="3254300" y="1803400"/>
            <a:ext cx="573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Control and indicator elements must have a </a:t>
            </a:r>
            <a:r>
              <a:rPr lang="en" sz="950">
                <a:solidFill>
                  <a:srgbClr val="D63384"/>
                </a:solidFill>
                <a:highlight>
                  <a:srgbClr val="FFFFFF"/>
                </a:highlight>
              </a:rPr>
              <a:t>data-bs-target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attribute (or </a:t>
            </a:r>
            <a:r>
              <a:rPr lang="en" sz="950">
                <a:solidFill>
                  <a:srgbClr val="D63384"/>
                </a:solidFill>
                <a:highlight>
                  <a:srgbClr val="FFFFFF"/>
                </a:highlight>
              </a:rPr>
              <a:t>href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for links) that matches the </a:t>
            </a:r>
            <a:r>
              <a:rPr lang="en" sz="950">
                <a:solidFill>
                  <a:srgbClr val="D63384"/>
                </a:solidFill>
                <a:highlight>
                  <a:srgbClr val="FFFFFF"/>
                </a:highlight>
              </a:rPr>
              <a:t>id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of the </a:t>
            </a:r>
            <a:r>
              <a:rPr lang="en" sz="950">
                <a:solidFill>
                  <a:srgbClr val="D63384"/>
                </a:solidFill>
                <a:highlight>
                  <a:srgbClr val="FFFFFF"/>
                </a:highlight>
              </a:rPr>
              <a:t>.carousel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element.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1000"/>
          </a:blip>
          <a:stretch>
            <a:fillRect/>
          </a:stretch>
        </a:blipFill>
      </p:bgPr>
    </p:bg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5"/>
          <p:cNvSpPr/>
          <p:nvPr/>
        </p:nvSpPr>
        <p:spPr>
          <a:xfrm>
            <a:off x="354500" y="348050"/>
            <a:ext cx="8469300" cy="4150800"/>
          </a:xfrm>
          <a:prstGeom prst="rect">
            <a:avLst/>
          </a:prstGeom>
          <a:solidFill>
            <a:srgbClr val="00A1FF">
              <a:alpha val="81570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65"/>
          <p:cNvSpPr txBox="1"/>
          <p:nvPr/>
        </p:nvSpPr>
        <p:spPr>
          <a:xfrm>
            <a:off x="917225" y="1517650"/>
            <a:ext cx="74082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dk1"/>
                </a:solidFill>
              </a:rPr>
              <a:t>3.12 Bootstrap 5 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dk1"/>
                </a:solidFill>
              </a:rPr>
              <a:t>Navbar</a:t>
            </a:r>
            <a:endParaRPr sz="2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</p:txBody>
      </p:sp>
      <p:pic>
        <p:nvPicPr>
          <p:cNvPr id="527" name="Google Shape;527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65"/>
          <p:cNvSpPr txBox="1"/>
          <p:nvPr>
            <p:ph idx="4294967295" type="subTitle"/>
          </p:nvPr>
        </p:nvSpPr>
        <p:spPr>
          <a:xfrm>
            <a:off x="1102675" y="3094675"/>
            <a:ext cx="7492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Lavanya Seetharaman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Instructor @Board Infinity 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sp>
        <p:nvSpPr>
          <p:cNvPr id="534" name="Google Shape;534;p66"/>
          <p:cNvSpPr txBox="1"/>
          <p:nvPr>
            <p:ph idx="1" type="body"/>
          </p:nvPr>
        </p:nvSpPr>
        <p:spPr>
          <a:xfrm>
            <a:off x="311700" y="1389600"/>
            <a:ext cx="1431300" cy="3179400"/>
          </a:xfrm>
          <a:prstGeom prst="rect">
            <a:avLst/>
          </a:prstGeom>
          <a:solidFill>
            <a:srgbClr val="FCE5CD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Custom jumbotron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Carousel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63384"/>
                </a:solidFill>
              </a:rPr>
              <a:t>Navbar</a:t>
            </a:r>
            <a:endParaRPr b="1">
              <a:solidFill>
                <a:srgbClr val="D6338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Card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999999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35" name="Google Shape;535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4225" y="492525"/>
            <a:ext cx="4588075" cy="79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66"/>
          <p:cNvSpPr txBox="1"/>
          <p:nvPr/>
        </p:nvSpPr>
        <p:spPr>
          <a:xfrm>
            <a:off x="2114700" y="13529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it works</a:t>
            </a:r>
            <a:endParaRPr sz="1800">
              <a:solidFill>
                <a:srgbClr val="0000F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8" name="Google Shape;538;p66"/>
          <p:cNvSpPr txBox="1"/>
          <p:nvPr/>
        </p:nvSpPr>
        <p:spPr>
          <a:xfrm>
            <a:off x="2334075" y="1840950"/>
            <a:ext cx="5472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Navbars require a wrapping </a:t>
            </a:r>
            <a:r>
              <a:rPr lang="en" sz="850">
                <a:solidFill>
                  <a:srgbClr val="D63384"/>
                </a:solidFill>
                <a:highlight>
                  <a:srgbClr val="FFFFFF"/>
                </a:highlight>
              </a:rPr>
              <a:t>.navbar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with </a:t>
            </a:r>
            <a:r>
              <a:rPr lang="en" sz="850">
                <a:solidFill>
                  <a:srgbClr val="D63384"/>
                </a:solidFill>
                <a:highlight>
                  <a:srgbClr val="FFFFFF"/>
                </a:highlight>
              </a:rPr>
              <a:t>.navbar-expand{-sm|-md|-lg|-xl|-xxl}</a:t>
            </a:r>
            <a:endParaRPr sz="1300"/>
          </a:p>
        </p:txBody>
      </p:sp>
      <p:sp>
        <p:nvSpPr>
          <p:cNvPr id="539" name="Google Shape;539;p66"/>
          <p:cNvSpPr txBox="1"/>
          <p:nvPr/>
        </p:nvSpPr>
        <p:spPr>
          <a:xfrm>
            <a:off x="2334075" y="2179275"/>
            <a:ext cx="6776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Navbars and their contents are fluid by default. Change the 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container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to limit their horizontal width in different ways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1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0" name="Google Shape;540;p66"/>
          <p:cNvSpPr txBox="1"/>
          <p:nvPr/>
        </p:nvSpPr>
        <p:spPr>
          <a:xfrm>
            <a:off x="2334075" y="2675350"/>
            <a:ext cx="66426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Navbars come with built-in support for a handful of sub-components. Choose from the following as needed:</a:t>
            </a:r>
            <a:endParaRPr sz="11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➢"/>
            </a:pPr>
            <a:r>
              <a:rPr lang="en" sz="950">
                <a:solidFill>
                  <a:srgbClr val="D6338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.navbar-brand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for your company, product, or project name.</a:t>
            </a:r>
            <a:endParaRPr sz="11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➢"/>
            </a:pPr>
            <a:r>
              <a:rPr lang="en" sz="950">
                <a:solidFill>
                  <a:srgbClr val="D6338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.navbar-nav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for a full-height and lightweight navigation (including support for dropdowns).</a:t>
            </a:r>
            <a:endParaRPr sz="11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➢"/>
            </a:pPr>
            <a:r>
              <a:rPr lang="en" sz="950">
                <a:solidFill>
                  <a:srgbClr val="D6338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.navbar-toggler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for use with Bootstrap collapse plugin and other </a:t>
            </a:r>
            <a:r>
              <a:rPr lang="en" sz="1100" u="sng">
                <a:solidFill>
                  <a:srgbClr val="0D6EF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navigation toggling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behaviors.</a:t>
            </a:r>
            <a:endParaRPr sz="11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100"/>
              <a:buFont typeface="Roboto"/>
              <a:buChar char="➢"/>
            </a:pP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Flex and spacing utilities for any form controls and actions.</a:t>
            </a:r>
            <a:endParaRPr sz="11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➢"/>
            </a:pPr>
            <a:r>
              <a:rPr lang="en" sz="950">
                <a:solidFill>
                  <a:srgbClr val="D6338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.navbar-text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for adding vertically centered strings of text.</a:t>
            </a:r>
            <a:endParaRPr sz="11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➢"/>
            </a:pPr>
            <a:r>
              <a:rPr lang="en" sz="950">
                <a:solidFill>
                  <a:srgbClr val="D6338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.collapse.navbar-collapse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for grouping and hiding navbar contents by a parent breakpoint.</a:t>
            </a:r>
            <a:endParaRPr sz="11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➢"/>
            </a:pP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Add an optional </a:t>
            </a:r>
            <a:r>
              <a:rPr lang="en" sz="950">
                <a:solidFill>
                  <a:srgbClr val="D6338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.navbar-scroll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to set a </a:t>
            </a:r>
            <a:r>
              <a:rPr lang="en" sz="950">
                <a:solidFill>
                  <a:srgbClr val="D6338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max-height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 sz="1100" u="sng">
                <a:solidFill>
                  <a:srgbClr val="0D6EF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scroll expanded navbar content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1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1000"/>
          </a:blip>
          <a:stretch>
            <a:fillRect/>
          </a:stretch>
        </a:blipFill>
      </p:bgPr>
    </p:bg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7"/>
          <p:cNvSpPr/>
          <p:nvPr/>
        </p:nvSpPr>
        <p:spPr>
          <a:xfrm>
            <a:off x="354500" y="348050"/>
            <a:ext cx="8469300" cy="4150800"/>
          </a:xfrm>
          <a:prstGeom prst="rect">
            <a:avLst/>
          </a:prstGeom>
          <a:solidFill>
            <a:srgbClr val="00A1FF">
              <a:alpha val="81570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67"/>
          <p:cNvSpPr txBox="1"/>
          <p:nvPr/>
        </p:nvSpPr>
        <p:spPr>
          <a:xfrm>
            <a:off x="917225" y="1517650"/>
            <a:ext cx="74082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dk1"/>
                </a:solidFill>
              </a:rPr>
              <a:t>3.13 Bootstrap 5 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dk1"/>
                </a:solidFill>
              </a:rPr>
              <a:t>Cards</a:t>
            </a:r>
            <a:endParaRPr sz="2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</p:txBody>
      </p:sp>
      <p:pic>
        <p:nvPicPr>
          <p:cNvPr id="547" name="Google Shape;547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67"/>
          <p:cNvSpPr txBox="1"/>
          <p:nvPr>
            <p:ph idx="4294967295" type="subTitle"/>
          </p:nvPr>
        </p:nvSpPr>
        <p:spPr>
          <a:xfrm>
            <a:off x="1102675" y="3094675"/>
            <a:ext cx="7492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Lavanya Seetharaman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Instructor @Board Infinity 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sp>
        <p:nvSpPr>
          <p:cNvPr id="554" name="Google Shape;554;p68"/>
          <p:cNvSpPr txBox="1"/>
          <p:nvPr>
            <p:ph idx="1" type="body"/>
          </p:nvPr>
        </p:nvSpPr>
        <p:spPr>
          <a:xfrm>
            <a:off x="311700" y="1389600"/>
            <a:ext cx="1431300" cy="3179400"/>
          </a:xfrm>
          <a:prstGeom prst="rect">
            <a:avLst/>
          </a:prstGeom>
          <a:solidFill>
            <a:srgbClr val="FCE5CD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Custom jumbotron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Carousel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Navbar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63384"/>
                </a:solidFill>
              </a:rPr>
              <a:t>Card</a:t>
            </a:r>
            <a:endParaRPr b="1">
              <a:solidFill>
                <a:srgbClr val="D63384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999999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55" name="Google Shape;55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4676" y="1276713"/>
            <a:ext cx="2569100" cy="32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68"/>
          <p:cNvSpPr txBox="1"/>
          <p:nvPr/>
        </p:nvSpPr>
        <p:spPr>
          <a:xfrm>
            <a:off x="3119700" y="684325"/>
            <a:ext cx="398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card is a </a:t>
            </a:r>
            <a:r>
              <a:rPr b="1"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flexible 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b="1"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extensible 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content container.</a:t>
            </a:r>
            <a:endParaRPr/>
          </a:p>
        </p:txBody>
      </p:sp>
      <p:sp>
        <p:nvSpPr>
          <p:cNvPr id="558" name="Google Shape;558;p68"/>
          <p:cNvSpPr txBox="1"/>
          <p:nvPr/>
        </p:nvSpPr>
        <p:spPr>
          <a:xfrm>
            <a:off x="5150500" y="2145650"/>
            <a:ext cx="3593100" cy="1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"card"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style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"width: 18rem;"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&lt;</a:t>
            </a:r>
            <a:r>
              <a:rPr lang="en" sz="950">
                <a:solidFill>
                  <a:srgbClr val="2F6F9F"/>
                </a:solidFill>
              </a:rPr>
              <a:t>img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src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"..."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"card-img-top"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alt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"..."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&lt;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"card-body"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&lt;</a:t>
            </a:r>
            <a:r>
              <a:rPr lang="en" sz="950">
                <a:solidFill>
                  <a:srgbClr val="2F6F9F"/>
                </a:solidFill>
              </a:rPr>
              <a:t>h5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"card-title"</a:t>
            </a:r>
            <a:r>
              <a:rPr lang="en" sz="950">
                <a:solidFill>
                  <a:srgbClr val="212529"/>
                </a:solidFill>
              </a:rPr>
              <a:t>&gt;Card title&lt;/</a:t>
            </a:r>
            <a:r>
              <a:rPr lang="en" sz="950">
                <a:solidFill>
                  <a:srgbClr val="2F6F9F"/>
                </a:solidFill>
              </a:rPr>
              <a:t>h5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&lt;</a:t>
            </a:r>
            <a:r>
              <a:rPr lang="en" sz="950">
                <a:solidFill>
                  <a:srgbClr val="2F6F9F"/>
                </a:solidFill>
              </a:rPr>
              <a:t>p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"card-text"</a:t>
            </a:r>
            <a:r>
              <a:rPr lang="en" sz="950">
                <a:solidFill>
                  <a:srgbClr val="212529"/>
                </a:solidFill>
              </a:rPr>
              <a:t>&gt;Some quick example text to build on the card title and make up the bulk of the card's content.&lt;/</a:t>
            </a:r>
            <a:r>
              <a:rPr lang="en" sz="950">
                <a:solidFill>
                  <a:srgbClr val="2F6F9F"/>
                </a:solidFill>
              </a:rPr>
              <a:t>p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&lt;</a:t>
            </a:r>
            <a:r>
              <a:rPr lang="en" sz="950">
                <a:solidFill>
                  <a:srgbClr val="2F6F9F"/>
                </a:solidFill>
              </a:rPr>
              <a:t>a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href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"#"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"btn btn-primary"</a:t>
            </a:r>
            <a:r>
              <a:rPr lang="en" sz="950">
                <a:solidFill>
                  <a:srgbClr val="212529"/>
                </a:solidFill>
              </a:rPr>
              <a:t>&gt;Go somewhere&lt;/</a:t>
            </a:r>
            <a:r>
              <a:rPr lang="en" sz="950">
                <a:solidFill>
                  <a:srgbClr val="2F6F9F"/>
                </a:solidFill>
              </a:rPr>
              <a:t>a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&lt;/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&lt;/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</p:txBody>
      </p:sp>
      <p:sp>
        <p:nvSpPr>
          <p:cNvPr id="559" name="Google Shape;559;p68"/>
          <p:cNvSpPr/>
          <p:nvPr/>
        </p:nvSpPr>
        <p:spPr>
          <a:xfrm>
            <a:off x="4668925" y="2365875"/>
            <a:ext cx="614150" cy="104075"/>
          </a:xfrm>
          <a:custGeom>
            <a:rect b="b" l="l" r="r" t="t"/>
            <a:pathLst>
              <a:path extrusionOk="0" h="4163" w="24566">
                <a:moveTo>
                  <a:pt x="24566" y="2791"/>
                </a:moveTo>
                <a:cubicBezTo>
                  <a:pt x="16643" y="5058"/>
                  <a:pt x="6860" y="4568"/>
                  <a:pt x="0" y="0"/>
                </a:cubicBezTo>
              </a:path>
            </a:pathLst>
          </a:custGeom>
          <a:noFill/>
          <a:ln cap="flat" cmpd="sng" w="9525">
            <a:solidFill>
              <a:srgbClr val="D63384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60" name="Google Shape;560;p68"/>
          <p:cNvSpPr/>
          <p:nvPr/>
        </p:nvSpPr>
        <p:spPr>
          <a:xfrm>
            <a:off x="3238250" y="2742725"/>
            <a:ext cx="2149525" cy="355925"/>
          </a:xfrm>
          <a:custGeom>
            <a:rect b="b" l="l" r="r" t="t"/>
            <a:pathLst>
              <a:path extrusionOk="0" h="14237" w="85981">
                <a:moveTo>
                  <a:pt x="85981" y="0"/>
                </a:moveTo>
                <a:cubicBezTo>
                  <a:pt x="59657" y="12288"/>
                  <a:pt x="29051" y="14237"/>
                  <a:pt x="0" y="14237"/>
                </a:cubicBezTo>
              </a:path>
            </a:pathLst>
          </a:custGeom>
          <a:noFill/>
          <a:ln cap="flat" cmpd="sng" w="9525">
            <a:solidFill>
              <a:srgbClr val="D63384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61" name="Google Shape;561;p68"/>
          <p:cNvSpPr/>
          <p:nvPr/>
        </p:nvSpPr>
        <p:spPr>
          <a:xfrm>
            <a:off x="4403725" y="2889300"/>
            <a:ext cx="998000" cy="502471"/>
          </a:xfrm>
          <a:custGeom>
            <a:rect b="b" l="l" r="r" t="t"/>
            <a:pathLst>
              <a:path extrusionOk="0" h="20378" w="39920">
                <a:moveTo>
                  <a:pt x="39920" y="0"/>
                </a:moveTo>
                <a:cubicBezTo>
                  <a:pt x="28905" y="10094"/>
                  <a:pt x="14940" y="20378"/>
                  <a:pt x="0" y="20378"/>
                </a:cubicBezTo>
              </a:path>
            </a:pathLst>
          </a:custGeom>
          <a:noFill/>
          <a:ln cap="flat" cmpd="sng" w="9525">
            <a:solidFill>
              <a:srgbClr val="D63384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62" name="Google Shape;562;p68"/>
          <p:cNvSpPr/>
          <p:nvPr/>
        </p:nvSpPr>
        <p:spPr>
          <a:xfrm>
            <a:off x="3566250" y="3175425"/>
            <a:ext cx="1814525" cy="900300"/>
          </a:xfrm>
          <a:custGeom>
            <a:rect b="b" l="l" r="r" t="t"/>
            <a:pathLst>
              <a:path extrusionOk="0" h="36012" w="72581">
                <a:moveTo>
                  <a:pt x="72581" y="0"/>
                </a:moveTo>
                <a:cubicBezTo>
                  <a:pt x="60419" y="15206"/>
                  <a:pt x="40856" y="24250"/>
                  <a:pt x="22054" y="29312"/>
                </a:cubicBezTo>
                <a:cubicBezTo>
                  <a:pt x="14635" y="31309"/>
                  <a:pt x="7683" y="36012"/>
                  <a:pt x="0" y="36012"/>
                </a:cubicBezTo>
              </a:path>
            </a:pathLst>
          </a:custGeom>
          <a:noFill/>
          <a:ln cap="flat" cmpd="sng" w="9525">
            <a:solidFill>
              <a:srgbClr val="D63384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sp>
        <p:nvSpPr>
          <p:cNvPr id="568" name="Google Shape;568;p69"/>
          <p:cNvSpPr txBox="1"/>
          <p:nvPr>
            <p:ph idx="1" type="body"/>
          </p:nvPr>
        </p:nvSpPr>
        <p:spPr>
          <a:xfrm>
            <a:off x="311700" y="1389600"/>
            <a:ext cx="1431300" cy="3179400"/>
          </a:xfrm>
          <a:prstGeom prst="rect">
            <a:avLst/>
          </a:prstGeom>
          <a:solidFill>
            <a:srgbClr val="FCE5CD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Custom jumbotron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Carousel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Navbar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63384"/>
                </a:solidFill>
              </a:rPr>
              <a:t>Card</a:t>
            </a:r>
            <a:endParaRPr b="1">
              <a:solidFill>
                <a:srgbClr val="D63384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999999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69" name="Google Shape;569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69"/>
          <p:cNvSpPr txBox="1"/>
          <p:nvPr/>
        </p:nvSpPr>
        <p:spPr>
          <a:xfrm>
            <a:off x="3119700" y="684325"/>
            <a:ext cx="398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card is a </a:t>
            </a:r>
            <a:r>
              <a:rPr b="1"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flexible 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b="1"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extensible 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content container.</a:t>
            </a:r>
            <a:endParaRPr/>
          </a:p>
        </p:txBody>
      </p:sp>
      <p:pic>
        <p:nvPicPr>
          <p:cNvPr id="571" name="Google Shape;571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8521" y="1880825"/>
            <a:ext cx="3323750" cy="12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69"/>
          <p:cNvSpPr txBox="1"/>
          <p:nvPr/>
        </p:nvSpPr>
        <p:spPr>
          <a:xfrm>
            <a:off x="5820450" y="1834625"/>
            <a:ext cx="3000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&lt;div class="</a:t>
            </a:r>
            <a:r>
              <a:rPr lang="en" sz="950">
                <a:solidFill>
                  <a:srgbClr val="DC143C"/>
                </a:solidFill>
              </a:rPr>
              <a:t>container mt-3"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&lt;h2&gt;Card Header and Footer&lt;/h2&gt;</a:t>
            </a:r>
            <a:endParaRPr sz="950">
              <a:solidFill>
                <a:srgbClr val="21252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&lt;div class="</a:t>
            </a:r>
            <a:r>
              <a:rPr lang="en" sz="950">
                <a:solidFill>
                  <a:srgbClr val="DC143C"/>
                </a:solidFill>
              </a:rPr>
              <a:t>card</a:t>
            </a:r>
            <a:r>
              <a:rPr lang="en" sz="950">
                <a:solidFill>
                  <a:srgbClr val="212529"/>
                </a:solidFill>
              </a:rPr>
              <a:t>"&gt;</a:t>
            </a:r>
            <a:endParaRPr sz="950">
              <a:solidFill>
                <a:srgbClr val="21252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&lt;div class="</a:t>
            </a:r>
            <a:r>
              <a:rPr lang="en" sz="950">
                <a:solidFill>
                  <a:srgbClr val="DC143C"/>
                </a:solidFill>
              </a:rPr>
              <a:t>card-header</a:t>
            </a:r>
            <a:r>
              <a:rPr lang="en" sz="950">
                <a:solidFill>
                  <a:srgbClr val="212529"/>
                </a:solidFill>
              </a:rPr>
              <a:t>"&gt;Header&lt;/div&gt;</a:t>
            </a:r>
            <a:endParaRPr sz="950">
              <a:solidFill>
                <a:srgbClr val="21252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&lt;div class="</a:t>
            </a:r>
            <a:r>
              <a:rPr lang="en" sz="950">
                <a:solidFill>
                  <a:srgbClr val="DC143C"/>
                </a:solidFill>
              </a:rPr>
              <a:t>card-body</a:t>
            </a:r>
            <a:r>
              <a:rPr lang="en" sz="950">
                <a:solidFill>
                  <a:srgbClr val="212529"/>
                </a:solidFill>
              </a:rPr>
              <a:t>"&gt;Content&lt;/div&gt; </a:t>
            </a:r>
            <a:endParaRPr sz="950">
              <a:solidFill>
                <a:srgbClr val="21252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&lt;div class="</a:t>
            </a:r>
            <a:r>
              <a:rPr lang="en" sz="950">
                <a:solidFill>
                  <a:srgbClr val="DC143C"/>
                </a:solidFill>
              </a:rPr>
              <a:t>card-footer</a:t>
            </a:r>
            <a:r>
              <a:rPr lang="en" sz="950">
                <a:solidFill>
                  <a:srgbClr val="212529"/>
                </a:solidFill>
              </a:rPr>
              <a:t>"&gt;Footer&lt;/div&gt;</a:t>
            </a:r>
            <a:endParaRPr sz="950">
              <a:solidFill>
                <a:srgbClr val="21252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&lt;/div&gt;</a:t>
            </a:r>
            <a:endParaRPr sz="950">
              <a:solidFill>
                <a:srgbClr val="21252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&lt;/div&gt;</a:t>
            </a:r>
            <a:endParaRPr/>
          </a:p>
        </p:txBody>
      </p:sp>
      <p:sp>
        <p:nvSpPr>
          <p:cNvPr id="573" name="Google Shape;573;p69"/>
          <p:cNvSpPr/>
          <p:nvPr/>
        </p:nvSpPr>
        <p:spPr>
          <a:xfrm>
            <a:off x="5094650" y="2295486"/>
            <a:ext cx="942150" cy="154150"/>
          </a:xfrm>
          <a:custGeom>
            <a:rect b="b" l="l" r="r" t="t"/>
            <a:pathLst>
              <a:path extrusionOk="0" h="6166" w="37686">
                <a:moveTo>
                  <a:pt x="37686" y="6166"/>
                </a:moveTo>
                <a:cubicBezTo>
                  <a:pt x="33407" y="5453"/>
                  <a:pt x="29976" y="1754"/>
                  <a:pt x="25682" y="1141"/>
                </a:cubicBezTo>
                <a:cubicBezTo>
                  <a:pt x="17199" y="-70"/>
                  <a:pt x="8569" y="24"/>
                  <a:pt x="0" y="24"/>
                </a:cubicBezTo>
              </a:path>
            </a:pathLst>
          </a:custGeom>
          <a:noFill/>
          <a:ln cap="flat" cmpd="sng" w="9525">
            <a:solidFill>
              <a:srgbClr val="0000CD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74" name="Google Shape;574;p69"/>
          <p:cNvSpPr/>
          <p:nvPr/>
        </p:nvSpPr>
        <p:spPr>
          <a:xfrm>
            <a:off x="4194350" y="1932075"/>
            <a:ext cx="1800575" cy="224425"/>
          </a:xfrm>
          <a:custGeom>
            <a:rect b="b" l="l" r="r" t="t"/>
            <a:pathLst>
              <a:path extrusionOk="0" h="8977" w="72023">
                <a:moveTo>
                  <a:pt x="72023" y="8977"/>
                </a:moveTo>
                <a:cubicBezTo>
                  <a:pt x="58914" y="2422"/>
                  <a:pt x="43410" y="1161"/>
                  <a:pt x="28754" y="1161"/>
                </a:cubicBezTo>
                <a:cubicBezTo>
                  <a:pt x="22238" y="1161"/>
                  <a:pt x="15534" y="-980"/>
                  <a:pt x="9213" y="602"/>
                </a:cubicBezTo>
                <a:cubicBezTo>
                  <a:pt x="6100" y="1381"/>
                  <a:pt x="3209" y="3394"/>
                  <a:pt x="0" y="3394"/>
                </a:cubicBezTo>
              </a:path>
            </a:pathLst>
          </a:custGeom>
          <a:noFill/>
          <a:ln cap="flat" cmpd="sng" w="9525">
            <a:solidFill>
              <a:srgbClr val="0000CD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75" name="Google Shape;575;p69"/>
          <p:cNvSpPr/>
          <p:nvPr/>
        </p:nvSpPr>
        <p:spPr>
          <a:xfrm>
            <a:off x="5108600" y="2556964"/>
            <a:ext cx="900300" cy="60150"/>
          </a:xfrm>
          <a:custGeom>
            <a:rect b="b" l="l" r="r" t="t"/>
            <a:pathLst>
              <a:path extrusionOk="0" h="2406" w="36012">
                <a:moveTo>
                  <a:pt x="36012" y="1568"/>
                </a:moveTo>
                <a:cubicBezTo>
                  <a:pt x="24620" y="-2225"/>
                  <a:pt x="12007" y="2406"/>
                  <a:pt x="0" y="2406"/>
                </a:cubicBezTo>
              </a:path>
            </a:pathLst>
          </a:custGeom>
          <a:noFill/>
          <a:ln cap="flat" cmpd="sng" w="9525">
            <a:solidFill>
              <a:srgbClr val="0000CD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76" name="Google Shape;576;p69"/>
          <p:cNvSpPr/>
          <p:nvPr/>
        </p:nvSpPr>
        <p:spPr>
          <a:xfrm>
            <a:off x="5276100" y="2728775"/>
            <a:ext cx="739775" cy="216350"/>
          </a:xfrm>
          <a:custGeom>
            <a:rect b="b" l="l" r="r" t="t"/>
            <a:pathLst>
              <a:path extrusionOk="0" h="8654" w="29591">
                <a:moveTo>
                  <a:pt x="29591" y="0"/>
                </a:moveTo>
                <a:cubicBezTo>
                  <a:pt x="19842" y="3250"/>
                  <a:pt x="10277" y="8654"/>
                  <a:pt x="0" y="8654"/>
                </a:cubicBezTo>
              </a:path>
            </a:pathLst>
          </a:custGeom>
          <a:noFill/>
          <a:ln cap="flat" cmpd="sng" w="9525">
            <a:solidFill>
              <a:srgbClr val="0000CD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1000"/>
          </a:blip>
          <a:stretch>
            <a:fillRect/>
          </a:stretch>
        </a:blipFill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0"/>
          <p:cNvSpPr/>
          <p:nvPr/>
        </p:nvSpPr>
        <p:spPr>
          <a:xfrm>
            <a:off x="354500" y="348050"/>
            <a:ext cx="8469300" cy="4150800"/>
          </a:xfrm>
          <a:prstGeom prst="rect">
            <a:avLst/>
          </a:prstGeom>
          <a:solidFill>
            <a:srgbClr val="00A1FF">
              <a:alpha val="81570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70"/>
          <p:cNvSpPr txBox="1"/>
          <p:nvPr/>
        </p:nvSpPr>
        <p:spPr>
          <a:xfrm>
            <a:off x="917225" y="1517650"/>
            <a:ext cx="74082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dk1"/>
                </a:solidFill>
              </a:rPr>
              <a:t>3.14 Bootstrap 5 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dk1"/>
                </a:solidFill>
              </a:rPr>
              <a:t>Button /Button groups</a:t>
            </a:r>
            <a:endParaRPr sz="2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</p:txBody>
      </p:sp>
      <p:pic>
        <p:nvPicPr>
          <p:cNvPr id="583" name="Google Shape;583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70"/>
          <p:cNvSpPr txBox="1"/>
          <p:nvPr>
            <p:ph idx="4294967295" type="subTitle"/>
          </p:nvPr>
        </p:nvSpPr>
        <p:spPr>
          <a:xfrm>
            <a:off x="1102675" y="3094675"/>
            <a:ext cx="7492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Lavanya Seetharaman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Instructor @Board Infinity 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1"/>
          <p:cNvSpPr txBox="1"/>
          <p:nvPr>
            <p:ph type="title"/>
          </p:nvPr>
        </p:nvSpPr>
        <p:spPr>
          <a:xfrm>
            <a:off x="0" y="0"/>
            <a:ext cx="28080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Button/ Button group</a:t>
            </a:r>
            <a:endParaRPr/>
          </a:p>
        </p:txBody>
      </p:sp>
      <p:pic>
        <p:nvPicPr>
          <p:cNvPr id="590" name="Google Shape;590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71"/>
          <p:cNvSpPr txBox="1"/>
          <p:nvPr/>
        </p:nvSpPr>
        <p:spPr>
          <a:xfrm>
            <a:off x="404800" y="649025"/>
            <a:ext cx="840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 Bootstrap’s custom button styles for actions in </a:t>
            </a:r>
            <a:r>
              <a:rPr lang="en" sz="1100">
                <a:solidFill>
                  <a:srgbClr val="D6338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forms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100">
                <a:solidFill>
                  <a:srgbClr val="D6338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dialogs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and more with support for multiple sizes, states, and more.</a:t>
            </a:r>
            <a:endParaRPr sz="700"/>
          </a:p>
        </p:txBody>
      </p:sp>
      <p:pic>
        <p:nvPicPr>
          <p:cNvPr id="592" name="Google Shape;592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150" y="990200"/>
            <a:ext cx="3848100" cy="962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93" name="Google Shape;593;p71"/>
          <p:cNvSpPr txBox="1"/>
          <p:nvPr/>
        </p:nvSpPr>
        <p:spPr>
          <a:xfrm>
            <a:off x="4131550" y="990200"/>
            <a:ext cx="4913100" cy="1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type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"button"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"btn btn-primary"</a:t>
            </a:r>
            <a:r>
              <a:rPr lang="en" sz="950">
                <a:solidFill>
                  <a:srgbClr val="212529"/>
                </a:solidFill>
              </a:rPr>
              <a:t>&gt;Primary&lt;/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type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"button"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"btn btn-secondary"</a:t>
            </a:r>
            <a:r>
              <a:rPr lang="en" sz="950">
                <a:solidFill>
                  <a:srgbClr val="212529"/>
                </a:solidFill>
              </a:rPr>
              <a:t>&gt;Secondary&lt;/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type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"button"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"btn btn-success"</a:t>
            </a:r>
            <a:r>
              <a:rPr lang="en" sz="950">
                <a:solidFill>
                  <a:srgbClr val="212529"/>
                </a:solidFill>
              </a:rPr>
              <a:t>&gt;Success&lt;/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type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"button"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"btn btn-danger"</a:t>
            </a:r>
            <a:r>
              <a:rPr lang="en" sz="950">
                <a:solidFill>
                  <a:srgbClr val="212529"/>
                </a:solidFill>
              </a:rPr>
              <a:t>&gt;Danger&lt;/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type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"button"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"btn btn-warning"</a:t>
            </a:r>
            <a:r>
              <a:rPr lang="en" sz="950">
                <a:solidFill>
                  <a:srgbClr val="212529"/>
                </a:solidFill>
              </a:rPr>
              <a:t>&gt;Warning&lt;/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type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"button"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"btn btn-info"</a:t>
            </a:r>
            <a:r>
              <a:rPr lang="en" sz="950">
                <a:solidFill>
                  <a:srgbClr val="212529"/>
                </a:solidFill>
              </a:rPr>
              <a:t>&gt;Info&lt;/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type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"button"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"btn btn-light"</a:t>
            </a:r>
            <a:r>
              <a:rPr lang="en" sz="950">
                <a:solidFill>
                  <a:srgbClr val="212529"/>
                </a:solidFill>
              </a:rPr>
              <a:t>&gt;Light&lt;/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type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"button"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"btn btn-dark"</a:t>
            </a:r>
            <a:r>
              <a:rPr lang="en" sz="950">
                <a:solidFill>
                  <a:srgbClr val="212529"/>
                </a:solidFill>
              </a:rPr>
              <a:t>&gt;Dark&lt;/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type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"button"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"btn btn-link"</a:t>
            </a:r>
            <a:r>
              <a:rPr lang="en" sz="950">
                <a:solidFill>
                  <a:srgbClr val="212529"/>
                </a:solidFill>
              </a:rPr>
              <a:t>&gt;Link&lt;/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</p:txBody>
      </p:sp>
      <p:sp>
        <p:nvSpPr>
          <p:cNvPr id="594" name="Google Shape;594;p71"/>
          <p:cNvSpPr txBox="1"/>
          <p:nvPr/>
        </p:nvSpPr>
        <p:spPr>
          <a:xfrm>
            <a:off x="236150" y="2389825"/>
            <a:ext cx="3848100" cy="20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type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"button"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"btn btn-outline-primary"</a:t>
            </a:r>
            <a:r>
              <a:rPr lang="en" sz="950">
                <a:solidFill>
                  <a:srgbClr val="212529"/>
                </a:solidFill>
              </a:rPr>
              <a:t>&gt;Primary&lt;/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type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"button"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"btn btn-outline-secondary"</a:t>
            </a:r>
            <a:r>
              <a:rPr lang="en" sz="950">
                <a:solidFill>
                  <a:srgbClr val="212529"/>
                </a:solidFill>
              </a:rPr>
              <a:t>&gt;Secondary&lt;/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type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"button"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"btn btn-outline-success"</a:t>
            </a:r>
            <a:r>
              <a:rPr lang="en" sz="950">
                <a:solidFill>
                  <a:srgbClr val="212529"/>
                </a:solidFill>
              </a:rPr>
              <a:t>&gt;Success&lt;/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type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"button"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"btn btn-outline-danger"</a:t>
            </a:r>
            <a:r>
              <a:rPr lang="en" sz="950">
                <a:solidFill>
                  <a:srgbClr val="212529"/>
                </a:solidFill>
              </a:rPr>
              <a:t>&gt;Danger&lt;/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type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"button"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"btn btn-outline-warning"</a:t>
            </a:r>
            <a:r>
              <a:rPr lang="en" sz="950">
                <a:solidFill>
                  <a:srgbClr val="212529"/>
                </a:solidFill>
              </a:rPr>
              <a:t>&gt;Warning&lt;/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type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"button"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"btn btn-outline-info"</a:t>
            </a:r>
            <a:r>
              <a:rPr lang="en" sz="950">
                <a:solidFill>
                  <a:srgbClr val="212529"/>
                </a:solidFill>
              </a:rPr>
              <a:t>&gt;Info&lt;/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type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"button"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"btn btn-outline-light"</a:t>
            </a:r>
            <a:r>
              <a:rPr lang="en" sz="950">
                <a:solidFill>
                  <a:srgbClr val="212529"/>
                </a:solidFill>
              </a:rPr>
              <a:t>&gt;Light&lt;/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type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"button"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"btn btn-outline-dark"</a:t>
            </a:r>
            <a:r>
              <a:rPr lang="en" sz="950">
                <a:solidFill>
                  <a:srgbClr val="212529"/>
                </a:solidFill>
              </a:rPr>
              <a:t>&gt;Dark&lt;/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</p:txBody>
      </p:sp>
      <p:pic>
        <p:nvPicPr>
          <p:cNvPr id="595" name="Google Shape;595;p71" title="outline-bs-buttons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84250" y="2867825"/>
            <a:ext cx="4865901" cy="1348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1000"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354500" y="348050"/>
            <a:ext cx="8469300" cy="4150800"/>
          </a:xfrm>
          <a:prstGeom prst="rect">
            <a:avLst/>
          </a:prstGeom>
          <a:solidFill>
            <a:srgbClr val="00A1FF">
              <a:alpha val="81570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917225" y="1517650"/>
            <a:ext cx="74082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dk1"/>
                </a:solidFill>
              </a:rPr>
              <a:t>3.2 Bootstrap 5 Colors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>
            <p:ph idx="4294967295" type="subTitle"/>
          </p:nvPr>
        </p:nvSpPr>
        <p:spPr>
          <a:xfrm>
            <a:off x="4334700" y="3094675"/>
            <a:ext cx="426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Lavanya Seetharaman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Instructor @Board Infinity 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2"/>
          <p:cNvSpPr txBox="1"/>
          <p:nvPr>
            <p:ph type="title"/>
          </p:nvPr>
        </p:nvSpPr>
        <p:spPr>
          <a:xfrm>
            <a:off x="0" y="0"/>
            <a:ext cx="28080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Button/ Button group</a:t>
            </a:r>
            <a:endParaRPr/>
          </a:p>
        </p:txBody>
      </p:sp>
      <p:pic>
        <p:nvPicPr>
          <p:cNvPr id="601" name="Google Shape;601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72"/>
          <p:cNvSpPr txBox="1"/>
          <p:nvPr/>
        </p:nvSpPr>
        <p:spPr>
          <a:xfrm>
            <a:off x="404800" y="649025"/>
            <a:ext cx="840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 Bootstrap’s custom button styles for actions in </a:t>
            </a:r>
            <a:r>
              <a:rPr lang="en" sz="1100">
                <a:solidFill>
                  <a:srgbClr val="D6338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forms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100">
                <a:solidFill>
                  <a:srgbClr val="D6338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dialogs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and more with support for multiple sizes, states, and more.</a:t>
            </a:r>
            <a:endParaRPr sz="700"/>
          </a:p>
        </p:txBody>
      </p:sp>
      <p:sp>
        <p:nvSpPr>
          <p:cNvPr id="603" name="Google Shape;603;p72"/>
          <p:cNvSpPr txBox="1"/>
          <p:nvPr/>
        </p:nvSpPr>
        <p:spPr>
          <a:xfrm>
            <a:off x="48850" y="103290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7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Sizes</a:t>
            </a:r>
            <a:endParaRPr sz="17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4" name="Google Shape;604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175" y="1542325"/>
            <a:ext cx="4090025" cy="592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05" name="Google Shape;605;p72"/>
          <p:cNvSpPr txBox="1"/>
          <p:nvPr/>
        </p:nvSpPr>
        <p:spPr>
          <a:xfrm>
            <a:off x="4572000" y="1599913"/>
            <a:ext cx="4437900" cy="477000"/>
          </a:xfrm>
          <a:prstGeom prst="rect">
            <a:avLst/>
          </a:prstGeom>
          <a:noFill/>
          <a:ln cap="flat" cmpd="sng" w="9525">
            <a:solidFill>
              <a:srgbClr val="D633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type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"button"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"btn btn-primary btn-lg"</a:t>
            </a:r>
            <a:r>
              <a:rPr lang="en" sz="950">
                <a:solidFill>
                  <a:srgbClr val="212529"/>
                </a:solidFill>
              </a:rPr>
              <a:t>&gt;Large button&lt;/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type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"button"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"btn btn-secondary btn-lg"</a:t>
            </a:r>
            <a:r>
              <a:rPr lang="en" sz="950">
                <a:solidFill>
                  <a:srgbClr val="212529"/>
                </a:solidFill>
              </a:rPr>
              <a:t>&gt;Large button&lt;/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</p:txBody>
      </p:sp>
      <p:sp>
        <p:nvSpPr>
          <p:cNvPr id="606" name="Google Shape;606;p72"/>
          <p:cNvSpPr txBox="1"/>
          <p:nvPr/>
        </p:nvSpPr>
        <p:spPr>
          <a:xfrm>
            <a:off x="4572000" y="2498450"/>
            <a:ext cx="4500300" cy="477000"/>
          </a:xfrm>
          <a:prstGeom prst="rect">
            <a:avLst/>
          </a:prstGeom>
          <a:noFill/>
          <a:ln cap="flat" cmpd="sng" w="9525">
            <a:solidFill>
              <a:srgbClr val="D633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type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"button"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"btn btn-primary btn-sm"</a:t>
            </a:r>
            <a:r>
              <a:rPr lang="en" sz="950">
                <a:solidFill>
                  <a:srgbClr val="212529"/>
                </a:solidFill>
              </a:rPr>
              <a:t>&gt;Small button&lt;/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type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"button"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"btn btn-secondary btn-sm"</a:t>
            </a:r>
            <a:r>
              <a:rPr lang="en" sz="950">
                <a:solidFill>
                  <a:srgbClr val="212529"/>
                </a:solidFill>
              </a:rPr>
              <a:t>&gt;Small button&lt;/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</p:txBody>
      </p:sp>
      <p:pic>
        <p:nvPicPr>
          <p:cNvPr id="607" name="Google Shape;607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825" y="2474025"/>
            <a:ext cx="2046469" cy="477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08" name="Google Shape;608;p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2202" y="3351175"/>
            <a:ext cx="2458450" cy="628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09" name="Google Shape;609;p72"/>
          <p:cNvSpPr txBox="1"/>
          <p:nvPr/>
        </p:nvSpPr>
        <p:spPr>
          <a:xfrm>
            <a:off x="4019875" y="3396975"/>
            <a:ext cx="5052300" cy="477000"/>
          </a:xfrm>
          <a:prstGeom prst="rect">
            <a:avLst/>
          </a:prstGeom>
          <a:noFill/>
          <a:ln cap="flat" cmpd="sng" w="9525">
            <a:solidFill>
              <a:srgbClr val="D633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type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"button"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"btn btn-lg btn-primary"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disabled</a:t>
            </a:r>
            <a:r>
              <a:rPr lang="en" sz="950">
                <a:solidFill>
                  <a:srgbClr val="212529"/>
                </a:solidFill>
              </a:rPr>
              <a:t>&gt;Primary button&lt;/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type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"button"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"btn btn-secondary btn-lg"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disabled</a:t>
            </a:r>
            <a:r>
              <a:rPr lang="en" sz="950">
                <a:solidFill>
                  <a:srgbClr val="212529"/>
                </a:solidFill>
              </a:rPr>
              <a:t>&gt;Button&lt;/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3"/>
          <p:cNvSpPr txBox="1"/>
          <p:nvPr>
            <p:ph type="title"/>
          </p:nvPr>
        </p:nvSpPr>
        <p:spPr>
          <a:xfrm>
            <a:off x="0" y="0"/>
            <a:ext cx="28080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Button/ Button group</a:t>
            </a:r>
            <a:endParaRPr/>
          </a:p>
        </p:txBody>
      </p:sp>
      <p:pic>
        <p:nvPicPr>
          <p:cNvPr id="615" name="Google Shape;615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73"/>
          <p:cNvSpPr txBox="1"/>
          <p:nvPr/>
        </p:nvSpPr>
        <p:spPr>
          <a:xfrm>
            <a:off x="404800" y="649025"/>
            <a:ext cx="840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Group a series of buttons together on a single line or stack them in a vertical column.</a:t>
            </a:r>
            <a:endParaRPr sz="11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7" name="Google Shape;617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150" y="1274050"/>
            <a:ext cx="2066925" cy="704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18" name="Google Shape;618;p73"/>
          <p:cNvSpPr txBox="1"/>
          <p:nvPr/>
        </p:nvSpPr>
        <p:spPr>
          <a:xfrm>
            <a:off x="600200" y="1214325"/>
            <a:ext cx="3789600" cy="915900"/>
          </a:xfrm>
          <a:prstGeom prst="rect">
            <a:avLst/>
          </a:prstGeom>
          <a:noFill/>
          <a:ln cap="flat" cmpd="sng" w="9525">
            <a:solidFill>
              <a:srgbClr val="0D6EF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"btn-group"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role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"group"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aria-label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"Basic example"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&lt;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type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"button"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"btn btn-primary"</a:t>
            </a:r>
            <a:r>
              <a:rPr lang="en" sz="950">
                <a:solidFill>
                  <a:srgbClr val="212529"/>
                </a:solidFill>
              </a:rPr>
              <a:t>&gt;Left&lt;/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&lt;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type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"button"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"btn btn-primary"</a:t>
            </a:r>
            <a:r>
              <a:rPr lang="en" sz="950">
                <a:solidFill>
                  <a:srgbClr val="212529"/>
                </a:solidFill>
              </a:rPr>
              <a:t>&gt;Middle&lt;/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&lt;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type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"button"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"btn btn-primary"</a:t>
            </a:r>
            <a:r>
              <a:rPr lang="en" sz="950">
                <a:solidFill>
                  <a:srgbClr val="212529"/>
                </a:solidFill>
              </a:rPr>
              <a:t>&gt;Right&lt;/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&lt;/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</p:txBody>
      </p:sp>
      <p:sp>
        <p:nvSpPr>
          <p:cNvPr id="619" name="Google Shape;619;p73"/>
          <p:cNvSpPr txBox="1"/>
          <p:nvPr/>
        </p:nvSpPr>
        <p:spPr>
          <a:xfrm>
            <a:off x="544375" y="2634650"/>
            <a:ext cx="5010900" cy="1647000"/>
          </a:xfrm>
          <a:prstGeom prst="rect">
            <a:avLst/>
          </a:prstGeom>
          <a:noFill/>
          <a:ln cap="flat" cmpd="sng" w="9525">
            <a:solidFill>
              <a:srgbClr val="0000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"btn-group"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role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"group"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aria-label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"Basic checkbox toggle button group"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&lt;</a:t>
            </a:r>
            <a:r>
              <a:rPr lang="en" sz="950">
                <a:solidFill>
                  <a:srgbClr val="2F6F9F"/>
                </a:solidFill>
              </a:rPr>
              <a:t>input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type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"checkbox"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"btn-check"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id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"btncheck1"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autocomplete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"off"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&lt;</a:t>
            </a:r>
            <a:r>
              <a:rPr lang="en" sz="950">
                <a:solidFill>
                  <a:srgbClr val="2F6F9F"/>
                </a:solidFill>
              </a:rPr>
              <a:t>label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"btn btn-outline-primary"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for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"btncheck1"</a:t>
            </a:r>
            <a:r>
              <a:rPr lang="en" sz="950">
                <a:solidFill>
                  <a:srgbClr val="212529"/>
                </a:solidFill>
              </a:rPr>
              <a:t>&gt;Checkbox 1&lt;/</a:t>
            </a:r>
            <a:r>
              <a:rPr lang="en" sz="950">
                <a:solidFill>
                  <a:srgbClr val="2F6F9F"/>
                </a:solidFill>
              </a:rPr>
              <a:t>label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&lt;</a:t>
            </a:r>
            <a:r>
              <a:rPr lang="en" sz="950">
                <a:solidFill>
                  <a:srgbClr val="2F6F9F"/>
                </a:solidFill>
              </a:rPr>
              <a:t>input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type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"checkbox"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"btn-check"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id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"btncheck2"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autocomplete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"off"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&lt;</a:t>
            </a:r>
            <a:r>
              <a:rPr lang="en" sz="950">
                <a:solidFill>
                  <a:srgbClr val="2F6F9F"/>
                </a:solidFill>
              </a:rPr>
              <a:t>label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"btn btn-outline-primary"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for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"btncheck2"</a:t>
            </a:r>
            <a:r>
              <a:rPr lang="en" sz="950">
                <a:solidFill>
                  <a:srgbClr val="212529"/>
                </a:solidFill>
              </a:rPr>
              <a:t>&gt;Checkbox 2&lt;/</a:t>
            </a:r>
            <a:r>
              <a:rPr lang="en" sz="950">
                <a:solidFill>
                  <a:srgbClr val="2F6F9F"/>
                </a:solidFill>
              </a:rPr>
              <a:t>label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&lt;</a:t>
            </a:r>
            <a:r>
              <a:rPr lang="en" sz="950">
                <a:solidFill>
                  <a:srgbClr val="2F6F9F"/>
                </a:solidFill>
              </a:rPr>
              <a:t>input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type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"checkbox"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"btn-check"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id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"btncheck3"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autocomplete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"off"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&lt;</a:t>
            </a:r>
            <a:r>
              <a:rPr lang="en" sz="950">
                <a:solidFill>
                  <a:srgbClr val="2F6F9F"/>
                </a:solidFill>
              </a:rPr>
              <a:t>label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"btn btn-outline-primary"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for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"btncheck3"</a:t>
            </a:r>
            <a:r>
              <a:rPr lang="en" sz="950">
                <a:solidFill>
                  <a:srgbClr val="212529"/>
                </a:solidFill>
              </a:rPr>
              <a:t>&gt;Checkbox 3&lt;/</a:t>
            </a:r>
            <a:r>
              <a:rPr lang="en" sz="950">
                <a:solidFill>
                  <a:srgbClr val="2F6F9F"/>
                </a:solidFill>
              </a:rPr>
              <a:t>label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&lt;/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</p:txBody>
      </p:sp>
      <p:pic>
        <p:nvPicPr>
          <p:cNvPr id="620" name="Google Shape;620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1625" y="3073450"/>
            <a:ext cx="3283925" cy="61978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1000"/>
          </a:blip>
          <a:stretch>
            <a:fillRect/>
          </a:stretch>
        </a:blipFill>
      </p:bgPr>
    </p:bg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74"/>
          <p:cNvSpPr/>
          <p:nvPr/>
        </p:nvSpPr>
        <p:spPr>
          <a:xfrm>
            <a:off x="354500" y="348050"/>
            <a:ext cx="8469300" cy="4150800"/>
          </a:xfrm>
          <a:prstGeom prst="rect">
            <a:avLst/>
          </a:prstGeom>
          <a:solidFill>
            <a:srgbClr val="00A1FF">
              <a:alpha val="81570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74"/>
          <p:cNvSpPr txBox="1"/>
          <p:nvPr/>
        </p:nvSpPr>
        <p:spPr>
          <a:xfrm>
            <a:off x="711875" y="1263175"/>
            <a:ext cx="7970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300">
                <a:solidFill>
                  <a:schemeClr val="dk1"/>
                </a:solidFill>
              </a:rPr>
              <a:t>3.15 Bootstrap 5 </a:t>
            </a:r>
            <a:endParaRPr sz="43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300">
                <a:solidFill>
                  <a:schemeClr val="dk1"/>
                </a:solidFill>
              </a:rPr>
              <a:t>Badges/Progress bars/Spinners</a:t>
            </a:r>
            <a:endParaRPr sz="18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</p:txBody>
      </p:sp>
      <p:pic>
        <p:nvPicPr>
          <p:cNvPr id="627" name="Google Shape;627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74"/>
          <p:cNvSpPr txBox="1"/>
          <p:nvPr>
            <p:ph idx="4294967295" type="subTitle"/>
          </p:nvPr>
        </p:nvSpPr>
        <p:spPr>
          <a:xfrm>
            <a:off x="1102675" y="3094675"/>
            <a:ext cx="7492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Lavanya Seetharaman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Instructor @Board Infinity 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5"/>
          <p:cNvSpPr txBox="1"/>
          <p:nvPr>
            <p:ph type="title"/>
          </p:nvPr>
        </p:nvSpPr>
        <p:spPr>
          <a:xfrm>
            <a:off x="0" y="0"/>
            <a:ext cx="28080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Badges</a:t>
            </a:r>
            <a:endParaRPr/>
          </a:p>
        </p:txBody>
      </p:sp>
      <p:pic>
        <p:nvPicPr>
          <p:cNvPr id="634" name="Google Shape;634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75"/>
          <p:cNvSpPr txBox="1"/>
          <p:nvPr/>
        </p:nvSpPr>
        <p:spPr>
          <a:xfrm>
            <a:off x="404800" y="649025"/>
            <a:ext cx="249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small </a:t>
            </a:r>
            <a:r>
              <a:rPr b="1" lang="en" sz="11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count 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b="1" lang="en" sz="11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labeling 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component.</a:t>
            </a:r>
            <a:endParaRPr sz="1100"/>
          </a:p>
        </p:txBody>
      </p:sp>
      <p:pic>
        <p:nvPicPr>
          <p:cNvPr id="636" name="Google Shape;636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000" y="1536525"/>
            <a:ext cx="1981200" cy="714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37" name="Google Shape;637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0450" y="1582275"/>
            <a:ext cx="859138" cy="622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38" name="Google Shape;638;p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1127" y="2925000"/>
            <a:ext cx="4959875" cy="619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39" name="Google Shape;639;p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1127" y="3696525"/>
            <a:ext cx="4959875" cy="523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40" name="Google Shape;640;p75"/>
          <p:cNvSpPr txBox="1"/>
          <p:nvPr/>
        </p:nvSpPr>
        <p:spPr>
          <a:xfrm>
            <a:off x="5785575" y="3825988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7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Pill badges</a:t>
            </a:r>
            <a:endParaRPr sz="17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1" name="Google Shape;641;p75"/>
          <p:cNvSpPr txBox="1"/>
          <p:nvPr/>
        </p:nvSpPr>
        <p:spPr>
          <a:xfrm>
            <a:off x="5814400" y="41455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 the </a:t>
            </a:r>
            <a:r>
              <a:rPr lang="en" sz="950">
                <a:solidFill>
                  <a:srgbClr val="D63384"/>
                </a:solidFill>
                <a:highlight>
                  <a:srgbClr val="FFFFFF"/>
                </a:highlight>
              </a:rPr>
              <a:t>.rounded-pill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utility class to make badges more rounded with a larger </a:t>
            </a:r>
            <a:r>
              <a:rPr lang="en" sz="950">
                <a:solidFill>
                  <a:srgbClr val="D63384"/>
                </a:solidFill>
                <a:highlight>
                  <a:srgbClr val="FFFFFF"/>
                </a:highlight>
              </a:rPr>
              <a:t>border-radius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</p:txBody>
      </p:sp>
      <p:sp>
        <p:nvSpPr>
          <p:cNvPr id="642" name="Google Shape;642;p75"/>
          <p:cNvSpPr txBox="1"/>
          <p:nvPr/>
        </p:nvSpPr>
        <p:spPr>
          <a:xfrm>
            <a:off x="5785575" y="2896275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7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Background colors</a:t>
            </a:r>
            <a:endParaRPr sz="17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3" name="Google Shape;643;p75"/>
          <p:cNvSpPr txBox="1"/>
          <p:nvPr/>
        </p:nvSpPr>
        <p:spPr>
          <a:xfrm>
            <a:off x="5855350" y="327190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background utility classes to quickly change the appearance of a badge.</a:t>
            </a:r>
            <a:r>
              <a:rPr lang="en" sz="950">
                <a:solidFill>
                  <a:srgbClr val="D63384"/>
                </a:solidFill>
                <a:highlight>
                  <a:srgbClr val="FFFFFF"/>
                </a:highlight>
              </a:rPr>
              <a:t>.bg-light</a:t>
            </a:r>
            <a:endParaRPr sz="1200"/>
          </a:p>
        </p:txBody>
      </p:sp>
      <p:sp>
        <p:nvSpPr>
          <p:cNvPr id="644" name="Google Shape;644;p75"/>
          <p:cNvSpPr txBox="1"/>
          <p:nvPr/>
        </p:nvSpPr>
        <p:spPr>
          <a:xfrm>
            <a:off x="4410725" y="1350475"/>
            <a:ext cx="46341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type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"button"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"btn btn-primary position-relative"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Inbox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&lt;</a:t>
            </a:r>
            <a:r>
              <a:rPr lang="en" sz="950">
                <a:solidFill>
                  <a:srgbClr val="2F6F9F"/>
                </a:solidFill>
              </a:rPr>
              <a:t>span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"position-absolute top-0 start-100 translate-middle badge rounded-pill bg-danger"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99+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&lt;</a:t>
            </a:r>
            <a:r>
              <a:rPr lang="en" sz="950">
                <a:solidFill>
                  <a:srgbClr val="2F6F9F"/>
                </a:solidFill>
              </a:rPr>
              <a:t>span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"visually-hidden"</a:t>
            </a:r>
            <a:r>
              <a:rPr lang="en" sz="950">
                <a:solidFill>
                  <a:srgbClr val="212529"/>
                </a:solidFill>
              </a:rPr>
              <a:t>&gt;unread messages&lt;/</a:t>
            </a:r>
            <a:r>
              <a:rPr lang="en" sz="950">
                <a:solidFill>
                  <a:srgbClr val="2F6F9F"/>
                </a:solidFill>
              </a:rPr>
              <a:t>span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&lt;/</a:t>
            </a:r>
            <a:r>
              <a:rPr lang="en" sz="950">
                <a:solidFill>
                  <a:srgbClr val="2F6F9F"/>
                </a:solidFill>
              </a:rPr>
              <a:t>span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&lt;/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</p:txBody>
      </p:sp>
      <p:sp>
        <p:nvSpPr>
          <p:cNvPr id="645" name="Google Shape;645;p75"/>
          <p:cNvSpPr/>
          <p:nvPr/>
        </p:nvSpPr>
        <p:spPr>
          <a:xfrm>
            <a:off x="3810525" y="1497445"/>
            <a:ext cx="697900" cy="128650"/>
          </a:xfrm>
          <a:custGeom>
            <a:rect b="b" l="l" r="r" t="t"/>
            <a:pathLst>
              <a:path extrusionOk="0" h="5146" w="27916">
                <a:moveTo>
                  <a:pt x="27916" y="1517"/>
                </a:moveTo>
                <a:cubicBezTo>
                  <a:pt x="18714" y="-322"/>
                  <a:pt x="6635" y="-1489"/>
                  <a:pt x="0" y="5146"/>
                </a:cubicBezTo>
              </a:path>
            </a:pathLst>
          </a:custGeom>
          <a:noFill/>
          <a:ln cap="flat" cmpd="sng" w="9525">
            <a:solidFill>
              <a:srgbClr val="D63384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646" name="Google Shape;646;p75"/>
          <p:cNvSpPr txBox="1"/>
          <p:nvPr/>
        </p:nvSpPr>
        <p:spPr>
          <a:xfrm>
            <a:off x="4264150" y="233525"/>
            <a:ext cx="4550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type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"button"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"btn btn-primary"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Notifications &lt;</a:t>
            </a:r>
            <a:r>
              <a:rPr lang="en" sz="950">
                <a:solidFill>
                  <a:srgbClr val="2F6F9F"/>
                </a:solidFill>
              </a:rPr>
              <a:t>span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"badge bg-secondary"</a:t>
            </a:r>
            <a:r>
              <a:rPr lang="en" sz="950">
                <a:solidFill>
                  <a:srgbClr val="212529"/>
                </a:solidFill>
              </a:rPr>
              <a:t>&gt;4&lt;/</a:t>
            </a:r>
            <a:r>
              <a:rPr lang="en" sz="950">
                <a:solidFill>
                  <a:srgbClr val="2F6F9F"/>
                </a:solidFill>
              </a:rPr>
              <a:t>span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&lt;/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</p:txBody>
      </p:sp>
      <p:sp>
        <p:nvSpPr>
          <p:cNvPr id="647" name="Google Shape;647;p75"/>
          <p:cNvSpPr/>
          <p:nvPr/>
        </p:nvSpPr>
        <p:spPr>
          <a:xfrm>
            <a:off x="2553175" y="390825"/>
            <a:ext cx="1807550" cy="1144550"/>
          </a:xfrm>
          <a:custGeom>
            <a:rect b="b" l="l" r="r" t="t"/>
            <a:pathLst>
              <a:path extrusionOk="0" h="45782" w="72302">
                <a:moveTo>
                  <a:pt x="72302" y="0"/>
                </a:moveTo>
                <a:cubicBezTo>
                  <a:pt x="60036" y="1886"/>
                  <a:pt x="46961" y="1695"/>
                  <a:pt x="35732" y="6979"/>
                </a:cubicBezTo>
                <a:cubicBezTo>
                  <a:pt x="26742" y="11210"/>
                  <a:pt x="21542" y="20890"/>
                  <a:pt x="14516" y="27916"/>
                </a:cubicBezTo>
                <a:cubicBezTo>
                  <a:pt x="9090" y="33342"/>
                  <a:pt x="0" y="38109"/>
                  <a:pt x="0" y="45782"/>
                </a:cubicBezTo>
              </a:path>
            </a:pathLst>
          </a:custGeom>
          <a:noFill/>
          <a:ln cap="flat" cmpd="sng" w="9525">
            <a:solidFill>
              <a:srgbClr val="D63384"/>
            </a:solidFill>
            <a:prstDash val="solid"/>
            <a:round/>
            <a:headEnd len="med" w="med" type="none"/>
            <a:tailEnd len="med" w="med" type="oval"/>
          </a:ln>
        </p:spPr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76"/>
          <p:cNvSpPr txBox="1"/>
          <p:nvPr>
            <p:ph type="title"/>
          </p:nvPr>
        </p:nvSpPr>
        <p:spPr>
          <a:xfrm>
            <a:off x="0" y="0"/>
            <a:ext cx="28080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2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ProgressBars</a:t>
            </a:r>
            <a:endParaRPr/>
          </a:p>
        </p:txBody>
      </p:sp>
      <p:pic>
        <p:nvPicPr>
          <p:cNvPr id="653" name="Google Shape;653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76"/>
          <p:cNvSpPr txBox="1"/>
          <p:nvPr/>
        </p:nvSpPr>
        <p:spPr>
          <a:xfrm>
            <a:off x="153550" y="544350"/>
            <a:ext cx="4501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custom progress bars featuring support for stacked bars, animated backgrounds, and text labels.</a:t>
            </a:r>
            <a:endParaRPr sz="1100"/>
          </a:p>
        </p:txBody>
      </p:sp>
      <p:sp>
        <p:nvSpPr>
          <p:cNvPr id="655" name="Google Shape;655;p76"/>
          <p:cNvSpPr txBox="1"/>
          <p:nvPr/>
        </p:nvSpPr>
        <p:spPr>
          <a:xfrm>
            <a:off x="41875" y="956125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17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it works</a:t>
            </a:r>
            <a:endParaRPr sz="17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76"/>
          <p:cNvSpPr txBox="1"/>
          <p:nvPr/>
        </p:nvSpPr>
        <p:spPr>
          <a:xfrm>
            <a:off x="209350" y="1339975"/>
            <a:ext cx="4675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Progress components are built with two HTML elements, some CSS to set the width, and a few attributes. </a:t>
            </a:r>
            <a:endParaRPr/>
          </a:p>
        </p:txBody>
      </p:sp>
      <p:sp>
        <p:nvSpPr>
          <p:cNvPr id="657" name="Google Shape;657;p76"/>
          <p:cNvSpPr txBox="1"/>
          <p:nvPr/>
        </p:nvSpPr>
        <p:spPr>
          <a:xfrm>
            <a:off x="5143500" y="108475"/>
            <a:ext cx="38469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 the </a:t>
            </a:r>
            <a:r>
              <a:rPr lang="en" sz="950">
                <a:solidFill>
                  <a:srgbClr val="D63384"/>
                </a:solidFill>
                <a:highlight>
                  <a:srgbClr val="FFFFFF"/>
                </a:highlight>
              </a:rPr>
              <a:t>.progress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as a wrapper to indicate the max value of the progress bar.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 the inner </a:t>
            </a:r>
            <a:r>
              <a:rPr lang="en" sz="950">
                <a:solidFill>
                  <a:srgbClr val="D63384"/>
                </a:solidFill>
                <a:highlight>
                  <a:srgbClr val="FFFFFF"/>
                </a:highlight>
              </a:rPr>
              <a:t>.progress-bar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to indicate the progress so far.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950">
                <a:solidFill>
                  <a:srgbClr val="D63384"/>
                </a:solidFill>
                <a:highlight>
                  <a:srgbClr val="FFFFFF"/>
                </a:highlight>
              </a:rPr>
              <a:t>.progress-bar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requires an inline style, utility class, or custom CSS to set their width.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950">
                <a:solidFill>
                  <a:srgbClr val="D63384"/>
                </a:solidFill>
                <a:highlight>
                  <a:srgbClr val="FFFFFF"/>
                </a:highlight>
              </a:rPr>
              <a:t>.progress-bar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also requires some </a:t>
            </a:r>
            <a:r>
              <a:rPr lang="en" sz="950">
                <a:solidFill>
                  <a:srgbClr val="D63384"/>
                </a:solidFill>
                <a:highlight>
                  <a:srgbClr val="FFFFFF"/>
                </a:highlight>
              </a:rPr>
              <a:t>role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 sz="950">
                <a:solidFill>
                  <a:srgbClr val="D63384"/>
                </a:solidFill>
                <a:highlight>
                  <a:srgbClr val="FFFFFF"/>
                </a:highlight>
              </a:rPr>
              <a:t>aria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attributes to make it accessible.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8" name="Google Shape;658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1212" y="1910054"/>
            <a:ext cx="2964762" cy="64825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360000" dist="66675">
              <a:srgbClr val="212121">
                <a:alpha val="48000"/>
              </a:srgbClr>
            </a:outerShdw>
          </a:effectLst>
        </p:spPr>
      </p:pic>
      <p:sp>
        <p:nvSpPr>
          <p:cNvPr id="659" name="Google Shape;659;p76"/>
          <p:cNvSpPr txBox="1"/>
          <p:nvPr/>
        </p:nvSpPr>
        <p:spPr>
          <a:xfrm>
            <a:off x="300100" y="1849425"/>
            <a:ext cx="5101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"progress"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&lt;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"progress-bar"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role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"progressbar"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style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"width: 100%"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aria-valuenow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"100"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aria-valuemin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"0"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aria-valuemax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"100"</a:t>
            </a:r>
            <a:r>
              <a:rPr lang="en" sz="950">
                <a:solidFill>
                  <a:srgbClr val="212529"/>
                </a:solidFill>
              </a:rPr>
              <a:t>&gt;&lt;/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&lt;/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</p:txBody>
      </p:sp>
      <p:sp>
        <p:nvSpPr>
          <p:cNvPr id="660" name="Google Shape;660;p76"/>
          <p:cNvSpPr txBox="1"/>
          <p:nvPr/>
        </p:nvSpPr>
        <p:spPr>
          <a:xfrm>
            <a:off x="300100" y="2665200"/>
            <a:ext cx="4945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"progress"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&lt;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"progress-bar w-75"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role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"progressbar"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aria-valuenow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"75"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aria-valuemin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"0"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aria-valuemax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"100"</a:t>
            </a:r>
            <a:r>
              <a:rPr lang="en" sz="950">
                <a:solidFill>
                  <a:srgbClr val="212529"/>
                </a:solidFill>
              </a:rPr>
              <a:t>&gt;&lt;/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&lt;/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</p:txBody>
      </p:sp>
      <p:pic>
        <p:nvPicPr>
          <p:cNvPr id="661" name="Google Shape;661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2325" y="3480964"/>
            <a:ext cx="4379926" cy="225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62" name="Google Shape;662;p76"/>
          <p:cNvSpPr txBox="1"/>
          <p:nvPr/>
        </p:nvSpPr>
        <p:spPr>
          <a:xfrm>
            <a:off x="351125" y="3620800"/>
            <a:ext cx="37455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"progress"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&lt;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"progress-bar"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role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"progressbar"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style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"width: 25%;"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aria-valuenow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"25"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aria-valuemin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"0"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aria-valuemax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"100"</a:t>
            </a:r>
            <a:r>
              <a:rPr lang="en" sz="950">
                <a:solidFill>
                  <a:srgbClr val="212529"/>
                </a:solidFill>
              </a:rPr>
              <a:t>&gt;25%&lt;/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&lt;/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</p:txBody>
      </p:sp>
      <p:sp>
        <p:nvSpPr>
          <p:cNvPr id="663" name="Google Shape;663;p76"/>
          <p:cNvSpPr/>
          <p:nvPr/>
        </p:nvSpPr>
        <p:spPr>
          <a:xfrm>
            <a:off x="3266150" y="3311150"/>
            <a:ext cx="600190" cy="485400"/>
          </a:xfrm>
          <a:custGeom>
            <a:rect b="b" l="l" r="r" t="t"/>
            <a:pathLst>
              <a:path extrusionOk="0" h="19416" w="60019">
                <a:moveTo>
                  <a:pt x="0" y="19416"/>
                </a:moveTo>
                <a:cubicBezTo>
                  <a:pt x="4305" y="15831"/>
                  <a:pt x="6318" y="9661"/>
                  <a:pt x="11167" y="6854"/>
                </a:cubicBezTo>
                <a:cubicBezTo>
                  <a:pt x="20454" y="1479"/>
                  <a:pt x="32064" y="-896"/>
                  <a:pt x="42712" y="434"/>
                </a:cubicBezTo>
                <a:cubicBezTo>
                  <a:pt x="48786" y="1193"/>
                  <a:pt x="54212" y="4639"/>
                  <a:pt x="60019" y="6575"/>
                </a:cubicBezTo>
              </a:path>
            </a:pathLst>
          </a:custGeom>
          <a:noFill/>
          <a:ln cap="flat" cmpd="sng" w="9525">
            <a:solidFill>
              <a:srgbClr val="D63384"/>
            </a:solidFill>
            <a:prstDash val="solid"/>
            <a:round/>
            <a:headEnd len="med" w="med" type="none"/>
            <a:tailEnd len="med" w="med" type="diamond"/>
          </a:ln>
        </p:spPr>
      </p:sp>
      <p:sp>
        <p:nvSpPr>
          <p:cNvPr id="664" name="Google Shape;664;p76"/>
          <p:cNvSpPr txBox="1"/>
          <p:nvPr/>
        </p:nvSpPr>
        <p:spPr>
          <a:xfrm>
            <a:off x="2721800" y="4205825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7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Striped</a:t>
            </a:r>
            <a:endParaRPr sz="17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65" name="Google Shape;665;p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2100" y="4387311"/>
            <a:ext cx="2727252" cy="580987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76"/>
          <p:cNvSpPr txBox="1"/>
          <p:nvPr/>
        </p:nvSpPr>
        <p:spPr>
          <a:xfrm>
            <a:off x="6327325" y="3886250"/>
            <a:ext cx="26910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"progress"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&lt;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"progress-bar progress-bar-striped bg-success"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role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"progressbar"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style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"width: 25%"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aria-valuenow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"25"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aria-valuemin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"0"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aria-valuemax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"100"</a:t>
            </a:r>
            <a:r>
              <a:rPr lang="en" sz="950">
                <a:solidFill>
                  <a:srgbClr val="212529"/>
                </a:solidFill>
              </a:rPr>
              <a:t>&gt;&lt;/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&lt;/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77"/>
          <p:cNvSpPr txBox="1"/>
          <p:nvPr>
            <p:ph type="title"/>
          </p:nvPr>
        </p:nvSpPr>
        <p:spPr>
          <a:xfrm>
            <a:off x="0" y="0"/>
            <a:ext cx="2808000" cy="5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Spinners</a:t>
            </a:r>
            <a:endParaRPr/>
          </a:p>
        </p:txBody>
      </p:sp>
      <p:pic>
        <p:nvPicPr>
          <p:cNvPr id="672" name="Google Shape;672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77"/>
          <p:cNvSpPr txBox="1"/>
          <p:nvPr/>
        </p:nvSpPr>
        <p:spPr>
          <a:xfrm>
            <a:off x="188450" y="418725"/>
            <a:ext cx="8095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Indicate the loading state of a component or page with Bootstrap spinners, built entirely with HTML, CSS, and no JavaScript.</a:t>
            </a:r>
            <a:endParaRPr sz="1100"/>
          </a:p>
        </p:txBody>
      </p:sp>
      <p:sp>
        <p:nvSpPr>
          <p:cNvPr id="674" name="Google Shape;674;p77"/>
          <p:cNvSpPr txBox="1"/>
          <p:nvPr/>
        </p:nvSpPr>
        <p:spPr>
          <a:xfrm>
            <a:off x="125625" y="93520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7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Border spinner</a:t>
            </a:r>
            <a:endParaRPr sz="17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5" name="Google Shape;675;p77" title="short-video-spinners-1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452" y="1381600"/>
            <a:ext cx="1549325" cy="116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76" name="Google Shape;676;p77"/>
          <p:cNvSpPr txBox="1"/>
          <p:nvPr/>
        </p:nvSpPr>
        <p:spPr>
          <a:xfrm>
            <a:off x="1968075" y="1681925"/>
            <a:ext cx="45993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"spinner-border text-primary"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role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"status"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&lt;</a:t>
            </a:r>
            <a:r>
              <a:rPr lang="en" sz="950">
                <a:solidFill>
                  <a:srgbClr val="2F6F9F"/>
                </a:solidFill>
              </a:rPr>
              <a:t>span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"visually-hidden"</a:t>
            </a:r>
            <a:r>
              <a:rPr lang="en" sz="950">
                <a:solidFill>
                  <a:srgbClr val="212529"/>
                </a:solidFill>
              </a:rPr>
              <a:t>&gt;Loading...&lt;/</a:t>
            </a:r>
            <a:r>
              <a:rPr lang="en" sz="950">
                <a:solidFill>
                  <a:srgbClr val="2F6F9F"/>
                </a:solidFill>
              </a:rPr>
              <a:t>span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&lt;/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</p:txBody>
      </p:sp>
      <p:pic>
        <p:nvPicPr>
          <p:cNvPr id="677" name="Google Shape;677;p77" title="short-spinners-2.mp4">
            <a:hlinkClick r:id="rId6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776" y="3197500"/>
            <a:ext cx="1480675" cy="1110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77"/>
          <p:cNvSpPr txBox="1"/>
          <p:nvPr/>
        </p:nvSpPr>
        <p:spPr>
          <a:xfrm>
            <a:off x="2023900" y="3447625"/>
            <a:ext cx="35523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"spinner-grow text-success"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role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"status"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&lt;</a:t>
            </a:r>
            <a:r>
              <a:rPr lang="en" sz="950">
                <a:solidFill>
                  <a:srgbClr val="2F6F9F"/>
                </a:solidFill>
              </a:rPr>
              <a:t>span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"visually-hidden"</a:t>
            </a:r>
            <a:r>
              <a:rPr lang="en" sz="950">
                <a:solidFill>
                  <a:srgbClr val="212529"/>
                </a:solidFill>
              </a:rPr>
              <a:t>&gt;Loading...&lt;/</a:t>
            </a:r>
            <a:r>
              <a:rPr lang="en" sz="950">
                <a:solidFill>
                  <a:srgbClr val="2F6F9F"/>
                </a:solidFill>
              </a:rPr>
              <a:t>span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&lt;/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</p:txBody>
      </p:sp>
      <p:sp>
        <p:nvSpPr>
          <p:cNvPr id="679" name="Google Shape;679;p77"/>
          <p:cNvSpPr txBox="1"/>
          <p:nvPr/>
        </p:nvSpPr>
        <p:spPr>
          <a:xfrm>
            <a:off x="5317975" y="3035850"/>
            <a:ext cx="37197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"btn btn-primary"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type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"button"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disabled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&lt;</a:t>
            </a:r>
            <a:r>
              <a:rPr lang="en" sz="950">
                <a:solidFill>
                  <a:srgbClr val="2F6F9F"/>
                </a:solidFill>
              </a:rPr>
              <a:t>span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"spinner-border spinner-border-sm"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role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"status"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aria-hidden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"true"</a:t>
            </a:r>
            <a:r>
              <a:rPr lang="en" sz="950">
                <a:solidFill>
                  <a:srgbClr val="212529"/>
                </a:solidFill>
              </a:rPr>
              <a:t>&gt;&lt;/</a:t>
            </a:r>
            <a:r>
              <a:rPr lang="en" sz="950">
                <a:solidFill>
                  <a:srgbClr val="2F6F9F"/>
                </a:solidFill>
              </a:rPr>
              <a:t>span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&lt;</a:t>
            </a:r>
            <a:r>
              <a:rPr lang="en" sz="950">
                <a:solidFill>
                  <a:srgbClr val="2F6F9F"/>
                </a:solidFill>
              </a:rPr>
              <a:t>span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"visually-hidden"</a:t>
            </a:r>
            <a:r>
              <a:rPr lang="en" sz="950">
                <a:solidFill>
                  <a:srgbClr val="212529"/>
                </a:solidFill>
              </a:rPr>
              <a:t>&gt;Loading...&lt;/</a:t>
            </a:r>
            <a:r>
              <a:rPr lang="en" sz="950">
                <a:solidFill>
                  <a:srgbClr val="2F6F9F"/>
                </a:solidFill>
              </a:rPr>
              <a:t>span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&lt;/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"btn btn-primary"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type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"button"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disabled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&lt;</a:t>
            </a:r>
            <a:r>
              <a:rPr lang="en" sz="950">
                <a:solidFill>
                  <a:srgbClr val="2F6F9F"/>
                </a:solidFill>
              </a:rPr>
              <a:t>span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"spinner-border spinner-border-sm"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role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"status"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aria-hidden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"true"</a:t>
            </a:r>
            <a:r>
              <a:rPr lang="en" sz="950">
                <a:solidFill>
                  <a:srgbClr val="212529"/>
                </a:solidFill>
              </a:rPr>
              <a:t>&gt;&lt;/</a:t>
            </a:r>
            <a:r>
              <a:rPr lang="en" sz="950">
                <a:solidFill>
                  <a:srgbClr val="2F6F9F"/>
                </a:solidFill>
              </a:rPr>
              <a:t>span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Loading...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&lt;/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</p:txBody>
      </p:sp>
      <p:pic>
        <p:nvPicPr>
          <p:cNvPr id="680" name="Google Shape;680;p77" title="short-video-spinners3.mp4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43675" y="1237800"/>
            <a:ext cx="2369726" cy="13329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1000"/>
          </a:blip>
          <a:stretch>
            <a:fillRect/>
          </a:stretch>
        </a:blipFill>
      </p:bgPr>
    </p:bg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78"/>
          <p:cNvSpPr/>
          <p:nvPr/>
        </p:nvSpPr>
        <p:spPr>
          <a:xfrm>
            <a:off x="354500" y="348050"/>
            <a:ext cx="8469300" cy="4150800"/>
          </a:xfrm>
          <a:prstGeom prst="rect">
            <a:avLst/>
          </a:prstGeom>
          <a:solidFill>
            <a:srgbClr val="00A1FF">
              <a:alpha val="81570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78"/>
          <p:cNvSpPr txBox="1"/>
          <p:nvPr/>
        </p:nvSpPr>
        <p:spPr>
          <a:xfrm>
            <a:off x="711875" y="1263175"/>
            <a:ext cx="7970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300">
                <a:solidFill>
                  <a:schemeClr val="dk1"/>
                </a:solidFill>
              </a:rPr>
              <a:t>3.16 Bootstrap 5 </a:t>
            </a:r>
            <a:endParaRPr sz="43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300">
                <a:solidFill>
                  <a:schemeClr val="dk1"/>
                </a:solidFill>
              </a:rPr>
              <a:t>Pagination</a:t>
            </a:r>
            <a:endParaRPr sz="2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3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</p:txBody>
      </p:sp>
      <p:pic>
        <p:nvPicPr>
          <p:cNvPr id="687" name="Google Shape;687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78"/>
          <p:cNvSpPr txBox="1"/>
          <p:nvPr>
            <p:ph idx="4294967295" type="subTitle"/>
          </p:nvPr>
        </p:nvSpPr>
        <p:spPr>
          <a:xfrm>
            <a:off x="1102675" y="3094675"/>
            <a:ext cx="7492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Lavanya Seetharaman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Instructor @Board Infinity 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79"/>
          <p:cNvSpPr txBox="1"/>
          <p:nvPr/>
        </p:nvSpPr>
        <p:spPr>
          <a:xfrm>
            <a:off x="120250" y="987000"/>
            <a:ext cx="4015500" cy="2670600"/>
          </a:xfrm>
          <a:prstGeom prst="rect">
            <a:avLst/>
          </a:prstGeom>
          <a:noFill/>
          <a:ln cap="flat" cmpd="sng" w="9525">
            <a:solidFill>
              <a:srgbClr val="555555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</a:t>
            </a:r>
            <a:r>
              <a:rPr lang="en" sz="950">
                <a:solidFill>
                  <a:srgbClr val="2F6F9F"/>
                </a:solidFill>
              </a:rPr>
              <a:t>nav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aria-label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"Page navigation example"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&lt;</a:t>
            </a:r>
            <a:r>
              <a:rPr lang="en" sz="950">
                <a:solidFill>
                  <a:srgbClr val="2F6F9F"/>
                </a:solidFill>
              </a:rPr>
              <a:t>ul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"pagination"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&lt;</a:t>
            </a:r>
            <a:r>
              <a:rPr lang="en" sz="950">
                <a:solidFill>
                  <a:srgbClr val="2F6F9F"/>
                </a:solidFill>
              </a:rPr>
              <a:t>li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"page-item"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  &lt;</a:t>
            </a:r>
            <a:r>
              <a:rPr lang="en" sz="950">
                <a:solidFill>
                  <a:srgbClr val="2F6F9F"/>
                </a:solidFill>
              </a:rPr>
              <a:t>a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"page-link"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href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"#"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aria-label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"Previous"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    &lt;</a:t>
            </a:r>
            <a:r>
              <a:rPr lang="en" sz="950">
                <a:solidFill>
                  <a:srgbClr val="2F6F9F"/>
                </a:solidFill>
              </a:rPr>
              <a:t>span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aria-hidden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"true"</a:t>
            </a:r>
            <a:r>
              <a:rPr lang="en" sz="950">
                <a:solidFill>
                  <a:srgbClr val="212529"/>
                </a:solidFill>
              </a:rPr>
              <a:t>&gt;</a:t>
            </a:r>
            <a:r>
              <a:rPr lang="en" sz="950">
                <a:solidFill>
                  <a:srgbClr val="727272"/>
                </a:solidFill>
              </a:rPr>
              <a:t>&amp;laquo;</a:t>
            </a:r>
            <a:r>
              <a:rPr lang="en" sz="950">
                <a:solidFill>
                  <a:srgbClr val="212529"/>
                </a:solidFill>
              </a:rPr>
              <a:t>&lt;/</a:t>
            </a:r>
            <a:r>
              <a:rPr lang="en" sz="950">
                <a:solidFill>
                  <a:srgbClr val="2F6F9F"/>
                </a:solidFill>
              </a:rPr>
              <a:t>span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  &lt;/</a:t>
            </a:r>
            <a:r>
              <a:rPr lang="en" sz="950">
                <a:solidFill>
                  <a:srgbClr val="2F6F9F"/>
                </a:solidFill>
              </a:rPr>
              <a:t>a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&lt;/</a:t>
            </a:r>
            <a:r>
              <a:rPr lang="en" sz="950">
                <a:solidFill>
                  <a:srgbClr val="2F6F9F"/>
                </a:solidFill>
              </a:rPr>
              <a:t>li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&lt;</a:t>
            </a:r>
            <a:r>
              <a:rPr lang="en" sz="950">
                <a:solidFill>
                  <a:srgbClr val="2F6F9F"/>
                </a:solidFill>
              </a:rPr>
              <a:t>li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"page-item"</a:t>
            </a:r>
            <a:r>
              <a:rPr lang="en" sz="950">
                <a:solidFill>
                  <a:srgbClr val="212529"/>
                </a:solidFill>
              </a:rPr>
              <a:t>&gt;&lt;</a:t>
            </a:r>
            <a:r>
              <a:rPr lang="en" sz="950">
                <a:solidFill>
                  <a:srgbClr val="2F6F9F"/>
                </a:solidFill>
              </a:rPr>
              <a:t>a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"page-link"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href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"#"</a:t>
            </a:r>
            <a:r>
              <a:rPr lang="en" sz="950">
                <a:solidFill>
                  <a:srgbClr val="212529"/>
                </a:solidFill>
              </a:rPr>
              <a:t>&gt;1&lt;/</a:t>
            </a:r>
            <a:r>
              <a:rPr lang="en" sz="950">
                <a:solidFill>
                  <a:srgbClr val="2F6F9F"/>
                </a:solidFill>
              </a:rPr>
              <a:t>a</a:t>
            </a:r>
            <a:r>
              <a:rPr lang="en" sz="950">
                <a:solidFill>
                  <a:srgbClr val="212529"/>
                </a:solidFill>
              </a:rPr>
              <a:t>&gt;&lt;/</a:t>
            </a:r>
            <a:r>
              <a:rPr lang="en" sz="950">
                <a:solidFill>
                  <a:srgbClr val="2F6F9F"/>
                </a:solidFill>
              </a:rPr>
              <a:t>li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&lt;</a:t>
            </a:r>
            <a:r>
              <a:rPr lang="en" sz="950">
                <a:solidFill>
                  <a:srgbClr val="2F6F9F"/>
                </a:solidFill>
              </a:rPr>
              <a:t>li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"page-item"</a:t>
            </a:r>
            <a:r>
              <a:rPr lang="en" sz="950">
                <a:solidFill>
                  <a:srgbClr val="212529"/>
                </a:solidFill>
              </a:rPr>
              <a:t>&gt;&lt;</a:t>
            </a:r>
            <a:r>
              <a:rPr lang="en" sz="950">
                <a:solidFill>
                  <a:srgbClr val="2F6F9F"/>
                </a:solidFill>
              </a:rPr>
              <a:t>a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"page-link"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href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"#"</a:t>
            </a:r>
            <a:r>
              <a:rPr lang="en" sz="950">
                <a:solidFill>
                  <a:srgbClr val="212529"/>
                </a:solidFill>
              </a:rPr>
              <a:t>&gt;2&lt;/</a:t>
            </a:r>
            <a:r>
              <a:rPr lang="en" sz="950">
                <a:solidFill>
                  <a:srgbClr val="2F6F9F"/>
                </a:solidFill>
              </a:rPr>
              <a:t>a</a:t>
            </a:r>
            <a:r>
              <a:rPr lang="en" sz="950">
                <a:solidFill>
                  <a:srgbClr val="212529"/>
                </a:solidFill>
              </a:rPr>
              <a:t>&gt;&lt;/</a:t>
            </a:r>
            <a:r>
              <a:rPr lang="en" sz="950">
                <a:solidFill>
                  <a:srgbClr val="2F6F9F"/>
                </a:solidFill>
              </a:rPr>
              <a:t>li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&lt;</a:t>
            </a:r>
            <a:r>
              <a:rPr lang="en" sz="950">
                <a:solidFill>
                  <a:srgbClr val="2F6F9F"/>
                </a:solidFill>
              </a:rPr>
              <a:t>li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"page-item"</a:t>
            </a:r>
            <a:r>
              <a:rPr lang="en" sz="950">
                <a:solidFill>
                  <a:srgbClr val="212529"/>
                </a:solidFill>
              </a:rPr>
              <a:t>&gt;&lt;</a:t>
            </a:r>
            <a:r>
              <a:rPr lang="en" sz="950">
                <a:solidFill>
                  <a:srgbClr val="2F6F9F"/>
                </a:solidFill>
              </a:rPr>
              <a:t>a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"page-link"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href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"#"</a:t>
            </a:r>
            <a:r>
              <a:rPr lang="en" sz="950">
                <a:solidFill>
                  <a:srgbClr val="212529"/>
                </a:solidFill>
              </a:rPr>
              <a:t>&gt;3&lt;/</a:t>
            </a:r>
            <a:r>
              <a:rPr lang="en" sz="950">
                <a:solidFill>
                  <a:srgbClr val="2F6F9F"/>
                </a:solidFill>
              </a:rPr>
              <a:t>a</a:t>
            </a:r>
            <a:r>
              <a:rPr lang="en" sz="950">
                <a:solidFill>
                  <a:srgbClr val="212529"/>
                </a:solidFill>
              </a:rPr>
              <a:t>&gt;&lt;/</a:t>
            </a:r>
            <a:r>
              <a:rPr lang="en" sz="950">
                <a:solidFill>
                  <a:srgbClr val="2F6F9F"/>
                </a:solidFill>
              </a:rPr>
              <a:t>li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&lt;</a:t>
            </a:r>
            <a:r>
              <a:rPr lang="en" sz="950">
                <a:solidFill>
                  <a:srgbClr val="2F6F9F"/>
                </a:solidFill>
              </a:rPr>
              <a:t>li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"page-item"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  &lt;</a:t>
            </a:r>
            <a:r>
              <a:rPr lang="en" sz="950">
                <a:solidFill>
                  <a:srgbClr val="2F6F9F"/>
                </a:solidFill>
              </a:rPr>
              <a:t>a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"page-link"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href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"#"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aria-label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"Next"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    &lt;</a:t>
            </a:r>
            <a:r>
              <a:rPr lang="en" sz="950">
                <a:solidFill>
                  <a:srgbClr val="2F6F9F"/>
                </a:solidFill>
              </a:rPr>
              <a:t>span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aria-hidden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"true"</a:t>
            </a:r>
            <a:r>
              <a:rPr lang="en" sz="950">
                <a:solidFill>
                  <a:srgbClr val="212529"/>
                </a:solidFill>
              </a:rPr>
              <a:t>&gt;</a:t>
            </a:r>
            <a:r>
              <a:rPr lang="en" sz="950">
                <a:solidFill>
                  <a:srgbClr val="727272"/>
                </a:solidFill>
              </a:rPr>
              <a:t>&amp;raquo;</a:t>
            </a:r>
            <a:r>
              <a:rPr lang="en" sz="950">
                <a:solidFill>
                  <a:srgbClr val="212529"/>
                </a:solidFill>
              </a:rPr>
              <a:t>&lt;/</a:t>
            </a:r>
            <a:r>
              <a:rPr lang="en" sz="950">
                <a:solidFill>
                  <a:srgbClr val="2F6F9F"/>
                </a:solidFill>
              </a:rPr>
              <a:t>span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  &lt;/</a:t>
            </a:r>
            <a:r>
              <a:rPr lang="en" sz="950">
                <a:solidFill>
                  <a:srgbClr val="2F6F9F"/>
                </a:solidFill>
              </a:rPr>
              <a:t>a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&lt;/</a:t>
            </a:r>
            <a:r>
              <a:rPr lang="en" sz="950">
                <a:solidFill>
                  <a:srgbClr val="2F6F9F"/>
                </a:solidFill>
              </a:rPr>
              <a:t>li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&lt;/</a:t>
            </a:r>
            <a:r>
              <a:rPr lang="en" sz="950">
                <a:solidFill>
                  <a:srgbClr val="2F6F9F"/>
                </a:solidFill>
              </a:rPr>
              <a:t>ul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&lt;/</a:t>
            </a:r>
            <a:r>
              <a:rPr lang="en" sz="950">
                <a:solidFill>
                  <a:srgbClr val="2F6F9F"/>
                </a:solidFill>
              </a:rPr>
              <a:t>nav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</p:txBody>
      </p:sp>
      <p:pic>
        <p:nvPicPr>
          <p:cNvPr id="694" name="Google Shape;694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79"/>
          <p:cNvSpPr txBox="1"/>
          <p:nvPr/>
        </p:nvSpPr>
        <p:spPr>
          <a:xfrm>
            <a:off x="0" y="0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2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Pagination</a:t>
            </a:r>
            <a:endParaRPr sz="2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6" name="Google Shape;696;p79"/>
          <p:cNvSpPr txBox="1"/>
          <p:nvPr/>
        </p:nvSpPr>
        <p:spPr>
          <a:xfrm>
            <a:off x="201575" y="538800"/>
            <a:ext cx="688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showing pagination to indicate a series of related content exists across multiple pages.</a:t>
            </a:r>
            <a:endParaRPr sz="1100"/>
          </a:p>
        </p:txBody>
      </p:sp>
      <p:pic>
        <p:nvPicPr>
          <p:cNvPr id="697" name="Google Shape;697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1625" y="2508800"/>
            <a:ext cx="1602775" cy="3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5525" y="1059125"/>
            <a:ext cx="1400207" cy="3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p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62800" y="3657600"/>
            <a:ext cx="1731225" cy="663175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79"/>
          <p:cNvSpPr txBox="1"/>
          <p:nvPr/>
        </p:nvSpPr>
        <p:spPr>
          <a:xfrm>
            <a:off x="4249475" y="3564325"/>
            <a:ext cx="4782000" cy="15006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</a:t>
            </a:r>
            <a:r>
              <a:rPr lang="en" sz="950">
                <a:solidFill>
                  <a:srgbClr val="2F6F9F"/>
                </a:solidFill>
              </a:rPr>
              <a:t>nav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aria-label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"..."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&lt;</a:t>
            </a:r>
            <a:r>
              <a:rPr lang="en" sz="950">
                <a:solidFill>
                  <a:srgbClr val="2F6F9F"/>
                </a:solidFill>
              </a:rPr>
              <a:t>ul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"pagination pagination-lg"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&lt;</a:t>
            </a:r>
            <a:r>
              <a:rPr lang="en" sz="950">
                <a:solidFill>
                  <a:srgbClr val="2F6F9F"/>
                </a:solidFill>
              </a:rPr>
              <a:t>li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"page-item active"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aria-current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"page"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  &lt;</a:t>
            </a:r>
            <a:r>
              <a:rPr lang="en" sz="950">
                <a:solidFill>
                  <a:srgbClr val="2F6F9F"/>
                </a:solidFill>
              </a:rPr>
              <a:t>span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"page-link"</a:t>
            </a:r>
            <a:r>
              <a:rPr lang="en" sz="950">
                <a:solidFill>
                  <a:srgbClr val="212529"/>
                </a:solidFill>
              </a:rPr>
              <a:t>&gt;1&lt;/</a:t>
            </a:r>
            <a:r>
              <a:rPr lang="en" sz="950">
                <a:solidFill>
                  <a:srgbClr val="2F6F9F"/>
                </a:solidFill>
              </a:rPr>
              <a:t>span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&lt;/</a:t>
            </a:r>
            <a:r>
              <a:rPr lang="en" sz="950">
                <a:solidFill>
                  <a:srgbClr val="2F6F9F"/>
                </a:solidFill>
              </a:rPr>
              <a:t>li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&lt;</a:t>
            </a:r>
            <a:r>
              <a:rPr lang="en" sz="950">
                <a:solidFill>
                  <a:srgbClr val="2F6F9F"/>
                </a:solidFill>
              </a:rPr>
              <a:t>li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"page-item"</a:t>
            </a:r>
            <a:r>
              <a:rPr lang="en" sz="950">
                <a:solidFill>
                  <a:srgbClr val="212529"/>
                </a:solidFill>
              </a:rPr>
              <a:t>&gt;&lt;</a:t>
            </a:r>
            <a:r>
              <a:rPr lang="en" sz="950">
                <a:solidFill>
                  <a:srgbClr val="2F6F9F"/>
                </a:solidFill>
              </a:rPr>
              <a:t>a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"page-link"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href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"#"</a:t>
            </a:r>
            <a:r>
              <a:rPr lang="en" sz="950">
                <a:solidFill>
                  <a:srgbClr val="212529"/>
                </a:solidFill>
              </a:rPr>
              <a:t>&gt;2&lt;/</a:t>
            </a:r>
            <a:r>
              <a:rPr lang="en" sz="950">
                <a:solidFill>
                  <a:srgbClr val="2F6F9F"/>
                </a:solidFill>
              </a:rPr>
              <a:t>a</a:t>
            </a:r>
            <a:r>
              <a:rPr lang="en" sz="950">
                <a:solidFill>
                  <a:srgbClr val="212529"/>
                </a:solidFill>
              </a:rPr>
              <a:t>&gt;&lt;/</a:t>
            </a:r>
            <a:r>
              <a:rPr lang="en" sz="950">
                <a:solidFill>
                  <a:srgbClr val="2F6F9F"/>
                </a:solidFill>
              </a:rPr>
              <a:t>li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&lt;</a:t>
            </a:r>
            <a:r>
              <a:rPr lang="en" sz="950">
                <a:solidFill>
                  <a:srgbClr val="2F6F9F"/>
                </a:solidFill>
              </a:rPr>
              <a:t>li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"page-item"</a:t>
            </a:r>
            <a:r>
              <a:rPr lang="en" sz="950">
                <a:solidFill>
                  <a:srgbClr val="212529"/>
                </a:solidFill>
              </a:rPr>
              <a:t>&gt;&lt;</a:t>
            </a:r>
            <a:r>
              <a:rPr lang="en" sz="950">
                <a:solidFill>
                  <a:srgbClr val="2F6F9F"/>
                </a:solidFill>
              </a:rPr>
              <a:t>a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"page-link"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href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"#"</a:t>
            </a:r>
            <a:r>
              <a:rPr lang="en" sz="950">
                <a:solidFill>
                  <a:srgbClr val="212529"/>
                </a:solidFill>
              </a:rPr>
              <a:t>&gt;3&lt;/</a:t>
            </a:r>
            <a:r>
              <a:rPr lang="en" sz="950">
                <a:solidFill>
                  <a:srgbClr val="2F6F9F"/>
                </a:solidFill>
              </a:rPr>
              <a:t>a</a:t>
            </a:r>
            <a:r>
              <a:rPr lang="en" sz="950">
                <a:solidFill>
                  <a:srgbClr val="212529"/>
                </a:solidFill>
              </a:rPr>
              <a:t>&gt;&lt;/</a:t>
            </a:r>
            <a:r>
              <a:rPr lang="en" sz="950">
                <a:solidFill>
                  <a:srgbClr val="2F6F9F"/>
                </a:solidFill>
              </a:rPr>
              <a:t>li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&lt;/</a:t>
            </a:r>
            <a:r>
              <a:rPr lang="en" sz="950">
                <a:solidFill>
                  <a:srgbClr val="2F6F9F"/>
                </a:solidFill>
              </a:rPr>
              <a:t>ul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&lt;/</a:t>
            </a:r>
            <a:r>
              <a:rPr lang="en" sz="950">
                <a:solidFill>
                  <a:srgbClr val="2F6F9F"/>
                </a:solidFill>
              </a:rPr>
              <a:t>nav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</p:txBody>
      </p:sp>
      <p:sp>
        <p:nvSpPr>
          <p:cNvPr id="701" name="Google Shape;701;p79"/>
          <p:cNvSpPr txBox="1"/>
          <p:nvPr/>
        </p:nvSpPr>
        <p:spPr>
          <a:xfrm>
            <a:off x="4572000" y="1399250"/>
            <a:ext cx="4459500" cy="15006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</a:t>
            </a:r>
            <a:r>
              <a:rPr lang="en" sz="950">
                <a:solidFill>
                  <a:srgbClr val="2F6F9F"/>
                </a:solidFill>
              </a:rPr>
              <a:t>nav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aria-label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"Page navigation example"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&lt;</a:t>
            </a:r>
            <a:r>
              <a:rPr lang="en" sz="950">
                <a:solidFill>
                  <a:srgbClr val="2F6F9F"/>
                </a:solidFill>
              </a:rPr>
              <a:t>ul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"pagination"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&lt;</a:t>
            </a:r>
            <a:r>
              <a:rPr lang="en" sz="950">
                <a:solidFill>
                  <a:srgbClr val="2F6F9F"/>
                </a:solidFill>
              </a:rPr>
              <a:t>li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"page-item"</a:t>
            </a:r>
            <a:r>
              <a:rPr lang="en" sz="950">
                <a:solidFill>
                  <a:srgbClr val="212529"/>
                </a:solidFill>
              </a:rPr>
              <a:t>&gt;&lt;</a:t>
            </a:r>
            <a:r>
              <a:rPr lang="en" sz="950">
                <a:solidFill>
                  <a:srgbClr val="2F6F9F"/>
                </a:solidFill>
              </a:rPr>
              <a:t>a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"page-link"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href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"#"</a:t>
            </a:r>
            <a:r>
              <a:rPr lang="en" sz="950">
                <a:solidFill>
                  <a:srgbClr val="212529"/>
                </a:solidFill>
              </a:rPr>
              <a:t>&gt;Previous&lt;/</a:t>
            </a:r>
            <a:r>
              <a:rPr lang="en" sz="950">
                <a:solidFill>
                  <a:srgbClr val="2F6F9F"/>
                </a:solidFill>
              </a:rPr>
              <a:t>a</a:t>
            </a:r>
            <a:r>
              <a:rPr lang="en" sz="950">
                <a:solidFill>
                  <a:srgbClr val="212529"/>
                </a:solidFill>
              </a:rPr>
              <a:t>&gt;&lt;/</a:t>
            </a:r>
            <a:r>
              <a:rPr lang="en" sz="950">
                <a:solidFill>
                  <a:srgbClr val="2F6F9F"/>
                </a:solidFill>
              </a:rPr>
              <a:t>li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&lt;</a:t>
            </a:r>
            <a:r>
              <a:rPr lang="en" sz="950">
                <a:solidFill>
                  <a:srgbClr val="2F6F9F"/>
                </a:solidFill>
              </a:rPr>
              <a:t>li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"page-item"</a:t>
            </a:r>
            <a:r>
              <a:rPr lang="en" sz="950">
                <a:solidFill>
                  <a:srgbClr val="212529"/>
                </a:solidFill>
              </a:rPr>
              <a:t>&gt;&lt;</a:t>
            </a:r>
            <a:r>
              <a:rPr lang="en" sz="950">
                <a:solidFill>
                  <a:srgbClr val="2F6F9F"/>
                </a:solidFill>
              </a:rPr>
              <a:t>a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"page-link"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href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"#"</a:t>
            </a:r>
            <a:r>
              <a:rPr lang="en" sz="950">
                <a:solidFill>
                  <a:srgbClr val="212529"/>
                </a:solidFill>
              </a:rPr>
              <a:t>&gt;1&lt;/</a:t>
            </a:r>
            <a:r>
              <a:rPr lang="en" sz="950">
                <a:solidFill>
                  <a:srgbClr val="2F6F9F"/>
                </a:solidFill>
              </a:rPr>
              <a:t>a</a:t>
            </a:r>
            <a:r>
              <a:rPr lang="en" sz="950">
                <a:solidFill>
                  <a:srgbClr val="212529"/>
                </a:solidFill>
              </a:rPr>
              <a:t>&gt;&lt;/</a:t>
            </a:r>
            <a:r>
              <a:rPr lang="en" sz="950">
                <a:solidFill>
                  <a:srgbClr val="2F6F9F"/>
                </a:solidFill>
              </a:rPr>
              <a:t>li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&lt;</a:t>
            </a:r>
            <a:r>
              <a:rPr lang="en" sz="950">
                <a:solidFill>
                  <a:srgbClr val="2F6F9F"/>
                </a:solidFill>
              </a:rPr>
              <a:t>li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"page-item"</a:t>
            </a:r>
            <a:r>
              <a:rPr lang="en" sz="950">
                <a:solidFill>
                  <a:srgbClr val="212529"/>
                </a:solidFill>
              </a:rPr>
              <a:t>&gt;&lt;</a:t>
            </a:r>
            <a:r>
              <a:rPr lang="en" sz="950">
                <a:solidFill>
                  <a:srgbClr val="2F6F9F"/>
                </a:solidFill>
              </a:rPr>
              <a:t>a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"page-link"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href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"#"</a:t>
            </a:r>
            <a:r>
              <a:rPr lang="en" sz="950">
                <a:solidFill>
                  <a:srgbClr val="212529"/>
                </a:solidFill>
              </a:rPr>
              <a:t>&gt;2&lt;/</a:t>
            </a:r>
            <a:r>
              <a:rPr lang="en" sz="950">
                <a:solidFill>
                  <a:srgbClr val="2F6F9F"/>
                </a:solidFill>
              </a:rPr>
              <a:t>a</a:t>
            </a:r>
            <a:r>
              <a:rPr lang="en" sz="950">
                <a:solidFill>
                  <a:srgbClr val="212529"/>
                </a:solidFill>
              </a:rPr>
              <a:t>&gt;&lt;/</a:t>
            </a:r>
            <a:r>
              <a:rPr lang="en" sz="950">
                <a:solidFill>
                  <a:srgbClr val="2F6F9F"/>
                </a:solidFill>
              </a:rPr>
              <a:t>li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&lt;</a:t>
            </a:r>
            <a:r>
              <a:rPr lang="en" sz="950">
                <a:solidFill>
                  <a:srgbClr val="2F6F9F"/>
                </a:solidFill>
              </a:rPr>
              <a:t>li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"page-item"</a:t>
            </a:r>
            <a:r>
              <a:rPr lang="en" sz="950">
                <a:solidFill>
                  <a:srgbClr val="212529"/>
                </a:solidFill>
              </a:rPr>
              <a:t>&gt;&lt;</a:t>
            </a:r>
            <a:r>
              <a:rPr lang="en" sz="950">
                <a:solidFill>
                  <a:srgbClr val="2F6F9F"/>
                </a:solidFill>
              </a:rPr>
              <a:t>a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"page-link"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href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"#"</a:t>
            </a:r>
            <a:r>
              <a:rPr lang="en" sz="950">
                <a:solidFill>
                  <a:srgbClr val="212529"/>
                </a:solidFill>
              </a:rPr>
              <a:t>&gt;3&lt;/</a:t>
            </a:r>
            <a:r>
              <a:rPr lang="en" sz="950">
                <a:solidFill>
                  <a:srgbClr val="2F6F9F"/>
                </a:solidFill>
              </a:rPr>
              <a:t>a</a:t>
            </a:r>
            <a:r>
              <a:rPr lang="en" sz="950">
                <a:solidFill>
                  <a:srgbClr val="212529"/>
                </a:solidFill>
              </a:rPr>
              <a:t>&gt;&lt;/</a:t>
            </a:r>
            <a:r>
              <a:rPr lang="en" sz="950">
                <a:solidFill>
                  <a:srgbClr val="2F6F9F"/>
                </a:solidFill>
              </a:rPr>
              <a:t>li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&lt;</a:t>
            </a:r>
            <a:r>
              <a:rPr lang="en" sz="950">
                <a:solidFill>
                  <a:srgbClr val="2F6F9F"/>
                </a:solidFill>
              </a:rPr>
              <a:t>li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"page-item"</a:t>
            </a:r>
            <a:r>
              <a:rPr lang="en" sz="950">
                <a:solidFill>
                  <a:srgbClr val="212529"/>
                </a:solidFill>
              </a:rPr>
              <a:t>&gt;&lt;</a:t>
            </a:r>
            <a:r>
              <a:rPr lang="en" sz="950">
                <a:solidFill>
                  <a:srgbClr val="2F6F9F"/>
                </a:solidFill>
              </a:rPr>
              <a:t>a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"page-link"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href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"#"</a:t>
            </a:r>
            <a:r>
              <a:rPr lang="en" sz="950">
                <a:solidFill>
                  <a:srgbClr val="212529"/>
                </a:solidFill>
              </a:rPr>
              <a:t>&gt;Next&lt;/</a:t>
            </a:r>
            <a:r>
              <a:rPr lang="en" sz="950">
                <a:solidFill>
                  <a:srgbClr val="2F6F9F"/>
                </a:solidFill>
              </a:rPr>
              <a:t>a</a:t>
            </a:r>
            <a:r>
              <a:rPr lang="en" sz="950">
                <a:solidFill>
                  <a:srgbClr val="212529"/>
                </a:solidFill>
              </a:rPr>
              <a:t>&gt;&lt;/</a:t>
            </a:r>
            <a:r>
              <a:rPr lang="en" sz="950">
                <a:solidFill>
                  <a:srgbClr val="2F6F9F"/>
                </a:solidFill>
              </a:rPr>
              <a:t>li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&lt;/</a:t>
            </a:r>
            <a:r>
              <a:rPr lang="en" sz="950">
                <a:solidFill>
                  <a:srgbClr val="2F6F9F"/>
                </a:solidFill>
              </a:rPr>
              <a:t>ul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&lt;/</a:t>
            </a:r>
            <a:r>
              <a:rPr lang="en" sz="950">
                <a:solidFill>
                  <a:srgbClr val="2F6F9F"/>
                </a:solidFill>
              </a:rPr>
              <a:t>nav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1000"/>
          </a:blip>
          <a:stretch>
            <a:fillRect/>
          </a:stretch>
        </a:blipFill>
      </p:bgPr>
    </p:bg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80"/>
          <p:cNvSpPr/>
          <p:nvPr/>
        </p:nvSpPr>
        <p:spPr>
          <a:xfrm>
            <a:off x="354500" y="348050"/>
            <a:ext cx="8469300" cy="4150800"/>
          </a:xfrm>
          <a:prstGeom prst="rect">
            <a:avLst/>
          </a:prstGeom>
          <a:solidFill>
            <a:srgbClr val="00A1FF">
              <a:alpha val="81570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80"/>
          <p:cNvSpPr txBox="1"/>
          <p:nvPr/>
        </p:nvSpPr>
        <p:spPr>
          <a:xfrm>
            <a:off x="711875" y="1263175"/>
            <a:ext cx="7970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300">
                <a:solidFill>
                  <a:schemeClr val="dk1"/>
                </a:solidFill>
              </a:rPr>
              <a:t>3.17 Bootstrap 5 </a:t>
            </a:r>
            <a:endParaRPr sz="43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300">
                <a:solidFill>
                  <a:schemeClr val="dk1"/>
                </a:solidFill>
              </a:rPr>
              <a:t>Dropdowns</a:t>
            </a:r>
            <a:endParaRPr sz="2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3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</p:txBody>
      </p:sp>
      <p:pic>
        <p:nvPicPr>
          <p:cNvPr id="708" name="Google Shape;708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80"/>
          <p:cNvSpPr txBox="1"/>
          <p:nvPr>
            <p:ph idx="4294967295" type="subTitle"/>
          </p:nvPr>
        </p:nvSpPr>
        <p:spPr>
          <a:xfrm>
            <a:off x="950825" y="2755475"/>
            <a:ext cx="7492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Lavanya Seetharaman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Instructor @Board Infinity 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4" name="Google Shape;714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81"/>
          <p:cNvSpPr txBox="1"/>
          <p:nvPr/>
        </p:nvSpPr>
        <p:spPr>
          <a:xfrm>
            <a:off x="0" y="0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2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Dropdowns</a:t>
            </a:r>
            <a:endParaRPr sz="2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6" name="Google Shape;716;p81"/>
          <p:cNvSpPr txBox="1"/>
          <p:nvPr/>
        </p:nvSpPr>
        <p:spPr>
          <a:xfrm>
            <a:off x="193850" y="538800"/>
            <a:ext cx="744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Toggle contextual overlays for displaying lists of links and more with the Bootstrap dropdown plugin.</a:t>
            </a:r>
            <a:endParaRPr sz="800"/>
          </a:p>
        </p:txBody>
      </p:sp>
      <p:sp>
        <p:nvSpPr>
          <p:cNvPr id="717" name="Google Shape;717;p81"/>
          <p:cNvSpPr txBox="1"/>
          <p:nvPr/>
        </p:nvSpPr>
        <p:spPr>
          <a:xfrm>
            <a:off x="297675" y="1079925"/>
            <a:ext cx="6227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Dropdowns are built on a third party library, </a:t>
            </a:r>
            <a:r>
              <a:rPr lang="en" sz="1200" u="sng">
                <a:solidFill>
                  <a:srgbClr val="0D6EF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Popper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which provides dynamic positioning and viewport detection</a:t>
            </a:r>
            <a:endParaRPr/>
          </a:p>
        </p:txBody>
      </p:sp>
      <p:grpSp>
        <p:nvGrpSpPr>
          <p:cNvPr id="718" name="Google Shape;718;p81"/>
          <p:cNvGrpSpPr/>
          <p:nvPr/>
        </p:nvGrpSpPr>
        <p:grpSpPr>
          <a:xfrm>
            <a:off x="6623076" y="466660"/>
            <a:ext cx="2311122" cy="992072"/>
            <a:chOff x="962200" y="3247400"/>
            <a:chExt cx="5391000" cy="1860600"/>
          </a:xfrm>
        </p:grpSpPr>
        <p:sp>
          <p:nvSpPr>
            <p:cNvPr id="719" name="Google Shape;719;p81"/>
            <p:cNvSpPr/>
            <p:nvPr/>
          </p:nvSpPr>
          <p:spPr>
            <a:xfrm>
              <a:off x="962200" y="3247400"/>
              <a:ext cx="5391000" cy="18606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81"/>
            <p:cNvSpPr/>
            <p:nvPr/>
          </p:nvSpPr>
          <p:spPr>
            <a:xfrm>
              <a:off x="1591475" y="4591750"/>
              <a:ext cx="4048200" cy="445800"/>
            </a:xfrm>
            <a:prstGeom prst="roundRect">
              <a:avLst>
                <a:gd fmla="val 16667" name="adj"/>
              </a:avLst>
            </a:prstGeom>
            <a:solidFill>
              <a:srgbClr val="674EA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00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Compiled bootstrap min css</a:t>
              </a:r>
              <a:endParaRPr sz="800">
                <a:solidFill>
                  <a:srgbClr val="FFFF00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grpSp>
          <p:nvGrpSpPr>
            <p:cNvPr id="721" name="Google Shape;721;p81"/>
            <p:cNvGrpSpPr/>
            <p:nvPr/>
          </p:nvGrpSpPr>
          <p:grpSpPr>
            <a:xfrm>
              <a:off x="2168775" y="3376663"/>
              <a:ext cx="3035100" cy="1153200"/>
              <a:chOff x="2098025" y="3369588"/>
              <a:chExt cx="3035100" cy="1153200"/>
            </a:xfrm>
          </p:grpSpPr>
          <p:sp>
            <p:nvSpPr>
              <p:cNvPr id="722" name="Google Shape;722;p81"/>
              <p:cNvSpPr/>
              <p:nvPr/>
            </p:nvSpPr>
            <p:spPr>
              <a:xfrm>
                <a:off x="2098025" y="3369588"/>
                <a:ext cx="3035100" cy="1153200"/>
              </a:xfrm>
              <a:prstGeom prst="rect">
                <a:avLst/>
              </a:prstGeom>
              <a:solidFill>
                <a:srgbClr val="8E7CC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81"/>
              <p:cNvSpPr/>
              <p:nvPr/>
            </p:nvSpPr>
            <p:spPr>
              <a:xfrm>
                <a:off x="2202425" y="3965675"/>
                <a:ext cx="2826300" cy="445800"/>
              </a:xfrm>
              <a:prstGeom prst="roundRect">
                <a:avLst>
                  <a:gd fmla="val 16667" name="adj"/>
                </a:avLst>
              </a:prstGeom>
              <a:solidFill>
                <a:srgbClr val="D63384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>
                    <a:solidFill>
                      <a:srgbClr val="FFFF00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Compiled popper min js</a:t>
                </a:r>
                <a:endParaRPr sz="700">
                  <a:solidFill>
                    <a:srgbClr val="FFFF00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724" name="Google Shape;724;p81"/>
              <p:cNvSpPr/>
              <p:nvPr/>
            </p:nvSpPr>
            <p:spPr>
              <a:xfrm>
                <a:off x="2202425" y="3438875"/>
                <a:ext cx="2826300" cy="445800"/>
              </a:xfrm>
              <a:prstGeom prst="roundRect">
                <a:avLst>
                  <a:gd fmla="val 16667" name="adj"/>
                </a:avLst>
              </a:prstGeom>
              <a:solidFill>
                <a:srgbClr val="D63384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>
                    <a:solidFill>
                      <a:srgbClr val="FFFF00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Compiled bootstrap min js</a:t>
                </a:r>
                <a:endParaRPr sz="600">
                  <a:solidFill>
                    <a:srgbClr val="FFFF00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</p:grpSp>
      <p:sp>
        <p:nvSpPr>
          <p:cNvPr id="725" name="Google Shape;725;p81"/>
          <p:cNvSpPr txBox="1"/>
          <p:nvPr/>
        </p:nvSpPr>
        <p:spPr>
          <a:xfrm>
            <a:off x="2148950" y="1298650"/>
            <a:ext cx="3000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63384"/>
                </a:solidFill>
              </a:rPr>
              <a:t>https://popper.js.org/</a:t>
            </a:r>
            <a:endParaRPr sz="700">
              <a:solidFill>
                <a:srgbClr val="D63384"/>
              </a:solidFill>
            </a:endParaRPr>
          </a:p>
        </p:txBody>
      </p:sp>
      <p:pic>
        <p:nvPicPr>
          <p:cNvPr id="726" name="Google Shape;726;p81" title="short-vide-dropdown-1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0179" y="1902306"/>
            <a:ext cx="2016925" cy="1512694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81"/>
          <p:cNvSpPr txBox="1"/>
          <p:nvPr/>
        </p:nvSpPr>
        <p:spPr>
          <a:xfrm>
            <a:off x="351125" y="1688900"/>
            <a:ext cx="5981100" cy="19395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"dropdown"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&lt;</a:t>
            </a:r>
            <a:r>
              <a:rPr lang="en" sz="950">
                <a:solidFill>
                  <a:srgbClr val="2F6F9F"/>
                </a:solidFill>
              </a:rPr>
              <a:t>a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"btn btn-secondary dropdown-toggle"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href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"#"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role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"button"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id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"dropdownMenuLink"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data-bs-toggle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"dropdown"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aria-expanded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"false"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Dropdown link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&lt;/</a:t>
            </a:r>
            <a:r>
              <a:rPr lang="en" sz="950">
                <a:solidFill>
                  <a:srgbClr val="2F6F9F"/>
                </a:solidFill>
              </a:rPr>
              <a:t>a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&lt;</a:t>
            </a:r>
            <a:r>
              <a:rPr lang="en" sz="950">
                <a:solidFill>
                  <a:srgbClr val="2F6F9F"/>
                </a:solidFill>
              </a:rPr>
              <a:t>ul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"dropdown-menu"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aria-labelledby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"dropdownMenuLink"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&lt;</a:t>
            </a:r>
            <a:r>
              <a:rPr lang="en" sz="950">
                <a:solidFill>
                  <a:srgbClr val="2F6F9F"/>
                </a:solidFill>
              </a:rPr>
              <a:t>li</a:t>
            </a:r>
            <a:r>
              <a:rPr lang="en" sz="950">
                <a:solidFill>
                  <a:srgbClr val="212529"/>
                </a:solidFill>
              </a:rPr>
              <a:t>&gt;&lt;</a:t>
            </a:r>
            <a:r>
              <a:rPr lang="en" sz="950">
                <a:solidFill>
                  <a:srgbClr val="2F6F9F"/>
                </a:solidFill>
              </a:rPr>
              <a:t>a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"dropdown-item"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href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"#"</a:t>
            </a:r>
            <a:r>
              <a:rPr lang="en" sz="950">
                <a:solidFill>
                  <a:srgbClr val="212529"/>
                </a:solidFill>
              </a:rPr>
              <a:t>&gt;Action&lt;/</a:t>
            </a:r>
            <a:r>
              <a:rPr lang="en" sz="950">
                <a:solidFill>
                  <a:srgbClr val="2F6F9F"/>
                </a:solidFill>
              </a:rPr>
              <a:t>a</a:t>
            </a:r>
            <a:r>
              <a:rPr lang="en" sz="950">
                <a:solidFill>
                  <a:srgbClr val="212529"/>
                </a:solidFill>
              </a:rPr>
              <a:t>&gt;&lt;/</a:t>
            </a:r>
            <a:r>
              <a:rPr lang="en" sz="950">
                <a:solidFill>
                  <a:srgbClr val="2F6F9F"/>
                </a:solidFill>
              </a:rPr>
              <a:t>li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&lt;</a:t>
            </a:r>
            <a:r>
              <a:rPr lang="en" sz="950">
                <a:solidFill>
                  <a:srgbClr val="2F6F9F"/>
                </a:solidFill>
              </a:rPr>
              <a:t>li</a:t>
            </a:r>
            <a:r>
              <a:rPr lang="en" sz="950">
                <a:solidFill>
                  <a:srgbClr val="212529"/>
                </a:solidFill>
              </a:rPr>
              <a:t>&gt;&lt;</a:t>
            </a:r>
            <a:r>
              <a:rPr lang="en" sz="950">
                <a:solidFill>
                  <a:srgbClr val="2F6F9F"/>
                </a:solidFill>
              </a:rPr>
              <a:t>a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"dropdown-item"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href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"#"</a:t>
            </a:r>
            <a:r>
              <a:rPr lang="en" sz="950">
                <a:solidFill>
                  <a:srgbClr val="212529"/>
                </a:solidFill>
              </a:rPr>
              <a:t>&gt;Another action&lt;/</a:t>
            </a:r>
            <a:r>
              <a:rPr lang="en" sz="950">
                <a:solidFill>
                  <a:srgbClr val="2F6F9F"/>
                </a:solidFill>
              </a:rPr>
              <a:t>a</a:t>
            </a:r>
            <a:r>
              <a:rPr lang="en" sz="950">
                <a:solidFill>
                  <a:srgbClr val="212529"/>
                </a:solidFill>
              </a:rPr>
              <a:t>&gt;&lt;/</a:t>
            </a:r>
            <a:r>
              <a:rPr lang="en" sz="950">
                <a:solidFill>
                  <a:srgbClr val="2F6F9F"/>
                </a:solidFill>
              </a:rPr>
              <a:t>li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&lt;</a:t>
            </a:r>
            <a:r>
              <a:rPr lang="en" sz="950">
                <a:solidFill>
                  <a:srgbClr val="2F6F9F"/>
                </a:solidFill>
              </a:rPr>
              <a:t>li</a:t>
            </a:r>
            <a:r>
              <a:rPr lang="en" sz="950">
                <a:solidFill>
                  <a:srgbClr val="212529"/>
                </a:solidFill>
              </a:rPr>
              <a:t>&gt;&lt;</a:t>
            </a:r>
            <a:r>
              <a:rPr lang="en" sz="950">
                <a:solidFill>
                  <a:srgbClr val="2F6F9F"/>
                </a:solidFill>
              </a:rPr>
              <a:t>a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"dropdown-item"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href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"#"</a:t>
            </a:r>
            <a:r>
              <a:rPr lang="en" sz="950">
                <a:solidFill>
                  <a:srgbClr val="212529"/>
                </a:solidFill>
              </a:rPr>
              <a:t>&gt;Something else here&lt;/</a:t>
            </a:r>
            <a:r>
              <a:rPr lang="en" sz="950">
                <a:solidFill>
                  <a:srgbClr val="2F6F9F"/>
                </a:solidFill>
              </a:rPr>
              <a:t>a</a:t>
            </a:r>
            <a:r>
              <a:rPr lang="en" sz="950">
                <a:solidFill>
                  <a:srgbClr val="212529"/>
                </a:solidFill>
              </a:rPr>
              <a:t>&gt;&lt;/</a:t>
            </a:r>
            <a:r>
              <a:rPr lang="en" sz="950">
                <a:solidFill>
                  <a:srgbClr val="2F6F9F"/>
                </a:solidFill>
              </a:rPr>
              <a:t>li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&lt;/</a:t>
            </a:r>
            <a:r>
              <a:rPr lang="en" sz="950">
                <a:solidFill>
                  <a:srgbClr val="2F6F9F"/>
                </a:solidFill>
              </a:rPr>
              <a:t>ul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&lt;/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</p:txBody>
      </p:sp>
      <p:pic>
        <p:nvPicPr>
          <p:cNvPr id="728" name="Google Shape;728;p8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32225" y="3858571"/>
            <a:ext cx="2632200" cy="805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29" name="Google Shape;729;p81"/>
          <p:cNvSpPr txBox="1"/>
          <p:nvPr/>
        </p:nvSpPr>
        <p:spPr>
          <a:xfrm>
            <a:off x="2777625" y="3908225"/>
            <a:ext cx="3000000" cy="66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D73038"/>
                </a:solidFill>
              </a:rPr>
              <a:t>.</a:t>
            </a:r>
            <a:r>
              <a:rPr lang="en" sz="950">
                <a:solidFill>
                  <a:srgbClr val="D73038"/>
                </a:solidFill>
              </a:rPr>
              <a:t>btn .btn-danger dropdown-toggle</a:t>
            </a:r>
            <a:endParaRPr sz="950">
              <a:solidFill>
                <a:srgbClr val="D730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90EBFF"/>
                </a:solidFill>
              </a:rPr>
              <a:t>.btn .btn-info dropdown-toggle</a:t>
            </a:r>
            <a:endParaRPr sz="950">
              <a:solidFill>
                <a:srgbClr val="90EB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6EE0"/>
                </a:solidFill>
              </a:rPr>
              <a:t>.btn .btn-primary dropdown-toggle</a:t>
            </a:r>
            <a:endParaRPr sz="950">
              <a:solidFill>
                <a:srgbClr val="006EE0"/>
              </a:solidFill>
            </a:endParaRPr>
          </a:p>
        </p:txBody>
      </p:sp>
      <p:sp>
        <p:nvSpPr>
          <p:cNvPr id="730" name="Google Shape;730;p81"/>
          <p:cNvSpPr/>
          <p:nvPr/>
        </p:nvSpPr>
        <p:spPr>
          <a:xfrm>
            <a:off x="5729725" y="4033850"/>
            <a:ext cx="572275" cy="258225"/>
          </a:xfrm>
          <a:custGeom>
            <a:rect b="b" l="l" r="r" t="t"/>
            <a:pathLst>
              <a:path extrusionOk="0" h="10329" w="22891">
                <a:moveTo>
                  <a:pt x="0" y="10329"/>
                </a:moveTo>
                <a:cubicBezTo>
                  <a:pt x="8371" y="10329"/>
                  <a:pt x="14520" y="0"/>
                  <a:pt x="22891" y="0"/>
                </a:cubicBezTo>
              </a:path>
            </a:pathLst>
          </a:custGeom>
          <a:noFill/>
          <a:ln cap="flat" cmpd="sng" w="9525">
            <a:solidFill>
              <a:srgbClr val="D63384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3925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</a:t>
            </a:r>
            <a:endParaRPr/>
          </a:p>
        </p:txBody>
      </p:sp>
      <p:sp>
        <p:nvSpPr>
          <p:cNvPr id="115" name="Google Shape;115;p19"/>
          <p:cNvSpPr txBox="1"/>
          <p:nvPr>
            <p:ph idx="2" type="body"/>
          </p:nvPr>
        </p:nvSpPr>
        <p:spPr>
          <a:xfrm>
            <a:off x="4906588" y="313850"/>
            <a:ext cx="3837000" cy="30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 colors</a:t>
            </a:r>
            <a:endParaRPr sz="17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$theme-colors: (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  "</a:t>
            </a:r>
            <a:r>
              <a:rPr lang="en" sz="1200">
                <a:solidFill>
                  <a:srgbClr val="FFFF00"/>
                </a:solidFill>
                <a:latin typeface="Oswald"/>
                <a:ea typeface="Oswald"/>
                <a:cs typeface="Oswald"/>
                <a:sym typeface="Oswald"/>
              </a:rPr>
              <a:t>primary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":    $primary,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  "</a:t>
            </a:r>
            <a:r>
              <a:rPr lang="en" sz="1200">
                <a:solidFill>
                  <a:srgbClr val="FFFF00"/>
                </a:solidFill>
                <a:latin typeface="Oswald"/>
                <a:ea typeface="Oswald"/>
                <a:cs typeface="Oswald"/>
                <a:sym typeface="Oswald"/>
              </a:rPr>
              <a:t>secondary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":  $secondary,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  "</a:t>
            </a:r>
            <a:r>
              <a:rPr lang="en" sz="1200">
                <a:solidFill>
                  <a:srgbClr val="FFFF00"/>
                </a:solidFill>
                <a:latin typeface="Oswald"/>
                <a:ea typeface="Oswald"/>
                <a:cs typeface="Oswald"/>
                <a:sym typeface="Oswald"/>
              </a:rPr>
              <a:t>success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":    $success,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  "</a:t>
            </a:r>
            <a:r>
              <a:rPr lang="en" sz="1200">
                <a:solidFill>
                  <a:srgbClr val="FFFF00"/>
                </a:solidFill>
                <a:latin typeface="Oswald"/>
                <a:ea typeface="Oswald"/>
                <a:cs typeface="Oswald"/>
                <a:sym typeface="Oswald"/>
              </a:rPr>
              <a:t>info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":       $info,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  "</a:t>
            </a:r>
            <a:r>
              <a:rPr lang="en" sz="1200">
                <a:solidFill>
                  <a:srgbClr val="FFFF00"/>
                </a:solidFill>
                <a:latin typeface="Oswald"/>
                <a:ea typeface="Oswald"/>
                <a:cs typeface="Oswald"/>
                <a:sym typeface="Oswald"/>
              </a:rPr>
              <a:t>warning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":    $warning,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  "</a:t>
            </a:r>
            <a:r>
              <a:rPr lang="en" sz="1200">
                <a:solidFill>
                  <a:srgbClr val="FFFF00"/>
                </a:solidFill>
                <a:latin typeface="Oswald"/>
                <a:ea typeface="Oswald"/>
                <a:cs typeface="Oswald"/>
                <a:sym typeface="Oswald"/>
              </a:rPr>
              <a:t>danger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":     $danger,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  "</a:t>
            </a:r>
            <a:r>
              <a:rPr lang="en" sz="1200">
                <a:solidFill>
                  <a:srgbClr val="FFFF00"/>
                </a:solidFill>
                <a:latin typeface="Oswald"/>
                <a:ea typeface="Oswald"/>
                <a:cs typeface="Oswald"/>
                <a:sym typeface="Oswald"/>
              </a:rPr>
              <a:t>light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":      $light,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  "</a:t>
            </a:r>
            <a:r>
              <a:rPr lang="en" sz="1200">
                <a:solidFill>
                  <a:srgbClr val="FFFF00"/>
                </a:solidFill>
                <a:latin typeface="Oswald"/>
                <a:ea typeface="Oswald"/>
                <a:cs typeface="Oswald"/>
                <a:sym typeface="Oswald"/>
              </a:rPr>
              <a:t>dark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":       $dark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);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525" y="3261625"/>
            <a:ext cx="4405125" cy="147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5" name="Google Shape;735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82"/>
          <p:cNvSpPr txBox="1"/>
          <p:nvPr/>
        </p:nvSpPr>
        <p:spPr>
          <a:xfrm>
            <a:off x="0" y="0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2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Dropdowns</a:t>
            </a:r>
            <a:endParaRPr sz="2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82"/>
          <p:cNvSpPr txBox="1"/>
          <p:nvPr/>
        </p:nvSpPr>
        <p:spPr>
          <a:xfrm>
            <a:off x="193850" y="538800"/>
            <a:ext cx="744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Toggle contextual overlays for displaying lists of links and more with the Bootstrap dropdown plugin.</a:t>
            </a:r>
            <a:endParaRPr sz="800"/>
          </a:p>
        </p:txBody>
      </p:sp>
      <p:sp>
        <p:nvSpPr>
          <p:cNvPr id="738" name="Google Shape;738;p82"/>
          <p:cNvSpPr txBox="1"/>
          <p:nvPr/>
        </p:nvSpPr>
        <p:spPr>
          <a:xfrm>
            <a:off x="321025" y="94137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Split button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82"/>
          <p:cNvSpPr txBox="1"/>
          <p:nvPr/>
        </p:nvSpPr>
        <p:spPr>
          <a:xfrm>
            <a:off x="321025" y="1374850"/>
            <a:ext cx="4850400" cy="23781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727272"/>
                </a:solidFill>
              </a:rPr>
              <a:t>&lt;!-- Example split danger button --&gt;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"btn-group"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&lt;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type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"button"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"btn btn-danger"</a:t>
            </a:r>
            <a:r>
              <a:rPr lang="en" sz="950">
                <a:solidFill>
                  <a:srgbClr val="212529"/>
                </a:solidFill>
              </a:rPr>
              <a:t>&gt;Action&lt;/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&lt;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type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"button"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"btn btn-danger dropdown-toggle dropdown-toggle-split"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data-bs-toggle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"dropdown"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aria-expanded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"false"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&lt;</a:t>
            </a:r>
            <a:r>
              <a:rPr lang="en" sz="950">
                <a:solidFill>
                  <a:srgbClr val="2F6F9F"/>
                </a:solidFill>
              </a:rPr>
              <a:t>span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"visually-hidden"</a:t>
            </a:r>
            <a:r>
              <a:rPr lang="en" sz="950">
                <a:solidFill>
                  <a:srgbClr val="212529"/>
                </a:solidFill>
              </a:rPr>
              <a:t>&gt;Toggle Dropdown&lt;/</a:t>
            </a:r>
            <a:r>
              <a:rPr lang="en" sz="950">
                <a:solidFill>
                  <a:srgbClr val="2F6F9F"/>
                </a:solidFill>
              </a:rPr>
              <a:t>span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&lt;/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&lt;</a:t>
            </a:r>
            <a:r>
              <a:rPr lang="en" sz="950">
                <a:solidFill>
                  <a:srgbClr val="2F6F9F"/>
                </a:solidFill>
              </a:rPr>
              <a:t>ul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"dropdown-menu"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&lt;</a:t>
            </a:r>
            <a:r>
              <a:rPr lang="en" sz="950">
                <a:solidFill>
                  <a:srgbClr val="2F6F9F"/>
                </a:solidFill>
              </a:rPr>
              <a:t>li</a:t>
            </a:r>
            <a:r>
              <a:rPr lang="en" sz="950">
                <a:solidFill>
                  <a:srgbClr val="212529"/>
                </a:solidFill>
              </a:rPr>
              <a:t>&gt;&lt;</a:t>
            </a:r>
            <a:r>
              <a:rPr lang="en" sz="950">
                <a:solidFill>
                  <a:srgbClr val="2F6F9F"/>
                </a:solidFill>
              </a:rPr>
              <a:t>a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"dropdown-item"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href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"#"</a:t>
            </a:r>
            <a:r>
              <a:rPr lang="en" sz="950">
                <a:solidFill>
                  <a:srgbClr val="212529"/>
                </a:solidFill>
              </a:rPr>
              <a:t>&gt;Action&lt;/</a:t>
            </a:r>
            <a:r>
              <a:rPr lang="en" sz="950">
                <a:solidFill>
                  <a:srgbClr val="2F6F9F"/>
                </a:solidFill>
              </a:rPr>
              <a:t>a</a:t>
            </a:r>
            <a:r>
              <a:rPr lang="en" sz="950">
                <a:solidFill>
                  <a:srgbClr val="212529"/>
                </a:solidFill>
              </a:rPr>
              <a:t>&gt;&lt;/</a:t>
            </a:r>
            <a:r>
              <a:rPr lang="en" sz="950">
                <a:solidFill>
                  <a:srgbClr val="2F6F9F"/>
                </a:solidFill>
              </a:rPr>
              <a:t>li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&lt;</a:t>
            </a:r>
            <a:r>
              <a:rPr lang="en" sz="950">
                <a:solidFill>
                  <a:srgbClr val="2F6F9F"/>
                </a:solidFill>
              </a:rPr>
              <a:t>li</a:t>
            </a:r>
            <a:r>
              <a:rPr lang="en" sz="950">
                <a:solidFill>
                  <a:srgbClr val="212529"/>
                </a:solidFill>
              </a:rPr>
              <a:t>&gt;&lt;</a:t>
            </a:r>
            <a:r>
              <a:rPr lang="en" sz="950">
                <a:solidFill>
                  <a:srgbClr val="2F6F9F"/>
                </a:solidFill>
              </a:rPr>
              <a:t>a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"dropdown-item"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href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"#"</a:t>
            </a:r>
            <a:r>
              <a:rPr lang="en" sz="950">
                <a:solidFill>
                  <a:srgbClr val="212529"/>
                </a:solidFill>
              </a:rPr>
              <a:t>&gt;Another action&lt;/</a:t>
            </a:r>
            <a:r>
              <a:rPr lang="en" sz="950">
                <a:solidFill>
                  <a:srgbClr val="2F6F9F"/>
                </a:solidFill>
              </a:rPr>
              <a:t>a</a:t>
            </a:r>
            <a:r>
              <a:rPr lang="en" sz="950">
                <a:solidFill>
                  <a:srgbClr val="212529"/>
                </a:solidFill>
              </a:rPr>
              <a:t>&gt;&lt;/</a:t>
            </a:r>
            <a:r>
              <a:rPr lang="en" sz="950">
                <a:solidFill>
                  <a:srgbClr val="2F6F9F"/>
                </a:solidFill>
              </a:rPr>
              <a:t>li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&lt;</a:t>
            </a:r>
            <a:r>
              <a:rPr lang="en" sz="950">
                <a:solidFill>
                  <a:srgbClr val="2F6F9F"/>
                </a:solidFill>
              </a:rPr>
              <a:t>li</a:t>
            </a:r>
            <a:r>
              <a:rPr lang="en" sz="950">
                <a:solidFill>
                  <a:srgbClr val="212529"/>
                </a:solidFill>
              </a:rPr>
              <a:t>&gt;&lt;</a:t>
            </a:r>
            <a:r>
              <a:rPr lang="en" sz="950">
                <a:solidFill>
                  <a:srgbClr val="2F6F9F"/>
                </a:solidFill>
              </a:rPr>
              <a:t>a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"dropdown-item"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href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"#"</a:t>
            </a:r>
            <a:r>
              <a:rPr lang="en" sz="950">
                <a:solidFill>
                  <a:srgbClr val="212529"/>
                </a:solidFill>
              </a:rPr>
              <a:t>&gt;Something else here&lt;/</a:t>
            </a:r>
            <a:r>
              <a:rPr lang="en" sz="950">
                <a:solidFill>
                  <a:srgbClr val="2F6F9F"/>
                </a:solidFill>
              </a:rPr>
              <a:t>a</a:t>
            </a:r>
            <a:r>
              <a:rPr lang="en" sz="950">
                <a:solidFill>
                  <a:srgbClr val="212529"/>
                </a:solidFill>
              </a:rPr>
              <a:t>&gt;&lt;/</a:t>
            </a:r>
            <a:r>
              <a:rPr lang="en" sz="950">
                <a:solidFill>
                  <a:srgbClr val="2F6F9F"/>
                </a:solidFill>
              </a:rPr>
              <a:t>li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&lt;</a:t>
            </a:r>
            <a:r>
              <a:rPr lang="en" sz="950">
                <a:solidFill>
                  <a:srgbClr val="2F6F9F"/>
                </a:solidFill>
              </a:rPr>
              <a:t>li</a:t>
            </a:r>
            <a:r>
              <a:rPr lang="en" sz="950">
                <a:solidFill>
                  <a:srgbClr val="212529"/>
                </a:solidFill>
              </a:rPr>
              <a:t>&gt;&lt;</a:t>
            </a:r>
            <a:r>
              <a:rPr lang="en" sz="950">
                <a:solidFill>
                  <a:srgbClr val="2F6F9F"/>
                </a:solidFill>
              </a:rPr>
              <a:t>hr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"dropdown-divider"</a:t>
            </a:r>
            <a:r>
              <a:rPr lang="en" sz="950">
                <a:solidFill>
                  <a:srgbClr val="212529"/>
                </a:solidFill>
              </a:rPr>
              <a:t>&gt;&lt;/</a:t>
            </a:r>
            <a:r>
              <a:rPr lang="en" sz="950">
                <a:solidFill>
                  <a:srgbClr val="2F6F9F"/>
                </a:solidFill>
              </a:rPr>
              <a:t>li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&lt;</a:t>
            </a:r>
            <a:r>
              <a:rPr lang="en" sz="950">
                <a:solidFill>
                  <a:srgbClr val="2F6F9F"/>
                </a:solidFill>
              </a:rPr>
              <a:t>li</a:t>
            </a:r>
            <a:r>
              <a:rPr lang="en" sz="950">
                <a:solidFill>
                  <a:srgbClr val="212529"/>
                </a:solidFill>
              </a:rPr>
              <a:t>&gt;&lt;</a:t>
            </a:r>
            <a:r>
              <a:rPr lang="en" sz="950">
                <a:solidFill>
                  <a:srgbClr val="2F6F9F"/>
                </a:solidFill>
              </a:rPr>
              <a:t>a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"dropdown-item"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href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"#"</a:t>
            </a:r>
            <a:r>
              <a:rPr lang="en" sz="950">
                <a:solidFill>
                  <a:srgbClr val="212529"/>
                </a:solidFill>
              </a:rPr>
              <a:t>&gt;Separated link&lt;/</a:t>
            </a:r>
            <a:r>
              <a:rPr lang="en" sz="950">
                <a:solidFill>
                  <a:srgbClr val="2F6F9F"/>
                </a:solidFill>
              </a:rPr>
              <a:t>a</a:t>
            </a:r>
            <a:r>
              <a:rPr lang="en" sz="950">
                <a:solidFill>
                  <a:srgbClr val="212529"/>
                </a:solidFill>
              </a:rPr>
              <a:t>&gt;&lt;/</a:t>
            </a:r>
            <a:r>
              <a:rPr lang="en" sz="950">
                <a:solidFill>
                  <a:srgbClr val="2F6F9F"/>
                </a:solidFill>
              </a:rPr>
              <a:t>li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&lt;/</a:t>
            </a:r>
            <a:r>
              <a:rPr lang="en" sz="950">
                <a:solidFill>
                  <a:srgbClr val="2F6F9F"/>
                </a:solidFill>
              </a:rPr>
              <a:t>ul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&lt;/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</p:txBody>
      </p:sp>
      <p:pic>
        <p:nvPicPr>
          <p:cNvPr id="740" name="Google Shape;740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5187" y="2069875"/>
            <a:ext cx="3547336" cy="1085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1000"/>
          </a:blip>
          <a:stretch>
            <a:fillRect/>
          </a:stretch>
        </a:blipFill>
      </p:bgPr>
    </p:bg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83"/>
          <p:cNvSpPr/>
          <p:nvPr/>
        </p:nvSpPr>
        <p:spPr>
          <a:xfrm>
            <a:off x="354500" y="348050"/>
            <a:ext cx="8469300" cy="4150800"/>
          </a:xfrm>
          <a:prstGeom prst="rect">
            <a:avLst/>
          </a:prstGeom>
          <a:solidFill>
            <a:srgbClr val="00A1FF">
              <a:alpha val="81570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83"/>
          <p:cNvSpPr txBox="1"/>
          <p:nvPr/>
        </p:nvSpPr>
        <p:spPr>
          <a:xfrm>
            <a:off x="711875" y="1263175"/>
            <a:ext cx="7970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300">
                <a:solidFill>
                  <a:schemeClr val="dk1"/>
                </a:solidFill>
              </a:rPr>
              <a:t>3.18 Bootstrap 5 </a:t>
            </a:r>
            <a:endParaRPr sz="43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300">
                <a:solidFill>
                  <a:schemeClr val="dk1"/>
                </a:solidFill>
              </a:rPr>
              <a:t>Modal/Tooltip/Popover</a:t>
            </a:r>
            <a:endParaRPr sz="2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3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</p:txBody>
      </p:sp>
      <p:pic>
        <p:nvPicPr>
          <p:cNvPr id="747" name="Google Shape;747;p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83"/>
          <p:cNvSpPr txBox="1"/>
          <p:nvPr>
            <p:ph idx="4294967295" type="subTitle"/>
          </p:nvPr>
        </p:nvSpPr>
        <p:spPr>
          <a:xfrm>
            <a:off x="950825" y="2755475"/>
            <a:ext cx="7492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Lavanya Seetharaman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Instructor @Board Infinity 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3" name="Google Shape;753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p84"/>
          <p:cNvSpPr txBox="1"/>
          <p:nvPr/>
        </p:nvSpPr>
        <p:spPr>
          <a:xfrm>
            <a:off x="0" y="0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2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Modal</a:t>
            </a:r>
            <a:endParaRPr sz="2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5" name="Google Shape;755;p84"/>
          <p:cNvSpPr txBox="1"/>
          <p:nvPr/>
        </p:nvSpPr>
        <p:spPr>
          <a:xfrm>
            <a:off x="0" y="397800"/>
            <a:ext cx="914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 Bootstrap’s JavaScript modal plugin to add dialogs to the site for lightboxes, user notifications, or completely custom content.</a:t>
            </a:r>
            <a:endParaRPr sz="1100"/>
          </a:p>
        </p:txBody>
      </p:sp>
      <p:sp>
        <p:nvSpPr>
          <p:cNvPr id="756" name="Google Shape;756;p84"/>
          <p:cNvSpPr txBox="1"/>
          <p:nvPr/>
        </p:nvSpPr>
        <p:spPr>
          <a:xfrm>
            <a:off x="0" y="75180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17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it works</a:t>
            </a:r>
            <a:endParaRPr sz="17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7" name="Google Shape;757;p84"/>
          <p:cNvSpPr txBox="1"/>
          <p:nvPr/>
        </p:nvSpPr>
        <p:spPr>
          <a:xfrm>
            <a:off x="76775" y="1123625"/>
            <a:ext cx="41595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Modals are built with HTML, CSS, and JavaScript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Backdrop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one modal window at a time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Modals use </a:t>
            </a:r>
            <a:r>
              <a:rPr lang="en" sz="950">
                <a:solidFill>
                  <a:srgbClr val="D63384"/>
                </a:solidFill>
                <a:highlight>
                  <a:srgbClr val="FFFFFF"/>
                </a:highlight>
              </a:rPr>
              <a:t>position: fixed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8" name="Google Shape;758;p84"/>
          <p:cNvSpPr txBox="1"/>
          <p:nvPr/>
        </p:nvSpPr>
        <p:spPr>
          <a:xfrm>
            <a:off x="4403725" y="78255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Modal components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9" name="Google Shape;759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8916" y="1017000"/>
            <a:ext cx="2400409" cy="100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60" name="Google Shape;760;p84"/>
          <p:cNvSpPr txBox="1"/>
          <p:nvPr/>
        </p:nvSpPr>
        <p:spPr>
          <a:xfrm>
            <a:off x="4147975" y="2130125"/>
            <a:ext cx="4910700" cy="296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"modal"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tabindex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"-1"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&lt;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"modal-dialog"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&lt;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"modal-content"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  &lt;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"modal-header"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    &lt;</a:t>
            </a:r>
            <a:r>
              <a:rPr lang="en" sz="950">
                <a:solidFill>
                  <a:srgbClr val="2F6F9F"/>
                </a:solidFill>
              </a:rPr>
              <a:t>h5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"modal-title"</a:t>
            </a:r>
            <a:r>
              <a:rPr lang="en" sz="950">
                <a:solidFill>
                  <a:srgbClr val="212529"/>
                </a:solidFill>
              </a:rPr>
              <a:t>&gt;Modal title&lt;/</a:t>
            </a:r>
            <a:r>
              <a:rPr lang="en" sz="950">
                <a:solidFill>
                  <a:srgbClr val="2F6F9F"/>
                </a:solidFill>
              </a:rPr>
              <a:t>h5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    &lt;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type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"button"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"btn-close"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data-bs-dismiss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"modal"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aria-label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"Close"</a:t>
            </a:r>
            <a:r>
              <a:rPr lang="en" sz="950">
                <a:solidFill>
                  <a:srgbClr val="212529"/>
                </a:solidFill>
              </a:rPr>
              <a:t>&gt;&lt;/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  &lt;/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  &lt;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"modal-body"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    &lt;</a:t>
            </a:r>
            <a:r>
              <a:rPr lang="en" sz="950">
                <a:solidFill>
                  <a:srgbClr val="2F6F9F"/>
                </a:solidFill>
              </a:rPr>
              <a:t>p</a:t>
            </a:r>
            <a:r>
              <a:rPr lang="en" sz="950">
                <a:solidFill>
                  <a:srgbClr val="212529"/>
                </a:solidFill>
              </a:rPr>
              <a:t>&gt;Modal body text goes here.&lt;/</a:t>
            </a:r>
            <a:r>
              <a:rPr lang="en" sz="950">
                <a:solidFill>
                  <a:srgbClr val="2F6F9F"/>
                </a:solidFill>
              </a:rPr>
              <a:t>p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  &lt;/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  &lt;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"modal-footer"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    &lt;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type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"button"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"btn btn-secondary"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data-bs-dismiss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"modal"</a:t>
            </a:r>
            <a:r>
              <a:rPr lang="en" sz="950">
                <a:solidFill>
                  <a:srgbClr val="212529"/>
                </a:solidFill>
              </a:rPr>
              <a:t>&gt;Close&lt;/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    &lt;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type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"button"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"btn btn-primary"</a:t>
            </a:r>
            <a:r>
              <a:rPr lang="en" sz="950">
                <a:solidFill>
                  <a:srgbClr val="212529"/>
                </a:solidFill>
              </a:rPr>
              <a:t>&gt;Save changes&lt;/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  &lt;/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&lt;/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&lt;/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&lt;/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</p:txBody>
      </p:sp>
      <p:sp>
        <p:nvSpPr>
          <p:cNvPr id="761" name="Google Shape;761;p84"/>
          <p:cNvSpPr txBox="1"/>
          <p:nvPr/>
        </p:nvSpPr>
        <p:spPr>
          <a:xfrm>
            <a:off x="34900" y="2403063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Scrolling long content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2" name="Google Shape;762;p84"/>
          <p:cNvSpPr txBox="1"/>
          <p:nvPr/>
        </p:nvSpPr>
        <p:spPr>
          <a:xfrm>
            <a:off x="321050" y="2787975"/>
            <a:ext cx="3000000" cy="769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727272"/>
                </a:solidFill>
              </a:rPr>
              <a:t>&lt;!-- Scrollable modal --&gt;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"modal-dialog modal-dialog-scrollable"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...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&lt;/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</p:txBody>
      </p:sp>
      <p:sp>
        <p:nvSpPr>
          <p:cNvPr id="763" name="Google Shape;763;p84"/>
          <p:cNvSpPr/>
          <p:nvPr/>
        </p:nvSpPr>
        <p:spPr>
          <a:xfrm>
            <a:off x="5405744" y="1249069"/>
            <a:ext cx="1049800" cy="914400"/>
          </a:xfrm>
          <a:custGeom>
            <a:rect b="b" l="l" r="r" t="t"/>
            <a:pathLst>
              <a:path extrusionOk="0" h="36576" w="41992">
                <a:moveTo>
                  <a:pt x="397" y="36576"/>
                </a:moveTo>
                <a:cubicBezTo>
                  <a:pt x="-270" y="28572"/>
                  <a:pt x="-589" y="18991"/>
                  <a:pt x="4585" y="12848"/>
                </a:cubicBezTo>
                <a:cubicBezTo>
                  <a:pt x="12985" y="2874"/>
                  <a:pt x="29620" y="-2717"/>
                  <a:pt x="41992" y="1402"/>
                </a:cubicBezTo>
              </a:path>
            </a:pathLst>
          </a:custGeom>
          <a:noFill/>
          <a:ln cap="flat" cmpd="sng" w="9525">
            <a:solidFill>
              <a:srgbClr val="D63384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" name="Google Shape;768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p85"/>
          <p:cNvSpPr txBox="1"/>
          <p:nvPr/>
        </p:nvSpPr>
        <p:spPr>
          <a:xfrm>
            <a:off x="0" y="0"/>
            <a:ext cx="9144000" cy="4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type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"button"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"btn btn-primary"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data-bs-toggle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"modal"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data-bs-target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"#exampleModal"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data-bs-whatever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"@getbootstrap"</a:t>
            </a:r>
            <a:r>
              <a:rPr lang="en" sz="950">
                <a:solidFill>
                  <a:srgbClr val="212529"/>
                </a:solidFill>
              </a:rPr>
              <a:t>&gt;Open modal for @getbootstrap&lt;/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"modal fade"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id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"exampleModal"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tabindex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"-1"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aria-labelledby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"exampleModalLabel"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aria-hidden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"true"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&lt;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"modal-dialog"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&lt;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"modal-content"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  &lt;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"modal-header"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    &lt;</a:t>
            </a:r>
            <a:r>
              <a:rPr lang="en" sz="950">
                <a:solidFill>
                  <a:srgbClr val="2F6F9F"/>
                </a:solidFill>
              </a:rPr>
              <a:t>h5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"modal-title"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id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"exampleModalLabel"</a:t>
            </a:r>
            <a:r>
              <a:rPr lang="en" sz="950">
                <a:solidFill>
                  <a:srgbClr val="212529"/>
                </a:solidFill>
              </a:rPr>
              <a:t>&gt;New message&lt;/</a:t>
            </a:r>
            <a:r>
              <a:rPr lang="en" sz="950">
                <a:solidFill>
                  <a:srgbClr val="2F6F9F"/>
                </a:solidFill>
              </a:rPr>
              <a:t>h5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    &lt;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type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"button"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"btn-close"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data-bs-dismiss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"modal"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aria-label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"Close"</a:t>
            </a:r>
            <a:r>
              <a:rPr lang="en" sz="950">
                <a:solidFill>
                  <a:srgbClr val="212529"/>
                </a:solidFill>
              </a:rPr>
              <a:t>&gt;&lt;/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  &lt;/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  &lt;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"modal-body"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    &lt;</a:t>
            </a:r>
            <a:r>
              <a:rPr lang="en" sz="950">
                <a:solidFill>
                  <a:srgbClr val="2F6F9F"/>
                </a:solidFill>
              </a:rPr>
              <a:t>form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      &lt;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"mb-3"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        &lt;</a:t>
            </a:r>
            <a:r>
              <a:rPr lang="en" sz="950">
                <a:solidFill>
                  <a:srgbClr val="2F6F9F"/>
                </a:solidFill>
              </a:rPr>
              <a:t>label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for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"recipient-name"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"col-form-label"</a:t>
            </a:r>
            <a:r>
              <a:rPr lang="en" sz="950">
                <a:solidFill>
                  <a:srgbClr val="212529"/>
                </a:solidFill>
              </a:rPr>
              <a:t>&gt;Recipient:&lt;/</a:t>
            </a:r>
            <a:r>
              <a:rPr lang="en" sz="950">
                <a:solidFill>
                  <a:srgbClr val="2F6F9F"/>
                </a:solidFill>
              </a:rPr>
              <a:t>label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        &lt;</a:t>
            </a:r>
            <a:r>
              <a:rPr lang="en" sz="950">
                <a:solidFill>
                  <a:srgbClr val="2F6F9F"/>
                </a:solidFill>
              </a:rPr>
              <a:t>input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type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"text"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"form-control"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id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"recipient-name"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      &lt;/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      &lt;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"mb-3"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        &lt;</a:t>
            </a:r>
            <a:r>
              <a:rPr lang="en" sz="950">
                <a:solidFill>
                  <a:srgbClr val="2F6F9F"/>
                </a:solidFill>
              </a:rPr>
              <a:t>label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for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"message-text"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"col-form-label"</a:t>
            </a:r>
            <a:r>
              <a:rPr lang="en" sz="950">
                <a:solidFill>
                  <a:srgbClr val="212529"/>
                </a:solidFill>
              </a:rPr>
              <a:t>&gt;Message:&lt;/</a:t>
            </a:r>
            <a:r>
              <a:rPr lang="en" sz="950">
                <a:solidFill>
                  <a:srgbClr val="2F6F9F"/>
                </a:solidFill>
              </a:rPr>
              <a:t>label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        &lt;</a:t>
            </a:r>
            <a:r>
              <a:rPr lang="en" sz="950">
                <a:solidFill>
                  <a:srgbClr val="2F6F9F"/>
                </a:solidFill>
              </a:rPr>
              <a:t>textarea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"form-control"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id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"message-text"</a:t>
            </a:r>
            <a:r>
              <a:rPr lang="en" sz="950">
                <a:solidFill>
                  <a:srgbClr val="212529"/>
                </a:solidFill>
              </a:rPr>
              <a:t>&gt;&lt;/</a:t>
            </a:r>
            <a:r>
              <a:rPr lang="en" sz="950">
                <a:solidFill>
                  <a:srgbClr val="2F6F9F"/>
                </a:solidFill>
              </a:rPr>
              <a:t>textarea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      &lt;/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    &lt;/</a:t>
            </a:r>
            <a:r>
              <a:rPr lang="en" sz="950">
                <a:solidFill>
                  <a:srgbClr val="2F6F9F"/>
                </a:solidFill>
              </a:rPr>
              <a:t>form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  &lt;/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  &lt;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"modal-footer"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    &lt;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type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"button"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"btn btn-secondary"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data-bs-dismiss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"modal"</a:t>
            </a:r>
            <a:r>
              <a:rPr lang="en" sz="950">
                <a:solidFill>
                  <a:srgbClr val="212529"/>
                </a:solidFill>
              </a:rPr>
              <a:t>&gt;Close&lt;/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    &lt;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type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"button"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"btn btn-primary"</a:t>
            </a:r>
            <a:r>
              <a:rPr lang="en" sz="950">
                <a:solidFill>
                  <a:srgbClr val="212529"/>
                </a:solidFill>
              </a:rPr>
              <a:t>&gt;Send message&lt;/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  &lt;/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&lt;/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&lt;/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&lt;/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</p:txBody>
      </p:sp>
      <p:pic>
        <p:nvPicPr>
          <p:cNvPr id="770" name="Google Shape;770;p85" title="short-video-model-2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0867" y="3193500"/>
            <a:ext cx="2196007" cy="1647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Google Shape;771;p85"/>
          <p:cNvSpPr txBox="1"/>
          <p:nvPr/>
        </p:nvSpPr>
        <p:spPr>
          <a:xfrm>
            <a:off x="5890250" y="101895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2100">
                <a:solidFill>
                  <a:srgbClr val="D6338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Varying modal content</a:t>
            </a:r>
            <a:endParaRPr b="1" sz="2100">
              <a:solidFill>
                <a:srgbClr val="D6338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6" name="Google Shape;776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86"/>
          <p:cNvSpPr txBox="1"/>
          <p:nvPr/>
        </p:nvSpPr>
        <p:spPr>
          <a:xfrm>
            <a:off x="0" y="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7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Fullscreen Modal</a:t>
            </a:r>
            <a:endParaRPr sz="17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8" name="Google Shape;778;p86"/>
          <p:cNvSpPr txBox="1"/>
          <p:nvPr/>
        </p:nvSpPr>
        <p:spPr>
          <a:xfrm>
            <a:off x="174475" y="495525"/>
            <a:ext cx="843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Another override is the option to pop up a modal that covers the user viewport, available via modifier classes that are placed on a </a:t>
            </a:r>
            <a:r>
              <a:rPr lang="en" sz="950">
                <a:solidFill>
                  <a:srgbClr val="D63384"/>
                </a:solidFill>
                <a:highlight>
                  <a:srgbClr val="FFFFFF"/>
                </a:highlight>
              </a:rPr>
              <a:t>.modal-dialog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</p:txBody>
      </p:sp>
      <p:pic>
        <p:nvPicPr>
          <p:cNvPr id="779" name="Google Shape;779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400" y="1202025"/>
            <a:ext cx="6314874" cy="2161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80" name="Google Shape;780;p86"/>
          <p:cNvSpPr txBox="1"/>
          <p:nvPr/>
        </p:nvSpPr>
        <p:spPr>
          <a:xfrm>
            <a:off x="5401725" y="3736325"/>
            <a:ext cx="3446700" cy="769500"/>
          </a:xfrm>
          <a:prstGeom prst="rect">
            <a:avLst/>
          </a:prstGeom>
          <a:noFill/>
          <a:ln cap="flat" cmpd="sng" w="9525">
            <a:solidFill>
              <a:srgbClr val="D63384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727272"/>
                </a:solidFill>
              </a:rPr>
              <a:t>&lt;!-- Full screen modal --&gt;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"modal-dialog modal-fullscreen-sm-down"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...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&lt;/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</p:txBody>
      </p:sp>
      <p:pic>
        <p:nvPicPr>
          <p:cNvPr id="781" name="Google Shape;781;p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1728" y="3736323"/>
            <a:ext cx="2409648" cy="915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82" name="Google Shape;782;p86"/>
          <p:cNvSpPr/>
          <p:nvPr/>
        </p:nvSpPr>
        <p:spPr>
          <a:xfrm>
            <a:off x="4934125" y="4016311"/>
            <a:ext cx="460625" cy="150150"/>
          </a:xfrm>
          <a:custGeom>
            <a:rect b="b" l="l" r="r" t="t"/>
            <a:pathLst>
              <a:path extrusionOk="0" h="6006" w="18425">
                <a:moveTo>
                  <a:pt x="18425" y="6006"/>
                </a:moveTo>
                <a:cubicBezTo>
                  <a:pt x="16659" y="3358"/>
                  <a:pt x="14019" y="-427"/>
                  <a:pt x="10887" y="143"/>
                </a:cubicBezTo>
                <a:cubicBezTo>
                  <a:pt x="6955" y="859"/>
                  <a:pt x="3997" y="5168"/>
                  <a:pt x="0" y="5168"/>
                </a:cubicBezTo>
              </a:path>
            </a:pathLst>
          </a:custGeom>
          <a:noFill/>
          <a:ln cap="flat" cmpd="sng" w="9525">
            <a:solidFill>
              <a:srgbClr val="D63384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7" name="Google Shape;787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p87"/>
          <p:cNvSpPr txBox="1"/>
          <p:nvPr/>
        </p:nvSpPr>
        <p:spPr>
          <a:xfrm>
            <a:off x="0" y="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Tooltips and popovers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9" name="Google Shape;789;p87"/>
          <p:cNvSpPr txBox="1"/>
          <p:nvPr/>
        </p:nvSpPr>
        <p:spPr>
          <a:xfrm>
            <a:off x="174475" y="432700"/>
            <a:ext cx="6832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6338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Tooltips 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lang="en" sz="1200">
                <a:solidFill>
                  <a:srgbClr val="D6338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popovers 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 be placed within modals as needed. When modals are closed, any tooltips and popovers within are also automatically dismissed.</a:t>
            </a:r>
            <a:endParaRPr/>
          </a:p>
        </p:txBody>
      </p:sp>
      <p:pic>
        <p:nvPicPr>
          <p:cNvPr id="790" name="Google Shape;790;p87" title="short-video-popover-tooltip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050" y="1288451"/>
            <a:ext cx="2195952" cy="1647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Google Shape;791;p87"/>
          <p:cNvSpPr txBox="1"/>
          <p:nvPr/>
        </p:nvSpPr>
        <p:spPr>
          <a:xfrm>
            <a:off x="3238275" y="1288450"/>
            <a:ext cx="5778600" cy="1647000"/>
          </a:xfrm>
          <a:prstGeom prst="rect">
            <a:avLst/>
          </a:prstGeom>
          <a:noFill/>
          <a:ln cap="flat" cmpd="sng" w="9525">
            <a:solidFill>
              <a:srgbClr val="D63384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"modal-body"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&lt;</a:t>
            </a:r>
            <a:r>
              <a:rPr lang="en" sz="950">
                <a:solidFill>
                  <a:srgbClr val="2F6F9F"/>
                </a:solidFill>
              </a:rPr>
              <a:t>h5</a:t>
            </a:r>
            <a:r>
              <a:rPr lang="en" sz="950">
                <a:solidFill>
                  <a:srgbClr val="212529"/>
                </a:solidFill>
              </a:rPr>
              <a:t>&gt;Popover in a modal&lt;/</a:t>
            </a:r>
            <a:r>
              <a:rPr lang="en" sz="950">
                <a:solidFill>
                  <a:srgbClr val="2F6F9F"/>
                </a:solidFill>
              </a:rPr>
              <a:t>h5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&lt;</a:t>
            </a:r>
            <a:r>
              <a:rPr lang="en" sz="950">
                <a:solidFill>
                  <a:srgbClr val="2F6F9F"/>
                </a:solidFill>
              </a:rPr>
              <a:t>p</a:t>
            </a:r>
            <a:r>
              <a:rPr lang="en" sz="950">
                <a:solidFill>
                  <a:srgbClr val="212529"/>
                </a:solidFill>
              </a:rPr>
              <a:t>&gt;This &lt;</a:t>
            </a:r>
            <a:r>
              <a:rPr lang="en" sz="950">
                <a:solidFill>
                  <a:srgbClr val="2F6F9F"/>
                </a:solidFill>
              </a:rPr>
              <a:t>a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href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"#"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role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"button"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"btn btn-secondary popover-test"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title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"Popover title"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data-bs-content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"Popover body content is set in this attribute."</a:t>
            </a:r>
            <a:r>
              <a:rPr lang="en" sz="950">
                <a:solidFill>
                  <a:srgbClr val="212529"/>
                </a:solidFill>
              </a:rPr>
              <a:t>&gt;button&lt;/</a:t>
            </a:r>
            <a:r>
              <a:rPr lang="en" sz="950">
                <a:solidFill>
                  <a:srgbClr val="2F6F9F"/>
                </a:solidFill>
              </a:rPr>
              <a:t>a</a:t>
            </a:r>
            <a:r>
              <a:rPr lang="en" sz="950">
                <a:solidFill>
                  <a:srgbClr val="212529"/>
                </a:solidFill>
              </a:rPr>
              <a:t>&gt; triggers a popover on click.&lt;/</a:t>
            </a:r>
            <a:r>
              <a:rPr lang="en" sz="950">
                <a:solidFill>
                  <a:srgbClr val="2F6F9F"/>
                </a:solidFill>
              </a:rPr>
              <a:t>p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&lt;</a:t>
            </a:r>
            <a:r>
              <a:rPr lang="en" sz="950">
                <a:solidFill>
                  <a:srgbClr val="2F6F9F"/>
                </a:solidFill>
              </a:rPr>
              <a:t>hr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&lt;</a:t>
            </a:r>
            <a:r>
              <a:rPr lang="en" sz="950">
                <a:solidFill>
                  <a:srgbClr val="2F6F9F"/>
                </a:solidFill>
              </a:rPr>
              <a:t>h5</a:t>
            </a:r>
            <a:r>
              <a:rPr lang="en" sz="950">
                <a:solidFill>
                  <a:srgbClr val="212529"/>
                </a:solidFill>
              </a:rPr>
              <a:t>&gt;Tooltips in a modal&lt;/</a:t>
            </a:r>
            <a:r>
              <a:rPr lang="en" sz="950">
                <a:solidFill>
                  <a:srgbClr val="2F6F9F"/>
                </a:solidFill>
              </a:rPr>
              <a:t>h5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&lt;</a:t>
            </a:r>
            <a:r>
              <a:rPr lang="en" sz="950">
                <a:solidFill>
                  <a:srgbClr val="2F6F9F"/>
                </a:solidFill>
              </a:rPr>
              <a:t>p</a:t>
            </a:r>
            <a:r>
              <a:rPr lang="en" sz="950">
                <a:solidFill>
                  <a:srgbClr val="212529"/>
                </a:solidFill>
              </a:rPr>
              <a:t>&gt;&lt;</a:t>
            </a:r>
            <a:r>
              <a:rPr lang="en" sz="950">
                <a:solidFill>
                  <a:srgbClr val="2F6F9F"/>
                </a:solidFill>
              </a:rPr>
              <a:t>a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href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"#"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"tooltip-test"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title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"Tooltip"</a:t>
            </a:r>
            <a:r>
              <a:rPr lang="en" sz="950">
                <a:solidFill>
                  <a:srgbClr val="212529"/>
                </a:solidFill>
              </a:rPr>
              <a:t>&gt;This link&lt;/</a:t>
            </a:r>
            <a:r>
              <a:rPr lang="en" sz="950">
                <a:solidFill>
                  <a:srgbClr val="2F6F9F"/>
                </a:solidFill>
              </a:rPr>
              <a:t>a</a:t>
            </a:r>
            <a:r>
              <a:rPr lang="en" sz="950">
                <a:solidFill>
                  <a:srgbClr val="212529"/>
                </a:solidFill>
              </a:rPr>
              <a:t>&gt; and &lt;</a:t>
            </a:r>
            <a:r>
              <a:rPr lang="en" sz="950">
                <a:solidFill>
                  <a:srgbClr val="2F6F9F"/>
                </a:solidFill>
              </a:rPr>
              <a:t>a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href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"#"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"tooltip-test"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title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"Tooltip"</a:t>
            </a:r>
            <a:r>
              <a:rPr lang="en" sz="950">
                <a:solidFill>
                  <a:srgbClr val="212529"/>
                </a:solidFill>
              </a:rPr>
              <a:t>&gt;that link&lt;/</a:t>
            </a:r>
            <a:r>
              <a:rPr lang="en" sz="950">
                <a:solidFill>
                  <a:srgbClr val="2F6F9F"/>
                </a:solidFill>
              </a:rPr>
              <a:t>a</a:t>
            </a:r>
            <a:r>
              <a:rPr lang="en" sz="950">
                <a:solidFill>
                  <a:srgbClr val="212529"/>
                </a:solidFill>
              </a:rPr>
              <a:t>&gt; have tooltips on hover.&lt;/</a:t>
            </a:r>
            <a:r>
              <a:rPr lang="en" sz="950">
                <a:solidFill>
                  <a:srgbClr val="2F6F9F"/>
                </a:solidFill>
              </a:rPr>
              <a:t>p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&lt;/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</p:txBody>
      </p:sp>
      <p:sp>
        <p:nvSpPr>
          <p:cNvPr id="792" name="Google Shape;792;p87"/>
          <p:cNvSpPr txBox="1"/>
          <p:nvPr/>
        </p:nvSpPr>
        <p:spPr>
          <a:xfrm>
            <a:off x="307075" y="3601150"/>
            <a:ext cx="3000000" cy="623400"/>
          </a:xfrm>
          <a:prstGeom prst="rect">
            <a:avLst/>
          </a:prstGeom>
          <a:noFill/>
          <a:ln cap="flat" cmpd="sng" w="9525">
            <a:solidFill>
              <a:srgbClr val="D63384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"modal-dialog modal-xl"</a:t>
            </a:r>
            <a:r>
              <a:rPr lang="en" sz="950">
                <a:solidFill>
                  <a:srgbClr val="212529"/>
                </a:solidFill>
              </a:rPr>
              <a:t>&gt;...&lt;/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"modal-dialog modal-lg"</a:t>
            </a:r>
            <a:r>
              <a:rPr lang="en" sz="950">
                <a:solidFill>
                  <a:srgbClr val="212529"/>
                </a:solidFill>
              </a:rPr>
              <a:t>&gt;...&lt;/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"modal-dialog modal-sm"</a:t>
            </a:r>
            <a:r>
              <a:rPr lang="en" sz="950">
                <a:solidFill>
                  <a:srgbClr val="212529"/>
                </a:solidFill>
              </a:rPr>
              <a:t>&gt;...&lt;/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</p:txBody>
      </p:sp>
      <p:pic>
        <p:nvPicPr>
          <p:cNvPr id="793" name="Google Shape;793;p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3225" y="3574713"/>
            <a:ext cx="4838700" cy="676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94" name="Google Shape;794;p87"/>
          <p:cNvSpPr/>
          <p:nvPr/>
        </p:nvSpPr>
        <p:spPr>
          <a:xfrm>
            <a:off x="2756700" y="4229250"/>
            <a:ext cx="1458600" cy="306550"/>
          </a:xfrm>
          <a:custGeom>
            <a:rect b="b" l="l" r="r" t="t"/>
            <a:pathLst>
              <a:path extrusionOk="0" h="12262" w="58344">
                <a:moveTo>
                  <a:pt x="0" y="0"/>
                </a:moveTo>
                <a:cubicBezTo>
                  <a:pt x="10785" y="16197"/>
                  <a:pt x="44597" y="15726"/>
                  <a:pt x="58344" y="1954"/>
                </a:cubicBezTo>
              </a:path>
            </a:pathLst>
          </a:custGeom>
          <a:noFill/>
          <a:ln cap="flat" cmpd="sng" w="9525">
            <a:solidFill>
              <a:srgbClr val="D63384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1000"/>
          </a:blip>
          <a:stretch>
            <a:fillRect/>
          </a:stretch>
        </a:blipFill>
      </p:bgPr>
    </p:bg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88"/>
          <p:cNvSpPr/>
          <p:nvPr/>
        </p:nvSpPr>
        <p:spPr>
          <a:xfrm>
            <a:off x="354500" y="348050"/>
            <a:ext cx="8469300" cy="4150800"/>
          </a:xfrm>
          <a:prstGeom prst="rect">
            <a:avLst/>
          </a:prstGeom>
          <a:solidFill>
            <a:srgbClr val="00A1FF">
              <a:alpha val="81570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88"/>
          <p:cNvSpPr txBox="1"/>
          <p:nvPr/>
        </p:nvSpPr>
        <p:spPr>
          <a:xfrm>
            <a:off x="711875" y="1263175"/>
            <a:ext cx="7970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300">
                <a:solidFill>
                  <a:schemeClr val="dk1"/>
                </a:solidFill>
              </a:rPr>
              <a:t>3.19 Bootstrap 5 </a:t>
            </a:r>
            <a:endParaRPr sz="43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300">
                <a:solidFill>
                  <a:schemeClr val="dk1"/>
                </a:solidFill>
              </a:rPr>
              <a:t>scrollspy/offcanvas</a:t>
            </a:r>
            <a:endParaRPr sz="2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3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</p:txBody>
      </p:sp>
      <p:pic>
        <p:nvPicPr>
          <p:cNvPr id="801" name="Google Shape;801;p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88"/>
          <p:cNvSpPr txBox="1"/>
          <p:nvPr>
            <p:ph idx="4294967295" type="subTitle"/>
          </p:nvPr>
        </p:nvSpPr>
        <p:spPr>
          <a:xfrm>
            <a:off x="950825" y="2755475"/>
            <a:ext cx="7492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Lavanya Seetharaman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Instructor @Board Infinity 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89"/>
          <p:cNvSpPr txBox="1"/>
          <p:nvPr/>
        </p:nvSpPr>
        <p:spPr>
          <a:xfrm>
            <a:off x="0" y="0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2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Offcanvas</a:t>
            </a:r>
            <a:endParaRPr sz="2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8" name="Google Shape;808;p89"/>
          <p:cNvSpPr txBox="1"/>
          <p:nvPr/>
        </p:nvSpPr>
        <p:spPr>
          <a:xfrm>
            <a:off x="90725" y="369900"/>
            <a:ext cx="8549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Build hidden sidebars into your project for navigation, shopping carts, and more with a few classes.</a:t>
            </a:r>
            <a:endParaRPr sz="700"/>
          </a:p>
        </p:txBody>
      </p:sp>
      <p:pic>
        <p:nvPicPr>
          <p:cNvPr id="809" name="Google Shape;809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00" y="996779"/>
            <a:ext cx="3993101" cy="1030875"/>
          </a:xfrm>
          <a:prstGeom prst="rect">
            <a:avLst/>
          </a:prstGeom>
          <a:noFill/>
          <a:ln>
            <a:noFill/>
          </a:ln>
        </p:spPr>
      </p:pic>
      <p:sp>
        <p:nvSpPr>
          <p:cNvPr id="810" name="Google Shape;810;p89"/>
          <p:cNvSpPr txBox="1"/>
          <p:nvPr/>
        </p:nvSpPr>
        <p:spPr>
          <a:xfrm>
            <a:off x="4768525" y="760225"/>
            <a:ext cx="4237500" cy="1939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"offcanvas offcanvas-start"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tabindex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"-1"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id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"offcanvas"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aria-labelledby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"offcanvasLabel"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&lt;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"offcanvas-header"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&lt;</a:t>
            </a:r>
            <a:r>
              <a:rPr lang="en" sz="950">
                <a:solidFill>
                  <a:srgbClr val="2F6F9F"/>
                </a:solidFill>
              </a:rPr>
              <a:t>h5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"offcanvas-title"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id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"offcanvasLabel"</a:t>
            </a:r>
            <a:r>
              <a:rPr lang="en" sz="950">
                <a:solidFill>
                  <a:srgbClr val="212529"/>
                </a:solidFill>
              </a:rPr>
              <a:t>&gt;Offcanvas&lt;/</a:t>
            </a:r>
            <a:r>
              <a:rPr lang="en" sz="950">
                <a:solidFill>
                  <a:srgbClr val="2F6F9F"/>
                </a:solidFill>
              </a:rPr>
              <a:t>h5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&lt;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type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"button"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"btn-close text-reset"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data-bs-dismiss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"offcanvas"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aria-label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"Close"</a:t>
            </a:r>
            <a:r>
              <a:rPr lang="en" sz="950">
                <a:solidFill>
                  <a:srgbClr val="212529"/>
                </a:solidFill>
              </a:rPr>
              <a:t>&gt;&lt;/</a:t>
            </a:r>
            <a:r>
              <a:rPr lang="en" sz="950">
                <a:solidFill>
                  <a:srgbClr val="2F6F9F"/>
                </a:solidFill>
              </a:rPr>
              <a:t>button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&lt;/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&lt;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"offcanvas-body"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  Content for the offcanvas goes here. You can place just about any Bootstrap component or custom elements here.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&lt;/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&lt;/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</p:txBody>
      </p:sp>
      <p:pic>
        <p:nvPicPr>
          <p:cNvPr id="811" name="Google Shape;811;p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p89"/>
          <p:cNvSpPr txBox="1"/>
          <p:nvPr/>
        </p:nvSpPr>
        <p:spPr>
          <a:xfrm>
            <a:off x="290075" y="2207400"/>
            <a:ext cx="30000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 the buttons below to show and hide an 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offcanvas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element via JavaScript that toggles the </a:t>
            </a:r>
            <a:r>
              <a:rPr lang="en" sz="1050">
                <a:solidFill>
                  <a:srgbClr val="D6338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.show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class on an element with the </a:t>
            </a:r>
            <a:r>
              <a:rPr lang="en" sz="1050">
                <a:solidFill>
                  <a:srgbClr val="D6338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.offcanvas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class.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050">
                <a:solidFill>
                  <a:srgbClr val="D6338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.offcanvas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hides content (default)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050">
                <a:solidFill>
                  <a:srgbClr val="D6338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.offcanvas.show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shows content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89"/>
          <p:cNvSpPr txBox="1"/>
          <p:nvPr/>
        </p:nvSpPr>
        <p:spPr>
          <a:xfrm>
            <a:off x="3967825" y="2617725"/>
            <a:ext cx="4942800" cy="2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Placement</a:t>
            </a:r>
            <a:endParaRPr sz="17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There’s no default placement for offcanvas components, so you must add one of the modifier classes below;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050">
                <a:solidFill>
                  <a:srgbClr val="D6338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.offcanvas-start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places offcanvas on the left of the viewport (shown above)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050">
                <a:solidFill>
                  <a:srgbClr val="D6338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.offcanvas-end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places offcanvas on the right of the viewport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050">
                <a:solidFill>
                  <a:srgbClr val="D6338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.offcanvas-top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places offcanvas on the top of the viewport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n" sz="1050">
                <a:solidFill>
                  <a:srgbClr val="D6338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.offcanvas-bottom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places offcanvas on the bottom of the viewport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89"/>
          <p:cNvSpPr/>
          <p:nvPr/>
        </p:nvSpPr>
        <p:spPr>
          <a:xfrm>
            <a:off x="3770950" y="664183"/>
            <a:ext cx="1011725" cy="347550"/>
          </a:xfrm>
          <a:custGeom>
            <a:rect b="b" l="l" r="r" t="t"/>
            <a:pathLst>
              <a:path extrusionOk="0" h="13902" w="40469">
                <a:moveTo>
                  <a:pt x="40469" y="5695"/>
                </a:moveTo>
                <a:cubicBezTo>
                  <a:pt x="34861" y="2636"/>
                  <a:pt x="28310" y="-1068"/>
                  <a:pt x="22074" y="318"/>
                </a:cubicBezTo>
                <a:cubicBezTo>
                  <a:pt x="13640" y="2192"/>
                  <a:pt x="4792" y="6713"/>
                  <a:pt x="0" y="13902"/>
                </a:cubicBezTo>
              </a:path>
            </a:pathLst>
          </a:custGeom>
          <a:noFill/>
          <a:ln cap="flat" cmpd="sng" w="9525">
            <a:solidFill>
              <a:srgbClr val="AA7EE1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" name="Google Shape;819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p90"/>
          <p:cNvSpPr txBox="1"/>
          <p:nvPr/>
        </p:nvSpPr>
        <p:spPr>
          <a:xfrm>
            <a:off x="0" y="0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2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Scrollspy</a:t>
            </a:r>
            <a:endParaRPr sz="2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1" name="Google Shape;821;p90"/>
          <p:cNvSpPr txBox="1"/>
          <p:nvPr/>
        </p:nvSpPr>
        <p:spPr>
          <a:xfrm>
            <a:off x="42450" y="382050"/>
            <a:ext cx="914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Automatically update Bootstrap navigation or list group components based on scroll position to indicate which link is currently active in the viewport.</a:t>
            </a:r>
            <a:endParaRPr sz="1100"/>
          </a:p>
        </p:txBody>
      </p:sp>
      <p:pic>
        <p:nvPicPr>
          <p:cNvPr id="822" name="Google Shape;822;p90" title="bs-scrollspy-shortvideo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0775" y="1458600"/>
            <a:ext cx="2319025" cy="1739275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90"/>
          <p:cNvSpPr txBox="1"/>
          <p:nvPr/>
        </p:nvSpPr>
        <p:spPr>
          <a:xfrm>
            <a:off x="459875" y="1382700"/>
            <a:ext cx="5461800" cy="2085600"/>
          </a:xfrm>
          <a:prstGeom prst="rect">
            <a:avLst/>
          </a:prstGeom>
          <a:noFill/>
          <a:ln cap="flat" cmpd="sng" w="9525">
            <a:solidFill>
              <a:srgbClr val="AA7EE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data-bs-spy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"scroll"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data-bs-target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"#navbar-example2"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data-bs-offset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"0"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class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"scrollspy-example"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tabindex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"0"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&lt;</a:t>
            </a:r>
            <a:r>
              <a:rPr lang="en" sz="950">
                <a:solidFill>
                  <a:srgbClr val="2F6F9F"/>
                </a:solidFill>
              </a:rPr>
              <a:t>h4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id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"scrollspyHeading1"</a:t>
            </a:r>
            <a:r>
              <a:rPr lang="en" sz="950">
                <a:solidFill>
                  <a:srgbClr val="212529"/>
                </a:solidFill>
              </a:rPr>
              <a:t>&gt;First heading&lt;/</a:t>
            </a:r>
            <a:r>
              <a:rPr lang="en" sz="950">
                <a:solidFill>
                  <a:srgbClr val="2F6F9F"/>
                </a:solidFill>
              </a:rPr>
              <a:t>h4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&lt;</a:t>
            </a:r>
            <a:r>
              <a:rPr lang="en" sz="950">
                <a:solidFill>
                  <a:srgbClr val="2F6F9F"/>
                </a:solidFill>
              </a:rPr>
              <a:t>p</a:t>
            </a:r>
            <a:r>
              <a:rPr lang="en" sz="950">
                <a:solidFill>
                  <a:srgbClr val="212529"/>
                </a:solidFill>
              </a:rPr>
              <a:t>&gt;...&lt;/</a:t>
            </a:r>
            <a:r>
              <a:rPr lang="en" sz="950">
                <a:solidFill>
                  <a:srgbClr val="2F6F9F"/>
                </a:solidFill>
              </a:rPr>
              <a:t>p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&lt;</a:t>
            </a:r>
            <a:r>
              <a:rPr lang="en" sz="950">
                <a:solidFill>
                  <a:srgbClr val="2F6F9F"/>
                </a:solidFill>
              </a:rPr>
              <a:t>h4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id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"scrollspyHeading2"</a:t>
            </a:r>
            <a:r>
              <a:rPr lang="en" sz="950">
                <a:solidFill>
                  <a:srgbClr val="212529"/>
                </a:solidFill>
              </a:rPr>
              <a:t>&gt;Second heading&lt;/</a:t>
            </a:r>
            <a:r>
              <a:rPr lang="en" sz="950">
                <a:solidFill>
                  <a:srgbClr val="2F6F9F"/>
                </a:solidFill>
              </a:rPr>
              <a:t>h4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&lt;</a:t>
            </a:r>
            <a:r>
              <a:rPr lang="en" sz="950">
                <a:solidFill>
                  <a:srgbClr val="2F6F9F"/>
                </a:solidFill>
              </a:rPr>
              <a:t>p</a:t>
            </a:r>
            <a:r>
              <a:rPr lang="en" sz="950">
                <a:solidFill>
                  <a:srgbClr val="212529"/>
                </a:solidFill>
              </a:rPr>
              <a:t>&gt;...&lt;/</a:t>
            </a:r>
            <a:r>
              <a:rPr lang="en" sz="950">
                <a:solidFill>
                  <a:srgbClr val="2F6F9F"/>
                </a:solidFill>
              </a:rPr>
              <a:t>p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&lt;</a:t>
            </a:r>
            <a:r>
              <a:rPr lang="en" sz="950">
                <a:solidFill>
                  <a:srgbClr val="2F6F9F"/>
                </a:solidFill>
              </a:rPr>
              <a:t>h4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id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"scrollspyHeading3"</a:t>
            </a:r>
            <a:r>
              <a:rPr lang="en" sz="950">
                <a:solidFill>
                  <a:srgbClr val="212529"/>
                </a:solidFill>
              </a:rPr>
              <a:t>&gt;Third heading&lt;/</a:t>
            </a:r>
            <a:r>
              <a:rPr lang="en" sz="950">
                <a:solidFill>
                  <a:srgbClr val="2F6F9F"/>
                </a:solidFill>
              </a:rPr>
              <a:t>h4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&lt;</a:t>
            </a:r>
            <a:r>
              <a:rPr lang="en" sz="950">
                <a:solidFill>
                  <a:srgbClr val="2F6F9F"/>
                </a:solidFill>
              </a:rPr>
              <a:t>p</a:t>
            </a:r>
            <a:r>
              <a:rPr lang="en" sz="950">
                <a:solidFill>
                  <a:srgbClr val="212529"/>
                </a:solidFill>
              </a:rPr>
              <a:t>&gt;...&lt;/</a:t>
            </a:r>
            <a:r>
              <a:rPr lang="en" sz="950">
                <a:solidFill>
                  <a:srgbClr val="2F6F9F"/>
                </a:solidFill>
              </a:rPr>
              <a:t>p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&lt;</a:t>
            </a:r>
            <a:r>
              <a:rPr lang="en" sz="950">
                <a:solidFill>
                  <a:srgbClr val="2F6F9F"/>
                </a:solidFill>
              </a:rPr>
              <a:t>h4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id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"scrollspyHeading4"</a:t>
            </a:r>
            <a:r>
              <a:rPr lang="en" sz="950">
                <a:solidFill>
                  <a:srgbClr val="212529"/>
                </a:solidFill>
              </a:rPr>
              <a:t>&gt;Fourth heading&lt;/</a:t>
            </a:r>
            <a:r>
              <a:rPr lang="en" sz="950">
                <a:solidFill>
                  <a:srgbClr val="2F6F9F"/>
                </a:solidFill>
              </a:rPr>
              <a:t>h4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&lt;</a:t>
            </a:r>
            <a:r>
              <a:rPr lang="en" sz="950">
                <a:solidFill>
                  <a:srgbClr val="2F6F9F"/>
                </a:solidFill>
              </a:rPr>
              <a:t>p</a:t>
            </a:r>
            <a:r>
              <a:rPr lang="en" sz="950">
                <a:solidFill>
                  <a:srgbClr val="212529"/>
                </a:solidFill>
              </a:rPr>
              <a:t>&gt;...&lt;/</a:t>
            </a:r>
            <a:r>
              <a:rPr lang="en" sz="950">
                <a:solidFill>
                  <a:srgbClr val="2F6F9F"/>
                </a:solidFill>
              </a:rPr>
              <a:t>p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&lt;</a:t>
            </a:r>
            <a:r>
              <a:rPr lang="en" sz="950">
                <a:solidFill>
                  <a:srgbClr val="2F6F9F"/>
                </a:solidFill>
              </a:rPr>
              <a:t>h4</a:t>
            </a:r>
            <a:r>
              <a:rPr lang="en" sz="950">
                <a:solidFill>
                  <a:srgbClr val="212529"/>
                </a:solidFill>
              </a:rPr>
              <a:t> </a:t>
            </a:r>
            <a:r>
              <a:rPr lang="en" sz="950">
                <a:solidFill>
                  <a:srgbClr val="006EE0"/>
                </a:solidFill>
              </a:rPr>
              <a:t>id</a:t>
            </a:r>
            <a:r>
              <a:rPr lang="en" sz="950">
                <a:solidFill>
                  <a:srgbClr val="555555"/>
                </a:solidFill>
              </a:rPr>
              <a:t>=</a:t>
            </a:r>
            <a:r>
              <a:rPr lang="en" sz="950">
                <a:solidFill>
                  <a:srgbClr val="D73038"/>
                </a:solidFill>
              </a:rPr>
              <a:t>"scrollspyHeading5"</a:t>
            </a:r>
            <a:r>
              <a:rPr lang="en" sz="950">
                <a:solidFill>
                  <a:srgbClr val="212529"/>
                </a:solidFill>
              </a:rPr>
              <a:t>&gt;Fifth heading&lt;/</a:t>
            </a:r>
            <a:r>
              <a:rPr lang="en" sz="950">
                <a:solidFill>
                  <a:srgbClr val="2F6F9F"/>
                </a:solidFill>
              </a:rPr>
              <a:t>h4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  &lt;</a:t>
            </a:r>
            <a:r>
              <a:rPr lang="en" sz="950">
                <a:solidFill>
                  <a:srgbClr val="2F6F9F"/>
                </a:solidFill>
              </a:rPr>
              <a:t>p</a:t>
            </a:r>
            <a:r>
              <a:rPr lang="en" sz="950">
                <a:solidFill>
                  <a:srgbClr val="212529"/>
                </a:solidFill>
              </a:rPr>
              <a:t>&gt;...&lt;/</a:t>
            </a:r>
            <a:r>
              <a:rPr lang="en" sz="950">
                <a:solidFill>
                  <a:srgbClr val="2F6F9F"/>
                </a:solidFill>
              </a:rPr>
              <a:t>p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12529"/>
                </a:solidFill>
              </a:rPr>
              <a:t>&lt;/</a:t>
            </a:r>
            <a:r>
              <a:rPr lang="en" sz="950">
                <a:solidFill>
                  <a:srgbClr val="2F6F9F"/>
                </a:solidFill>
              </a:rPr>
              <a:t>div</a:t>
            </a:r>
            <a:r>
              <a:rPr lang="en" sz="950">
                <a:solidFill>
                  <a:srgbClr val="212529"/>
                </a:solidFill>
              </a:rPr>
              <a:t>&gt;</a:t>
            </a:r>
            <a:endParaRPr sz="950">
              <a:solidFill>
                <a:srgbClr val="21252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8" name="Google Shape;828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Google Shape;829;p91"/>
          <p:cNvSpPr txBox="1"/>
          <p:nvPr/>
        </p:nvSpPr>
        <p:spPr>
          <a:xfrm>
            <a:off x="887775" y="1888275"/>
            <a:ext cx="7045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Thanks For Listening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63384"/>
                </a:solidFill>
                <a:latin typeface="Caveat"/>
                <a:ea typeface="Caveat"/>
                <a:cs typeface="Caveat"/>
                <a:sym typeface="Caveat"/>
              </a:rPr>
              <a:t>Happy coding</a:t>
            </a:r>
            <a:r>
              <a:rPr lang="en" sz="3600"/>
              <a:t> 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4829325" y="3386225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</a:t>
            </a:r>
            <a:endParaRPr/>
          </a:p>
        </p:txBody>
      </p:sp>
      <p:sp>
        <p:nvSpPr>
          <p:cNvPr id="123" name="Google Shape;123;p20"/>
          <p:cNvSpPr txBox="1"/>
          <p:nvPr>
            <p:ph idx="2" type="body"/>
          </p:nvPr>
        </p:nvSpPr>
        <p:spPr>
          <a:xfrm>
            <a:off x="4731750" y="313850"/>
            <a:ext cx="4011900" cy="3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950">
                <a:solidFill>
                  <a:srgbClr val="2F6F9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9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006EE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95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50">
                <a:solidFill>
                  <a:srgbClr val="D73038"/>
                </a:solidFill>
                <a:latin typeface="Courier New"/>
                <a:ea typeface="Courier New"/>
                <a:cs typeface="Courier New"/>
                <a:sym typeface="Courier New"/>
              </a:rPr>
              <a:t>"text-primary"</a:t>
            </a:r>
            <a:r>
              <a:rPr b="1" lang="en" sz="9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&gt;.text-primary&lt;/</a:t>
            </a:r>
            <a:r>
              <a:rPr b="1" lang="en" sz="950">
                <a:solidFill>
                  <a:srgbClr val="2F6F9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9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9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950">
                <a:solidFill>
                  <a:srgbClr val="2F6F9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9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006EE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95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50">
                <a:solidFill>
                  <a:srgbClr val="D73038"/>
                </a:solidFill>
                <a:latin typeface="Courier New"/>
                <a:ea typeface="Courier New"/>
                <a:cs typeface="Courier New"/>
                <a:sym typeface="Courier New"/>
              </a:rPr>
              <a:t>"text-secondary"</a:t>
            </a:r>
            <a:r>
              <a:rPr b="1" lang="en" sz="9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&gt;.text-secondary&lt;/</a:t>
            </a:r>
            <a:r>
              <a:rPr b="1" lang="en" sz="950">
                <a:solidFill>
                  <a:srgbClr val="2F6F9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9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9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950">
                <a:solidFill>
                  <a:srgbClr val="2F6F9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9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006EE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95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50">
                <a:solidFill>
                  <a:srgbClr val="D73038"/>
                </a:solidFill>
                <a:latin typeface="Courier New"/>
                <a:ea typeface="Courier New"/>
                <a:cs typeface="Courier New"/>
                <a:sym typeface="Courier New"/>
              </a:rPr>
              <a:t>"text-success"</a:t>
            </a:r>
            <a:r>
              <a:rPr b="1" lang="en" sz="9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&gt;.text-success&lt;/</a:t>
            </a:r>
            <a:r>
              <a:rPr b="1" lang="en" sz="950">
                <a:solidFill>
                  <a:srgbClr val="2F6F9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9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9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950">
                <a:solidFill>
                  <a:srgbClr val="2F6F9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9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006EE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95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50">
                <a:solidFill>
                  <a:srgbClr val="D73038"/>
                </a:solidFill>
                <a:latin typeface="Courier New"/>
                <a:ea typeface="Courier New"/>
                <a:cs typeface="Courier New"/>
                <a:sym typeface="Courier New"/>
              </a:rPr>
              <a:t>"text-danger"</a:t>
            </a:r>
            <a:r>
              <a:rPr b="1" lang="en" sz="9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&gt;.text-danger&lt;/</a:t>
            </a:r>
            <a:r>
              <a:rPr b="1" lang="en" sz="950">
                <a:solidFill>
                  <a:srgbClr val="2F6F9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9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9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950">
                <a:solidFill>
                  <a:srgbClr val="2F6F9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9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006EE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95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50">
                <a:solidFill>
                  <a:srgbClr val="D73038"/>
                </a:solidFill>
                <a:latin typeface="Courier New"/>
                <a:ea typeface="Courier New"/>
                <a:cs typeface="Courier New"/>
                <a:sym typeface="Courier New"/>
              </a:rPr>
              <a:t>"text-warning bg-dark"</a:t>
            </a:r>
            <a:r>
              <a:rPr b="1" lang="en" sz="9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&gt;.text-warning&lt;/</a:t>
            </a:r>
            <a:r>
              <a:rPr b="1" lang="en" sz="950">
                <a:solidFill>
                  <a:srgbClr val="2F6F9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9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9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950">
                <a:solidFill>
                  <a:srgbClr val="2F6F9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9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006EE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95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50">
                <a:solidFill>
                  <a:srgbClr val="D73038"/>
                </a:solidFill>
                <a:latin typeface="Courier New"/>
                <a:ea typeface="Courier New"/>
                <a:cs typeface="Courier New"/>
                <a:sym typeface="Courier New"/>
              </a:rPr>
              <a:t>"text-info bg-dark"</a:t>
            </a:r>
            <a:r>
              <a:rPr b="1" lang="en" sz="9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&gt;.text-info&lt;/</a:t>
            </a:r>
            <a:r>
              <a:rPr b="1" lang="en" sz="950">
                <a:solidFill>
                  <a:srgbClr val="2F6F9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9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9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950">
                <a:solidFill>
                  <a:srgbClr val="2F6F9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9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006EE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95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50">
                <a:solidFill>
                  <a:srgbClr val="D73038"/>
                </a:solidFill>
                <a:latin typeface="Courier New"/>
                <a:ea typeface="Courier New"/>
                <a:cs typeface="Courier New"/>
                <a:sym typeface="Courier New"/>
              </a:rPr>
              <a:t>"text-light bg-dark"</a:t>
            </a:r>
            <a:r>
              <a:rPr b="1" lang="en" sz="9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&gt;.text-light&lt;/</a:t>
            </a:r>
            <a:r>
              <a:rPr b="1" lang="en" sz="950">
                <a:solidFill>
                  <a:srgbClr val="2F6F9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9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9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950">
                <a:solidFill>
                  <a:srgbClr val="2F6F9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9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006EE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95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50">
                <a:solidFill>
                  <a:srgbClr val="D73038"/>
                </a:solidFill>
                <a:latin typeface="Courier New"/>
                <a:ea typeface="Courier New"/>
                <a:cs typeface="Courier New"/>
                <a:sym typeface="Courier New"/>
              </a:rPr>
              <a:t>"text-dark"</a:t>
            </a:r>
            <a:r>
              <a:rPr b="1" lang="en" sz="9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&gt;.text-dark&lt;/</a:t>
            </a:r>
            <a:r>
              <a:rPr b="1" lang="en" sz="950">
                <a:solidFill>
                  <a:srgbClr val="2F6F9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9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9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950">
                <a:solidFill>
                  <a:srgbClr val="2F6F9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9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006EE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95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50">
                <a:solidFill>
                  <a:srgbClr val="D73038"/>
                </a:solidFill>
                <a:latin typeface="Courier New"/>
                <a:ea typeface="Courier New"/>
                <a:cs typeface="Courier New"/>
                <a:sym typeface="Courier New"/>
              </a:rPr>
              <a:t>"text-body"</a:t>
            </a:r>
            <a:r>
              <a:rPr b="1" lang="en" sz="9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&gt;.text-body&lt;/</a:t>
            </a:r>
            <a:r>
              <a:rPr b="1" lang="en" sz="950">
                <a:solidFill>
                  <a:srgbClr val="2F6F9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9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9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950">
                <a:solidFill>
                  <a:srgbClr val="2F6F9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9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006EE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95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50">
                <a:solidFill>
                  <a:srgbClr val="D73038"/>
                </a:solidFill>
                <a:latin typeface="Courier New"/>
                <a:ea typeface="Courier New"/>
                <a:cs typeface="Courier New"/>
                <a:sym typeface="Courier New"/>
              </a:rPr>
              <a:t>"text-muted"</a:t>
            </a:r>
            <a:r>
              <a:rPr b="1" lang="en" sz="9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&gt;.text-muted&lt;/</a:t>
            </a:r>
            <a:r>
              <a:rPr b="1" lang="en" sz="950">
                <a:solidFill>
                  <a:srgbClr val="2F6F9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9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9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950">
                <a:solidFill>
                  <a:srgbClr val="2F6F9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9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006EE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95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50">
                <a:solidFill>
                  <a:srgbClr val="D73038"/>
                </a:solidFill>
                <a:latin typeface="Courier New"/>
                <a:ea typeface="Courier New"/>
                <a:cs typeface="Courier New"/>
                <a:sym typeface="Courier New"/>
              </a:rPr>
              <a:t>"text-white bg-dark"</a:t>
            </a:r>
            <a:r>
              <a:rPr b="1" lang="en" sz="9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&gt;.text-white&lt;/</a:t>
            </a:r>
            <a:r>
              <a:rPr b="1" lang="en" sz="950">
                <a:solidFill>
                  <a:srgbClr val="2F6F9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9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9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950">
                <a:solidFill>
                  <a:srgbClr val="2F6F9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9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006EE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95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50">
                <a:solidFill>
                  <a:srgbClr val="D73038"/>
                </a:solidFill>
                <a:latin typeface="Courier New"/>
                <a:ea typeface="Courier New"/>
                <a:cs typeface="Courier New"/>
                <a:sym typeface="Courier New"/>
              </a:rPr>
              <a:t>"text-black-50"</a:t>
            </a:r>
            <a:r>
              <a:rPr b="1" lang="en" sz="9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&gt;.text-black-50&lt;/</a:t>
            </a:r>
            <a:r>
              <a:rPr b="1" lang="en" sz="950">
                <a:solidFill>
                  <a:srgbClr val="2F6F9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9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9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950">
                <a:solidFill>
                  <a:srgbClr val="2F6F9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9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rgbClr val="006EE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95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50">
                <a:solidFill>
                  <a:srgbClr val="D73038"/>
                </a:solidFill>
                <a:latin typeface="Courier New"/>
                <a:ea typeface="Courier New"/>
                <a:cs typeface="Courier New"/>
                <a:sym typeface="Courier New"/>
              </a:rPr>
              <a:t>"text-white-50 bg-dark"</a:t>
            </a:r>
            <a:r>
              <a:rPr b="1" lang="en" sz="9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&gt;.text-white-50&lt;/</a:t>
            </a:r>
            <a:r>
              <a:rPr b="1" lang="en" sz="950">
                <a:solidFill>
                  <a:srgbClr val="2F6F9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9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9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0" y="710700"/>
            <a:ext cx="4426949" cy="2981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5" name="Google Shape;12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1000"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/>
          <p:nvPr/>
        </p:nvSpPr>
        <p:spPr>
          <a:xfrm>
            <a:off x="354500" y="348050"/>
            <a:ext cx="8469300" cy="4150800"/>
          </a:xfrm>
          <a:prstGeom prst="rect">
            <a:avLst/>
          </a:prstGeom>
          <a:solidFill>
            <a:srgbClr val="00A1FF">
              <a:alpha val="81570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917225" y="1517650"/>
            <a:ext cx="74082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dk1"/>
                </a:solidFill>
              </a:rPr>
              <a:t>3.3 Bootstrap 5 Containers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117" y="4652221"/>
            <a:ext cx="1113770" cy="28401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>
            <p:ph idx="4294967295" type="subTitle"/>
          </p:nvPr>
        </p:nvSpPr>
        <p:spPr>
          <a:xfrm>
            <a:off x="4334700" y="3094675"/>
            <a:ext cx="426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Lavanya Seetharaman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Instructor @Board Infinity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