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22"/>
            <a:ext cx="12191999" cy="6856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912607" y="1239012"/>
            <a:ext cx="3636645" cy="4356100"/>
          </a:xfrm>
          <a:custGeom>
            <a:avLst/>
            <a:gdLst/>
            <a:ahLst/>
            <a:cxnLst/>
            <a:rect l="l" t="t" r="r" b="b"/>
            <a:pathLst>
              <a:path w="3636645" h="4356100">
                <a:moveTo>
                  <a:pt x="3636263" y="0"/>
                </a:moveTo>
                <a:lnTo>
                  <a:pt x="0" y="0"/>
                </a:lnTo>
                <a:lnTo>
                  <a:pt x="0" y="4355592"/>
                </a:lnTo>
                <a:lnTo>
                  <a:pt x="3636263" y="4355592"/>
                </a:lnTo>
                <a:lnTo>
                  <a:pt x="3636263" y="0"/>
                </a:lnTo>
                <a:close/>
              </a:path>
            </a:pathLst>
          </a:custGeom>
          <a:solidFill>
            <a:srgbClr val="000000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72235" y="2413254"/>
            <a:ext cx="10447528" cy="1903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rgbClr val="404040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rgbClr val="404040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rgbClr val="404040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93291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5014" y="935482"/>
            <a:ext cx="10281970" cy="742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rgbClr val="404040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2514" y="2110853"/>
            <a:ext cx="1004697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50479" y="2413254"/>
            <a:ext cx="3169285" cy="190373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z="4400" spc="-45" dirty="0">
                <a:solidFill>
                  <a:srgbClr val="FFFFFF"/>
                </a:solidFill>
                <a:latin typeface="Bookman Uralic"/>
                <a:cs typeface="Bookman Uralic"/>
              </a:rPr>
              <a:t>Countries  Clustering  </a:t>
            </a:r>
            <a:r>
              <a:rPr sz="4400" spc="-40" dirty="0">
                <a:solidFill>
                  <a:srgbClr val="FFFFFF"/>
                </a:solidFill>
                <a:latin typeface="Bookman Uralic"/>
                <a:cs typeface="Bookman Uralic"/>
              </a:rPr>
              <a:t>A</a:t>
            </a:r>
            <a:r>
              <a:rPr sz="4400" spc="-50" dirty="0">
                <a:solidFill>
                  <a:srgbClr val="FFFFFF"/>
                </a:solidFill>
                <a:latin typeface="Bookman Uralic"/>
                <a:cs typeface="Bookman Uralic"/>
              </a:rPr>
              <a:t>ssi</a:t>
            </a:r>
            <a:r>
              <a:rPr sz="4400" spc="-55" dirty="0">
                <a:solidFill>
                  <a:srgbClr val="FFFFFF"/>
                </a:solidFill>
                <a:latin typeface="Bookman Uralic"/>
                <a:cs typeface="Bookman Uralic"/>
              </a:rPr>
              <a:t>gn</a:t>
            </a:r>
            <a:r>
              <a:rPr sz="4400" spc="-45" dirty="0">
                <a:solidFill>
                  <a:srgbClr val="FFFFFF"/>
                </a:solidFill>
                <a:latin typeface="Bookman Uralic"/>
                <a:cs typeface="Bookman Uralic"/>
              </a:rPr>
              <a:t>m</a:t>
            </a:r>
            <a:r>
              <a:rPr sz="4400" spc="-60" dirty="0">
                <a:solidFill>
                  <a:srgbClr val="FFFFFF"/>
                </a:solidFill>
                <a:latin typeface="Bookman Uralic"/>
                <a:cs typeface="Bookman Uralic"/>
              </a:rPr>
              <a:t>e</a:t>
            </a:r>
            <a:r>
              <a:rPr sz="4400" spc="-55" dirty="0">
                <a:solidFill>
                  <a:srgbClr val="FFFFFF"/>
                </a:solidFill>
                <a:latin typeface="Bookman Uralic"/>
                <a:cs typeface="Bookman Uralic"/>
              </a:rPr>
              <a:t>n</a:t>
            </a:r>
            <a:r>
              <a:rPr sz="4400" dirty="0">
                <a:solidFill>
                  <a:srgbClr val="FFFFFF"/>
                </a:solidFill>
                <a:latin typeface="Bookman Uralic"/>
                <a:cs typeface="Bookman Uralic"/>
              </a:rPr>
              <a:t>t</a:t>
            </a:r>
            <a:endParaRPr sz="4400" dirty="0">
              <a:latin typeface="Bookman Uralic"/>
              <a:cs typeface="Bookman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07502" y="4636389"/>
            <a:ext cx="150114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spc="125" dirty="0">
                <a:solidFill>
                  <a:srgbClr val="FFFFFF"/>
                </a:solidFill>
                <a:latin typeface="Trebuchet MS"/>
                <a:cs typeface="Trebuchet MS"/>
              </a:rPr>
              <a:t>SAGAR  BHAUSAHEB SAHANE</a:t>
            </a:r>
            <a:endParaRPr sz="16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4499228"/>
            <a:ext cx="12192000" cy="2359025"/>
            <a:chOff x="0" y="4499228"/>
            <a:chExt cx="12192000" cy="2359025"/>
          </a:xfrm>
        </p:grpSpPr>
        <p:sp>
          <p:nvSpPr>
            <p:cNvPr id="5" name="object 5"/>
            <p:cNvSpPr/>
            <p:nvPr/>
          </p:nvSpPr>
          <p:spPr>
            <a:xfrm>
              <a:off x="8177021" y="4508753"/>
              <a:ext cx="3108960" cy="0"/>
            </a:xfrm>
            <a:custGeom>
              <a:avLst/>
              <a:gdLst/>
              <a:ahLst/>
              <a:cxnLst/>
              <a:rect l="l" t="t" r="r" b="b"/>
              <a:pathLst>
                <a:path w="3108959">
                  <a:moveTo>
                    <a:pt x="0" y="0"/>
                  </a:moveTo>
                  <a:lnTo>
                    <a:pt x="3108959" y="0"/>
                  </a:lnTo>
                </a:path>
              </a:pathLst>
            </a:custGeom>
            <a:ln w="19050">
              <a:solidFill>
                <a:srgbClr val="F6A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52525">
                <a:alpha val="9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935482"/>
            <a:ext cx="9167495" cy="742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Visualisations </a:t>
            </a:r>
            <a:r>
              <a:rPr dirty="0"/>
              <a:t>– </a:t>
            </a:r>
            <a:r>
              <a:rPr spc="-35" dirty="0"/>
              <a:t>gdpp </a:t>
            </a:r>
            <a:r>
              <a:rPr spc="-25" dirty="0"/>
              <a:t>vs</a:t>
            </a:r>
            <a:r>
              <a:rPr spc="-459" dirty="0"/>
              <a:t> </a:t>
            </a:r>
            <a:r>
              <a:rPr spc="-40" dirty="0"/>
              <a:t>income</a:t>
            </a:r>
          </a:p>
        </p:txBody>
      </p:sp>
      <p:sp>
        <p:nvSpPr>
          <p:cNvPr id="4" name="object 4"/>
          <p:cNvSpPr/>
          <p:nvPr/>
        </p:nvSpPr>
        <p:spPr>
          <a:xfrm>
            <a:off x="2244357" y="2595372"/>
            <a:ext cx="7616420" cy="3478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1680" y="935482"/>
            <a:ext cx="10813415" cy="742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Visualisations </a:t>
            </a:r>
            <a:r>
              <a:rPr dirty="0"/>
              <a:t>– </a:t>
            </a:r>
            <a:r>
              <a:rPr spc="-45" dirty="0"/>
              <a:t>child_mort </a:t>
            </a:r>
            <a:r>
              <a:rPr spc="-25" dirty="0"/>
              <a:t>vs</a:t>
            </a:r>
            <a:r>
              <a:rPr spc="-455" dirty="0"/>
              <a:t> </a:t>
            </a:r>
            <a:r>
              <a:rPr spc="-40" dirty="0"/>
              <a:t>income</a:t>
            </a:r>
          </a:p>
        </p:txBody>
      </p:sp>
      <p:sp>
        <p:nvSpPr>
          <p:cNvPr id="4" name="object 4"/>
          <p:cNvSpPr/>
          <p:nvPr/>
        </p:nvSpPr>
        <p:spPr>
          <a:xfrm>
            <a:off x="2182719" y="2597287"/>
            <a:ext cx="7646926" cy="3484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2912" y="2107692"/>
            <a:ext cx="8086344" cy="4319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Visualisations </a:t>
            </a:r>
            <a:r>
              <a:rPr dirty="0"/>
              <a:t>– </a:t>
            </a:r>
            <a:r>
              <a:rPr spc="-45" dirty="0"/>
              <a:t>child_mort </a:t>
            </a:r>
            <a:r>
              <a:rPr spc="-25" dirty="0"/>
              <a:t>vs</a:t>
            </a:r>
            <a:r>
              <a:rPr spc="-459" dirty="0"/>
              <a:t> </a:t>
            </a:r>
            <a:r>
              <a:rPr spc="-35" dirty="0"/>
              <a:t>gdpp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935482"/>
            <a:ext cx="7973695" cy="742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Boxplots </a:t>
            </a:r>
            <a:r>
              <a:rPr spc="-25" dirty="0"/>
              <a:t>of </a:t>
            </a:r>
            <a:r>
              <a:rPr spc="-45" dirty="0"/>
              <a:t>Clusters</a:t>
            </a:r>
            <a:r>
              <a:rPr spc="-355" dirty="0"/>
              <a:t> </a:t>
            </a:r>
            <a:r>
              <a:rPr spc="-45" dirty="0"/>
              <a:t>formed</a:t>
            </a:r>
          </a:p>
        </p:txBody>
      </p:sp>
      <p:sp>
        <p:nvSpPr>
          <p:cNvPr id="4" name="object 4"/>
          <p:cNvSpPr/>
          <p:nvPr/>
        </p:nvSpPr>
        <p:spPr>
          <a:xfrm>
            <a:off x="1310639" y="2293620"/>
            <a:ext cx="9479279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35482"/>
            <a:ext cx="3997960" cy="742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I</a:t>
            </a:r>
            <a:r>
              <a:rPr spc="-45" dirty="0"/>
              <a:t>n</a:t>
            </a:r>
            <a:r>
              <a:rPr spc="-50" dirty="0"/>
              <a:t>te</a:t>
            </a:r>
            <a:r>
              <a:rPr spc="-55" dirty="0"/>
              <a:t>r</a:t>
            </a:r>
            <a:r>
              <a:rPr spc="-50" dirty="0"/>
              <a:t>p</a:t>
            </a:r>
            <a:r>
              <a:rPr spc="-55" dirty="0"/>
              <a:t>r</a:t>
            </a:r>
            <a:r>
              <a:rPr spc="-50" dirty="0"/>
              <a:t>et</a:t>
            </a:r>
            <a:r>
              <a:rPr spc="-55" dirty="0"/>
              <a:t>a</a:t>
            </a:r>
            <a:r>
              <a:rPr spc="-50" dirty="0"/>
              <a:t>t</a:t>
            </a:r>
            <a:r>
              <a:rPr spc="-45" dirty="0"/>
              <a:t>io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2140076"/>
            <a:ext cx="9901555" cy="3128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3825" indent="-111760">
              <a:lnSpc>
                <a:spcPct val="100000"/>
              </a:lnSpc>
              <a:spcBef>
                <a:spcPts val="95"/>
              </a:spcBef>
              <a:buClr>
                <a:srgbClr val="EB6F16"/>
              </a:buClr>
              <a:buSzPct val="94736"/>
              <a:buFont typeface="Wingdings"/>
              <a:buChar char=""/>
              <a:tabLst>
                <a:tab pos="124460" algn="l"/>
              </a:tabLst>
            </a:pP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box </a:t>
            </a:r>
            <a:r>
              <a:rPr sz="1900" spc="-60" dirty="0">
                <a:solidFill>
                  <a:srgbClr val="404040"/>
                </a:solidFill>
                <a:latin typeface="Trebuchet MS"/>
                <a:cs typeface="Trebuchet MS"/>
              </a:rPr>
              <a:t>plots </a:t>
            </a:r>
            <a:r>
              <a:rPr sz="1900" spc="-1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900" spc="-70" dirty="0">
                <a:solidFill>
                  <a:srgbClr val="404040"/>
                </a:solidFill>
                <a:latin typeface="Trebuchet MS"/>
                <a:cs typeface="Trebuchet MS"/>
              </a:rPr>
              <a:t>scatter </a:t>
            </a:r>
            <a:r>
              <a:rPr sz="1900" spc="-90" dirty="0">
                <a:solidFill>
                  <a:srgbClr val="404040"/>
                </a:solidFill>
                <a:latin typeface="Trebuchet MS"/>
                <a:cs typeface="Trebuchet MS"/>
              </a:rPr>
              <a:t>plots, </a:t>
            </a:r>
            <a:r>
              <a:rPr sz="1900" spc="-114" dirty="0">
                <a:solidFill>
                  <a:srgbClr val="404040"/>
                </a:solidFill>
                <a:latin typeface="Trebuchet MS"/>
                <a:cs typeface="Trebuchet MS"/>
              </a:rPr>
              <a:t>we </a:t>
            </a:r>
            <a:r>
              <a:rPr sz="1900" spc="-55" dirty="0">
                <a:solidFill>
                  <a:srgbClr val="404040"/>
                </a:solidFill>
                <a:latin typeface="Trebuchet MS"/>
                <a:cs typeface="Trebuchet MS"/>
              </a:rPr>
              <a:t>could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see </a:t>
            </a: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900" spc="-65" dirty="0">
                <a:solidFill>
                  <a:srgbClr val="404040"/>
                </a:solidFill>
                <a:latin typeface="Trebuchet MS"/>
                <a:cs typeface="Trebuchet MS"/>
              </a:rPr>
              <a:t>cluster </a:t>
            </a:r>
            <a:r>
              <a:rPr sz="1900" spc="-60" dirty="0">
                <a:solidFill>
                  <a:srgbClr val="404040"/>
                </a:solidFill>
                <a:latin typeface="Trebuchet MS"/>
                <a:cs typeface="Trebuchet MS"/>
              </a:rPr>
              <a:t>formations</a:t>
            </a:r>
            <a:r>
              <a:rPr sz="1900" spc="-3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90" dirty="0">
                <a:solidFill>
                  <a:srgbClr val="404040"/>
                </a:solidFill>
                <a:latin typeface="Trebuchet MS"/>
                <a:cs typeface="Trebuchet MS"/>
              </a:rPr>
              <a:t>clearly</a:t>
            </a:r>
            <a:endParaRPr sz="1900">
              <a:latin typeface="Trebuchet MS"/>
              <a:cs typeface="Trebuchet MS"/>
            </a:endParaRPr>
          </a:p>
          <a:p>
            <a:pPr marL="123825" indent="-111760">
              <a:lnSpc>
                <a:spcPct val="100000"/>
              </a:lnSpc>
              <a:spcBef>
                <a:spcPts val="1620"/>
              </a:spcBef>
              <a:buClr>
                <a:srgbClr val="EB6F16"/>
              </a:buClr>
              <a:buSzPct val="94736"/>
              <a:buFont typeface="Wingdings"/>
              <a:buChar char=""/>
              <a:tabLst>
                <a:tab pos="124460" algn="l"/>
              </a:tabLst>
            </a:pP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1900" spc="-40" dirty="0">
                <a:solidFill>
                  <a:srgbClr val="404040"/>
                </a:solidFill>
                <a:latin typeface="Trebuchet MS"/>
                <a:cs typeface="Trebuchet MS"/>
              </a:rPr>
              <a:t>these </a:t>
            </a:r>
            <a:r>
              <a:rPr sz="1900" spc="-114" dirty="0">
                <a:solidFill>
                  <a:srgbClr val="404040"/>
                </a:solidFill>
                <a:latin typeface="Trebuchet MS"/>
                <a:cs typeface="Trebuchet MS"/>
              </a:rPr>
              <a:t>we </a:t>
            </a:r>
            <a:r>
              <a:rPr sz="1900" spc="-70" dirty="0">
                <a:solidFill>
                  <a:srgbClr val="404040"/>
                </a:solidFill>
                <a:latin typeface="Trebuchet MS"/>
                <a:cs typeface="Trebuchet MS"/>
              </a:rPr>
              <a:t>label </a:t>
            </a: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900" spc="-45" dirty="0">
                <a:solidFill>
                  <a:srgbClr val="404040"/>
                </a:solidFill>
                <a:latin typeface="Trebuchet MS"/>
                <a:cs typeface="Trebuchet MS"/>
              </a:rPr>
              <a:t>clusters </a:t>
            </a: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formed </a:t>
            </a:r>
            <a:r>
              <a:rPr sz="1900" spc="5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900" spc="-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22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900">
              <a:latin typeface="Trebuchet MS"/>
              <a:cs typeface="Trebuchet MS"/>
            </a:endParaRPr>
          </a:p>
          <a:p>
            <a:pPr marL="396875" lvl="1" indent="-18351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97510" algn="l"/>
              </a:tabLst>
            </a:pPr>
            <a:r>
              <a:rPr sz="1700" spc="-55" dirty="0">
                <a:solidFill>
                  <a:srgbClr val="404040"/>
                </a:solidFill>
                <a:latin typeface="Trebuchet MS"/>
                <a:cs typeface="Trebuchet MS"/>
              </a:rPr>
              <a:t>Cluster</a:t>
            </a:r>
            <a:r>
              <a:rPr sz="17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200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7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05" dirty="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sz="17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200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17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High</a:t>
            </a:r>
            <a:r>
              <a:rPr sz="17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5" dirty="0">
                <a:solidFill>
                  <a:srgbClr val="404040"/>
                </a:solidFill>
                <a:latin typeface="Trebuchet MS"/>
                <a:cs typeface="Trebuchet MS"/>
              </a:rPr>
              <a:t>Child</a:t>
            </a:r>
            <a:r>
              <a:rPr sz="17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404040"/>
                </a:solidFill>
                <a:latin typeface="Trebuchet MS"/>
                <a:cs typeface="Trebuchet MS"/>
              </a:rPr>
              <a:t>Mortality,</a:t>
            </a:r>
            <a:r>
              <a:rPr sz="17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65" dirty="0">
                <a:solidFill>
                  <a:srgbClr val="404040"/>
                </a:solidFill>
                <a:latin typeface="Trebuchet MS"/>
                <a:cs typeface="Trebuchet MS"/>
              </a:rPr>
              <a:t>Low</a:t>
            </a:r>
            <a:r>
              <a:rPr sz="17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Income</a:t>
            </a:r>
            <a:r>
              <a:rPr sz="17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7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65" dirty="0">
                <a:solidFill>
                  <a:srgbClr val="404040"/>
                </a:solidFill>
                <a:latin typeface="Trebuchet MS"/>
                <a:cs typeface="Trebuchet MS"/>
              </a:rPr>
              <a:t>Low</a:t>
            </a:r>
            <a:r>
              <a:rPr sz="17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GDP</a:t>
            </a:r>
            <a:endParaRPr sz="1700">
              <a:latin typeface="Trebuchet MS"/>
              <a:cs typeface="Trebuchet MS"/>
            </a:endParaRPr>
          </a:p>
          <a:p>
            <a:pPr marL="396875" lvl="1" indent="-18351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97510" algn="l"/>
              </a:tabLst>
            </a:pPr>
            <a:r>
              <a:rPr sz="1700" spc="-55" dirty="0">
                <a:solidFill>
                  <a:srgbClr val="404040"/>
                </a:solidFill>
                <a:latin typeface="Trebuchet MS"/>
                <a:cs typeface="Trebuchet MS"/>
              </a:rPr>
              <a:t>Cluster</a:t>
            </a:r>
            <a:r>
              <a:rPr sz="17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200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7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05" dirty="0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sz="17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200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17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60" dirty="0">
                <a:solidFill>
                  <a:srgbClr val="404040"/>
                </a:solidFill>
                <a:latin typeface="Trebuchet MS"/>
                <a:cs typeface="Trebuchet MS"/>
              </a:rPr>
              <a:t>Average</a:t>
            </a:r>
            <a:r>
              <a:rPr sz="17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5" dirty="0">
                <a:solidFill>
                  <a:srgbClr val="404040"/>
                </a:solidFill>
                <a:latin typeface="Trebuchet MS"/>
                <a:cs typeface="Trebuchet MS"/>
              </a:rPr>
              <a:t>Child</a:t>
            </a:r>
            <a:r>
              <a:rPr sz="1700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404040"/>
                </a:solidFill>
                <a:latin typeface="Trebuchet MS"/>
                <a:cs typeface="Trebuchet MS"/>
              </a:rPr>
              <a:t>Mortality,</a:t>
            </a:r>
            <a:r>
              <a:rPr sz="1700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60" dirty="0">
                <a:solidFill>
                  <a:srgbClr val="404040"/>
                </a:solidFill>
                <a:latin typeface="Trebuchet MS"/>
                <a:cs typeface="Trebuchet MS"/>
              </a:rPr>
              <a:t>Average</a:t>
            </a:r>
            <a:r>
              <a:rPr sz="17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Income</a:t>
            </a:r>
            <a:r>
              <a:rPr sz="17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7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60" dirty="0">
                <a:solidFill>
                  <a:srgbClr val="404040"/>
                </a:solidFill>
                <a:latin typeface="Trebuchet MS"/>
                <a:cs typeface="Trebuchet MS"/>
              </a:rPr>
              <a:t>Average</a:t>
            </a:r>
            <a:r>
              <a:rPr sz="17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GDP</a:t>
            </a:r>
            <a:endParaRPr sz="1700">
              <a:latin typeface="Trebuchet MS"/>
              <a:cs typeface="Trebuchet MS"/>
            </a:endParaRPr>
          </a:p>
          <a:p>
            <a:pPr marL="396875" lvl="1" indent="-18351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97510" algn="l"/>
              </a:tabLst>
            </a:pPr>
            <a:r>
              <a:rPr sz="1700" spc="-55" dirty="0">
                <a:solidFill>
                  <a:srgbClr val="404040"/>
                </a:solidFill>
                <a:latin typeface="Trebuchet MS"/>
                <a:cs typeface="Trebuchet MS"/>
              </a:rPr>
              <a:t>Cluster</a:t>
            </a:r>
            <a:r>
              <a:rPr sz="17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200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7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05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17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200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17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65" dirty="0">
                <a:solidFill>
                  <a:srgbClr val="404040"/>
                </a:solidFill>
                <a:latin typeface="Trebuchet MS"/>
                <a:cs typeface="Trebuchet MS"/>
              </a:rPr>
              <a:t>Low</a:t>
            </a:r>
            <a:r>
              <a:rPr sz="17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5" dirty="0">
                <a:solidFill>
                  <a:srgbClr val="404040"/>
                </a:solidFill>
                <a:latin typeface="Trebuchet MS"/>
                <a:cs typeface="Trebuchet MS"/>
              </a:rPr>
              <a:t>Child</a:t>
            </a:r>
            <a:r>
              <a:rPr sz="1700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404040"/>
                </a:solidFill>
                <a:latin typeface="Trebuchet MS"/>
                <a:cs typeface="Trebuchet MS"/>
              </a:rPr>
              <a:t>Mortality,</a:t>
            </a:r>
            <a:r>
              <a:rPr sz="17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High</a:t>
            </a:r>
            <a:r>
              <a:rPr sz="17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Income</a:t>
            </a:r>
            <a:r>
              <a:rPr sz="17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7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High</a:t>
            </a:r>
            <a:r>
              <a:rPr sz="17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GDP</a:t>
            </a:r>
            <a:endParaRPr sz="1700">
              <a:latin typeface="Trebuchet MS"/>
              <a:cs typeface="Trebuchet MS"/>
            </a:endParaRPr>
          </a:p>
          <a:p>
            <a:pPr marL="104139" marR="5080" indent="-92075">
              <a:lnSpc>
                <a:spcPct val="110000"/>
              </a:lnSpc>
              <a:spcBef>
                <a:spcPts val="1410"/>
              </a:spcBef>
              <a:buClr>
                <a:srgbClr val="EB6F16"/>
              </a:buClr>
              <a:buSzPct val="94736"/>
              <a:buFont typeface="Wingdings"/>
              <a:buChar char=""/>
              <a:tabLst>
                <a:tab pos="124460" algn="l"/>
              </a:tabLst>
            </a:pPr>
            <a:r>
              <a:rPr sz="1900" spc="-35" dirty="0">
                <a:solidFill>
                  <a:srgbClr val="404040"/>
                </a:solidFill>
                <a:latin typeface="Trebuchet MS"/>
                <a:cs typeface="Trebuchet MS"/>
              </a:rPr>
              <a:t>So,</a:t>
            </a:r>
            <a:r>
              <a:rPr sz="19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14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9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9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Trebuchet MS"/>
                <a:cs typeface="Trebuchet MS"/>
              </a:rPr>
              <a:t>conclude</a:t>
            </a:r>
            <a:r>
              <a:rPr sz="19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90" dirty="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sz="1900" spc="-65" dirty="0">
                <a:solidFill>
                  <a:srgbClr val="404040"/>
                </a:solidFill>
                <a:latin typeface="Trebuchet MS"/>
                <a:cs typeface="Trebuchet MS"/>
              </a:rPr>
              <a:t>Cluster</a:t>
            </a:r>
            <a:r>
              <a:rPr sz="19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114" dirty="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sz="19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30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19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45" dirty="0">
                <a:solidFill>
                  <a:srgbClr val="404040"/>
                </a:solidFill>
                <a:latin typeface="Trebuchet MS"/>
                <a:cs typeface="Trebuchet MS"/>
              </a:rPr>
              <a:t>High</a:t>
            </a:r>
            <a:r>
              <a:rPr sz="19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75" dirty="0">
                <a:solidFill>
                  <a:srgbClr val="404040"/>
                </a:solidFill>
                <a:latin typeface="Trebuchet MS"/>
                <a:cs typeface="Trebuchet MS"/>
              </a:rPr>
              <a:t>Child</a:t>
            </a:r>
            <a:r>
              <a:rPr sz="19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95" dirty="0">
                <a:solidFill>
                  <a:srgbClr val="404040"/>
                </a:solidFill>
                <a:latin typeface="Trebuchet MS"/>
                <a:cs typeface="Trebuchet MS"/>
              </a:rPr>
              <a:t>mortality</a:t>
            </a:r>
            <a:r>
              <a:rPr sz="19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20" dirty="0">
                <a:solidFill>
                  <a:srgbClr val="404040"/>
                </a:solidFill>
                <a:latin typeface="Trebuchet MS"/>
                <a:cs typeface="Trebuchet MS"/>
              </a:rPr>
              <a:t>rate,</a:t>
            </a:r>
            <a:r>
              <a:rPr sz="19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20" dirty="0">
                <a:solidFill>
                  <a:srgbClr val="404040"/>
                </a:solidFill>
                <a:latin typeface="Trebuchet MS"/>
                <a:cs typeface="Trebuchet MS"/>
              </a:rPr>
              <a:t>low</a:t>
            </a:r>
            <a:r>
              <a:rPr sz="19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5" dirty="0">
                <a:solidFill>
                  <a:srgbClr val="404040"/>
                </a:solidFill>
                <a:latin typeface="Trebuchet MS"/>
                <a:cs typeface="Trebuchet MS"/>
              </a:rPr>
              <a:t>income</a:t>
            </a:r>
            <a:r>
              <a:rPr sz="19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9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20" dirty="0">
                <a:solidFill>
                  <a:srgbClr val="404040"/>
                </a:solidFill>
                <a:latin typeface="Trebuchet MS"/>
                <a:cs typeface="Trebuchet MS"/>
              </a:rPr>
              <a:t>low</a:t>
            </a: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5" dirty="0">
                <a:solidFill>
                  <a:srgbClr val="404040"/>
                </a:solidFill>
                <a:latin typeface="Trebuchet MS"/>
                <a:cs typeface="Trebuchet MS"/>
              </a:rPr>
              <a:t>GDP,</a:t>
            </a:r>
            <a:r>
              <a:rPr sz="19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75" dirty="0">
                <a:solidFill>
                  <a:srgbClr val="404040"/>
                </a:solidFill>
                <a:latin typeface="Trebuchet MS"/>
                <a:cs typeface="Trebuchet MS"/>
              </a:rPr>
              <a:t>which 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900" spc="-35" dirty="0">
                <a:solidFill>
                  <a:srgbClr val="404040"/>
                </a:solidFill>
                <a:latin typeface="Trebuchet MS"/>
                <a:cs typeface="Trebuchet MS"/>
              </a:rPr>
              <a:t>contains </a:t>
            </a: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900" spc="-65" dirty="0">
                <a:solidFill>
                  <a:srgbClr val="404040"/>
                </a:solidFill>
                <a:latin typeface="Trebuchet MS"/>
                <a:cs typeface="Trebuchet MS"/>
              </a:rPr>
              <a:t>poor</a:t>
            </a:r>
            <a:r>
              <a:rPr sz="1900" spc="-2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70" dirty="0">
                <a:solidFill>
                  <a:srgbClr val="404040"/>
                </a:solidFill>
                <a:latin typeface="Trebuchet MS"/>
                <a:cs typeface="Trebuchet MS"/>
              </a:rPr>
              <a:t>countries.</a:t>
            </a:r>
            <a:endParaRPr sz="1900">
              <a:latin typeface="Trebuchet MS"/>
              <a:cs typeface="Trebuchet MS"/>
            </a:endParaRPr>
          </a:p>
          <a:p>
            <a:pPr marL="123825" indent="-111760">
              <a:lnSpc>
                <a:spcPct val="100000"/>
              </a:lnSpc>
              <a:spcBef>
                <a:spcPts val="1630"/>
              </a:spcBef>
              <a:buClr>
                <a:srgbClr val="EB6F16"/>
              </a:buClr>
              <a:buSzPct val="94736"/>
              <a:buFont typeface="Wingdings"/>
              <a:buChar char=""/>
              <a:tabLst>
                <a:tab pos="124460" algn="l"/>
              </a:tabLst>
            </a:pP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We </a:t>
            </a:r>
            <a:r>
              <a:rPr sz="1900" spc="-55" dirty="0">
                <a:solidFill>
                  <a:srgbClr val="404040"/>
                </a:solidFill>
                <a:latin typeface="Trebuchet MS"/>
                <a:cs typeface="Trebuchet MS"/>
              </a:rPr>
              <a:t>have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900" spc="-110" dirty="0">
                <a:solidFill>
                  <a:srgbClr val="404040"/>
                </a:solidFill>
                <a:latin typeface="Trebuchet MS"/>
                <a:cs typeface="Trebuchet MS"/>
              </a:rPr>
              <a:t>total </a:t>
            </a: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900" spc="110" dirty="0">
                <a:solidFill>
                  <a:srgbClr val="404040"/>
                </a:solidFill>
                <a:latin typeface="Trebuchet MS"/>
                <a:cs typeface="Trebuchet MS"/>
              </a:rPr>
              <a:t>50</a:t>
            </a:r>
            <a:r>
              <a:rPr sz="1900" spc="-3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65" dirty="0">
                <a:solidFill>
                  <a:srgbClr val="404040"/>
                </a:solidFill>
                <a:latin typeface="Trebuchet MS"/>
                <a:cs typeface="Trebuchet MS"/>
              </a:rPr>
              <a:t>poor </a:t>
            </a:r>
            <a:r>
              <a:rPr sz="1900" spc="-50" dirty="0">
                <a:solidFill>
                  <a:srgbClr val="404040"/>
                </a:solidFill>
                <a:latin typeface="Trebuchet MS"/>
                <a:cs typeface="Trebuchet MS"/>
              </a:rPr>
              <a:t>countries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35482"/>
            <a:ext cx="1860550" cy="742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R</a:t>
            </a:r>
            <a:r>
              <a:rPr spc="-50" dirty="0"/>
              <a:t>es</a:t>
            </a:r>
            <a:r>
              <a:rPr spc="-45" dirty="0"/>
              <a:t>ul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2140076"/>
            <a:ext cx="9904730" cy="2983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3825" indent="-111760">
              <a:lnSpc>
                <a:spcPct val="100000"/>
              </a:lnSpc>
              <a:spcBef>
                <a:spcPts val="95"/>
              </a:spcBef>
              <a:buClr>
                <a:srgbClr val="EB6F16"/>
              </a:buClr>
              <a:buSzPct val="94736"/>
              <a:buFont typeface="Wingdings"/>
              <a:buChar char=""/>
              <a:tabLst>
                <a:tab pos="124460" algn="l"/>
              </a:tabLst>
            </a:pP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the list </a:t>
            </a: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900" spc="-65" dirty="0">
                <a:solidFill>
                  <a:srgbClr val="404040"/>
                </a:solidFill>
                <a:latin typeface="Trebuchet MS"/>
                <a:cs typeface="Trebuchet MS"/>
              </a:rPr>
              <a:t>poor </a:t>
            </a:r>
            <a:r>
              <a:rPr sz="1900" spc="-50" dirty="0">
                <a:solidFill>
                  <a:srgbClr val="404040"/>
                </a:solidFill>
                <a:latin typeface="Trebuchet MS"/>
                <a:cs typeface="Trebuchet MS"/>
              </a:rPr>
              <a:t>countries </a:t>
            </a:r>
            <a:r>
              <a:rPr sz="1900" spc="-114" dirty="0">
                <a:solidFill>
                  <a:srgbClr val="404040"/>
                </a:solidFill>
                <a:latin typeface="Trebuchet MS"/>
                <a:cs typeface="Trebuchet MS"/>
              </a:rPr>
              <a:t>we </a:t>
            </a:r>
            <a:r>
              <a:rPr sz="1900" spc="-75" dirty="0">
                <a:solidFill>
                  <a:srgbClr val="404040"/>
                </a:solidFill>
                <a:latin typeface="Trebuchet MS"/>
                <a:cs typeface="Trebuchet MS"/>
              </a:rPr>
              <a:t>obtained, </a:t>
            </a:r>
            <a:r>
              <a:rPr sz="1900" spc="-50" dirty="0">
                <a:solidFill>
                  <a:srgbClr val="404040"/>
                </a:solidFill>
                <a:latin typeface="Trebuchet MS"/>
                <a:cs typeface="Trebuchet MS"/>
              </a:rPr>
              <a:t>sorted </a:t>
            </a: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the list </a:t>
            </a:r>
            <a:r>
              <a:rPr sz="1900" spc="-25" dirty="0">
                <a:solidFill>
                  <a:srgbClr val="404040"/>
                </a:solidFill>
                <a:latin typeface="Trebuchet MS"/>
                <a:cs typeface="Trebuchet MS"/>
              </a:rPr>
              <a:t>on </a:t>
            </a:r>
            <a:r>
              <a:rPr sz="1900" spc="-70" dirty="0">
                <a:solidFill>
                  <a:srgbClr val="404040"/>
                </a:solidFill>
                <a:latin typeface="Trebuchet MS"/>
                <a:cs typeface="Trebuchet MS"/>
              </a:rPr>
              <a:t>income, gdpp, </a:t>
            </a: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child_mortality</a:t>
            </a:r>
            <a:r>
              <a:rPr sz="1900" spc="-3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14" dirty="0">
                <a:solidFill>
                  <a:srgbClr val="404040"/>
                </a:solidFill>
                <a:latin typeface="Trebuchet MS"/>
                <a:cs typeface="Trebuchet MS"/>
              </a:rPr>
              <a:t>rate.</a:t>
            </a:r>
            <a:endParaRPr sz="1900" dirty="0">
              <a:latin typeface="Trebuchet MS"/>
              <a:cs typeface="Trebuchet MS"/>
            </a:endParaRPr>
          </a:p>
          <a:p>
            <a:pPr marL="123825" indent="-111760">
              <a:lnSpc>
                <a:spcPct val="100000"/>
              </a:lnSpc>
              <a:spcBef>
                <a:spcPts val="1620"/>
              </a:spcBef>
              <a:buClr>
                <a:srgbClr val="EB6F16"/>
              </a:buClr>
              <a:buSzPct val="94736"/>
              <a:buFont typeface="Wingdings"/>
              <a:buChar char=""/>
              <a:tabLst>
                <a:tab pos="124460" algn="l"/>
              </a:tabLst>
            </a:pPr>
            <a:r>
              <a:rPr sz="1900" spc="-130" dirty="0">
                <a:solidFill>
                  <a:srgbClr val="404040"/>
                </a:solidFill>
                <a:latin typeface="Trebuchet MS"/>
                <a:cs typeface="Trebuchet MS"/>
              </a:rPr>
              <a:t>Top </a:t>
            </a:r>
            <a:r>
              <a:rPr sz="1900" spc="114" dirty="0">
                <a:solidFill>
                  <a:srgbClr val="404040"/>
                </a:solidFill>
                <a:latin typeface="Trebuchet MS"/>
                <a:cs typeface="Trebuchet MS"/>
              </a:rPr>
              <a:t>5 </a:t>
            </a:r>
            <a:r>
              <a:rPr sz="1900" spc="-50" dirty="0">
                <a:solidFill>
                  <a:srgbClr val="404040"/>
                </a:solidFill>
                <a:latin typeface="Trebuchet MS"/>
                <a:cs typeface="Trebuchet MS"/>
              </a:rPr>
              <a:t>countries </a:t>
            </a:r>
            <a:r>
              <a:rPr sz="1900" spc="-75" dirty="0">
                <a:solidFill>
                  <a:srgbClr val="404040"/>
                </a:solidFill>
                <a:latin typeface="Trebuchet MS"/>
                <a:cs typeface="Trebuchet MS"/>
              </a:rPr>
              <a:t>which </a:t>
            </a:r>
            <a:r>
              <a:rPr sz="1900" spc="-55" dirty="0">
                <a:solidFill>
                  <a:srgbClr val="404040"/>
                </a:solidFill>
                <a:latin typeface="Trebuchet MS"/>
                <a:cs typeface="Trebuchet MS"/>
              </a:rPr>
              <a:t>are </a:t>
            </a:r>
            <a:r>
              <a:rPr sz="1900" spc="-65" dirty="0">
                <a:solidFill>
                  <a:srgbClr val="404040"/>
                </a:solidFill>
                <a:latin typeface="Trebuchet MS"/>
                <a:cs typeface="Trebuchet MS"/>
              </a:rPr>
              <a:t>in direst </a:t>
            </a:r>
            <a:r>
              <a:rPr sz="1900" spc="-40" dirty="0">
                <a:solidFill>
                  <a:srgbClr val="404040"/>
                </a:solidFill>
                <a:latin typeface="Trebuchet MS"/>
                <a:cs typeface="Trebuchet MS"/>
              </a:rPr>
              <a:t>need</a:t>
            </a:r>
            <a:r>
              <a:rPr sz="1900" spc="-4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22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900" dirty="0">
              <a:latin typeface="Trebuchet MS"/>
              <a:cs typeface="Trebuchet MS"/>
            </a:endParaRPr>
          </a:p>
          <a:p>
            <a:pPr marL="396875" lvl="1" indent="-18351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97510" algn="l"/>
              </a:tabLst>
            </a:pPr>
            <a:r>
              <a:rPr sz="1700" i="1" spc="-50" dirty="0">
                <a:solidFill>
                  <a:srgbClr val="404040"/>
                </a:solidFill>
                <a:latin typeface="Trebuchet MS"/>
                <a:cs typeface="Trebuchet MS"/>
              </a:rPr>
              <a:t>Congo, </a:t>
            </a:r>
            <a:r>
              <a:rPr sz="1700" i="1" dirty="0">
                <a:solidFill>
                  <a:srgbClr val="404040"/>
                </a:solidFill>
                <a:latin typeface="Trebuchet MS"/>
                <a:cs typeface="Trebuchet MS"/>
              </a:rPr>
              <a:t>Dem</a:t>
            </a:r>
            <a:r>
              <a:rPr sz="17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i="1" dirty="0">
                <a:solidFill>
                  <a:srgbClr val="404040"/>
                </a:solidFill>
                <a:latin typeface="Trebuchet MS"/>
                <a:cs typeface="Trebuchet MS"/>
              </a:rPr>
              <a:t>Rep</a:t>
            </a:r>
            <a:endParaRPr sz="1700" dirty="0">
              <a:latin typeface="Trebuchet MS"/>
              <a:cs typeface="Trebuchet MS"/>
            </a:endParaRPr>
          </a:p>
          <a:p>
            <a:pPr marL="396875" lvl="1" indent="-18351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97510" algn="l"/>
              </a:tabLst>
            </a:pPr>
            <a:r>
              <a:rPr sz="1700" i="1" spc="-65" dirty="0">
                <a:solidFill>
                  <a:srgbClr val="404040"/>
                </a:solidFill>
                <a:latin typeface="Trebuchet MS"/>
                <a:cs typeface="Trebuchet MS"/>
              </a:rPr>
              <a:t>Liberia</a:t>
            </a:r>
            <a:endParaRPr sz="1700" dirty="0">
              <a:latin typeface="Trebuchet MS"/>
              <a:cs typeface="Trebuchet MS"/>
            </a:endParaRPr>
          </a:p>
          <a:p>
            <a:pPr marL="396875" lvl="1" indent="-18351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97510" algn="l"/>
              </a:tabLst>
            </a:pPr>
            <a:r>
              <a:rPr sz="1700" i="1" spc="-40" dirty="0">
                <a:solidFill>
                  <a:srgbClr val="404040"/>
                </a:solidFill>
                <a:latin typeface="Trebuchet MS"/>
                <a:cs typeface="Trebuchet MS"/>
              </a:rPr>
              <a:t>Burundi</a:t>
            </a:r>
            <a:endParaRPr sz="1700" dirty="0">
              <a:latin typeface="Trebuchet MS"/>
              <a:cs typeface="Trebuchet MS"/>
            </a:endParaRPr>
          </a:p>
          <a:p>
            <a:pPr marL="396875" lvl="1" indent="-18351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97510" algn="l"/>
              </a:tabLst>
            </a:pPr>
            <a:r>
              <a:rPr sz="1700" i="1" spc="-50" dirty="0">
                <a:solidFill>
                  <a:srgbClr val="404040"/>
                </a:solidFill>
                <a:latin typeface="Trebuchet MS"/>
                <a:cs typeface="Trebuchet MS"/>
              </a:rPr>
              <a:t>Niger</a:t>
            </a:r>
            <a:endParaRPr sz="1700" dirty="0">
              <a:latin typeface="Trebuchet MS"/>
              <a:cs typeface="Trebuchet MS"/>
            </a:endParaRPr>
          </a:p>
          <a:p>
            <a:pPr marL="396875" lvl="1" indent="-18351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97510" algn="l"/>
              </a:tabLst>
            </a:pPr>
            <a:r>
              <a:rPr sz="1700" i="1" spc="-75" dirty="0">
                <a:solidFill>
                  <a:srgbClr val="404040"/>
                </a:solidFill>
                <a:latin typeface="Trebuchet MS"/>
                <a:cs typeface="Trebuchet MS"/>
              </a:rPr>
              <a:t>Central </a:t>
            </a:r>
            <a:r>
              <a:rPr sz="1700" i="1" spc="-70" dirty="0">
                <a:solidFill>
                  <a:srgbClr val="404040"/>
                </a:solidFill>
                <a:latin typeface="Trebuchet MS"/>
                <a:cs typeface="Trebuchet MS"/>
              </a:rPr>
              <a:t>African</a:t>
            </a:r>
            <a:r>
              <a:rPr sz="1700" i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i="1" spc="-40" dirty="0">
                <a:solidFill>
                  <a:srgbClr val="404040"/>
                </a:solidFill>
                <a:latin typeface="Trebuchet MS"/>
                <a:cs typeface="Trebuchet MS"/>
              </a:rPr>
              <a:t>Republic</a:t>
            </a:r>
            <a:endParaRPr sz="1700" dirty="0">
              <a:latin typeface="Trebuchet MS"/>
              <a:cs typeface="Trebuchet MS"/>
            </a:endParaRPr>
          </a:p>
          <a:p>
            <a:pPr marL="123825" indent="-111760">
              <a:lnSpc>
                <a:spcPct val="100000"/>
              </a:lnSpc>
              <a:spcBef>
                <a:spcPts val="1635"/>
              </a:spcBef>
              <a:buClr>
                <a:srgbClr val="EB6F16"/>
              </a:buClr>
              <a:buSzPct val="94736"/>
              <a:buFont typeface="Wingdings"/>
              <a:buChar char=""/>
              <a:tabLst>
                <a:tab pos="124460" algn="l"/>
              </a:tabLst>
            </a:pPr>
            <a:r>
              <a:rPr sz="1900" spc="15" dirty="0">
                <a:solidFill>
                  <a:srgbClr val="404040"/>
                </a:solidFill>
                <a:latin typeface="Trebuchet MS"/>
                <a:cs typeface="Trebuchet MS"/>
              </a:rPr>
              <a:t>Based</a:t>
            </a:r>
            <a:r>
              <a:rPr sz="19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9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25" dirty="0">
                <a:solidFill>
                  <a:srgbClr val="404040"/>
                </a:solidFill>
                <a:latin typeface="Trebuchet MS"/>
                <a:cs typeface="Trebuchet MS"/>
              </a:rPr>
              <a:t>Business</a:t>
            </a: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45" dirty="0">
                <a:solidFill>
                  <a:srgbClr val="404040"/>
                </a:solidFill>
                <a:latin typeface="Trebuchet MS"/>
                <a:cs typeface="Trebuchet MS"/>
              </a:rPr>
              <a:t>needs,</a:t>
            </a:r>
            <a:r>
              <a:rPr sz="19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14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9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9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Trebuchet MS"/>
                <a:cs typeface="Trebuchet MS"/>
              </a:rPr>
              <a:t>change</a:t>
            </a:r>
            <a:r>
              <a:rPr sz="19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9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40" dirty="0">
                <a:solidFill>
                  <a:srgbClr val="404040"/>
                </a:solidFill>
                <a:latin typeface="Trebuchet MS"/>
                <a:cs typeface="Trebuchet MS"/>
              </a:rPr>
              <a:t>sort</a:t>
            </a: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 order</a:t>
            </a: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14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9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get</a:t>
            </a:r>
            <a:r>
              <a:rPr sz="19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95" dirty="0">
                <a:solidFill>
                  <a:srgbClr val="404040"/>
                </a:solidFill>
                <a:latin typeface="Trebuchet MS"/>
                <a:cs typeface="Trebuchet MS"/>
              </a:rPr>
              <a:t>different</a:t>
            </a:r>
            <a:r>
              <a:rPr sz="19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list</a:t>
            </a:r>
            <a:endParaRPr sz="19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950164"/>
            <a:ext cx="5504180" cy="742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Problem</a:t>
            </a:r>
            <a:r>
              <a:rPr spc="-210" dirty="0"/>
              <a:t> </a:t>
            </a:r>
            <a:r>
              <a:rPr spc="-45" dirty="0"/>
              <a:t>Statement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205" marR="5080" indent="-92075">
              <a:lnSpc>
                <a:spcPct val="110100"/>
              </a:lnSpc>
              <a:spcBef>
                <a:spcPts val="95"/>
              </a:spcBef>
              <a:buClr>
                <a:srgbClr val="EB6F16"/>
              </a:buClr>
              <a:buSzPct val="94736"/>
              <a:buFont typeface="Wingdings"/>
              <a:buChar char=""/>
              <a:tabLst>
                <a:tab pos="136525" algn="l"/>
              </a:tabLst>
            </a:pPr>
            <a:r>
              <a:rPr lang="en-US" spc="-10" dirty="0"/>
              <a:t>HELP</a:t>
            </a:r>
            <a:r>
              <a:rPr lang="en-US" spc="-100" dirty="0"/>
              <a:t> </a:t>
            </a:r>
            <a:r>
              <a:rPr lang="en-US" spc="-70" dirty="0"/>
              <a:t>International</a:t>
            </a:r>
            <a:r>
              <a:rPr lang="en-US" spc="-110" dirty="0"/>
              <a:t> </a:t>
            </a:r>
            <a:r>
              <a:rPr lang="en-US" spc="-5" dirty="0"/>
              <a:t>is</a:t>
            </a:r>
            <a:r>
              <a:rPr lang="en-US" spc="-85" dirty="0"/>
              <a:t> </a:t>
            </a:r>
            <a:r>
              <a:rPr lang="en-US" spc="-5" dirty="0"/>
              <a:t>an</a:t>
            </a:r>
            <a:r>
              <a:rPr lang="en-US" spc="-100" dirty="0"/>
              <a:t> </a:t>
            </a:r>
            <a:r>
              <a:rPr lang="en-US" spc="-75" dirty="0"/>
              <a:t>international</a:t>
            </a:r>
            <a:r>
              <a:rPr lang="en-US" spc="-95" dirty="0"/>
              <a:t> </a:t>
            </a:r>
            <a:r>
              <a:rPr lang="en-US" spc="-50" dirty="0"/>
              <a:t>humanitarian</a:t>
            </a:r>
            <a:r>
              <a:rPr lang="en-US" spc="-120" dirty="0"/>
              <a:t> </a:t>
            </a:r>
            <a:r>
              <a:rPr lang="en-US" spc="-40" dirty="0"/>
              <a:t>NGO</a:t>
            </a:r>
            <a:r>
              <a:rPr lang="en-US" spc="-85" dirty="0"/>
              <a:t> </a:t>
            </a:r>
            <a:r>
              <a:rPr lang="en-US" spc="-90" dirty="0"/>
              <a:t>that </a:t>
            </a:r>
            <a:r>
              <a:rPr lang="en-US" spc="-5" dirty="0"/>
              <a:t>is</a:t>
            </a:r>
            <a:r>
              <a:rPr lang="en-US" spc="-85" dirty="0"/>
              <a:t> committed</a:t>
            </a:r>
            <a:r>
              <a:rPr lang="en-US" spc="-65" dirty="0"/>
              <a:t> </a:t>
            </a:r>
            <a:r>
              <a:rPr lang="en-US" spc="-114" dirty="0"/>
              <a:t>to</a:t>
            </a:r>
            <a:r>
              <a:rPr lang="en-US" spc="-95" dirty="0"/>
              <a:t> </a:t>
            </a:r>
            <a:r>
              <a:rPr lang="en-US" spc="-80" dirty="0"/>
              <a:t>fighting</a:t>
            </a:r>
            <a:r>
              <a:rPr lang="en-US" spc="-55" dirty="0"/>
              <a:t> </a:t>
            </a:r>
            <a:r>
              <a:rPr lang="en-US" spc="-100" dirty="0"/>
              <a:t>poverty</a:t>
            </a:r>
            <a:r>
              <a:rPr lang="en-US" spc="-85" dirty="0"/>
              <a:t> </a:t>
            </a:r>
            <a:r>
              <a:rPr lang="en-US" spc="-15" dirty="0"/>
              <a:t>and  </a:t>
            </a:r>
            <a:r>
              <a:rPr lang="en-US" spc="-75" dirty="0"/>
              <a:t>providing </a:t>
            </a:r>
            <a:r>
              <a:rPr lang="en-US" spc="-80" dirty="0"/>
              <a:t>the </a:t>
            </a:r>
            <a:r>
              <a:rPr lang="en-US" spc="-65" dirty="0"/>
              <a:t>people </a:t>
            </a:r>
            <a:r>
              <a:rPr lang="en-US" spc="-85" dirty="0"/>
              <a:t>of </a:t>
            </a:r>
            <a:r>
              <a:rPr lang="en-US" spc="-60" dirty="0"/>
              <a:t>backward </a:t>
            </a:r>
            <a:r>
              <a:rPr lang="en-US" spc="-50" dirty="0"/>
              <a:t>countries </a:t>
            </a:r>
            <a:r>
              <a:rPr lang="en-US" spc="-114" dirty="0"/>
              <a:t>with </a:t>
            </a:r>
            <a:r>
              <a:rPr lang="en-US" spc="-25" dirty="0"/>
              <a:t>basic </a:t>
            </a:r>
            <a:r>
              <a:rPr lang="en-US" spc="-50" dirty="0"/>
              <a:t>amenities </a:t>
            </a:r>
            <a:r>
              <a:rPr lang="en-US" spc="-15" dirty="0"/>
              <a:t>and </a:t>
            </a:r>
            <a:r>
              <a:rPr lang="en-US" spc="-100" dirty="0"/>
              <a:t>relief </a:t>
            </a:r>
            <a:r>
              <a:rPr lang="en-US" spc="-50" dirty="0"/>
              <a:t>during </a:t>
            </a:r>
            <a:r>
              <a:rPr lang="en-US" spc="-85" dirty="0"/>
              <a:t>the </a:t>
            </a:r>
            <a:r>
              <a:rPr lang="en-US" spc="-90" dirty="0"/>
              <a:t>time </a:t>
            </a:r>
            <a:r>
              <a:rPr lang="en-US" spc="-85" dirty="0"/>
              <a:t>of  </a:t>
            </a:r>
            <a:r>
              <a:rPr lang="en-US" spc="-25" dirty="0"/>
              <a:t>disasters </a:t>
            </a:r>
            <a:r>
              <a:rPr lang="en-US" spc="-15" dirty="0"/>
              <a:t>and </a:t>
            </a:r>
            <a:r>
              <a:rPr lang="en-US" spc="-60" dirty="0"/>
              <a:t>natural</a:t>
            </a:r>
            <a:r>
              <a:rPr lang="en-US" spc="-254" dirty="0"/>
              <a:t> </a:t>
            </a:r>
            <a:r>
              <a:rPr lang="en-US" spc="-55" dirty="0"/>
              <a:t>calamities</a:t>
            </a:r>
          </a:p>
          <a:p>
            <a:pPr marL="116205" marR="169545" indent="-92075">
              <a:lnSpc>
                <a:spcPct val="110000"/>
              </a:lnSpc>
              <a:spcBef>
                <a:spcPts val="1390"/>
              </a:spcBef>
              <a:buClr>
                <a:srgbClr val="EB6F16"/>
              </a:buClr>
              <a:buSzPct val="94736"/>
              <a:buFont typeface="Wingdings"/>
              <a:buChar char=""/>
              <a:tabLst>
                <a:tab pos="136525" algn="l"/>
              </a:tabLst>
            </a:pPr>
            <a:r>
              <a:rPr lang="en-US" spc="-114" dirty="0"/>
              <a:t>After</a:t>
            </a:r>
            <a:r>
              <a:rPr lang="en-US" spc="-85" dirty="0"/>
              <a:t> </a:t>
            </a:r>
            <a:r>
              <a:rPr lang="en-US" spc="-80" dirty="0"/>
              <a:t>the</a:t>
            </a:r>
            <a:r>
              <a:rPr lang="en-US" spc="-95" dirty="0"/>
              <a:t> </a:t>
            </a:r>
            <a:r>
              <a:rPr lang="en-US" spc="-80" dirty="0"/>
              <a:t>recent</a:t>
            </a:r>
            <a:r>
              <a:rPr lang="en-US" spc="-85" dirty="0"/>
              <a:t> </a:t>
            </a:r>
            <a:r>
              <a:rPr lang="en-US" spc="-50" dirty="0"/>
              <a:t>funding</a:t>
            </a:r>
            <a:r>
              <a:rPr lang="en-US" spc="-80" dirty="0"/>
              <a:t> </a:t>
            </a:r>
            <a:r>
              <a:rPr lang="en-US" spc="-60" dirty="0" err="1"/>
              <a:t>programmes</a:t>
            </a:r>
            <a:r>
              <a:rPr lang="en-US" spc="-60" dirty="0"/>
              <a:t>,</a:t>
            </a:r>
            <a:r>
              <a:rPr lang="en-US" spc="-70" dirty="0"/>
              <a:t> </a:t>
            </a:r>
            <a:r>
              <a:rPr lang="en-US" spc="-110" dirty="0"/>
              <a:t>they</a:t>
            </a:r>
            <a:r>
              <a:rPr lang="en-US" spc="-85" dirty="0"/>
              <a:t> </a:t>
            </a:r>
            <a:r>
              <a:rPr lang="en-US" spc="-55" dirty="0"/>
              <a:t>have</a:t>
            </a:r>
            <a:r>
              <a:rPr lang="en-US" spc="-100" dirty="0"/>
              <a:t> </a:t>
            </a:r>
            <a:r>
              <a:rPr lang="en-US" spc="-45" dirty="0"/>
              <a:t>been</a:t>
            </a:r>
            <a:r>
              <a:rPr lang="en-US" spc="-90" dirty="0"/>
              <a:t> </a:t>
            </a:r>
            <a:r>
              <a:rPr lang="en-US" spc="-55" dirty="0"/>
              <a:t>able</a:t>
            </a:r>
            <a:r>
              <a:rPr lang="en-US" spc="-85" dirty="0"/>
              <a:t> </a:t>
            </a:r>
            <a:r>
              <a:rPr lang="en-US" spc="-114" dirty="0"/>
              <a:t>to</a:t>
            </a:r>
            <a:r>
              <a:rPr lang="en-US" spc="-100" dirty="0"/>
              <a:t> </a:t>
            </a:r>
            <a:r>
              <a:rPr lang="en-US" spc="-35" dirty="0"/>
              <a:t>raise</a:t>
            </a:r>
            <a:r>
              <a:rPr lang="en-US" spc="-80" dirty="0"/>
              <a:t> </a:t>
            </a:r>
            <a:r>
              <a:rPr lang="en-US" spc="-40" dirty="0"/>
              <a:t>around</a:t>
            </a:r>
            <a:r>
              <a:rPr lang="en-US" spc="-114" dirty="0"/>
              <a:t> </a:t>
            </a:r>
            <a:r>
              <a:rPr lang="en-US" spc="114" dirty="0"/>
              <a:t>$</a:t>
            </a:r>
            <a:r>
              <a:rPr lang="en-US" spc="-85" dirty="0"/>
              <a:t> </a:t>
            </a:r>
            <a:r>
              <a:rPr lang="en-US" spc="85" dirty="0"/>
              <a:t>10</a:t>
            </a:r>
            <a:r>
              <a:rPr lang="en-US" spc="-95" dirty="0"/>
              <a:t> </a:t>
            </a:r>
            <a:r>
              <a:rPr lang="en-US" spc="-100" dirty="0"/>
              <a:t>million.</a:t>
            </a:r>
            <a:r>
              <a:rPr lang="en-US" spc="-85" dirty="0"/>
              <a:t> </a:t>
            </a:r>
            <a:r>
              <a:rPr lang="en-US" spc="-65" dirty="0"/>
              <a:t>Now</a:t>
            </a:r>
            <a:r>
              <a:rPr lang="en-US" spc="-80" dirty="0"/>
              <a:t> the  </a:t>
            </a:r>
            <a:r>
              <a:rPr lang="en-US" spc="-40" dirty="0"/>
              <a:t>CEO</a:t>
            </a:r>
            <a:r>
              <a:rPr lang="en-US" spc="-90" dirty="0"/>
              <a:t> </a:t>
            </a:r>
            <a:r>
              <a:rPr lang="en-US" spc="-85" dirty="0"/>
              <a:t>of</a:t>
            </a:r>
            <a:r>
              <a:rPr lang="en-US" spc="-105" dirty="0"/>
              <a:t> </a:t>
            </a:r>
            <a:r>
              <a:rPr lang="en-US" spc="-80" dirty="0"/>
              <a:t>the </a:t>
            </a:r>
            <a:r>
              <a:rPr lang="en-US" spc="-40" dirty="0"/>
              <a:t>NGO</a:t>
            </a:r>
            <a:r>
              <a:rPr lang="en-US" spc="-95" dirty="0"/>
              <a:t> </a:t>
            </a:r>
            <a:r>
              <a:rPr lang="en-US" spc="-10" dirty="0"/>
              <a:t>needs</a:t>
            </a:r>
            <a:r>
              <a:rPr lang="en-US" spc="-90" dirty="0"/>
              <a:t> </a:t>
            </a:r>
            <a:r>
              <a:rPr lang="en-US" spc="-114" dirty="0"/>
              <a:t>to</a:t>
            </a:r>
            <a:r>
              <a:rPr lang="en-US" spc="-105" dirty="0"/>
              <a:t> </a:t>
            </a:r>
            <a:r>
              <a:rPr lang="en-US" spc="-60" dirty="0"/>
              <a:t>decide</a:t>
            </a:r>
            <a:r>
              <a:rPr lang="en-US" spc="-80" dirty="0"/>
              <a:t> </a:t>
            </a:r>
            <a:r>
              <a:rPr lang="en-US" spc="-85" dirty="0"/>
              <a:t>how </a:t>
            </a:r>
            <a:r>
              <a:rPr lang="en-US" spc="-114" dirty="0"/>
              <a:t>to</a:t>
            </a:r>
            <a:r>
              <a:rPr lang="en-US" spc="-105" dirty="0"/>
              <a:t> </a:t>
            </a:r>
            <a:r>
              <a:rPr lang="en-US" spc="15" dirty="0"/>
              <a:t>use</a:t>
            </a:r>
            <a:r>
              <a:rPr lang="en-US" spc="-95" dirty="0"/>
              <a:t> </a:t>
            </a:r>
            <a:r>
              <a:rPr lang="en-US" spc="-50" dirty="0"/>
              <a:t>this</a:t>
            </a:r>
            <a:r>
              <a:rPr lang="en-US" spc="-75" dirty="0"/>
              <a:t> </a:t>
            </a:r>
            <a:r>
              <a:rPr lang="en-US" spc="-65" dirty="0"/>
              <a:t>money</a:t>
            </a:r>
            <a:r>
              <a:rPr lang="en-US" spc="-85" dirty="0"/>
              <a:t> </a:t>
            </a:r>
            <a:r>
              <a:rPr lang="en-US" spc="-80" dirty="0"/>
              <a:t>strategically </a:t>
            </a:r>
            <a:r>
              <a:rPr lang="en-US" spc="-15" dirty="0"/>
              <a:t>and</a:t>
            </a:r>
            <a:r>
              <a:rPr lang="en-US" spc="-114" dirty="0"/>
              <a:t> </a:t>
            </a:r>
            <a:r>
              <a:rPr lang="en-US" spc="-125" dirty="0"/>
              <a:t>effectively.</a:t>
            </a:r>
          </a:p>
          <a:p>
            <a:pPr marL="135890" indent="-111760">
              <a:lnSpc>
                <a:spcPct val="100000"/>
              </a:lnSpc>
              <a:spcBef>
                <a:spcPts val="1635"/>
              </a:spcBef>
              <a:buClr>
                <a:srgbClr val="EB6F16"/>
              </a:buClr>
              <a:buSzPct val="94736"/>
              <a:buFont typeface="Wingdings"/>
              <a:buChar char=""/>
              <a:tabLst>
                <a:tab pos="136525" algn="l"/>
              </a:tabLst>
            </a:pPr>
            <a:r>
              <a:rPr lang="en-US" spc="-85" dirty="0"/>
              <a:t>The </a:t>
            </a:r>
            <a:r>
              <a:rPr lang="en-US" spc="-60" dirty="0"/>
              <a:t>significant </a:t>
            </a:r>
            <a:r>
              <a:rPr lang="en-US" spc="20" dirty="0"/>
              <a:t>issues </a:t>
            </a:r>
            <a:r>
              <a:rPr lang="en-US" spc="-90" dirty="0"/>
              <a:t>that </a:t>
            </a:r>
            <a:r>
              <a:rPr lang="en-US" spc="-45" dirty="0"/>
              <a:t>come </a:t>
            </a:r>
            <a:r>
              <a:rPr lang="en-US" spc="-95" dirty="0"/>
              <a:t>while </a:t>
            </a:r>
            <a:r>
              <a:rPr lang="en-US" spc="-30" dirty="0"/>
              <a:t>making </a:t>
            </a:r>
            <a:r>
              <a:rPr lang="en-US" spc="-45" dirty="0"/>
              <a:t>this </a:t>
            </a:r>
            <a:r>
              <a:rPr lang="en-US" spc="-40" dirty="0"/>
              <a:t>decision </a:t>
            </a:r>
            <a:r>
              <a:rPr lang="en-US" spc="-55" dirty="0"/>
              <a:t>are </a:t>
            </a:r>
            <a:r>
              <a:rPr lang="en-US" spc="-70" dirty="0"/>
              <a:t>mostly </a:t>
            </a:r>
            <a:r>
              <a:rPr lang="en-US" spc="-85" dirty="0"/>
              <a:t>related </a:t>
            </a:r>
            <a:r>
              <a:rPr lang="en-US" spc="-110" dirty="0"/>
              <a:t>to </a:t>
            </a:r>
            <a:r>
              <a:rPr lang="en-US" spc="-25" dirty="0"/>
              <a:t>choosing</a:t>
            </a:r>
            <a:r>
              <a:rPr lang="en-US" spc="-409" dirty="0"/>
              <a:t> </a:t>
            </a:r>
            <a:r>
              <a:rPr lang="en-US" spc="-80" dirty="0"/>
              <a:t>the</a:t>
            </a:r>
          </a:p>
          <a:p>
            <a:pPr marL="116205">
              <a:lnSpc>
                <a:spcPct val="100000"/>
              </a:lnSpc>
              <a:spcBef>
                <a:spcPts val="229"/>
              </a:spcBef>
            </a:pPr>
            <a:r>
              <a:rPr lang="en-US" spc="-50" dirty="0"/>
              <a:t>countries </a:t>
            </a:r>
            <a:r>
              <a:rPr lang="en-US" spc="-90" dirty="0"/>
              <a:t>that </a:t>
            </a:r>
            <a:r>
              <a:rPr lang="en-US" spc="-55" dirty="0"/>
              <a:t>are </a:t>
            </a:r>
            <a:r>
              <a:rPr lang="en-US" spc="-65" dirty="0"/>
              <a:t>in </a:t>
            </a:r>
            <a:r>
              <a:rPr lang="en-US" spc="-80" dirty="0"/>
              <a:t>the </a:t>
            </a:r>
            <a:r>
              <a:rPr lang="en-US" spc="-65" dirty="0"/>
              <a:t>direst </a:t>
            </a:r>
            <a:r>
              <a:rPr lang="en-US" spc="-40" dirty="0"/>
              <a:t>need </a:t>
            </a:r>
            <a:r>
              <a:rPr lang="en-US" spc="-85" dirty="0"/>
              <a:t>of</a:t>
            </a:r>
            <a:r>
              <a:rPr lang="en-US" spc="-325" dirty="0"/>
              <a:t> </a:t>
            </a:r>
            <a:r>
              <a:rPr lang="en-US" spc="-95" dirty="0"/>
              <a:t>aid.</a:t>
            </a:r>
          </a:p>
          <a:p>
            <a:pPr marL="116205" marR="1170305" indent="-92075">
              <a:lnSpc>
                <a:spcPct val="110000"/>
              </a:lnSpc>
              <a:spcBef>
                <a:spcPts val="1400"/>
              </a:spcBef>
              <a:buClr>
                <a:srgbClr val="EB6F16"/>
              </a:buClr>
              <a:buSzPct val="94736"/>
              <a:buFont typeface="Wingdings"/>
              <a:buChar char=""/>
              <a:tabLst>
                <a:tab pos="136525" algn="l"/>
              </a:tabLst>
            </a:pPr>
            <a:r>
              <a:rPr lang="en-US" dirty="0"/>
              <a:t>As</a:t>
            </a:r>
            <a:r>
              <a:rPr lang="en-US" spc="-90" dirty="0"/>
              <a:t> </a:t>
            </a:r>
            <a:r>
              <a:rPr lang="en-US" dirty="0"/>
              <a:t>a</a:t>
            </a:r>
            <a:r>
              <a:rPr lang="en-US" spc="-95" dirty="0"/>
              <a:t> </a:t>
            </a:r>
            <a:r>
              <a:rPr lang="en-US" spc="-25" dirty="0"/>
              <a:t>Data</a:t>
            </a:r>
            <a:r>
              <a:rPr lang="en-US" spc="-105" dirty="0"/>
              <a:t> </a:t>
            </a:r>
            <a:r>
              <a:rPr lang="en-US" spc="-70" dirty="0"/>
              <a:t>Scientist,</a:t>
            </a:r>
            <a:r>
              <a:rPr lang="en-US" spc="-50" dirty="0"/>
              <a:t> </a:t>
            </a:r>
            <a:r>
              <a:rPr lang="en-US" spc="-110" dirty="0"/>
              <a:t>we</a:t>
            </a:r>
            <a:r>
              <a:rPr lang="en-US" spc="-105" dirty="0"/>
              <a:t> </a:t>
            </a:r>
            <a:r>
              <a:rPr lang="en-US" spc="-35" dirty="0"/>
              <a:t>need</a:t>
            </a:r>
            <a:r>
              <a:rPr lang="en-US" spc="-130" dirty="0"/>
              <a:t> </a:t>
            </a:r>
            <a:r>
              <a:rPr lang="en-US" spc="-110" dirty="0"/>
              <a:t>to</a:t>
            </a:r>
            <a:r>
              <a:rPr lang="en-US" spc="-105" dirty="0"/>
              <a:t> </a:t>
            </a:r>
            <a:r>
              <a:rPr lang="en-US" spc="-65" dirty="0"/>
              <a:t>find</a:t>
            </a:r>
            <a:r>
              <a:rPr lang="en-US" spc="-120" dirty="0"/>
              <a:t> </a:t>
            </a:r>
            <a:r>
              <a:rPr lang="en-US" spc="-75" dirty="0"/>
              <a:t>the</a:t>
            </a:r>
            <a:r>
              <a:rPr lang="en-US" spc="-114" dirty="0"/>
              <a:t> </a:t>
            </a:r>
            <a:r>
              <a:rPr lang="en-US" spc="-50" dirty="0"/>
              <a:t>countries</a:t>
            </a:r>
            <a:r>
              <a:rPr lang="en-US" spc="-130" dirty="0"/>
              <a:t> </a:t>
            </a:r>
            <a:r>
              <a:rPr lang="en-US" spc="-60" dirty="0"/>
              <a:t>in</a:t>
            </a:r>
            <a:r>
              <a:rPr lang="en-US" spc="-100" dirty="0"/>
              <a:t> </a:t>
            </a:r>
            <a:r>
              <a:rPr lang="en-US" spc="-60" dirty="0"/>
              <a:t>direst</a:t>
            </a:r>
            <a:r>
              <a:rPr lang="en-US" spc="-130" dirty="0"/>
              <a:t> </a:t>
            </a:r>
            <a:r>
              <a:rPr lang="en-US" spc="-35" dirty="0"/>
              <a:t>need</a:t>
            </a:r>
            <a:r>
              <a:rPr lang="en-US" spc="-130" dirty="0"/>
              <a:t> </a:t>
            </a:r>
            <a:r>
              <a:rPr lang="en-US" spc="-5" dirty="0"/>
              <a:t>and</a:t>
            </a:r>
            <a:r>
              <a:rPr lang="en-US" spc="-125" dirty="0"/>
              <a:t> </a:t>
            </a:r>
            <a:r>
              <a:rPr lang="en-US" spc="-55" dirty="0"/>
              <a:t>help</a:t>
            </a:r>
            <a:r>
              <a:rPr lang="en-US" spc="-120" dirty="0"/>
              <a:t> </a:t>
            </a:r>
            <a:r>
              <a:rPr lang="en-US" spc="-30" dirty="0"/>
              <a:t>CEO</a:t>
            </a:r>
            <a:r>
              <a:rPr lang="en-US" spc="-114" dirty="0"/>
              <a:t> </a:t>
            </a:r>
            <a:r>
              <a:rPr lang="en-US" spc="-85" dirty="0"/>
              <a:t>of</a:t>
            </a:r>
            <a:r>
              <a:rPr lang="en-US" spc="-95" dirty="0"/>
              <a:t> </a:t>
            </a:r>
            <a:r>
              <a:rPr lang="en-US" spc="-5" dirty="0"/>
              <a:t>HELP  </a:t>
            </a:r>
            <a:r>
              <a:rPr lang="en-US" spc="-70" dirty="0"/>
              <a:t>International </a:t>
            </a:r>
            <a:r>
              <a:rPr lang="en-US" spc="-65" dirty="0"/>
              <a:t>in </a:t>
            </a:r>
            <a:r>
              <a:rPr lang="en-US" spc="-10" dirty="0"/>
              <a:t>using </a:t>
            </a:r>
            <a:r>
              <a:rPr lang="en-US" spc="-80" dirty="0"/>
              <a:t>the </a:t>
            </a:r>
            <a:r>
              <a:rPr lang="en-US" spc="-50" dirty="0"/>
              <a:t>fund </a:t>
            </a:r>
            <a:r>
              <a:rPr lang="en-US" spc="-65" dirty="0"/>
              <a:t>money </a:t>
            </a:r>
            <a:r>
              <a:rPr lang="en-US" spc="-114" dirty="0"/>
              <a:t>to </a:t>
            </a:r>
            <a:r>
              <a:rPr lang="en-US" spc="-50" dirty="0"/>
              <a:t>reach </a:t>
            </a:r>
            <a:r>
              <a:rPr lang="en-US" spc="-90" dirty="0"/>
              <a:t>right</a:t>
            </a:r>
            <a:r>
              <a:rPr lang="en-US" spc="-375" dirty="0"/>
              <a:t> </a:t>
            </a:r>
            <a:r>
              <a:rPr lang="en-US" spc="-50" dirty="0"/>
              <a:t>countries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35482"/>
            <a:ext cx="5307330" cy="742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Problem</a:t>
            </a:r>
            <a:r>
              <a:rPr spc="-204" dirty="0"/>
              <a:t> </a:t>
            </a:r>
            <a:r>
              <a:rPr spc="-45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2110853"/>
            <a:ext cx="9711690" cy="37185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3825" indent="-111760">
              <a:lnSpc>
                <a:spcPct val="100000"/>
              </a:lnSpc>
              <a:spcBef>
                <a:spcPts val="325"/>
              </a:spcBef>
              <a:buClr>
                <a:srgbClr val="EB6F16"/>
              </a:buClr>
              <a:buSzPct val="94736"/>
              <a:buFont typeface="Wingdings"/>
              <a:buChar char=""/>
              <a:tabLst>
                <a:tab pos="124460" algn="l"/>
              </a:tabLst>
            </a:pP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sz="1900" spc="-114" dirty="0">
                <a:solidFill>
                  <a:srgbClr val="404040"/>
                </a:solidFill>
                <a:latin typeface="Trebuchet MS"/>
                <a:cs typeface="Trebuchet MS"/>
              </a:rPr>
              <a:t>we </a:t>
            </a:r>
            <a:r>
              <a:rPr sz="1900" spc="-55" dirty="0">
                <a:solidFill>
                  <a:srgbClr val="404040"/>
                </a:solidFill>
                <a:latin typeface="Trebuchet MS"/>
                <a:cs typeface="Trebuchet MS"/>
              </a:rPr>
              <a:t>have </a:t>
            </a: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900" spc="-25" dirty="0">
                <a:solidFill>
                  <a:srgbClr val="404040"/>
                </a:solidFill>
                <a:latin typeface="Trebuchet MS"/>
                <a:cs typeface="Trebuchet MS"/>
              </a:rPr>
              <a:t>Data </a:t>
            </a: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900" spc="-50" dirty="0">
                <a:solidFill>
                  <a:srgbClr val="404040"/>
                </a:solidFill>
                <a:latin typeface="Trebuchet MS"/>
                <a:cs typeface="Trebuchet MS"/>
              </a:rPr>
              <a:t>countries </a:t>
            </a: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like </a:t>
            </a:r>
            <a:r>
              <a:rPr sz="1900" spc="-70" dirty="0">
                <a:solidFill>
                  <a:srgbClr val="404040"/>
                </a:solidFill>
                <a:latin typeface="Trebuchet MS"/>
                <a:cs typeface="Trebuchet MS"/>
              </a:rPr>
              <a:t>child </a:t>
            </a:r>
            <a:r>
              <a:rPr sz="1900" spc="-95" dirty="0">
                <a:solidFill>
                  <a:srgbClr val="404040"/>
                </a:solidFill>
                <a:latin typeface="Trebuchet MS"/>
                <a:cs typeface="Trebuchet MS"/>
              </a:rPr>
              <a:t>mortality </a:t>
            </a:r>
            <a:r>
              <a:rPr sz="1900" spc="-120" dirty="0">
                <a:solidFill>
                  <a:srgbClr val="404040"/>
                </a:solidFill>
                <a:latin typeface="Trebuchet MS"/>
                <a:cs typeface="Trebuchet MS"/>
              </a:rPr>
              <a:t>rate,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GDP </a:t>
            </a:r>
            <a:r>
              <a:rPr sz="1900" spc="-65" dirty="0">
                <a:solidFill>
                  <a:srgbClr val="404040"/>
                </a:solidFill>
                <a:latin typeface="Trebuchet MS"/>
                <a:cs typeface="Trebuchet MS"/>
              </a:rPr>
              <a:t>Per </a:t>
            </a: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Capita, </a:t>
            </a:r>
            <a:r>
              <a:rPr sz="1900" spc="-40" dirty="0">
                <a:solidFill>
                  <a:srgbClr val="404040"/>
                </a:solidFill>
                <a:latin typeface="Trebuchet MS"/>
                <a:cs typeface="Trebuchet MS"/>
              </a:rPr>
              <a:t>Income</a:t>
            </a:r>
            <a:r>
              <a:rPr sz="1900" spc="-3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30" dirty="0">
                <a:solidFill>
                  <a:srgbClr val="404040"/>
                </a:solidFill>
                <a:latin typeface="Trebuchet MS"/>
                <a:cs typeface="Trebuchet MS"/>
              </a:rPr>
              <a:t>etc. </a:t>
            </a:r>
            <a:r>
              <a:rPr sz="1900" spc="-225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sz="1900" spc="-114" dirty="0">
                <a:solidFill>
                  <a:srgbClr val="404040"/>
                </a:solidFill>
                <a:latin typeface="Trebuchet MS"/>
                <a:cs typeface="Trebuchet MS"/>
              </a:rPr>
              <a:t>we </a:t>
            </a:r>
            <a:r>
              <a:rPr sz="1900" spc="-2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endParaRPr sz="1900" dirty="0">
              <a:latin typeface="Trebuchet MS"/>
              <a:cs typeface="Trebuchet MS"/>
            </a:endParaRPr>
          </a:p>
          <a:p>
            <a:pPr marL="104139">
              <a:lnSpc>
                <a:spcPct val="100000"/>
              </a:lnSpc>
              <a:spcBef>
                <a:spcPts val="229"/>
              </a:spcBef>
            </a:pPr>
            <a:r>
              <a:rPr sz="1900" spc="15" dirty="0">
                <a:solidFill>
                  <a:srgbClr val="404040"/>
                </a:solidFill>
                <a:latin typeface="Trebuchet MS"/>
                <a:cs typeface="Trebuchet MS"/>
              </a:rPr>
              <a:t>use </a:t>
            </a:r>
            <a:r>
              <a:rPr sz="1900" spc="-60" dirty="0">
                <a:solidFill>
                  <a:srgbClr val="404040"/>
                </a:solidFill>
                <a:latin typeface="Trebuchet MS"/>
                <a:cs typeface="Trebuchet MS"/>
              </a:rPr>
              <a:t>Clustering </a:t>
            </a:r>
            <a:r>
              <a:rPr sz="1900" spc="-114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900" spc="-50" dirty="0">
                <a:solidFill>
                  <a:srgbClr val="404040"/>
                </a:solidFill>
                <a:latin typeface="Trebuchet MS"/>
                <a:cs typeface="Trebuchet MS"/>
              </a:rPr>
              <a:t>segregate </a:t>
            </a: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900" spc="-50" dirty="0">
                <a:solidFill>
                  <a:srgbClr val="404040"/>
                </a:solidFill>
                <a:latin typeface="Trebuchet MS"/>
                <a:cs typeface="Trebuchet MS"/>
              </a:rPr>
              <a:t>countries </a:t>
            </a:r>
            <a:r>
              <a:rPr sz="1900" spc="-90" dirty="0">
                <a:solidFill>
                  <a:srgbClr val="404040"/>
                </a:solidFill>
                <a:latin typeface="Trebuchet MS"/>
                <a:cs typeface="Trebuchet MS"/>
              </a:rPr>
              <a:t>into </a:t>
            </a:r>
            <a:r>
              <a:rPr sz="1900" spc="-95" dirty="0">
                <a:solidFill>
                  <a:srgbClr val="404040"/>
                </a:solidFill>
                <a:latin typeface="Trebuchet MS"/>
                <a:cs typeface="Trebuchet MS"/>
              </a:rPr>
              <a:t>different</a:t>
            </a:r>
            <a:r>
              <a:rPr sz="1900" spc="-3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30" dirty="0">
                <a:solidFill>
                  <a:srgbClr val="404040"/>
                </a:solidFill>
                <a:latin typeface="Trebuchet MS"/>
                <a:cs typeface="Trebuchet MS"/>
              </a:rPr>
              <a:t>groups</a:t>
            </a:r>
            <a:endParaRPr sz="1900" dirty="0">
              <a:latin typeface="Trebuchet MS"/>
              <a:cs typeface="Trebuchet MS"/>
            </a:endParaRPr>
          </a:p>
          <a:p>
            <a:pPr marL="123825" indent="-111760">
              <a:lnSpc>
                <a:spcPct val="100000"/>
              </a:lnSpc>
              <a:spcBef>
                <a:spcPts val="1620"/>
              </a:spcBef>
              <a:buClr>
                <a:srgbClr val="EB6F16"/>
              </a:buClr>
              <a:buSzPct val="94736"/>
              <a:buFont typeface="Wingdings"/>
              <a:buChar char=""/>
              <a:tabLst>
                <a:tab pos="124460" algn="l"/>
              </a:tabLst>
            </a:pP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Steps</a:t>
            </a: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22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900" dirty="0">
              <a:latin typeface="Trebuchet MS"/>
              <a:cs typeface="Trebuchet MS"/>
            </a:endParaRPr>
          </a:p>
          <a:p>
            <a:pPr marL="396875" lvl="1" indent="-183515">
              <a:lnSpc>
                <a:spcPct val="100000"/>
              </a:lnSpc>
              <a:spcBef>
                <a:spcPts val="595"/>
              </a:spcBef>
              <a:buFont typeface="Wingdings"/>
              <a:buChar char=""/>
              <a:tabLst>
                <a:tab pos="397510" algn="l"/>
              </a:tabLst>
            </a:pP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Data </a:t>
            </a: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Inspection </a:t>
            </a:r>
            <a:r>
              <a:rPr sz="1700" spc="375" dirty="0">
                <a:solidFill>
                  <a:srgbClr val="404040"/>
                </a:solidFill>
                <a:latin typeface="Trebuchet MS"/>
                <a:cs typeface="Trebuchet MS"/>
              </a:rPr>
              <a:t>– 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Missing</a:t>
            </a:r>
            <a:r>
              <a:rPr sz="1700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Values </a:t>
            </a:r>
            <a:r>
              <a:rPr sz="1700" spc="-110" dirty="0">
                <a:solidFill>
                  <a:srgbClr val="404040"/>
                </a:solidFill>
                <a:latin typeface="Trebuchet MS"/>
                <a:cs typeface="Trebuchet MS"/>
              </a:rPr>
              <a:t>if </a:t>
            </a:r>
            <a:r>
              <a:rPr sz="1700" spc="-114" dirty="0">
                <a:solidFill>
                  <a:srgbClr val="404040"/>
                </a:solidFill>
                <a:latin typeface="Trebuchet MS"/>
                <a:cs typeface="Trebuchet MS"/>
              </a:rPr>
              <a:t>any, 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EDA</a:t>
            </a:r>
            <a:endParaRPr sz="1700" dirty="0">
              <a:latin typeface="Trebuchet MS"/>
              <a:cs typeface="Trebuchet MS"/>
            </a:endParaRPr>
          </a:p>
          <a:p>
            <a:pPr marL="396875" lvl="1" indent="-18351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97510" algn="l"/>
              </a:tabLst>
            </a:pPr>
            <a:r>
              <a:rPr sz="1700" spc="-85" dirty="0">
                <a:solidFill>
                  <a:srgbClr val="404040"/>
                </a:solidFill>
                <a:latin typeface="Trebuchet MS"/>
                <a:cs typeface="Trebuchet MS"/>
              </a:rPr>
              <a:t>Outlier</a:t>
            </a:r>
            <a:r>
              <a:rPr sz="1700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Analysis</a:t>
            </a:r>
            <a:endParaRPr sz="1700" dirty="0">
              <a:latin typeface="Trebuchet MS"/>
              <a:cs typeface="Trebuchet MS"/>
            </a:endParaRPr>
          </a:p>
          <a:p>
            <a:pPr marL="396875" lvl="1" indent="-18351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97510" algn="l"/>
              </a:tabLst>
            </a:pP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7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Trebuchet MS"/>
                <a:cs typeface="Trebuchet MS"/>
              </a:rPr>
              <a:t>Pre-processing</a:t>
            </a:r>
            <a:endParaRPr sz="1700" dirty="0">
              <a:latin typeface="Trebuchet MS"/>
              <a:cs typeface="Trebuchet MS"/>
            </a:endParaRPr>
          </a:p>
          <a:p>
            <a:pPr marL="396875" lvl="1" indent="-183515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397510" algn="l"/>
              </a:tabLst>
            </a:pPr>
            <a:r>
              <a:rPr sz="1700" spc="-40" dirty="0">
                <a:solidFill>
                  <a:srgbClr val="404040"/>
                </a:solidFill>
                <a:latin typeface="Trebuchet MS"/>
                <a:cs typeface="Trebuchet MS"/>
              </a:rPr>
              <a:t>Finding </a:t>
            </a:r>
            <a:r>
              <a:rPr sz="1700" spc="-70" dirty="0">
                <a:solidFill>
                  <a:srgbClr val="404040"/>
                </a:solidFill>
                <a:latin typeface="Trebuchet MS"/>
                <a:cs typeface="Trebuchet MS"/>
              </a:rPr>
              <a:t>Optimal </a:t>
            </a:r>
            <a:r>
              <a:rPr sz="1700" spc="-40" dirty="0">
                <a:solidFill>
                  <a:srgbClr val="404040"/>
                </a:solidFill>
                <a:latin typeface="Trebuchet MS"/>
                <a:cs typeface="Trebuchet MS"/>
              </a:rPr>
              <a:t>number </a:t>
            </a:r>
            <a:r>
              <a:rPr sz="1700" spc="-7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700" spc="-25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Clusters</a:t>
            </a:r>
            <a:endParaRPr sz="1700" dirty="0">
              <a:latin typeface="Trebuchet MS"/>
              <a:cs typeface="Trebuchet MS"/>
            </a:endParaRPr>
          </a:p>
          <a:p>
            <a:pPr marL="396875" lvl="1" indent="-18351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97510" algn="l"/>
              </a:tabLst>
            </a:pP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Modelling</a:t>
            </a:r>
            <a:endParaRPr sz="1700" dirty="0">
              <a:latin typeface="Trebuchet MS"/>
              <a:cs typeface="Trebuchet MS"/>
            </a:endParaRPr>
          </a:p>
          <a:p>
            <a:pPr marL="579755" lvl="2" indent="-183515">
              <a:lnSpc>
                <a:spcPct val="100000"/>
              </a:lnSpc>
              <a:spcBef>
                <a:spcPts val="615"/>
              </a:spcBef>
              <a:buFont typeface="Wingdings"/>
              <a:buChar char=""/>
              <a:tabLst>
                <a:tab pos="580390" algn="l"/>
              </a:tabLst>
            </a:pPr>
            <a:r>
              <a:rPr sz="1300" spc="30" dirty="0">
                <a:solidFill>
                  <a:srgbClr val="404040"/>
                </a:solidFill>
                <a:latin typeface="Trebuchet MS"/>
                <a:cs typeface="Trebuchet MS"/>
              </a:rPr>
              <a:t>KMeans</a:t>
            </a:r>
            <a:r>
              <a:rPr sz="13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spc="-45" dirty="0">
                <a:solidFill>
                  <a:srgbClr val="404040"/>
                </a:solidFill>
                <a:latin typeface="Trebuchet MS"/>
                <a:cs typeface="Trebuchet MS"/>
              </a:rPr>
              <a:t>Clustering</a:t>
            </a:r>
            <a:endParaRPr sz="1300" dirty="0">
              <a:latin typeface="Trebuchet MS"/>
              <a:cs typeface="Trebuchet MS"/>
            </a:endParaRPr>
          </a:p>
          <a:p>
            <a:pPr marL="579755" lvl="2" indent="-18351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580390" algn="l"/>
              </a:tabLst>
            </a:pPr>
            <a:r>
              <a:rPr sz="1300" spc="-50" dirty="0">
                <a:solidFill>
                  <a:srgbClr val="404040"/>
                </a:solidFill>
                <a:latin typeface="Trebuchet MS"/>
                <a:cs typeface="Trebuchet MS"/>
              </a:rPr>
              <a:t>Hierarchical </a:t>
            </a:r>
            <a:r>
              <a:rPr sz="1300" spc="-45" dirty="0">
                <a:solidFill>
                  <a:srgbClr val="404040"/>
                </a:solidFill>
                <a:latin typeface="Trebuchet MS"/>
                <a:cs typeface="Trebuchet MS"/>
              </a:rPr>
              <a:t>Clustering </a:t>
            </a:r>
            <a:r>
              <a:rPr sz="1300" spc="28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sz="1300" spc="-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404040"/>
                </a:solidFill>
                <a:latin typeface="Trebuchet MS"/>
                <a:cs typeface="Trebuchet MS"/>
              </a:rPr>
              <a:t>Single </a:t>
            </a:r>
            <a:r>
              <a:rPr sz="1300" spc="-1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300" spc="-60" dirty="0">
                <a:solidFill>
                  <a:srgbClr val="404040"/>
                </a:solidFill>
                <a:latin typeface="Trebuchet MS"/>
                <a:cs typeface="Trebuchet MS"/>
              </a:rPr>
              <a:t>Complete </a:t>
            </a:r>
            <a:r>
              <a:rPr sz="1300" spc="-15" dirty="0">
                <a:solidFill>
                  <a:srgbClr val="404040"/>
                </a:solidFill>
                <a:latin typeface="Trebuchet MS"/>
                <a:cs typeface="Trebuchet MS"/>
              </a:rPr>
              <a:t>Linkages</a:t>
            </a:r>
            <a:endParaRPr sz="1300" dirty="0">
              <a:latin typeface="Trebuchet MS"/>
              <a:cs typeface="Trebuchet MS"/>
            </a:endParaRPr>
          </a:p>
          <a:p>
            <a:pPr marL="396875" lvl="1" indent="-183515">
              <a:lnSpc>
                <a:spcPct val="100000"/>
              </a:lnSpc>
              <a:spcBef>
                <a:spcPts val="585"/>
              </a:spcBef>
              <a:buFont typeface="Wingdings"/>
              <a:buChar char=""/>
              <a:tabLst>
                <a:tab pos="397510" algn="l"/>
              </a:tabLst>
            </a:pPr>
            <a:r>
              <a:rPr sz="1700" spc="-40" dirty="0">
                <a:solidFill>
                  <a:srgbClr val="404040"/>
                </a:solidFill>
                <a:latin typeface="Trebuchet MS"/>
                <a:cs typeface="Trebuchet MS"/>
              </a:rPr>
              <a:t>Listing </a:t>
            </a:r>
            <a:r>
              <a:rPr sz="1700" spc="-60" dirty="0">
                <a:solidFill>
                  <a:srgbClr val="404040"/>
                </a:solidFill>
                <a:latin typeface="Trebuchet MS"/>
                <a:cs typeface="Trebuchet MS"/>
              </a:rPr>
              <a:t>down </a:t>
            </a:r>
            <a:r>
              <a:rPr sz="1700" spc="-80" dirty="0">
                <a:solidFill>
                  <a:srgbClr val="404040"/>
                </a:solidFill>
                <a:latin typeface="Trebuchet MS"/>
                <a:cs typeface="Trebuchet MS"/>
              </a:rPr>
              <a:t>top </a:t>
            </a:r>
            <a:r>
              <a:rPr sz="1700" spc="105" dirty="0">
                <a:solidFill>
                  <a:srgbClr val="404040"/>
                </a:solidFill>
                <a:latin typeface="Trebuchet MS"/>
                <a:cs typeface="Trebuchet MS"/>
              </a:rPr>
              <a:t>5</a:t>
            </a:r>
            <a:r>
              <a:rPr sz="1700" spc="-3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Trebuchet MS"/>
                <a:cs typeface="Trebuchet MS"/>
              </a:rPr>
              <a:t>countries </a:t>
            </a:r>
            <a:r>
              <a:rPr sz="1700" spc="-50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need</a:t>
            </a:r>
            <a:endParaRPr sz="17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99490"/>
            <a:ext cx="967803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40" dirty="0"/>
              <a:t>Data </a:t>
            </a:r>
            <a:r>
              <a:rPr sz="4300" spc="-50" dirty="0"/>
              <a:t>Inspection </a:t>
            </a:r>
            <a:r>
              <a:rPr sz="4300" spc="-40" dirty="0"/>
              <a:t>and </a:t>
            </a:r>
            <a:r>
              <a:rPr sz="4300" spc="-50" dirty="0"/>
              <a:t>Outlier</a:t>
            </a:r>
            <a:r>
              <a:rPr sz="4300" spc="-275" dirty="0"/>
              <a:t> </a:t>
            </a:r>
            <a:r>
              <a:rPr sz="4300" spc="-50" dirty="0"/>
              <a:t>Analysis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1084580" y="2135504"/>
            <a:ext cx="9990455" cy="3658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110" indent="-106045">
              <a:lnSpc>
                <a:spcPct val="100000"/>
              </a:lnSpc>
              <a:spcBef>
                <a:spcPts val="100"/>
              </a:spcBef>
              <a:buClr>
                <a:srgbClr val="EB6F16"/>
              </a:buClr>
              <a:buSzPct val="94444"/>
              <a:buFont typeface="Wingdings"/>
              <a:buChar char=""/>
              <a:tabLst>
                <a:tab pos="118745" algn="l"/>
              </a:tabLst>
            </a:pP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We 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do 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not 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have 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any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missing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values</a:t>
            </a:r>
            <a:r>
              <a:rPr sz="1800" spc="-4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our data</a:t>
            </a:r>
            <a:endParaRPr sz="1800">
              <a:latin typeface="Trebuchet MS"/>
              <a:cs typeface="Trebuchet MS"/>
            </a:endParaRPr>
          </a:p>
          <a:p>
            <a:pPr marL="118110" indent="-106045">
              <a:lnSpc>
                <a:spcPct val="100000"/>
              </a:lnSpc>
              <a:spcBef>
                <a:spcPts val="1395"/>
              </a:spcBef>
              <a:buClr>
                <a:srgbClr val="EB6F16"/>
              </a:buClr>
              <a:buSzPct val="94444"/>
              <a:buFont typeface="Wingdings"/>
              <a:buChar char=""/>
              <a:tabLst>
                <a:tab pos="118745" algn="l"/>
              </a:tabLst>
            </a:pP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Converted 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exports, 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imports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health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columns 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absolute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values</a:t>
            </a:r>
            <a:r>
              <a:rPr sz="1800" spc="-3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percentages</a:t>
            </a:r>
            <a:endParaRPr sz="1800">
              <a:latin typeface="Trebuchet MS"/>
              <a:cs typeface="Trebuchet MS"/>
            </a:endParaRPr>
          </a:p>
          <a:p>
            <a:pPr marL="104139" marR="217170" indent="-92075">
              <a:lnSpc>
                <a:spcPct val="100000"/>
              </a:lnSpc>
              <a:spcBef>
                <a:spcPts val="1405"/>
              </a:spcBef>
              <a:buClr>
                <a:srgbClr val="EB6F16"/>
              </a:buClr>
              <a:buSzPct val="94444"/>
              <a:buFont typeface="Wingdings"/>
              <a:buChar char=""/>
              <a:tabLst>
                <a:tab pos="118745" algn="l"/>
              </a:tabLst>
            </a:pP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After 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plotting all 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distplots, 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we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observed 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almost 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all 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features 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are 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right 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skewed(except</a:t>
            </a:r>
            <a:r>
              <a:rPr sz="1800" spc="-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for  </a:t>
            </a:r>
            <a:r>
              <a:rPr sz="1800" spc="-114" dirty="0">
                <a:solidFill>
                  <a:srgbClr val="404040"/>
                </a:solidFill>
                <a:latin typeface="Trebuchet MS"/>
                <a:cs typeface="Trebuchet MS"/>
              </a:rPr>
              <a:t>life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span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left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skewed),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sign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outliers</a:t>
            </a:r>
            <a:endParaRPr sz="1800">
              <a:latin typeface="Trebuchet MS"/>
              <a:cs typeface="Trebuchet MS"/>
            </a:endParaRPr>
          </a:p>
          <a:p>
            <a:pPr marL="118110" indent="-106045">
              <a:lnSpc>
                <a:spcPct val="100000"/>
              </a:lnSpc>
              <a:spcBef>
                <a:spcPts val="1400"/>
              </a:spcBef>
              <a:buClr>
                <a:srgbClr val="EB6F16"/>
              </a:buClr>
              <a:buSzPct val="94444"/>
              <a:buFont typeface="Wingdings"/>
              <a:buChar char=""/>
              <a:tabLst>
                <a:tab pos="118745" algn="l"/>
              </a:tabLst>
            </a:pP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Outliers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our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completely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acceptable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Business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perspective,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404040"/>
                </a:solidFill>
                <a:latin typeface="Trebuchet MS"/>
                <a:cs typeface="Trebuchet MS"/>
              </a:rPr>
              <a:t>we’ll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poor</a:t>
            </a:r>
            <a:endParaRPr sz="1800">
              <a:latin typeface="Trebuchet MS"/>
              <a:cs typeface="Trebuchet MS"/>
            </a:endParaRPr>
          </a:p>
          <a:p>
            <a:pPr marL="104139">
              <a:lnSpc>
                <a:spcPct val="100000"/>
              </a:lnSpc>
            </a:pP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countries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highly 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developed 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countries 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800" spc="-2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404040"/>
                </a:solidFill>
                <a:latin typeface="Trebuchet MS"/>
                <a:cs typeface="Trebuchet MS"/>
              </a:rPr>
              <a:t>well.</a:t>
            </a:r>
            <a:endParaRPr sz="1800">
              <a:latin typeface="Trebuchet MS"/>
              <a:cs typeface="Trebuchet MS"/>
            </a:endParaRPr>
          </a:p>
          <a:p>
            <a:pPr marL="104139" marR="474980" indent="-92075">
              <a:lnSpc>
                <a:spcPct val="100000"/>
              </a:lnSpc>
              <a:spcBef>
                <a:spcPts val="1395"/>
              </a:spcBef>
              <a:buClr>
                <a:srgbClr val="EB6F16"/>
              </a:buClr>
              <a:buSzPct val="94444"/>
              <a:buFont typeface="Wingdings"/>
              <a:buChar char=""/>
              <a:tabLst>
                <a:tab pos="118745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one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Trebuchet MS"/>
                <a:cs typeface="Trebuchet MS"/>
              </a:rPr>
              <a:t>row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country,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removing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outliers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cause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loss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feasible  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solution.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Also, 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Capping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may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lead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bad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clustering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changing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itself.</a:t>
            </a:r>
            <a:endParaRPr sz="1800">
              <a:latin typeface="Trebuchet MS"/>
              <a:cs typeface="Trebuchet MS"/>
            </a:endParaRPr>
          </a:p>
          <a:p>
            <a:pPr marL="118110" indent="-106045">
              <a:lnSpc>
                <a:spcPct val="100000"/>
              </a:lnSpc>
              <a:spcBef>
                <a:spcPts val="1405"/>
              </a:spcBef>
              <a:buClr>
                <a:srgbClr val="EB6F16"/>
              </a:buClr>
              <a:buSzPct val="94444"/>
              <a:buFont typeface="Wingdings"/>
              <a:buChar char=""/>
              <a:tabLst>
                <a:tab pos="118745" algn="l"/>
              </a:tabLst>
            </a:pPr>
            <a:r>
              <a:rPr sz="1800" spc="-16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get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rid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of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skewness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make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our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normal,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transformed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variables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SKLearns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power</a:t>
            </a:r>
            <a:endParaRPr sz="1800">
              <a:latin typeface="Trebuchet MS"/>
              <a:cs typeface="Trebuchet MS"/>
            </a:endParaRPr>
          </a:p>
          <a:p>
            <a:pPr marL="104139">
              <a:lnSpc>
                <a:spcPct val="100000"/>
              </a:lnSpc>
            </a:pP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transformation.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35482"/>
            <a:ext cx="5792470" cy="742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Data</a:t>
            </a:r>
            <a:r>
              <a:rPr spc="-195" dirty="0"/>
              <a:t> </a:t>
            </a:r>
            <a:r>
              <a:rPr spc="-45" dirty="0"/>
              <a:t>Pre-processing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2140076"/>
            <a:ext cx="9995535" cy="1625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3825" indent="-111760">
              <a:lnSpc>
                <a:spcPct val="100000"/>
              </a:lnSpc>
              <a:spcBef>
                <a:spcPts val="95"/>
              </a:spcBef>
              <a:buClr>
                <a:srgbClr val="EB6F16"/>
              </a:buClr>
              <a:buSzPct val="94736"/>
              <a:buFont typeface="Wingdings"/>
              <a:buChar char=""/>
              <a:tabLst>
                <a:tab pos="124460" algn="l"/>
              </a:tabLst>
            </a:pP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sz="1900" spc="-114" dirty="0">
                <a:solidFill>
                  <a:srgbClr val="404040"/>
                </a:solidFill>
                <a:latin typeface="Trebuchet MS"/>
                <a:cs typeface="Trebuchet MS"/>
              </a:rPr>
              <a:t>we </a:t>
            </a:r>
            <a:r>
              <a:rPr sz="1900" spc="-70" dirty="0">
                <a:solidFill>
                  <a:srgbClr val="404040"/>
                </a:solidFill>
                <a:latin typeface="Trebuchet MS"/>
                <a:cs typeface="Trebuchet MS"/>
              </a:rPr>
              <a:t>already </a:t>
            </a:r>
            <a:r>
              <a:rPr sz="1900" spc="-30" dirty="0">
                <a:solidFill>
                  <a:srgbClr val="404040"/>
                </a:solidFill>
                <a:latin typeface="Trebuchet MS"/>
                <a:cs typeface="Trebuchet MS"/>
              </a:rPr>
              <a:t>saw </a:t>
            </a:r>
            <a:r>
              <a:rPr sz="1900" spc="-90" dirty="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sz="1900" spc="-114" dirty="0">
                <a:solidFill>
                  <a:srgbClr val="404040"/>
                </a:solidFill>
                <a:latin typeface="Trebuchet MS"/>
                <a:cs typeface="Trebuchet MS"/>
              </a:rPr>
              <a:t>we </a:t>
            </a:r>
            <a:r>
              <a:rPr sz="1900" spc="-55" dirty="0">
                <a:solidFill>
                  <a:srgbClr val="404040"/>
                </a:solidFill>
                <a:latin typeface="Trebuchet MS"/>
                <a:cs typeface="Trebuchet MS"/>
              </a:rPr>
              <a:t>have </a:t>
            </a:r>
            <a:r>
              <a:rPr sz="1900" spc="-50" dirty="0">
                <a:solidFill>
                  <a:srgbClr val="404040"/>
                </a:solidFill>
                <a:latin typeface="Trebuchet MS"/>
                <a:cs typeface="Trebuchet MS"/>
              </a:rPr>
              <a:t>skewed </a:t>
            </a: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data, </a:t>
            </a:r>
            <a:r>
              <a:rPr sz="1900" spc="-60" dirty="0">
                <a:solidFill>
                  <a:srgbClr val="404040"/>
                </a:solidFill>
                <a:latin typeface="Trebuchet MS"/>
                <a:cs typeface="Trebuchet MS"/>
              </a:rPr>
              <a:t>clustering </a:t>
            </a:r>
            <a:r>
              <a:rPr sz="1900" spc="-135" dirty="0">
                <a:solidFill>
                  <a:srgbClr val="404040"/>
                </a:solidFill>
                <a:latin typeface="Trebuchet MS"/>
                <a:cs typeface="Trebuchet MS"/>
              </a:rPr>
              <a:t>will </a:t>
            </a:r>
            <a:r>
              <a:rPr sz="1900" spc="-65" dirty="0">
                <a:solidFill>
                  <a:srgbClr val="404040"/>
                </a:solidFill>
                <a:latin typeface="Trebuchet MS"/>
                <a:cs typeface="Trebuchet MS"/>
              </a:rPr>
              <a:t>result in </a:t>
            </a:r>
            <a:r>
              <a:rPr sz="1900" spc="-25" dirty="0">
                <a:solidFill>
                  <a:srgbClr val="404040"/>
                </a:solidFill>
                <a:latin typeface="Trebuchet MS"/>
                <a:cs typeface="Trebuchet MS"/>
              </a:rPr>
              <a:t>bad</a:t>
            </a:r>
            <a:r>
              <a:rPr sz="1900" spc="-3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65" dirty="0">
                <a:solidFill>
                  <a:srgbClr val="404040"/>
                </a:solidFill>
                <a:latin typeface="Trebuchet MS"/>
                <a:cs typeface="Trebuchet MS"/>
              </a:rPr>
              <a:t>clusters.</a:t>
            </a:r>
            <a:endParaRPr sz="1900">
              <a:latin typeface="Trebuchet MS"/>
              <a:cs typeface="Trebuchet MS"/>
            </a:endParaRPr>
          </a:p>
          <a:p>
            <a:pPr marL="104139" marR="5080" indent="-92075">
              <a:lnSpc>
                <a:spcPct val="110000"/>
              </a:lnSpc>
              <a:spcBef>
                <a:spcPts val="1395"/>
              </a:spcBef>
              <a:buClr>
                <a:srgbClr val="EB6F16"/>
              </a:buClr>
              <a:buSzPct val="94736"/>
              <a:buFont typeface="Wingdings"/>
              <a:buChar char=""/>
              <a:tabLst>
                <a:tab pos="124460" algn="l"/>
              </a:tabLst>
            </a:pP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Also, the </a:t>
            </a:r>
            <a:r>
              <a:rPr sz="1900" spc="-65" dirty="0">
                <a:solidFill>
                  <a:srgbClr val="404040"/>
                </a:solidFill>
                <a:latin typeface="Trebuchet MS"/>
                <a:cs typeface="Trebuchet MS"/>
              </a:rPr>
              <a:t>transformation </a:t>
            </a:r>
            <a:r>
              <a:rPr sz="1900" spc="-114" dirty="0">
                <a:solidFill>
                  <a:srgbClr val="404040"/>
                </a:solidFill>
                <a:latin typeface="Trebuchet MS"/>
                <a:cs typeface="Trebuchet MS"/>
              </a:rPr>
              <a:t>we </a:t>
            </a:r>
            <a:r>
              <a:rPr sz="1900" spc="-65" dirty="0">
                <a:solidFill>
                  <a:srgbClr val="404040"/>
                </a:solidFill>
                <a:latin typeface="Trebuchet MS"/>
                <a:cs typeface="Trebuchet MS"/>
              </a:rPr>
              <a:t>did </a:t>
            </a:r>
            <a:r>
              <a:rPr sz="1900" spc="-60" dirty="0">
                <a:solidFill>
                  <a:srgbClr val="404040"/>
                </a:solidFill>
                <a:latin typeface="Trebuchet MS"/>
                <a:cs typeface="Trebuchet MS"/>
              </a:rPr>
              <a:t>helped </a:t>
            </a:r>
            <a:r>
              <a:rPr sz="1900" spc="-6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900" spc="-30" dirty="0">
                <a:solidFill>
                  <a:srgbClr val="404040"/>
                </a:solidFill>
                <a:latin typeface="Trebuchet MS"/>
                <a:cs typeface="Trebuchet MS"/>
              </a:rPr>
              <a:t>making </a:t>
            </a: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900" spc="-50" dirty="0">
                <a:solidFill>
                  <a:srgbClr val="404040"/>
                </a:solidFill>
                <a:latin typeface="Trebuchet MS"/>
                <a:cs typeface="Trebuchet MS"/>
              </a:rPr>
              <a:t>data </a:t>
            </a:r>
            <a:r>
              <a:rPr sz="1900" spc="-35" dirty="0">
                <a:solidFill>
                  <a:srgbClr val="404040"/>
                </a:solidFill>
                <a:latin typeface="Trebuchet MS"/>
                <a:cs typeface="Trebuchet MS"/>
              </a:rPr>
              <a:t>close </a:t>
            </a:r>
            <a:r>
              <a:rPr sz="1900" spc="-114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900" spc="-50" dirty="0">
                <a:solidFill>
                  <a:srgbClr val="404040"/>
                </a:solidFill>
                <a:latin typeface="Trebuchet MS"/>
                <a:cs typeface="Trebuchet MS"/>
              </a:rPr>
              <a:t>Normal </a:t>
            </a: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distribution, </a:t>
            </a:r>
            <a:r>
              <a:rPr sz="1900" spc="5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900" spc="-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25" dirty="0">
                <a:solidFill>
                  <a:srgbClr val="404040"/>
                </a:solidFill>
                <a:latin typeface="Trebuchet MS"/>
                <a:cs typeface="Trebuchet MS"/>
              </a:rPr>
              <a:t>well </a:t>
            </a:r>
            <a:r>
              <a:rPr sz="1900" spc="55" dirty="0">
                <a:solidFill>
                  <a:srgbClr val="404040"/>
                </a:solidFill>
                <a:latin typeface="Trebuchet MS"/>
                <a:cs typeface="Trebuchet MS"/>
              </a:rPr>
              <a:t>as  </a:t>
            </a:r>
            <a:r>
              <a:rPr sz="1900" spc="-60" dirty="0">
                <a:solidFill>
                  <a:srgbClr val="404040"/>
                </a:solidFill>
                <a:latin typeface="Trebuchet MS"/>
                <a:cs typeface="Trebuchet MS"/>
              </a:rPr>
              <a:t>helped </a:t>
            </a:r>
            <a:r>
              <a:rPr sz="1900" spc="45" dirty="0">
                <a:solidFill>
                  <a:srgbClr val="404040"/>
                </a:solidFill>
                <a:latin typeface="Trebuchet MS"/>
                <a:cs typeface="Trebuchet MS"/>
              </a:rPr>
              <a:t>us </a:t>
            </a:r>
            <a:r>
              <a:rPr sz="1900" spc="-6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900" spc="-35" dirty="0">
                <a:solidFill>
                  <a:srgbClr val="404040"/>
                </a:solidFill>
                <a:latin typeface="Trebuchet MS"/>
                <a:cs typeface="Trebuchet MS"/>
              </a:rPr>
              <a:t>skipping </a:t>
            </a: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900" spc="-3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Trebuchet MS"/>
                <a:cs typeface="Trebuchet MS"/>
              </a:rPr>
              <a:t>Scaling.</a:t>
            </a:r>
            <a:endParaRPr sz="1900">
              <a:latin typeface="Trebuchet MS"/>
              <a:cs typeface="Trebuchet MS"/>
            </a:endParaRPr>
          </a:p>
          <a:p>
            <a:pPr marL="123825" indent="-111760">
              <a:lnSpc>
                <a:spcPct val="100000"/>
              </a:lnSpc>
              <a:spcBef>
                <a:spcPts val="1630"/>
              </a:spcBef>
              <a:buClr>
                <a:srgbClr val="EB6F16"/>
              </a:buClr>
              <a:buSzPct val="94736"/>
              <a:buFont typeface="Wingdings"/>
              <a:buChar char=""/>
              <a:tabLst>
                <a:tab pos="124460" algn="l"/>
              </a:tabLst>
            </a:pP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We </a:t>
            </a:r>
            <a:r>
              <a:rPr sz="1900" spc="-100" dirty="0">
                <a:solidFill>
                  <a:srgbClr val="404040"/>
                </a:solidFill>
                <a:latin typeface="Trebuchet MS"/>
                <a:cs typeface="Trebuchet MS"/>
              </a:rPr>
              <a:t>don’t </a:t>
            </a:r>
            <a:r>
              <a:rPr sz="1900" spc="-55" dirty="0">
                <a:solidFill>
                  <a:srgbClr val="404040"/>
                </a:solidFill>
                <a:latin typeface="Trebuchet MS"/>
                <a:cs typeface="Trebuchet MS"/>
              </a:rPr>
              <a:t>have </a:t>
            </a:r>
            <a:r>
              <a:rPr sz="1900" spc="-114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900" spc="-25" dirty="0">
                <a:solidFill>
                  <a:srgbClr val="404040"/>
                </a:solidFill>
                <a:latin typeface="Trebuchet MS"/>
                <a:cs typeface="Trebuchet MS"/>
              </a:rPr>
              <a:t>scale </a:t>
            </a: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900" spc="-50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900" spc="-2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20" dirty="0">
                <a:solidFill>
                  <a:srgbClr val="404040"/>
                </a:solidFill>
                <a:latin typeface="Trebuchet MS"/>
                <a:cs typeface="Trebuchet MS"/>
              </a:rPr>
              <a:t>explicitly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54550" cy="6858000"/>
          </a:xfrm>
          <a:custGeom>
            <a:avLst/>
            <a:gdLst/>
            <a:ahLst/>
            <a:cxnLst/>
            <a:rect l="l" t="t" r="r" b="b"/>
            <a:pathLst>
              <a:path w="4654550" h="6858000">
                <a:moveTo>
                  <a:pt x="4654296" y="0"/>
                </a:moveTo>
                <a:lnTo>
                  <a:pt x="0" y="0"/>
                </a:lnTo>
                <a:lnTo>
                  <a:pt x="0" y="6858000"/>
                </a:lnTo>
                <a:lnTo>
                  <a:pt x="4654296" y="6858000"/>
                </a:lnTo>
                <a:lnTo>
                  <a:pt x="465429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172" y="770890"/>
            <a:ext cx="2292350" cy="20561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45" dirty="0">
                <a:solidFill>
                  <a:srgbClr val="FFFFFF"/>
                </a:solidFill>
              </a:rPr>
              <a:t>Finding  Optimal  </a:t>
            </a:r>
            <a:r>
              <a:rPr sz="3600" spc="-40" dirty="0">
                <a:solidFill>
                  <a:srgbClr val="FFFFFF"/>
                </a:solidFill>
              </a:rPr>
              <a:t>number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of  </a:t>
            </a:r>
            <a:r>
              <a:rPr sz="3600" spc="-45" dirty="0">
                <a:solidFill>
                  <a:srgbClr val="FFFFFF"/>
                </a:solidFill>
              </a:rPr>
              <a:t>Clusters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5483773" y="1888235"/>
            <a:ext cx="5903555" cy="2988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2172" y="3070605"/>
            <a:ext cx="3354704" cy="285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14935" indent="-287020" algn="just">
              <a:lnSpc>
                <a:spcPct val="100000"/>
              </a:lnSpc>
              <a:spcBef>
                <a:spcPts val="100"/>
              </a:spcBef>
              <a:buClr>
                <a:srgbClr val="EB6F16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find 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Optimal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number 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of 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Clusters, 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used 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Elbow</a:t>
            </a:r>
            <a:r>
              <a:rPr sz="1800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Curve  method</a:t>
            </a:r>
            <a:endParaRPr sz="180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395"/>
              </a:spcBef>
              <a:buClr>
                <a:srgbClr val="EB6F16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From 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curve, 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could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see  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elbow 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at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number 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clusters</a:t>
            </a:r>
            <a:endParaRPr sz="18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 marL="299085" marR="66675" indent="-287020">
              <a:lnSpc>
                <a:spcPct val="100000"/>
              </a:lnSpc>
              <a:spcBef>
                <a:spcPts val="1405"/>
              </a:spcBef>
              <a:buClr>
                <a:srgbClr val="EB6F16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So, 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decided 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take</a:t>
            </a:r>
            <a:r>
              <a:rPr sz="1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Optimal 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Number 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clusters 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for 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modelling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35482"/>
            <a:ext cx="5699760" cy="742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Modelling </a:t>
            </a:r>
            <a:r>
              <a:rPr dirty="0"/>
              <a:t>-</a:t>
            </a:r>
            <a:r>
              <a:rPr spc="-270" dirty="0"/>
              <a:t> </a:t>
            </a:r>
            <a:r>
              <a:rPr spc="-40" dirty="0"/>
              <a:t>KMeans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2110853"/>
            <a:ext cx="9707245" cy="11582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3825" indent="-111760">
              <a:lnSpc>
                <a:spcPct val="100000"/>
              </a:lnSpc>
              <a:spcBef>
                <a:spcPts val="325"/>
              </a:spcBef>
              <a:buClr>
                <a:srgbClr val="EB6F16"/>
              </a:buClr>
              <a:buSzPct val="94736"/>
              <a:buFont typeface="Wingdings"/>
              <a:buChar char=""/>
              <a:tabLst>
                <a:tab pos="124460" algn="l"/>
              </a:tabLst>
            </a:pPr>
            <a:r>
              <a:rPr sz="1900" spc="-25" dirty="0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sz="19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40" dirty="0">
                <a:solidFill>
                  <a:srgbClr val="404040"/>
                </a:solidFill>
                <a:latin typeface="Trebuchet MS"/>
                <a:cs typeface="Trebuchet MS"/>
              </a:rPr>
              <a:t>Number</a:t>
            </a:r>
            <a:r>
              <a:rPr sz="19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900" spc="-45" dirty="0">
                <a:solidFill>
                  <a:srgbClr val="404040"/>
                </a:solidFill>
                <a:latin typeface="Trebuchet MS"/>
                <a:cs typeface="Trebuchet MS"/>
              </a:rPr>
              <a:t>clusters</a:t>
            </a:r>
            <a:r>
              <a:rPr sz="19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5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9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60" dirty="0">
                <a:solidFill>
                  <a:srgbClr val="404040"/>
                </a:solidFill>
                <a:latin typeface="Trebuchet MS"/>
                <a:cs typeface="Trebuchet MS"/>
              </a:rPr>
              <a:t>3,</a:t>
            </a:r>
            <a:r>
              <a:rPr sz="19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9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5" dirty="0">
                <a:solidFill>
                  <a:srgbClr val="404040"/>
                </a:solidFill>
                <a:latin typeface="Trebuchet MS"/>
                <a:cs typeface="Trebuchet MS"/>
              </a:rPr>
              <a:t>init</a:t>
            </a: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60" dirty="0">
                <a:solidFill>
                  <a:srgbClr val="404040"/>
                </a:solidFill>
                <a:latin typeface="Trebuchet MS"/>
                <a:cs typeface="Trebuchet MS"/>
              </a:rPr>
              <a:t>method</a:t>
            </a:r>
            <a:r>
              <a:rPr sz="19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5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9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Trebuchet MS"/>
                <a:cs typeface="Trebuchet MS"/>
              </a:rPr>
              <a:t>“K-means</a:t>
            </a: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++”</a:t>
            </a:r>
            <a:r>
              <a:rPr sz="19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225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9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14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9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70" dirty="0">
                <a:solidFill>
                  <a:srgbClr val="404040"/>
                </a:solidFill>
                <a:latin typeface="Trebuchet MS"/>
                <a:cs typeface="Trebuchet MS"/>
              </a:rPr>
              <a:t>build</a:t>
            </a:r>
            <a:r>
              <a:rPr sz="19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9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60" dirty="0">
                <a:solidFill>
                  <a:srgbClr val="404040"/>
                </a:solidFill>
                <a:latin typeface="Trebuchet MS"/>
                <a:cs typeface="Trebuchet MS"/>
              </a:rPr>
              <a:t>model</a:t>
            </a:r>
            <a:r>
              <a:rPr sz="19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40" dirty="0">
                <a:solidFill>
                  <a:srgbClr val="404040"/>
                </a:solidFill>
                <a:latin typeface="Trebuchet MS"/>
                <a:cs typeface="Trebuchet MS"/>
              </a:rPr>
              <a:t>fit</a:t>
            </a:r>
            <a:endParaRPr sz="1900">
              <a:latin typeface="Trebuchet MS"/>
              <a:cs typeface="Trebuchet MS"/>
            </a:endParaRPr>
          </a:p>
          <a:p>
            <a:pPr marL="104139">
              <a:lnSpc>
                <a:spcPct val="100000"/>
              </a:lnSpc>
              <a:spcBef>
                <a:spcPts val="229"/>
              </a:spcBef>
            </a:pPr>
            <a:r>
              <a:rPr sz="1900" spc="-60" dirty="0">
                <a:solidFill>
                  <a:srgbClr val="404040"/>
                </a:solidFill>
                <a:latin typeface="Trebuchet MS"/>
                <a:cs typeface="Trebuchet MS"/>
              </a:rPr>
              <a:t>method</a:t>
            </a:r>
            <a:endParaRPr sz="1900">
              <a:latin typeface="Trebuchet MS"/>
              <a:cs typeface="Trebuchet MS"/>
            </a:endParaRPr>
          </a:p>
          <a:p>
            <a:pPr marL="123825" indent="-111760">
              <a:lnSpc>
                <a:spcPct val="100000"/>
              </a:lnSpc>
              <a:spcBef>
                <a:spcPts val="1620"/>
              </a:spcBef>
              <a:buClr>
                <a:srgbClr val="EB6F16"/>
              </a:buClr>
              <a:buSzPct val="94736"/>
              <a:buFont typeface="Wingdings"/>
              <a:buChar char=""/>
              <a:tabLst>
                <a:tab pos="124460" algn="l"/>
              </a:tabLst>
            </a:pP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Predicted the </a:t>
            </a:r>
            <a:r>
              <a:rPr sz="1900" spc="-45" dirty="0">
                <a:solidFill>
                  <a:srgbClr val="404040"/>
                </a:solidFill>
                <a:latin typeface="Trebuchet MS"/>
                <a:cs typeface="Trebuchet MS"/>
              </a:rPr>
              <a:t>clusters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using </a:t>
            </a: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Predict </a:t>
            </a:r>
            <a:r>
              <a:rPr sz="1900" spc="-60" dirty="0">
                <a:solidFill>
                  <a:srgbClr val="404040"/>
                </a:solidFill>
                <a:latin typeface="Trebuchet MS"/>
                <a:cs typeface="Trebuchet MS"/>
              </a:rPr>
              <a:t>method </a:t>
            </a: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900" spc="-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15" dirty="0">
                <a:solidFill>
                  <a:srgbClr val="404040"/>
                </a:solidFill>
                <a:latin typeface="Trebuchet MS"/>
                <a:cs typeface="Trebuchet MS"/>
              </a:rPr>
              <a:t>Kmeans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35482"/>
            <a:ext cx="6943725" cy="742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Modelling </a:t>
            </a:r>
            <a:r>
              <a:rPr dirty="0"/>
              <a:t>–</a:t>
            </a:r>
            <a:r>
              <a:rPr spc="-254" dirty="0"/>
              <a:t> </a:t>
            </a:r>
            <a:r>
              <a:rPr spc="-45" dirty="0"/>
              <a:t>Hierarchical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2140076"/>
            <a:ext cx="9622790" cy="2122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3825" indent="-111760">
              <a:lnSpc>
                <a:spcPct val="100000"/>
              </a:lnSpc>
              <a:spcBef>
                <a:spcPts val="95"/>
              </a:spcBef>
              <a:buClr>
                <a:srgbClr val="EB6F16"/>
              </a:buClr>
              <a:buSzPct val="94736"/>
              <a:buFont typeface="Wingdings"/>
              <a:buChar char=""/>
              <a:tabLst>
                <a:tab pos="124460" algn="l"/>
              </a:tabLst>
            </a:pPr>
            <a:r>
              <a:rPr sz="1900" spc="-70" dirty="0">
                <a:solidFill>
                  <a:srgbClr val="404040"/>
                </a:solidFill>
                <a:latin typeface="Trebuchet MS"/>
                <a:cs typeface="Trebuchet MS"/>
              </a:rPr>
              <a:t>Built</a:t>
            </a:r>
            <a:r>
              <a:rPr sz="19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9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60" dirty="0">
                <a:solidFill>
                  <a:srgbClr val="404040"/>
                </a:solidFill>
                <a:latin typeface="Trebuchet MS"/>
                <a:cs typeface="Trebuchet MS"/>
              </a:rPr>
              <a:t>model</a:t>
            </a:r>
            <a:r>
              <a:rPr sz="19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65" dirty="0">
                <a:solidFill>
                  <a:srgbClr val="404040"/>
                </a:solidFill>
                <a:latin typeface="Trebuchet MS"/>
                <a:cs typeface="Trebuchet MS"/>
              </a:rPr>
              <a:t>“Euclidean</a:t>
            </a:r>
            <a:r>
              <a:rPr sz="19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65" dirty="0">
                <a:solidFill>
                  <a:srgbClr val="404040"/>
                </a:solidFill>
                <a:latin typeface="Trebuchet MS"/>
                <a:cs typeface="Trebuchet MS"/>
              </a:rPr>
              <a:t>distance”</a:t>
            </a: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5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900" spc="-95" dirty="0">
                <a:solidFill>
                  <a:srgbClr val="404040"/>
                </a:solidFill>
                <a:latin typeface="Trebuchet MS"/>
                <a:cs typeface="Trebuchet MS"/>
              </a:rPr>
              <a:t> metric</a:t>
            </a:r>
            <a:r>
              <a:rPr sz="19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9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Trebuchet MS"/>
                <a:cs typeface="Trebuchet MS"/>
              </a:rPr>
              <a:t>linkage</a:t>
            </a:r>
            <a:r>
              <a:rPr sz="1900" spc="-105" dirty="0">
                <a:solidFill>
                  <a:srgbClr val="404040"/>
                </a:solidFill>
                <a:latin typeface="Trebuchet MS"/>
                <a:cs typeface="Trebuchet MS"/>
              </a:rPr>
              <a:t> type </a:t>
            </a:r>
            <a:r>
              <a:rPr sz="1900" spc="5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9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“Single”</a:t>
            </a:r>
            <a:endParaRPr sz="1900" dirty="0">
              <a:latin typeface="Trebuchet MS"/>
              <a:cs typeface="Trebuchet MS"/>
            </a:endParaRPr>
          </a:p>
          <a:p>
            <a:pPr marL="123825" indent="-111760">
              <a:lnSpc>
                <a:spcPct val="100000"/>
              </a:lnSpc>
              <a:spcBef>
                <a:spcPts val="1620"/>
              </a:spcBef>
              <a:buClr>
                <a:srgbClr val="EB6F16"/>
              </a:buClr>
              <a:buSzPct val="94736"/>
              <a:buFont typeface="Wingdings"/>
              <a:buChar char=""/>
              <a:tabLst>
                <a:tab pos="124460" algn="l"/>
              </a:tabLst>
            </a:pPr>
            <a:r>
              <a:rPr sz="1900" spc="-95" dirty="0">
                <a:solidFill>
                  <a:srgbClr val="404040"/>
                </a:solidFill>
                <a:latin typeface="Trebuchet MS"/>
                <a:cs typeface="Trebuchet MS"/>
              </a:rPr>
              <a:t>Plotted </a:t>
            </a: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900" spc="-40" dirty="0">
                <a:solidFill>
                  <a:srgbClr val="404040"/>
                </a:solidFill>
                <a:latin typeface="Trebuchet MS"/>
                <a:cs typeface="Trebuchet MS"/>
              </a:rPr>
              <a:t>Dendrogram </a:t>
            </a:r>
            <a:r>
              <a:rPr sz="1900" spc="-114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900" spc="-35" dirty="0">
                <a:solidFill>
                  <a:srgbClr val="404040"/>
                </a:solidFill>
                <a:latin typeface="Trebuchet MS"/>
                <a:cs typeface="Trebuchet MS"/>
              </a:rPr>
              <a:t>single </a:t>
            </a:r>
            <a:r>
              <a:rPr sz="1900" spc="-70" dirty="0">
                <a:solidFill>
                  <a:srgbClr val="404040"/>
                </a:solidFill>
                <a:latin typeface="Trebuchet MS"/>
                <a:cs typeface="Trebuchet MS"/>
              </a:rPr>
              <a:t>linkage, </a:t>
            </a:r>
            <a:r>
              <a:rPr sz="1900" spc="-114" dirty="0">
                <a:solidFill>
                  <a:srgbClr val="404040"/>
                </a:solidFill>
                <a:latin typeface="Trebuchet MS"/>
                <a:cs typeface="Trebuchet MS"/>
              </a:rPr>
              <a:t>we </a:t>
            </a:r>
            <a:r>
              <a:rPr sz="1900" spc="-125" dirty="0">
                <a:solidFill>
                  <a:srgbClr val="404040"/>
                </a:solidFill>
                <a:latin typeface="Trebuchet MS"/>
                <a:cs typeface="Trebuchet MS"/>
              </a:rPr>
              <a:t>won’t </a:t>
            </a:r>
            <a:r>
              <a:rPr sz="1900" spc="-50" dirty="0">
                <a:solidFill>
                  <a:srgbClr val="404040"/>
                </a:solidFill>
                <a:latin typeface="Trebuchet MS"/>
                <a:cs typeface="Trebuchet MS"/>
              </a:rPr>
              <a:t>be </a:t>
            </a:r>
            <a:r>
              <a:rPr sz="1900" spc="-55" dirty="0">
                <a:solidFill>
                  <a:srgbClr val="404040"/>
                </a:solidFill>
                <a:latin typeface="Trebuchet MS"/>
                <a:cs typeface="Trebuchet MS"/>
              </a:rPr>
              <a:t>able </a:t>
            </a:r>
            <a:r>
              <a:rPr sz="1900" spc="-114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900" spc="-40" dirty="0">
                <a:solidFill>
                  <a:srgbClr val="404040"/>
                </a:solidFill>
                <a:latin typeface="Trebuchet MS"/>
                <a:cs typeface="Trebuchet MS"/>
              </a:rPr>
              <a:t>observe good </a:t>
            </a:r>
            <a:r>
              <a:rPr sz="1900" spc="-45" dirty="0">
                <a:solidFill>
                  <a:srgbClr val="404040"/>
                </a:solidFill>
                <a:latin typeface="Trebuchet MS"/>
                <a:cs typeface="Trebuchet MS"/>
              </a:rPr>
              <a:t>clusters </a:t>
            </a:r>
            <a:r>
              <a:rPr sz="1900" spc="-6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900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35" dirty="0">
                <a:solidFill>
                  <a:srgbClr val="404040"/>
                </a:solidFill>
                <a:latin typeface="Trebuchet MS"/>
                <a:cs typeface="Trebuchet MS"/>
              </a:rPr>
              <a:t>single</a:t>
            </a:r>
            <a:endParaRPr sz="1900" dirty="0">
              <a:latin typeface="Trebuchet MS"/>
              <a:cs typeface="Trebuchet MS"/>
            </a:endParaRPr>
          </a:p>
          <a:p>
            <a:pPr marL="104139">
              <a:lnSpc>
                <a:spcPct val="100000"/>
              </a:lnSpc>
              <a:spcBef>
                <a:spcPts val="229"/>
              </a:spcBef>
            </a:pPr>
            <a:r>
              <a:rPr sz="1900" spc="-50" dirty="0">
                <a:solidFill>
                  <a:srgbClr val="404040"/>
                </a:solidFill>
                <a:latin typeface="Trebuchet MS"/>
                <a:cs typeface="Trebuchet MS"/>
              </a:rPr>
              <a:t>linkage</a:t>
            </a:r>
            <a:endParaRPr sz="1900" dirty="0">
              <a:latin typeface="Trebuchet MS"/>
              <a:cs typeface="Trebuchet MS"/>
            </a:endParaRPr>
          </a:p>
          <a:p>
            <a:pPr marL="123825" indent="-111760">
              <a:lnSpc>
                <a:spcPct val="100000"/>
              </a:lnSpc>
              <a:spcBef>
                <a:spcPts val="1630"/>
              </a:spcBef>
              <a:buClr>
                <a:srgbClr val="EB6F16"/>
              </a:buClr>
              <a:buSzPct val="94736"/>
              <a:buFont typeface="Wingdings"/>
              <a:buChar char=""/>
              <a:tabLst>
                <a:tab pos="124460" algn="l"/>
              </a:tabLst>
            </a:pPr>
            <a:r>
              <a:rPr sz="1900" spc="-70" dirty="0">
                <a:solidFill>
                  <a:srgbClr val="404040"/>
                </a:solidFill>
                <a:latin typeface="Trebuchet MS"/>
                <a:cs typeface="Trebuchet MS"/>
              </a:rPr>
              <a:t>Built </a:t>
            </a: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900" spc="-60" dirty="0">
                <a:solidFill>
                  <a:srgbClr val="404040"/>
                </a:solidFill>
                <a:latin typeface="Trebuchet MS"/>
                <a:cs typeface="Trebuchet MS"/>
              </a:rPr>
              <a:t>model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using </a:t>
            </a: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Complete </a:t>
            </a:r>
            <a:r>
              <a:rPr sz="1900" spc="-60" dirty="0">
                <a:solidFill>
                  <a:srgbClr val="404040"/>
                </a:solidFill>
                <a:latin typeface="Trebuchet MS"/>
                <a:cs typeface="Trebuchet MS"/>
              </a:rPr>
              <a:t>Linkage, </a:t>
            </a:r>
            <a:r>
              <a:rPr sz="1900" spc="-120" dirty="0">
                <a:solidFill>
                  <a:srgbClr val="404040"/>
                </a:solidFill>
                <a:latin typeface="Trebuchet MS"/>
                <a:cs typeface="Trebuchet MS"/>
              </a:rPr>
              <a:t>we </a:t>
            </a:r>
            <a:r>
              <a:rPr sz="1900" spc="-55" dirty="0">
                <a:solidFill>
                  <a:srgbClr val="404040"/>
                </a:solidFill>
                <a:latin typeface="Trebuchet MS"/>
                <a:cs typeface="Trebuchet MS"/>
              </a:rPr>
              <a:t>could </a:t>
            </a:r>
            <a:r>
              <a:rPr sz="1900" spc="-90" dirty="0">
                <a:solidFill>
                  <a:srgbClr val="404040"/>
                </a:solidFill>
                <a:latin typeface="Trebuchet MS"/>
                <a:cs typeface="Trebuchet MS"/>
              </a:rPr>
              <a:t>clearly </a:t>
            </a:r>
            <a:r>
              <a:rPr sz="1900" spc="-40" dirty="0">
                <a:solidFill>
                  <a:srgbClr val="404040"/>
                </a:solidFill>
                <a:latin typeface="Trebuchet MS"/>
                <a:cs typeface="Trebuchet MS"/>
              </a:rPr>
              <a:t>observe </a:t>
            </a:r>
            <a:r>
              <a:rPr sz="1900" spc="114" dirty="0">
                <a:solidFill>
                  <a:srgbClr val="404040"/>
                </a:solidFill>
                <a:latin typeface="Trebuchet MS"/>
                <a:cs typeface="Trebuchet MS"/>
              </a:rPr>
              <a:t>3</a:t>
            </a:r>
            <a:r>
              <a:rPr sz="1900" spc="-3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45" dirty="0">
                <a:solidFill>
                  <a:srgbClr val="404040"/>
                </a:solidFill>
                <a:latin typeface="Trebuchet MS"/>
                <a:cs typeface="Trebuchet MS"/>
              </a:rPr>
              <a:t>clusters </a:t>
            </a:r>
            <a:r>
              <a:rPr sz="1900" spc="-100" dirty="0">
                <a:solidFill>
                  <a:srgbClr val="404040"/>
                </a:solidFill>
                <a:latin typeface="Trebuchet MS"/>
                <a:cs typeface="Trebuchet MS"/>
              </a:rPr>
              <a:t>formed.</a:t>
            </a:r>
            <a:endParaRPr sz="1900" dirty="0">
              <a:latin typeface="Trebuchet MS"/>
              <a:cs typeface="Trebuchet MS"/>
            </a:endParaRPr>
          </a:p>
          <a:p>
            <a:pPr marL="123825" indent="-111760">
              <a:lnSpc>
                <a:spcPct val="100000"/>
              </a:lnSpc>
              <a:spcBef>
                <a:spcPts val="1635"/>
              </a:spcBef>
              <a:buClr>
                <a:srgbClr val="EB6F16"/>
              </a:buClr>
              <a:buSzPct val="94736"/>
              <a:buFont typeface="Wingdings"/>
              <a:buChar char=""/>
              <a:tabLst>
                <a:tab pos="124460" algn="l"/>
              </a:tabLst>
            </a:pPr>
            <a:r>
              <a:rPr sz="1900" spc="-20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Cut_tree</a:t>
            </a:r>
            <a:r>
              <a:rPr sz="1900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14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9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40" dirty="0">
                <a:solidFill>
                  <a:srgbClr val="404040"/>
                </a:solidFill>
                <a:latin typeface="Trebuchet MS"/>
                <a:cs typeface="Trebuchet MS"/>
              </a:rPr>
              <a:t>n_clusters</a:t>
            </a:r>
            <a:r>
              <a:rPr sz="19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114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9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114" dirty="0">
                <a:solidFill>
                  <a:srgbClr val="404040"/>
                </a:solidFill>
                <a:latin typeface="Trebuchet MS"/>
                <a:cs typeface="Trebuchet MS"/>
              </a:rPr>
              <a:t>3</a:t>
            </a:r>
            <a:r>
              <a:rPr sz="19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14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9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90" dirty="0">
                <a:solidFill>
                  <a:srgbClr val="404040"/>
                </a:solidFill>
                <a:latin typeface="Trebuchet MS"/>
                <a:cs typeface="Trebuchet MS"/>
              </a:rPr>
              <a:t>get </a:t>
            </a: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9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40" dirty="0">
                <a:solidFill>
                  <a:srgbClr val="404040"/>
                </a:solidFill>
                <a:latin typeface="Trebuchet MS"/>
                <a:cs typeface="Trebuchet MS"/>
              </a:rPr>
              <a:t>labels</a:t>
            </a: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9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9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45" dirty="0">
                <a:solidFill>
                  <a:srgbClr val="404040"/>
                </a:solidFill>
                <a:latin typeface="Trebuchet MS"/>
                <a:cs typeface="Trebuchet MS"/>
              </a:rPr>
              <a:t>clusters</a:t>
            </a: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formed</a:t>
            </a:r>
            <a:endParaRPr sz="19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35482"/>
            <a:ext cx="6882765" cy="742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Modelling </a:t>
            </a:r>
            <a:r>
              <a:rPr dirty="0"/>
              <a:t>-</a:t>
            </a:r>
            <a:r>
              <a:rPr spc="-265" dirty="0"/>
              <a:t> </a:t>
            </a:r>
            <a:r>
              <a:rPr spc="-45" dirty="0"/>
              <a:t>Hierarchical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2255266"/>
            <a:ext cx="18421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latin typeface="Trebuchet MS"/>
                <a:cs typeface="Trebuchet MS"/>
              </a:rPr>
              <a:t>SINGLE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LINKAGE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088" y="2793492"/>
            <a:ext cx="5414772" cy="23873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95618" y="2255266"/>
            <a:ext cx="22225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Trebuchet MS"/>
                <a:cs typeface="Trebuchet MS"/>
              </a:rPr>
              <a:t>COMPLETE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LINKAGE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25766" y="2872554"/>
            <a:ext cx="5114994" cy="23154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733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Uralic</vt:lpstr>
      <vt:lpstr>Calibri</vt:lpstr>
      <vt:lpstr>Trebuchet MS</vt:lpstr>
      <vt:lpstr>Wingdings</vt:lpstr>
      <vt:lpstr>Office Theme</vt:lpstr>
      <vt:lpstr>PowerPoint Presentation</vt:lpstr>
      <vt:lpstr>Problem Statement</vt:lpstr>
      <vt:lpstr>Problem Approach</vt:lpstr>
      <vt:lpstr>Data Inspection and Outlier Analysis</vt:lpstr>
      <vt:lpstr>Data Pre-processing</vt:lpstr>
      <vt:lpstr>Finding  Optimal  number of  Clusters</vt:lpstr>
      <vt:lpstr>Modelling - KMeans</vt:lpstr>
      <vt:lpstr>Modelling – Hierarchical</vt:lpstr>
      <vt:lpstr>Modelling - Hierarchical</vt:lpstr>
      <vt:lpstr>Visualisations – gdpp vs income</vt:lpstr>
      <vt:lpstr>Visualisations – child_mort vs income</vt:lpstr>
      <vt:lpstr>Visualisations – child_mort vs gdpp</vt:lpstr>
      <vt:lpstr>Boxplots of Clusters formed</vt:lpstr>
      <vt:lpstr>Interpretation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Countries Clustering Assignment</dc:title>
  <dc:creator>Prasad Sana</dc:creator>
  <cp:lastModifiedBy>sagar sahane</cp:lastModifiedBy>
  <cp:revision>2</cp:revision>
  <dcterms:created xsi:type="dcterms:W3CDTF">2022-11-27T06:02:57Z</dcterms:created>
  <dcterms:modified xsi:type="dcterms:W3CDTF">2023-02-07T08:44:07Z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2022-11-27T00:00:00Z</vt:filetime>
  </property>
</Properties>
</file>