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576" y="181102"/>
            <a:ext cx="7395717" cy="1389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796" y="1660017"/>
            <a:ext cx="545465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922" y="2620518"/>
            <a:ext cx="2136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Lead</a:t>
            </a:r>
            <a:r>
              <a:rPr sz="3200" b="1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Scoring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7530" y="3266694"/>
            <a:ext cx="154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Education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02" y="5375859"/>
            <a:ext cx="1468120" cy="941348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i="1" spc="-10" dirty="0">
                <a:solidFill>
                  <a:srgbClr val="FFFFFF"/>
                </a:solidFill>
                <a:latin typeface="Calibri"/>
                <a:cs typeface="Calibri"/>
              </a:rPr>
              <a:t>From: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41200"/>
              </a:lnSpc>
              <a:spcBef>
                <a:spcPts val="10"/>
              </a:spcBef>
            </a:pPr>
            <a:r>
              <a:rPr lang="en-IN" sz="1400" b="1" i="1" dirty="0">
                <a:solidFill>
                  <a:srgbClr val="FFFF00"/>
                </a:solidFill>
                <a:latin typeface="Calibri"/>
                <a:cs typeface="Calibri"/>
              </a:rPr>
              <a:t>Sagar </a:t>
            </a:r>
            <a:r>
              <a:rPr lang="en-IN" sz="1400" b="1" i="1" dirty="0" err="1">
                <a:solidFill>
                  <a:srgbClr val="FFFF00"/>
                </a:solidFill>
                <a:latin typeface="Calibri"/>
                <a:cs typeface="Calibri"/>
              </a:rPr>
              <a:t>Bhausaheb</a:t>
            </a:r>
            <a:r>
              <a:rPr lang="en-IN" sz="1400" b="1" i="1" dirty="0">
                <a:solidFill>
                  <a:srgbClr val="FFFF00"/>
                </a:solidFill>
                <a:latin typeface="Calibri"/>
                <a:cs typeface="Calibri"/>
              </a:rPr>
              <a:t> Sahane</a:t>
            </a:r>
            <a:endParaRPr sz="1400"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828" rIns="0" bIns="0" rtlCol="0">
            <a:spAutoFit/>
          </a:bodyPr>
          <a:lstStyle/>
          <a:p>
            <a:pPr marL="3531870">
              <a:lnSpc>
                <a:spcPct val="100000"/>
              </a:lnSpc>
              <a:spcBef>
                <a:spcPts val="100"/>
              </a:spcBef>
            </a:pPr>
            <a:r>
              <a:rPr sz="4200" spc="-229" dirty="0"/>
              <a:t>Conversion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83514" y="1738122"/>
            <a:ext cx="976820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6535" indent="-228600">
              <a:lnSpc>
                <a:spcPct val="1488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spc="-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theentire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dataset,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amaster</a:t>
            </a:r>
            <a:r>
              <a:rPr sz="24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was</a:t>
            </a:r>
            <a:r>
              <a:rPr sz="24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y(s)</a:t>
            </a:r>
            <a:r>
              <a:rPr sz="2400" spc="-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testsets.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Char char="•"/>
            </a:pPr>
            <a:endParaRPr sz="2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train,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‘y_train_pred_final’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test,</a:t>
            </a:r>
            <a:r>
              <a:rPr sz="24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‘y_pred_final’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concatenated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Cutoff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4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400" spc="-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toselect</a:t>
            </a:r>
            <a:r>
              <a:rPr sz="24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Hot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leads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sz="2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Lead</a:t>
            </a:r>
            <a:r>
              <a:rPr sz="24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400" spc="-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38,</a:t>
            </a: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spc="-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88%was</a:t>
            </a:r>
            <a:r>
              <a:rPr sz="2400" spc="-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achieved,</a:t>
            </a:r>
            <a:r>
              <a:rPr sz="2400" spc="-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of80%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2304" rIns="0" bIns="0" rtlCol="0">
            <a:spAutoFit/>
          </a:bodyPr>
          <a:lstStyle/>
          <a:p>
            <a:pPr marL="3656965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1286" y="1809369"/>
            <a:ext cx="843724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7800" indent="-228600">
              <a:lnSpc>
                <a:spcPct val="100000"/>
              </a:lnSpc>
              <a:spcBef>
                <a:spcPts val="100"/>
              </a:spcBef>
            </a:pPr>
            <a:r>
              <a:rPr sz="1900" spc="80" dirty="0">
                <a:solidFill>
                  <a:srgbClr val="89D0D5"/>
                </a:solidFill>
                <a:latin typeface="Segoe UI Symbol"/>
                <a:cs typeface="Segoe UI Symbol"/>
              </a:rPr>
              <a:t>🠜</a:t>
            </a:r>
            <a:r>
              <a:rPr sz="2400" spc="-4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400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customers,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XEducation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24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lower,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‘0’.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sz="24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80%,</a:t>
            </a:r>
            <a:r>
              <a:rPr sz="2400" spc="-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24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30.</a:t>
            </a:r>
            <a:endParaRPr sz="2400">
              <a:latin typeface="Calibri"/>
              <a:cs typeface="Calibri"/>
            </a:endParaRPr>
          </a:p>
          <a:p>
            <a:pPr marL="241300" marR="44450" indent="-228600">
              <a:lnSpc>
                <a:spcPct val="100000"/>
              </a:lnSpc>
              <a:spcBef>
                <a:spcPts val="1010"/>
              </a:spcBef>
            </a:pPr>
            <a:r>
              <a:rPr sz="1900" spc="-75" dirty="0">
                <a:solidFill>
                  <a:srgbClr val="89D0D5"/>
                </a:solidFill>
                <a:latin typeface="Segoe UI Symbol"/>
                <a:cs typeface="Segoe UI Symbol"/>
              </a:rPr>
              <a:t>🠜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Thus,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4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4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gauge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percentages</a:t>
            </a:r>
            <a:r>
              <a:rPr sz="24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w.r.t.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converted.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900" spc="-70" dirty="0">
                <a:solidFill>
                  <a:srgbClr val="89D0D5"/>
                </a:solidFill>
                <a:latin typeface="Segoe UI Symbol"/>
                <a:cs typeface="Segoe UI Symbol"/>
              </a:rPr>
              <a:t>🠜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Lowering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r>
              <a:rPr sz="2400" spc="-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4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converted.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</a:pPr>
            <a:r>
              <a:rPr sz="1900" spc="-85" dirty="0">
                <a:solidFill>
                  <a:srgbClr val="89D0D5"/>
                </a:solidFill>
                <a:latin typeface="Segoe UI Symbol"/>
                <a:cs typeface="Segoe UI Symbol"/>
              </a:rPr>
              <a:t>🠜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24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XEducation,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weightage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2400" b="1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400" b="1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194" y="1145539"/>
            <a:ext cx="10299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spc="-10" dirty="0">
                <a:uFill>
                  <a:solidFill>
                    <a:srgbClr val="EBEBEB"/>
                  </a:solidFill>
                </a:uFill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94" y="1748993"/>
            <a:ext cx="9815830" cy="3673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assigning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prospective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candidates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Problem</a:t>
            </a:r>
            <a:r>
              <a:rPr sz="20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  <a:p>
            <a:pPr marL="354965" marR="5080" indent="-28702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Education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 got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didn‘t</a:t>
            </a:r>
            <a:endParaRPr sz="180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typical lead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conversion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30%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 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maximized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atleast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endParaRPr sz="180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Target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 the ‘Hot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Leads'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'Hot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Leads’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cutoff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endParaRPr sz="180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candidates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probabilities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019" y="577088"/>
            <a:ext cx="1969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Calibri"/>
                <a:cs typeface="Calibri"/>
              </a:rPr>
              <a:t>Contents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94" y="1461245"/>
            <a:ext cx="4496435" cy="34042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Char char="•"/>
              <a:tabLst>
                <a:tab pos="241300" algn="l"/>
              </a:tabLst>
            </a:pP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Inspection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har char="•"/>
              <a:tabLst>
                <a:tab pos="241300" algn="l"/>
              </a:tabLst>
            </a:pP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Dummy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1300" algn="l"/>
              </a:tabLst>
            </a:pP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1300" algn="l"/>
              </a:tabLst>
            </a:pP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20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1300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testdata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har char="•"/>
              <a:tabLst>
                <a:tab pos="241300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181102"/>
            <a:ext cx="2447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Data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Preparation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94" y="1015721"/>
            <a:ext cx="9745980" cy="4928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Inspection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&gt;70%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dropped.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‘City’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~40%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dropped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absence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visible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Profile,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dropped</a:t>
            </a:r>
            <a:r>
              <a:rPr sz="20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*Asymmetric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relation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impute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imputations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handled</a:t>
            </a:r>
            <a:r>
              <a:rPr sz="2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appropriately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one type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dropped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absence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variability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Imputation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1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imputed</a:t>
            </a:r>
            <a:r>
              <a:rPr sz="2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suitable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611" y="281381"/>
            <a:ext cx="2336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Cleaned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345" y="4709462"/>
            <a:ext cx="5428615" cy="17519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cleaning,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left.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Outlier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treated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+/-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3*Standard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deviation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retained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764" y="1148333"/>
            <a:ext cx="8127492" cy="333298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17001" y="1143571"/>
          <a:ext cx="8137525" cy="332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Lead</a:t>
                      </a:r>
                      <a:r>
                        <a:rPr sz="1800" b="1" spc="-229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Origin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AC9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Lead</a:t>
                      </a:r>
                      <a:r>
                        <a:rPr sz="1800" b="1" spc="-2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Source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A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1800" spc="-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Converted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65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8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Visits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65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800" spc="-3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Time</a:t>
                      </a:r>
                      <a:r>
                        <a:rPr sz="1800" spc="-3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Spent</a:t>
                      </a:r>
                      <a:r>
                        <a:rPr sz="18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Website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Verdana"/>
                          <a:cs typeface="Verdana"/>
                        </a:rPr>
                        <a:t>PageViews</a:t>
                      </a:r>
                      <a:r>
                        <a:rPr sz="1800" spc="-2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Per</a:t>
                      </a:r>
                      <a:r>
                        <a:rPr sz="18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Visit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10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800" spc="-3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Activity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Country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5" dirty="0">
                          <a:latin typeface="Verdana"/>
                          <a:cs typeface="Verdana"/>
                        </a:rPr>
                        <a:t>Specialization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85" dirty="0">
                          <a:latin typeface="Verdana"/>
                          <a:cs typeface="Verdana"/>
                        </a:rPr>
                        <a:t>Tags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0" dirty="0">
                          <a:latin typeface="Verdana"/>
                          <a:cs typeface="Verdana"/>
                        </a:rPr>
                        <a:t>Lead</a:t>
                      </a:r>
                      <a:r>
                        <a:rPr sz="1800" spc="-2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Quality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3517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0" dirty="0">
                          <a:latin typeface="Verdana"/>
                          <a:cs typeface="Verdana"/>
                        </a:rPr>
                        <a:t>What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-3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your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current</a:t>
                      </a:r>
                      <a:r>
                        <a:rPr sz="18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occupation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3448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Afree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copy</a:t>
                      </a:r>
                      <a:r>
                        <a:rPr sz="18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5" dirty="0">
                          <a:latin typeface="Verdana"/>
                          <a:cs typeface="Verdana"/>
                        </a:rPr>
                        <a:t>Mastering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40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Interview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4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8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Notable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Activity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303403"/>
            <a:ext cx="454914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95"/>
              </a:spcBef>
            </a:pPr>
            <a:r>
              <a:rPr sz="2500" spc="-204" dirty="0"/>
              <a:t>Dummy</a:t>
            </a:r>
            <a:r>
              <a:rPr sz="2500" spc="-400" dirty="0"/>
              <a:t> </a:t>
            </a:r>
            <a:r>
              <a:rPr sz="2500" spc="-180" dirty="0"/>
              <a:t>variables</a:t>
            </a:r>
            <a:r>
              <a:rPr sz="2500" spc="-465" dirty="0"/>
              <a:t> </a:t>
            </a:r>
            <a:r>
              <a:rPr sz="2500" spc="70" dirty="0"/>
              <a:t>&amp;</a:t>
            </a:r>
            <a:r>
              <a:rPr sz="2500" spc="-165" dirty="0"/>
              <a:t> </a:t>
            </a:r>
            <a:r>
              <a:rPr sz="2500" spc="-45" dirty="0"/>
              <a:t>Numerical</a:t>
            </a:r>
            <a:endParaRPr sz="2500"/>
          </a:p>
          <a:p>
            <a:pPr marL="1417955">
              <a:lnSpc>
                <a:spcPts val="2850"/>
              </a:lnSpc>
            </a:pPr>
            <a:r>
              <a:rPr sz="2500" spc="-80" dirty="0"/>
              <a:t>encoding</a:t>
            </a:r>
            <a:r>
              <a:rPr sz="2500" spc="-370" dirty="0"/>
              <a:t> </a:t>
            </a:r>
            <a:r>
              <a:rPr sz="2500" spc="-415" dirty="0"/>
              <a:t>Train-</a:t>
            </a:r>
            <a:r>
              <a:rPr sz="2500" spc="-385" dirty="0"/>
              <a:t>Test</a:t>
            </a:r>
            <a:r>
              <a:rPr sz="2500" spc="-540" dirty="0"/>
              <a:t> </a:t>
            </a:r>
            <a:r>
              <a:rPr sz="2500" spc="-185" dirty="0"/>
              <a:t>split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90194" y="1612138"/>
            <a:ext cx="8517890" cy="394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24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regression,</a:t>
            </a:r>
            <a:r>
              <a:rPr sz="24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Dummy</a:t>
            </a:r>
            <a:r>
              <a:rPr sz="24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arecreated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Original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u="sng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Categorical</a:t>
            </a:r>
            <a:r>
              <a:rPr sz="2400" u="sng" spc="-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variables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dropped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dummycreation.</a:t>
            </a:r>
            <a:endParaRPr sz="2400">
              <a:latin typeface="Calibri"/>
              <a:cs typeface="Calibri"/>
            </a:endParaRPr>
          </a:p>
          <a:p>
            <a:pPr marL="12700" marR="1393825">
              <a:lnSpc>
                <a:spcPct val="124200"/>
              </a:lnSpc>
              <a:spcBef>
                <a:spcPts val="10"/>
              </a:spcBef>
              <a:buChar char="•"/>
              <a:tabLst>
                <a:tab pos="241300" algn="l"/>
              </a:tabLst>
            </a:pPr>
            <a:r>
              <a:rPr sz="2400" spc="-509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3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400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400" spc="-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&amp;0</a:t>
            </a:r>
            <a:r>
              <a:rPr sz="24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respectively. 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contains-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Rows:9112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Columns:150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24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4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Calibri"/>
                <a:cs typeface="Calibri"/>
              </a:rPr>
              <a:t>70%-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30%</a:t>
            </a:r>
            <a:r>
              <a:rPr sz="2400" spc="-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proportion.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2400" spc="-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400" spc="-3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4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as‘Converted’,</a:t>
            </a: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remaining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asX.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628" rIns="0" bIns="0" rtlCol="0">
            <a:spAutoFit/>
          </a:bodyPr>
          <a:lstStyle/>
          <a:p>
            <a:pPr marL="3375025">
              <a:lnSpc>
                <a:spcPct val="100000"/>
              </a:lnSpc>
              <a:spcBef>
                <a:spcPts val="100"/>
              </a:spcBef>
            </a:pPr>
            <a:r>
              <a:rPr sz="4200" spc="90" dirty="0"/>
              <a:t>Model</a:t>
            </a:r>
            <a:r>
              <a:rPr sz="4200" spc="-665" dirty="0"/>
              <a:t> </a:t>
            </a:r>
            <a:r>
              <a:rPr sz="4200" spc="-300" dirty="0"/>
              <a:t>Building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5"/>
              </a:spcBef>
              <a:buChar char="•"/>
              <a:tabLst>
                <a:tab pos="221615" algn="l"/>
              </a:tabLst>
            </a:pPr>
            <a:r>
              <a:rPr spc="-55" dirty="0"/>
              <a:t>15</a:t>
            </a:r>
            <a:r>
              <a:rPr spc="-165" dirty="0"/>
              <a:t> </a:t>
            </a:r>
            <a:r>
              <a:rPr spc="-105" dirty="0"/>
              <a:t>Features</a:t>
            </a:r>
            <a:r>
              <a:rPr spc="-160" dirty="0"/>
              <a:t> </a:t>
            </a:r>
            <a:r>
              <a:rPr spc="-65" dirty="0"/>
              <a:t>were</a:t>
            </a:r>
            <a:r>
              <a:rPr spc="-95" dirty="0"/>
              <a:t> </a:t>
            </a:r>
            <a:r>
              <a:rPr spc="-85" dirty="0"/>
              <a:t>selected using</a:t>
            </a:r>
            <a:r>
              <a:rPr spc="-190" dirty="0"/>
              <a:t> </a:t>
            </a:r>
            <a:r>
              <a:rPr spc="-20" dirty="0"/>
              <a:t>RFE.</a:t>
            </a:r>
          </a:p>
          <a:p>
            <a:pPr marL="220979" indent="-208915">
              <a:lnSpc>
                <a:spcPct val="100000"/>
              </a:lnSpc>
              <a:spcBef>
                <a:spcPts val="1595"/>
              </a:spcBef>
              <a:buChar char="•"/>
              <a:tabLst>
                <a:tab pos="221615" algn="l"/>
              </a:tabLst>
            </a:pPr>
            <a:r>
              <a:rPr spc="-90" dirty="0"/>
              <a:t>Six</a:t>
            </a:r>
            <a:r>
              <a:rPr spc="-260" dirty="0"/>
              <a:t> </a:t>
            </a:r>
            <a:r>
              <a:rPr spc="-90" dirty="0"/>
              <a:t>Logistic</a:t>
            </a:r>
            <a:r>
              <a:rPr spc="-100" dirty="0"/>
              <a:t> regression </a:t>
            </a:r>
            <a:r>
              <a:rPr spc="-80" dirty="0"/>
              <a:t>models</a:t>
            </a:r>
            <a:r>
              <a:rPr spc="-130" dirty="0"/>
              <a:t> </a:t>
            </a:r>
            <a:r>
              <a:rPr spc="-65" dirty="0"/>
              <a:t>were</a:t>
            </a:r>
            <a:r>
              <a:rPr spc="-95" dirty="0"/>
              <a:t> </a:t>
            </a:r>
            <a:r>
              <a:rPr dirty="0"/>
              <a:t>built</a:t>
            </a:r>
            <a:r>
              <a:rPr spc="-45" dirty="0"/>
              <a:t> </a:t>
            </a:r>
            <a:r>
              <a:rPr spc="-10" dirty="0"/>
              <a:t>iteratively</a:t>
            </a:r>
          </a:p>
          <a:p>
            <a:pPr marL="220979" indent="-208915">
              <a:lnSpc>
                <a:spcPct val="100000"/>
              </a:lnSpc>
              <a:spcBef>
                <a:spcPts val="1610"/>
              </a:spcBef>
              <a:buChar char="•"/>
              <a:tabLst>
                <a:tab pos="221615" algn="l"/>
              </a:tabLst>
            </a:pPr>
            <a:r>
              <a:rPr spc="-85" dirty="0"/>
              <a:t>Final</a:t>
            </a:r>
            <a:r>
              <a:rPr spc="-160" dirty="0"/>
              <a:t> </a:t>
            </a:r>
            <a:r>
              <a:rPr spc="-55" dirty="0"/>
              <a:t>model</a:t>
            </a:r>
            <a:r>
              <a:rPr spc="-60" dirty="0"/>
              <a:t> </a:t>
            </a:r>
            <a:r>
              <a:rPr spc="-105" dirty="0"/>
              <a:t>was</a:t>
            </a:r>
            <a:r>
              <a:rPr spc="-240" dirty="0"/>
              <a:t> </a:t>
            </a:r>
            <a:r>
              <a:rPr spc="-85" dirty="0"/>
              <a:t>selected</a:t>
            </a:r>
            <a:r>
              <a:rPr spc="-75" dirty="0"/>
              <a:t> </a:t>
            </a:r>
            <a:r>
              <a:rPr spc="-105" dirty="0"/>
              <a:t>based</a:t>
            </a:r>
            <a:r>
              <a:rPr spc="-130" dirty="0"/>
              <a:t> </a:t>
            </a:r>
            <a:r>
              <a:rPr spc="-25" dirty="0"/>
              <a:t>on:</a:t>
            </a:r>
          </a:p>
          <a:p>
            <a:pPr marL="240665" marR="5080" lvl="1">
              <a:lnSpc>
                <a:spcPct val="166500"/>
              </a:lnSpc>
              <a:buAutoNum type="arabicPeriod"/>
              <a:tabLst>
                <a:tab pos="456565" algn="l"/>
              </a:tabLst>
            </a:pP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p-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&lt;0.05</a:t>
            </a:r>
            <a:r>
              <a:rPr sz="20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variables,</a:t>
            </a:r>
            <a:r>
              <a:rPr sz="20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indicatingsignificance 2.VIF&lt;</a:t>
            </a:r>
            <a:r>
              <a:rPr sz="2000" spc="-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5,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absence</a:t>
            </a:r>
            <a:r>
              <a:rPr sz="20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multicollinearity</a:t>
            </a:r>
            <a:endParaRPr sz="20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610"/>
              </a:spcBef>
              <a:buChar char="•"/>
              <a:tabLst>
                <a:tab pos="221615" algn="l"/>
              </a:tabLst>
            </a:pPr>
            <a:r>
              <a:rPr spc="-30" dirty="0"/>
              <a:t>Model</a:t>
            </a:r>
            <a:r>
              <a:rPr spc="-75" dirty="0"/>
              <a:t> </a:t>
            </a:r>
            <a:r>
              <a:rPr spc="-25" dirty="0"/>
              <a:t>performancemeasures-</a:t>
            </a:r>
          </a:p>
          <a:p>
            <a:pPr marL="12700" marR="564515" lvl="1" indent="227965">
              <a:lnSpc>
                <a:spcPct val="100000"/>
              </a:lnSpc>
              <a:buAutoNum type="arabicPeriod"/>
              <a:tabLst>
                <a:tab pos="453390" algn="l"/>
              </a:tabLst>
            </a:pP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0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20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Specificity 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0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powers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448309" lvl="1" indent="-208279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448945" algn="l"/>
              </a:tabLst>
            </a:pP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0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000" spc="-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model’s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40" dirty="0"/>
              <a:t>predict</a:t>
            </a:r>
            <a:r>
              <a:rPr spc="-15" dirty="0"/>
              <a:t> </a:t>
            </a:r>
            <a:r>
              <a:rPr spc="-90" dirty="0"/>
              <a:t>positive</a:t>
            </a:r>
            <a:r>
              <a:rPr spc="-110" dirty="0"/>
              <a:t> </a:t>
            </a:r>
            <a:r>
              <a:rPr spc="-95" dirty="0"/>
              <a:t>values</a:t>
            </a:r>
            <a:r>
              <a:rPr spc="-195" dirty="0"/>
              <a:t> </a:t>
            </a:r>
            <a:r>
              <a:rPr spc="-10" dirty="0"/>
              <a:t>accurately.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2404" y="2115820"/>
            <a:ext cx="4197096" cy="235915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37641" y="2111057"/>
          <a:ext cx="4206240" cy="235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Accuracy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AC90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3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89.21%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AA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90" dirty="0">
                          <a:latin typeface="Verdana"/>
                          <a:cs typeface="Verdana"/>
                        </a:rPr>
                        <a:t>Sensitivity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340" dirty="0">
                          <a:latin typeface="Verdana"/>
                          <a:cs typeface="Verdana"/>
                        </a:rPr>
                        <a:t>83.35%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Specificity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335" dirty="0">
                          <a:latin typeface="Verdana"/>
                          <a:cs typeface="Verdana"/>
                        </a:rPr>
                        <a:t>92.92%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95" dirty="0">
                          <a:latin typeface="Verdana"/>
                          <a:cs typeface="Verdana"/>
                        </a:rPr>
                        <a:t>False</a:t>
                      </a:r>
                      <a:r>
                        <a:rPr sz="18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Positive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Rate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355" dirty="0">
                          <a:latin typeface="Verdana"/>
                          <a:cs typeface="Verdana"/>
                        </a:rPr>
                        <a:t>7.07%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50" dirty="0">
                          <a:latin typeface="Verdana"/>
                          <a:cs typeface="Verdana"/>
                        </a:rPr>
                        <a:t>Positive</a:t>
                      </a:r>
                      <a:r>
                        <a:rPr sz="1800" spc="-2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Predictive</a:t>
                      </a:r>
                      <a:r>
                        <a:rPr sz="1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Value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340" dirty="0">
                          <a:latin typeface="Verdana"/>
                          <a:cs typeface="Verdana"/>
                        </a:rPr>
                        <a:t>88.20%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70" dirty="0">
                          <a:latin typeface="Verdana"/>
                          <a:cs typeface="Verdana"/>
                        </a:rPr>
                        <a:t>Negative</a:t>
                      </a:r>
                      <a:r>
                        <a:rPr sz="1800" spc="-2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Predictive</a:t>
                      </a:r>
                      <a:r>
                        <a:rPr sz="180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Value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340" dirty="0">
                          <a:latin typeface="Verdana"/>
                          <a:cs typeface="Verdana"/>
                        </a:rPr>
                        <a:t>89.79%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AAC90"/>
                      </a:solidFill>
                      <a:prstDash val="solid"/>
                    </a:lnL>
                    <a:lnR w="9525">
                      <a:solidFill>
                        <a:srgbClr val="6AAC90"/>
                      </a:solidFill>
                      <a:prstDash val="solid"/>
                    </a:lnR>
                    <a:lnT w="9525">
                      <a:solidFill>
                        <a:srgbClr val="6AAC90"/>
                      </a:solidFill>
                      <a:prstDash val="solid"/>
                    </a:lnT>
                    <a:lnB w="9525">
                      <a:solidFill>
                        <a:srgbClr val="6AAC90"/>
                      </a:solidFill>
                      <a:prstDash val="solid"/>
                    </a:lnB>
                    <a:solidFill>
                      <a:srgbClr val="6AAC9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576" y="441452"/>
            <a:ext cx="57873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sng" spc="85" dirty="0">
                <a:uFill>
                  <a:solidFill>
                    <a:srgbClr val="EBEBEB"/>
                  </a:solidFill>
                </a:uFill>
              </a:rPr>
              <a:t>Model</a:t>
            </a:r>
            <a:r>
              <a:rPr sz="4200" u="sng" spc="-340" dirty="0">
                <a:uFill>
                  <a:solidFill>
                    <a:srgbClr val="EBEBEB"/>
                  </a:solidFill>
                </a:uFill>
              </a:rPr>
              <a:t> </a:t>
            </a:r>
            <a:r>
              <a:rPr sz="4200" u="sng" spc="-60" dirty="0">
                <a:uFill>
                  <a:solidFill>
                    <a:srgbClr val="EBEBEB"/>
                  </a:solidFill>
                </a:uFill>
              </a:rPr>
              <a:t>Accuracy</a:t>
            </a:r>
            <a:r>
              <a:rPr sz="4200" u="sng" spc="-1025" dirty="0">
                <a:uFill>
                  <a:solidFill>
                    <a:srgbClr val="EBEBEB"/>
                  </a:solidFill>
                </a:uFill>
              </a:rPr>
              <a:t> </a:t>
            </a:r>
            <a:r>
              <a:rPr sz="4200" u="sng" spc="-35" dirty="0">
                <a:uFill>
                  <a:solidFill>
                    <a:srgbClr val="EBEBEB"/>
                  </a:solidFill>
                </a:uFill>
              </a:rPr>
              <a:t>Check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45668" y="1151890"/>
            <a:ext cx="676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r>
              <a:rPr sz="1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Specificity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optimum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cutoff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946" y="5309361"/>
            <a:ext cx="7434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curves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intersect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~0.32.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89.21%,</a:t>
            </a:r>
            <a:r>
              <a:rPr sz="18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8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8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earlier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calculatedvalue.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5495" y="1668779"/>
            <a:ext cx="5105400" cy="34457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587" rIns="0" bIns="0" rtlCol="0">
            <a:spAutoFit/>
          </a:bodyPr>
          <a:lstStyle/>
          <a:p>
            <a:pPr marL="4862830" marR="5080" indent="-1140460">
              <a:lnSpc>
                <a:spcPct val="100000"/>
              </a:lnSpc>
              <a:spcBef>
                <a:spcPts val="100"/>
              </a:spcBef>
            </a:pPr>
            <a:r>
              <a:rPr sz="3600" spc="70" dirty="0"/>
              <a:t>Model</a:t>
            </a:r>
            <a:r>
              <a:rPr sz="3600" spc="-330" dirty="0"/>
              <a:t> </a:t>
            </a:r>
            <a:r>
              <a:rPr sz="3600" spc="-320" dirty="0"/>
              <a:t>fit</a:t>
            </a:r>
            <a:r>
              <a:rPr sz="3600" spc="-590" dirty="0"/>
              <a:t> </a:t>
            </a:r>
            <a:r>
              <a:rPr sz="3600" spc="-45" dirty="0"/>
              <a:t>on</a:t>
            </a:r>
            <a:r>
              <a:rPr sz="3600" spc="-495" dirty="0"/>
              <a:t> </a:t>
            </a:r>
            <a:r>
              <a:rPr sz="3600" spc="-335" dirty="0"/>
              <a:t>test </a:t>
            </a:r>
            <a:r>
              <a:rPr sz="3600" spc="-20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7691" y="1881886"/>
            <a:ext cx="91706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800" spc="-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8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2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testdata.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28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sz="28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800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800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made.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6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2800" spc="-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Calibri"/>
                <a:cs typeface="Calibri"/>
              </a:rPr>
              <a:t>achieved</a:t>
            </a:r>
            <a:r>
              <a:rPr sz="28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8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88.84%.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r>
              <a:rPr sz="2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Calibri"/>
                <a:cs typeface="Calibri"/>
              </a:rPr>
              <a:t>83.13%</a:t>
            </a:r>
            <a:r>
              <a:rPr sz="28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  <a:r>
              <a:rPr sz="28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Calibri"/>
                <a:cs typeface="Calibri"/>
              </a:rPr>
              <a:t>92.30%</a:t>
            </a:r>
            <a:r>
              <a:rPr sz="28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wasachieved.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solidFill>
                  <a:srgbClr val="FFFFFF"/>
                </a:solidFill>
                <a:latin typeface="Calibri"/>
                <a:cs typeface="Calibri"/>
              </a:rPr>
              <a:t>Thesemeasures</a:t>
            </a:r>
            <a:r>
              <a:rPr sz="2800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28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28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dataaswell.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758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 Symbol</vt:lpstr>
      <vt:lpstr>Tahoma</vt:lpstr>
      <vt:lpstr>Times New Roman</vt:lpstr>
      <vt:lpstr>Verdana</vt:lpstr>
      <vt:lpstr>Office Theme</vt:lpstr>
      <vt:lpstr>Lead Scoring</vt:lpstr>
      <vt:lpstr>Objective</vt:lpstr>
      <vt:lpstr>Contents</vt:lpstr>
      <vt:lpstr>Data Preparation</vt:lpstr>
      <vt:lpstr>Cleaned dataset</vt:lpstr>
      <vt:lpstr>Dummy variables &amp; Numerical encoding Train-Test split</vt:lpstr>
      <vt:lpstr>Model Building</vt:lpstr>
      <vt:lpstr>Model Accuracy Check</vt:lpstr>
      <vt:lpstr>Model fit on test data</vt:lpstr>
      <vt:lpstr>Conversion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Anubhab Nath</dc:creator>
  <cp:lastModifiedBy>sagar sahane</cp:lastModifiedBy>
  <cp:revision>1</cp:revision>
  <dcterms:created xsi:type="dcterms:W3CDTF">2022-12-10T14:55:38Z</dcterms:created>
  <dcterms:modified xsi:type="dcterms:W3CDTF">2022-12-10T14:57:41Z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2022-12-10T00:00:00Z</vt:filetime>
  </property>
  <property fmtid="{D5CDD505-2E9C-101B-9397-08002B2CF9AE}" pid="5" name="Producer">
    <vt:lpwstr>Microsoft® PowerPoint® 2016</vt:lpwstr>
  </property>
</Properties>
</file>