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80308"/>
  </p:normalViewPr>
  <p:slideViewPr>
    <p:cSldViewPr snapToGrid="0">
      <p:cViewPr>
        <p:scale>
          <a:sx n="129" d="100"/>
          <a:sy n="129" d="100"/>
        </p:scale>
        <p:origin x="176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4F2A13-5942-43F9-9FE2-FABB59083891}" type="doc">
      <dgm:prSet loTypeId="urn:microsoft.com/office/officeart/2018/2/layout/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95035203-D8C7-42D6-A876-0001AC1291F5}">
      <dgm:prSet/>
      <dgm:spPr/>
      <dgm:t>
        <a:bodyPr/>
        <a:lstStyle/>
        <a:p>
          <a:pPr>
            <a:defRPr b="1"/>
          </a:pPr>
          <a:r>
            <a:rPr lang="en-US"/>
            <a:t>Main Point:</a:t>
          </a:r>
        </a:p>
      </dgm:t>
    </dgm:pt>
    <dgm:pt modelId="{8F6D2FCD-D3E5-44DC-96A4-8CA3878747DB}" type="parTrans" cxnId="{00FC687C-B468-469E-B794-0AC8F75D5B7F}">
      <dgm:prSet/>
      <dgm:spPr/>
      <dgm:t>
        <a:bodyPr/>
        <a:lstStyle/>
        <a:p>
          <a:endParaRPr lang="en-US"/>
        </a:p>
      </dgm:t>
    </dgm:pt>
    <dgm:pt modelId="{4499CE90-6730-40EF-8AC4-70D532C0EB43}" type="sibTrans" cxnId="{00FC687C-B468-469E-B794-0AC8F75D5B7F}">
      <dgm:prSet/>
      <dgm:spPr/>
      <dgm:t>
        <a:bodyPr/>
        <a:lstStyle/>
        <a:p>
          <a:endParaRPr lang="en-US"/>
        </a:p>
      </dgm:t>
    </dgm:pt>
    <dgm:pt modelId="{0A5823A8-3A7C-414A-AF21-F1BB0DB5F11E}">
      <dgm:prSet/>
      <dgm:spPr/>
      <dgm:t>
        <a:bodyPr/>
        <a:lstStyle/>
        <a:p>
          <a:r>
            <a:rPr lang="en-CA"/>
            <a:t>To evaluate the effectiveness of machine learning models in predicting diabetes and to identify significant factors influencing diabetes risk.</a:t>
          </a:r>
          <a:endParaRPr lang="en-US"/>
        </a:p>
      </dgm:t>
    </dgm:pt>
    <dgm:pt modelId="{76E5CE05-D0B5-43B2-8727-08600030AC2A}" type="parTrans" cxnId="{7E2084FF-FB7D-42B2-904A-75FC35C65F51}">
      <dgm:prSet/>
      <dgm:spPr/>
      <dgm:t>
        <a:bodyPr/>
        <a:lstStyle/>
        <a:p>
          <a:endParaRPr lang="en-US"/>
        </a:p>
      </dgm:t>
    </dgm:pt>
    <dgm:pt modelId="{0F0A2C5D-8CC6-42E8-B7FE-E12408DF1906}" type="sibTrans" cxnId="{7E2084FF-FB7D-42B2-904A-75FC35C65F51}">
      <dgm:prSet/>
      <dgm:spPr/>
      <dgm:t>
        <a:bodyPr/>
        <a:lstStyle/>
        <a:p>
          <a:endParaRPr lang="en-US"/>
        </a:p>
      </dgm:t>
    </dgm:pt>
    <dgm:pt modelId="{24819A98-24E1-4B36-B8FD-06E56DF9F571}">
      <dgm:prSet/>
      <dgm:spPr/>
      <dgm:t>
        <a:bodyPr/>
        <a:lstStyle/>
        <a:p>
          <a:pPr>
            <a:defRPr b="1"/>
          </a:pPr>
          <a:r>
            <a:rPr lang="en-US" dirty="0"/>
            <a:t>Supporting Points:</a:t>
          </a:r>
        </a:p>
      </dgm:t>
    </dgm:pt>
    <dgm:pt modelId="{158061AA-2F75-485D-81EA-978EC6D0D8DE}" type="parTrans" cxnId="{DB3D7CC1-2889-4552-96A8-CBB7546646BE}">
      <dgm:prSet/>
      <dgm:spPr/>
      <dgm:t>
        <a:bodyPr/>
        <a:lstStyle/>
        <a:p>
          <a:endParaRPr lang="en-US"/>
        </a:p>
      </dgm:t>
    </dgm:pt>
    <dgm:pt modelId="{D5BE71C2-0C5E-4316-B94C-ABC33BD16550}" type="sibTrans" cxnId="{DB3D7CC1-2889-4552-96A8-CBB7546646BE}">
      <dgm:prSet/>
      <dgm:spPr/>
      <dgm:t>
        <a:bodyPr/>
        <a:lstStyle/>
        <a:p>
          <a:endParaRPr lang="en-US"/>
        </a:p>
      </dgm:t>
    </dgm:pt>
    <dgm:pt modelId="{7330BE16-38EA-4D5A-9170-59D3C3C039C5}">
      <dgm:prSet/>
      <dgm:spPr/>
      <dgm:t>
        <a:bodyPr/>
        <a:lstStyle/>
        <a:p>
          <a:r>
            <a:rPr lang="en-CA" dirty="0"/>
            <a:t>Assess the performance of three models: Logistic Regression, Decision Tree, and XGBoost.</a:t>
          </a:r>
          <a:endParaRPr lang="en-US" dirty="0"/>
        </a:p>
      </dgm:t>
    </dgm:pt>
    <dgm:pt modelId="{9F053D60-13BF-4438-AA04-2B999E3524CB}" type="parTrans" cxnId="{1FFD2F2E-3C6C-456C-B646-3E6B92AC333E}">
      <dgm:prSet/>
      <dgm:spPr/>
      <dgm:t>
        <a:bodyPr/>
        <a:lstStyle/>
        <a:p>
          <a:endParaRPr lang="en-US"/>
        </a:p>
      </dgm:t>
    </dgm:pt>
    <dgm:pt modelId="{716BE208-6A98-4CD5-8AA3-CDF6DA45E761}" type="sibTrans" cxnId="{1FFD2F2E-3C6C-456C-B646-3E6B92AC333E}">
      <dgm:prSet/>
      <dgm:spPr/>
      <dgm:t>
        <a:bodyPr/>
        <a:lstStyle/>
        <a:p>
          <a:endParaRPr lang="en-US"/>
        </a:p>
      </dgm:t>
    </dgm:pt>
    <dgm:pt modelId="{F5393F67-7CEF-476D-8900-7B2907ABF02E}">
      <dgm:prSet/>
      <dgm:spPr/>
      <dgm:t>
        <a:bodyPr/>
        <a:lstStyle/>
        <a:p>
          <a:r>
            <a:rPr lang="en-CA"/>
            <a:t>Analyze key health indicators (e.g., glucose, BMI, age) contributing to diabetes prediction.</a:t>
          </a:r>
          <a:endParaRPr lang="en-US"/>
        </a:p>
      </dgm:t>
    </dgm:pt>
    <dgm:pt modelId="{1ABD5AD4-AD72-4154-B811-C91FC89494F6}" type="parTrans" cxnId="{8640F86B-1EE7-4A83-89FE-8EEDA91D7817}">
      <dgm:prSet/>
      <dgm:spPr/>
      <dgm:t>
        <a:bodyPr/>
        <a:lstStyle/>
        <a:p>
          <a:endParaRPr lang="en-US"/>
        </a:p>
      </dgm:t>
    </dgm:pt>
    <dgm:pt modelId="{D8E9314D-3136-4B47-AF70-7426D1F351C4}" type="sibTrans" cxnId="{8640F86B-1EE7-4A83-89FE-8EEDA91D7817}">
      <dgm:prSet/>
      <dgm:spPr/>
      <dgm:t>
        <a:bodyPr/>
        <a:lstStyle/>
        <a:p>
          <a:endParaRPr lang="en-US"/>
        </a:p>
      </dgm:t>
    </dgm:pt>
    <dgm:pt modelId="{1BF76924-8495-4AE3-9317-B336B593BC66}" type="pres">
      <dgm:prSet presAssocID="{E34F2A13-5942-43F9-9FE2-FABB59083891}" presName="root" presStyleCnt="0">
        <dgm:presLayoutVars>
          <dgm:dir/>
          <dgm:resizeHandles val="exact"/>
        </dgm:presLayoutVars>
      </dgm:prSet>
      <dgm:spPr/>
    </dgm:pt>
    <dgm:pt modelId="{863D9F9D-FD60-4ADE-944D-972C73AF1B3D}" type="pres">
      <dgm:prSet presAssocID="{95035203-D8C7-42D6-A876-0001AC1291F5}" presName="compNode" presStyleCnt="0"/>
      <dgm:spPr/>
    </dgm:pt>
    <dgm:pt modelId="{6348C52A-ED3D-4250-9262-259E3EC9C9AE}" type="pres">
      <dgm:prSet presAssocID="{95035203-D8C7-42D6-A876-0001AC1291F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edle"/>
        </a:ext>
      </dgm:extLst>
    </dgm:pt>
    <dgm:pt modelId="{33C9E344-A5B7-4D06-BA58-3619D96ACD31}" type="pres">
      <dgm:prSet presAssocID="{95035203-D8C7-42D6-A876-0001AC1291F5}" presName="iconSpace" presStyleCnt="0"/>
      <dgm:spPr/>
    </dgm:pt>
    <dgm:pt modelId="{A4FFA30E-D44A-4B90-BF8B-5B9A041E0A91}" type="pres">
      <dgm:prSet presAssocID="{95035203-D8C7-42D6-A876-0001AC1291F5}" presName="parTx" presStyleLbl="revTx" presStyleIdx="0" presStyleCnt="4">
        <dgm:presLayoutVars>
          <dgm:chMax val="0"/>
          <dgm:chPref val="0"/>
        </dgm:presLayoutVars>
      </dgm:prSet>
      <dgm:spPr/>
    </dgm:pt>
    <dgm:pt modelId="{7F489433-7616-4BCF-B6E3-CEC189EA36B0}" type="pres">
      <dgm:prSet presAssocID="{95035203-D8C7-42D6-A876-0001AC1291F5}" presName="txSpace" presStyleCnt="0"/>
      <dgm:spPr/>
    </dgm:pt>
    <dgm:pt modelId="{C7414E29-0C55-4E7F-966A-3D51FAC6D247}" type="pres">
      <dgm:prSet presAssocID="{95035203-D8C7-42D6-A876-0001AC1291F5}" presName="desTx" presStyleLbl="revTx" presStyleIdx="1" presStyleCnt="4">
        <dgm:presLayoutVars/>
      </dgm:prSet>
      <dgm:spPr/>
    </dgm:pt>
    <dgm:pt modelId="{7F072125-13DE-4292-B383-2CA29DF7FE4E}" type="pres">
      <dgm:prSet presAssocID="{4499CE90-6730-40EF-8AC4-70D532C0EB43}" presName="sibTrans" presStyleCnt="0"/>
      <dgm:spPr/>
    </dgm:pt>
    <dgm:pt modelId="{F70DCB1C-0E1F-4F34-9BBC-CB29C8F474A6}" type="pres">
      <dgm:prSet presAssocID="{24819A98-24E1-4B36-B8FD-06E56DF9F571}" presName="compNode" presStyleCnt="0"/>
      <dgm:spPr/>
    </dgm:pt>
    <dgm:pt modelId="{FA15AA20-0136-49B5-BDA8-9680C0B6E888}" type="pres">
      <dgm:prSet presAssocID="{24819A98-24E1-4B36-B8FD-06E56DF9F57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enn Diagram"/>
        </a:ext>
      </dgm:extLst>
    </dgm:pt>
    <dgm:pt modelId="{717777C5-B9EC-4963-ADE6-A4264F9BFFBD}" type="pres">
      <dgm:prSet presAssocID="{24819A98-24E1-4B36-B8FD-06E56DF9F571}" presName="iconSpace" presStyleCnt="0"/>
      <dgm:spPr/>
    </dgm:pt>
    <dgm:pt modelId="{C83F17AE-E15F-4482-8595-259A4E70E02D}" type="pres">
      <dgm:prSet presAssocID="{24819A98-24E1-4B36-B8FD-06E56DF9F571}" presName="parTx" presStyleLbl="revTx" presStyleIdx="2" presStyleCnt="4">
        <dgm:presLayoutVars>
          <dgm:chMax val="0"/>
          <dgm:chPref val="0"/>
        </dgm:presLayoutVars>
      </dgm:prSet>
      <dgm:spPr/>
    </dgm:pt>
    <dgm:pt modelId="{E6584292-0185-4F7D-BAA8-947AB633FC94}" type="pres">
      <dgm:prSet presAssocID="{24819A98-24E1-4B36-B8FD-06E56DF9F571}" presName="txSpace" presStyleCnt="0"/>
      <dgm:spPr/>
    </dgm:pt>
    <dgm:pt modelId="{5B22DB84-C496-42CA-9FB8-7AD77B300B7C}" type="pres">
      <dgm:prSet presAssocID="{24819A98-24E1-4B36-B8FD-06E56DF9F571}" presName="desTx" presStyleLbl="revTx" presStyleIdx="3" presStyleCnt="4">
        <dgm:presLayoutVars/>
      </dgm:prSet>
      <dgm:spPr/>
    </dgm:pt>
  </dgm:ptLst>
  <dgm:cxnLst>
    <dgm:cxn modelId="{9FB12D03-ECD2-264B-9FCC-53A624154ACD}" type="presOf" srcId="{95035203-D8C7-42D6-A876-0001AC1291F5}" destId="{A4FFA30E-D44A-4B90-BF8B-5B9A041E0A91}" srcOrd="0" destOrd="0" presId="urn:microsoft.com/office/officeart/2018/2/layout/IconLabelDescriptionList"/>
    <dgm:cxn modelId="{A494F221-8DC9-0D49-BA61-66CD8D409B6C}" type="presOf" srcId="{E34F2A13-5942-43F9-9FE2-FABB59083891}" destId="{1BF76924-8495-4AE3-9317-B336B593BC66}" srcOrd="0" destOrd="0" presId="urn:microsoft.com/office/officeart/2018/2/layout/IconLabelDescriptionList"/>
    <dgm:cxn modelId="{6A616F22-9DAD-FF4B-BCAE-2A4FDB3350A1}" type="presOf" srcId="{24819A98-24E1-4B36-B8FD-06E56DF9F571}" destId="{C83F17AE-E15F-4482-8595-259A4E70E02D}" srcOrd="0" destOrd="0" presId="urn:microsoft.com/office/officeart/2018/2/layout/IconLabelDescriptionList"/>
    <dgm:cxn modelId="{1FFD2F2E-3C6C-456C-B646-3E6B92AC333E}" srcId="{24819A98-24E1-4B36-B8FD-06E56DF9F571}" destId="{7330BE16-38EA-4D5A-9170-59D3C3C039C5}" srcOrd="0" destOrd="0" parTransId="{9F053D60-13BF-4438-AA04-2B999E3524CB}" sibTransId="{716BE208-6A98-4CD5-8AA3-CDF6DA45E761}"/>
    <dgm:cxn modelId="{8640F86B-1EE7-4A83-89FE-8EEDA91D7817}" srcId="{24819A98-24E1-4B36-B8FD-06E56DF9F571}" destId="{F5393F67-7CEF-476D-8900-7B2907ABF02E}" srcOrd="1" destOrd="0" parTransId="{1ABD5AD4-AD72-4154-B811-C91FC89494F6}" sibTransId="{D8E9314D-3136-4B47-AF70-7426D1F351C4}"/>
    <dgm:cxn modelId="{00FC687C-B468-469E-B794-0AC8F75D5B7F}" srcId="{E34F2A13-5942-43F9-9FE2-FABB59083891}" destId="{95035203-D8C7-42D6-A876-0001AC1291F5}" srcOrd="0" destOrd="0" parTransId="{8F6D2FCD-D3E5-44DC-96A4-8CA3878747DB}" sibTransId="{4499CE90-6730-40EF-8AC4-70D532C0EB43}"/>
    <dgm:cxn modelId="{3B32E299-6A00-9148-88B7-635858931172}" type="presOf" srcId="{F5393F67-7CEF-476D-8900-7B2907ABF02E}" destId="{5B22DB84-C496-42CA-9FB8-7AD77B300B7C}" srcOrd="0" destOrd="1" presId="urn:microsoft.com/office/officeart/2018/2/layout/IconLabelDescriptionList"/>
    <dgm:cxn modelId="{8371CDAC-E58A-DE4C-8E9D-ABDE1BA06664}" type="presOf" srcId="{0A5823A8-3A7C-414A-AF21-F1BB0DB5F11E}" destId="{C7414E29-0C55-4E7F-966A-3D51FAC6D247}" srcOrd="0" destOrd="0" presId="urn:microsoft.com/office/officeart/2018/2/layout/IconLabelDescriptionList"/>
    <dgm:cxn modelId="{390668B6-1427-1748-96D2-8CACF224CB2F}" type="presOf" srcId="{7330BE16-38EA-4D5A-9170-59D3C3C039C5}" destId="{5B22DB84-C496-42CA-9FB8-7AD77B300B7C}" srcOrd="0" destOrd="0" presId="urn:microsoft.com/office/officeart/2018/2/layout/IconLabelDescriptionList"/>
    <dgm:cxn modelId="{DB3D7CC1-2889-4552-96A8-CBB7546646BE}" srcId="{E34F2A13-5942-43F9-9FE2-FABB59083891}" destId="{24819A98-24E1-4B36-B8FD-06E56DF9F571}" srcOrd="1" destOrd="0" parTransId="{158061AA-2F75-485D-81EA-978EC6D0D8DE}" sibTransId="{D5BE71C2-0C5E-4316-B94C-ABC33BD16550}"/>
    <dgm:cxn modelId="{7E2084FF-FB7D-42B2-904A-75FC35C65F51}" srcId="{95035203-D8C7-42D6-A876-0001AC1291F5}" destId="{0A5823A8-3A7C-414A-AF21-F1BB0DB5F11E}" srcOrd="0" destOrd="0" parTransId="{76E5CE05-D0B5-43B2-8727-08600030AC2A}" sibTransId="{0F0A2C5D-8CC6-42E8-B7FE-E12408DF1906}"/>
    <dgm:cxn modelId="{8962CA09-5CA3-634C-9E8D-576B820DE92F}" type="presParOf" srcId="{1BF76924-8495-4AE3-9317-B336B593BC66}" destId="{863D9F9D-FD60-4ADE-944D-972C73AF1B3D}" srcOrd="0" destOrd="0" presId="urn:microsoft.com/office/officeart/2018/2/layout/IconLabelDescriptionList"/>
    <dgm:cxn modelId="{F3C898B3-6B30-6C44-A6FF-01EC5072CCD9}" type="presParOf" srcId="{863D9F9D-FD60-4ADE-944D-972C73AF1B3D}" destId="{6348C52A-ED3D-4250-9262-259E3EC9C9AE}" srcOrd="0" destOrd="0" presId="urn:microsoft.com/office/officeart/2018/2/layout/IconLabelDescriptionList"/>
    <dgm:cxn modelId="{A5C3CC82-283F-2B4E-B1E2-A32854F42057}" type="presParOf" srcId="{863D9F9D-FD60-4ADE-944D-972C73AF1B3D}" destId="{33C9E344-A5B7-4D06-BA58-3619D96ACD31}" srcOrd="1" destOrd="0" presId="urn:microsoft.com/office/officeart/2018/2/layout/IconLabelDescriptionList"/>
    <dgm:cxn modelId="{ED45494E-F4FD-DE47-BECE-0A8CC78292E6}" type="presParOf" srcId="{863D9F9D-FD60-4ADE-944D-972C73AF1B3D}" destId="{A4FFA30E-D44A-4B90-BF8B-5B9A041E0A91}" srcOrd="2" destOrd="0" presId="urn:microsoft.com/office/officeart/2018/2/layout/IconLabelDescriptionList"/>
    <dgm:cxn modelId="{DBE6D845-9FD8-A745-A9ED-BDD43FCF25EB}" type="presParOf" srcId="{863D9F9D-FD60-4ADE-944D-972C73AF1B3D}" destId="{7F489433-7616-4BCF-B6E3-CEC189EA36B0}" srcOrd="3" destOrd="0" presId="urn:microsoft.com/office/officeart/2018/2/layout/IconLabelDescriptionList"/>
    <dgm:cxn modelId="{1214FE43-C83F-E84E-B4C7-38E1731645DB}" type="presParOf" srcId="{863D9F9D-FD60-4ADE-944D-972C73AF1B3D}" destId="{C7414E29-0C55-4E7F-966A-3D51FAC6D247}" srcOrd="4" destOrd="0" presId="urn:microsoft.com/office/officeart/2018/2/layout/IconLabelDescriptionList"/>
    <dgm:cxn modelId="{BDDA04B3-449B-454F-9754-E26FC794AB67}" type="presParOf" srcId="{1BF76924-8495-4AE3-9317-B336B593BC66}" destId="{7F072125-13DE-4292-B383-2CA29DF7FE4E}" srcOrd="1" destOrd="0" presId="urn:microsoft.com/office/officeart/2018/2/layout/IconLabelDescriptionList"/>
    <dgm:cxn modelId="{86F38D8B-EC91-B948-ACFF-A3BAD07F148F}" type="presParOf" srcId="{1BF76924-8495-4AE3-9317-B336B593BC66}" destId="{F70DCB1C-0E1F-4F34-9BBC-CB29C8F474A6}" srcOrd="2" destOrd="0" presId="urn:microsoft.com/office/officeart/2018/2/layout/IconLabelDescriptionList"/>
    <dgm:cxn modelId="{392A3D8E-6E58-3D49-A2E0-3218F039D9C9}" type="presParOf" srcId="{F70DCB1C-0E1F-4F34-9BBC-CB29C8F474A6}" destId="{FA15AA20-0136-49B5-BDA8-9680C0B6E888}" srcOrd="0" destOrd="0" presId="urn:microsoft.com/office/officeart/2018/2/layout/IconLabelDescriptionList"/>
    <dgm:cxn modelId="{4F532D01-F9CD-B14F-8A0B-2E8938F88BBD}" type="presParOf" srcId="{F70DCB1C-0E1F-4F34-9BBC-CB29C8F474A6}" destId="{717777C5-B9EC-4963-ADE6-A4264F9BFFBD}" srcOrd="1" destOrd="0" presId="urn:microsoft.com/office/officeart/2018/2/layout/IconLabelDescriptionList"/>
    <dgm:cxn modelId="{D7D1A204-D255-C442-B923-3D11F7A280F6}" type="presParOf" srcId="{F70DCB1C-0E1F-4F34-9BBC-CB29C8F474A6}" destId="{C83F17AE-E15F-4482-8595-259A4E70E02D}" srcOrd="2" destOrd="0" presId="urn:microsoft.com/office/officeart/2018/2/layout/IconLabelDescriptionList"/>
    <dgm:cxn modelId="{E4DE5232-0274-9047-8003-B21DE61C5624}" type="presParOf" srcId="{F70DCB1C-0E1F-4F34-9BBC-CB29C8F474A6}" destId="{E6584292-0185-4F7D-BAA8-947AB633FC94}" srcOrd="3" destOrd="0" presId="urn:microsoft.com/office/officeart/2018/2/layout/IconLabelDescriptionList"/>
    <dgm:cxn modelId="{FDDCFF4D-1C35-8745-A056-54DEFDF25A2D}" type="presParOf" srcId="{F70DCB1C-0E1F-4F34-9BBC-CB29C8F474A6}" destId="{5B22DB84-C496-42CA-9FB8-7AD77B300B7C}"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2AC743-F715-4ACD-8BFD-33742CE3D114}" type="doc">
      <dgm:prSet loTypeId="urn:microsoft.com/office/officeart/2016/7/layout/VerticalDownArrowProcess" loCatId="process" qsTypeId="urn:microsoft.com/office/officeart/2005/8/quickstyle/simple1" qsCatId="simple" csTypeId="urn:microsoft.com/office/officeart/2005/8/colors/accent1_2" csCatId="accent1"/>
      <dgm:spPr/>
      <dgm:t>
        <a:bodyPr/>
        <a:lstStyle/>
        <a:p>
          <a:endParaRPr lang="en-US"/>
        </a:p>
      </dgm:t>
    </dgm:pt>
    <dgm:pt modelId="{AD1A1A41-D69F-4866-9969-397156E430D4}">
      <dgm:prSet/>
      <dgm:spPr/>
      <dgm:t>
        <a:bodyPr/>
        <a:lstStyle/>
        <a:p>
          <a:r>
            <a:rPr lang="en-CA"/>
            <a:t>Data Preprocessing:</a:t>
          </a:r>
          <a:endParaRPr lang="en-US"/>
        </a:p>
      </dgm:t>
    </dgm:pt>
    <dgm:pt modelId="{07184291-1152-47F9-BE6A-F6E19466815A}" type="parTrans" cxnId="{70B5A25E-BB25-44EC-8621-D4953E778995}">
      <dgm:prSet/>
      <dgm:spPr/>
      <dgm:t>
        <a:bodyPr/>
        <a:lstStyle/>
        <a:p>
          <a:endParaRPr lang="en-US"/>
        </a:p>
      </dgm:t>
    </dgm:pt>
    <dgm:pt modelId="{D944F247-B1DC-4A22-BE00-447CEAA203AA}" type="sibTrans" cxnId="{70B5A25E-BB25-44EC-8621-D4953E778995}">
      <dgm:prSet/>
      <dgm:spPr/>
      <dgm:t>
        <a:bodyPr/>
        <a:lstStyle/>
        <a:p>
          <a:endParaRPr lang="en-US"/>
        </a:p>
      </dgm:t>
    </dgm:pt>
    <dgm:pt modelId="{A2F2CCB0-5001-4B14-A57C-FF559F7FF325}">
      <dgm:prSet/>
      <dgm:spPr/>
      <dgm:t>
        <a:bodyPr/>
        <a:lstStyle/>
        <a:p>
          <a:r>
            <a:rPr lang="en-CA"/>
            <a:t>Handled missing values using median imputation.</a:t>
          </a:r>
          <a:endParaRPr lang="en-US"/>
        </a:p>
      </dgm:t>
    </dgm:pt>
    <dgm:pt modelId="{679E7F44-CEDB-4B4E-981C-ADBADED25D0F}" type="parTrans" cxnId="{525CDCC7-C8AC-4EF8-A4EC-90DAD3A7257D}">
      <dgm:prSet/>
      <dgm:spPr/>
      <dgm:t>
        <a:bodyPr/>
        <a:lstStyle/>
        <a:p>
          <a:endParaRPr lang="en-US"/>
        </a:p>
      </dgm:t>
    </dgm:pt>
    <dgm:pt modelId="{2F6FD56D-0E34-424A-9AEC-7FD74F4680B2}" type="sibTrans" cxnId="{525CDCC7-C8AC-4EF8-A4EC-90DAD3A7257D}">
      <dgm:prSet/>
      <dgm:spPr/>
      <dgm:t>
        <a:bodyPr/>
        <a:lstStyle/>
        <a:p>
          <a:endParaRPr lang="en-US"/>
        </a:p>
      </dgm:t>
    </dgm:pt>
    <dgm:pt modelId="{89ACB71C-B8D6-48F6-8080-B48F1618F023}">
      <dgm:prSet/>
      <dgm:spPr/>
      <dgm:t>
        <a:bodyPr/>
        <a:lstStyle/>
        <a:p>
          <a:r>
            <a:rPr lang="en-CA"/>
            <a:t>Scaled features for uniformity using standardization.</a:t>
          </a:r>
          <a:endParaRPr lang="en-US"/>
        </a:p>
      </dgm:t>
    </dgm:pt>
    <dgm:pt modelId="{C705CE19-6F94-4808-8FE3-7B5BC1575066}" type="parTrans" cxnId="{83EB1AA6-34AD-4DC4-B51D-E2E8D46CE742}">
      <dgm:prSet/>
      <dgm:spPr/>
      <dgm:t>
        <a:bodyPr/>
        <a:lstStyle/>
        <a:p>
          <a:endParaRPr lang="en-US"/>
        </a:p>
      </dgm:t>
    </dgm:pt>
    <dgm:pt modelId="{F2193082-006F-4FAC-ABCD-1FF2AE1CAF63}" type="sibTrans" cxnId="{83EB1AA6-34AD-4DC4-B51D-E2E8D46CE742}">
      <dgm:prSet/>
      <dgm:spPr/>
      <dgm:t>
        <a:bodyPr/>
        <a:lstStyle/>
        <a:p>
          <a:endParaRPr lang="en-US"/>
        </a:p>
      </dgm:t>
    </dgm:pt>
    <dgm:pt modelId="{1A251906-0DA5-4371-903A-E7B7CDE7D58C}">
      <dgm:prSet/>
      <dgm:spPr/>
      <dgm:t>
        <a:bodyPr/>
        <a:lstStyle/>
        <a:p>
          <a:r>
            <a:rPr lang="en-CA"/>
            <a:t>Split data into training (80%) and testing (20%) sets.</a:t>
          </a:r>
          <a:endParaRPr lang="en-US"/>
        </a:p>
      </dgm:t>
    </dgm:pt>
    <dgm:pt modelId="{2766D19E-C5C8-4F35-91B4-9E40D0BC3D74}" type="parTrans" cxnId="{7FD09340-299D-4FC5-97D1-6E8718CB60D7}">
      <dgm:prSet/>
      <dgm:spPr/>
      <dgm:t>
        <a:bodyPr/>
        <a:lstStyle/>
        <a:p>
          <a:endParaRPr lang="en-US"/>
        </a:p>
      </dgm:t>
    </dgm:pt>
    <dgm:pt modelId="{F5C713CB-EE65-459F-9C8F-A9A92CB08D18}" type="sibTrans" cxnId="{7FD09340-299D-4FC5-97D1-6E8718CB60D7}">
      <dgm:prSet/>
      <dgm:spPr/>
      <dgm:t>
        <a:bodyPr/>
        <a:lstStyle/>
        <a:p>
          <a:endParaRPr lang="en-US"/>
        </a:p>
      </dgm:t>
    </dgm:pt>
    <dgm:pt modelId="{BB58E059-4D9B-4A2A-A11F-8B1B9FB86C70}">
      <dgm:prSet/>
      <dgm:spPr/>
      <dgm:t>
        <a:bodyPr/>
        <a:lstStyle/>
        <a:p>
          <a:r>
            <a:rPr lang="en-CA"/>
            <a:t>Model Implementation:</a:t>
          </a:r>
          <a:endParaRPr lang="en-US"/>
        </a:p>
      </dgm:t>
    </dgm:pt>
    <dgm:pt modelId="{862ABE21-BB93-4805-B60C-E2E6C939B66F}" type="parTrans" cxnId="{FEA340CD-4ED0-48C9-A6ED-79AD11DA07E9}">
      <dgm:prSet/>
      <dgm:spPr/>
      <dgm:t>
        <a:bodyPr/>
        <a:lstStyle/>
        <a:p>
          <a:endParaRPr lang="en-US"/>
        </a:p>
      </dgm:t>
    </dgm:pt>
    <dgm:pt modelId="{49FC492F-2679-4683-A151-5838819E0A51}" type="sibTrans" cxnId="{FEA340CD-4ED0-48C9-A6ED-79AD11DA07E9}">
      <dgm:prSet/>
      <dgm:spPr/>
      <dgm:t>
        <a:bodyPr/>
        <a:lstStyle/>
        <a:p>
          <a:endParaRPr lang="en-US"/>
        </a:p>
      </dgm:t>
    </dgm:pt>
    <dgm:pt modelId="{249EEF5E-894E-43DB-A15E-6279B3376A21}">
      <dgm:prSet/>
      <dgm:spPr/>
      <dgm:t>
        <a:bodyPr/>
        <a:lstStyle/>
        <a:p>
          <a:r>
            <a:rPr lang="en-CA"/>
            <a:t>Logistic Regression: Simple baseline for comparison.</a:t>
          </a:r>
          <a:endParaRPr lang="en-US"/>
        </a:p>
      </dgm:t>
    </dgm:pt>
    <dgm:pt modelId="{21EC017C-DE73-4906-85FB-91538D718C33}" type="parTrans" cxnId="{99239524-A4F9-4475-AFB2-D58EC72C2569}">
      <dgm:prSet/>
      <dgm:spPr/>
      <dgm:t>
        <a:bodyPr/>
        <a:lstStyle/>
        <a:p>
          <a:endParaRPr lang="en-US"/>
        </a:p>
      </dgm:t>
    </dgm:pt>
    <dgm:pt modelId="{BE5BECEA-042C-46F5-9C33-6D1081C6C10A}" type="sibTrans" cxnId="{99239524-A4F9-4475-AFB2-D58EC72C2569}">
      <dgm:prSet/>
      <dgm:spPr/>
      <dgm:t>
        <a:bodyPr/>
        <a:lstStyle/>
        <a:p>
          <a:endParaRPr lang="en-US"/>
        </a:p>
      </dgm:t>
    </dgm:pt>
    <dgm:pt modelId="{9408D530-DFBA-4BAC-A815-2395C2CF084C}">
      <dgm:prSet/>
      <dgm:spPr/>
      <dgm:t>
        <a:bodyPr/>
        <a:lstStyle/>
        <a:p>
          <a:r>
            <a:rPr lang="en-CA"/>
            <a:t>Decision Tree: Captures feature interactions and non-linear patterns.</a:t>
          </a:r>
          <a:endParaRPr lang="en-US"/>
        </a:p>
      </dgm:t>
    </dgm:pt>
    <dgm:pt modelId="{D6E3FA90-7A59-468C-A2DC-7E31C6EB3785}" type="parTrans" cxnId="{01E48CC2-4E3C-4781-AAD5-BC5275CFD4A1}">
      <dgm:prSet/>
      <dgm:spPr/>
      <dgm:t>
        <a:bodyPr/>
        <a:lstStyle/>
        <a:p>
          <a:endParaRPr lang="en-US"/>
        </a:p>
      </dgm:t>
    </dgm:pt>
    <dgm:pt modelId="{A8BAB8C6-4EB0-4F1E-839A-79F83AA9DE6A}" type="sibTrans" cxnId="{01E48CC2-4E3C-4781-AAD5-BC5275CFD4A1}">
      <dgm:prSet/>
      <dgm:spPr/>
      <dgm:t>
        <a:bodyPr/>
        <a:lstStyle/>
        <a:p>
          <a:endParaRPr lang="en-US"/>
        </a:p>
      </dgm:t>
    </dgm:pt>
    <dgm:pt modelId="{D27AD643-519C-451E-8C16-1ED7055BDC53}">
      <dgm:prSet/>
      <dgm:spPr/>
      <dgm:t>
        <a:bodyPr/>
        <a:lstStyle/>
        <a:p>
          <a:r>
            <a:rPr lang="en-CA" dirty="0"/>
            <a:t>XGBoost: Advanced boosting algorithm with high predictive accuracy.</a:t>
          </a:r>
          <a:endParaRPr lang="en-US" dirty="0"/>
        </a:p>
      </dgm:t>
    </dgm:pt>
    <dgm:pt modelId="{89F82F85-8C1B-4CB9-B22E-1262139CC569}" type="parTrans" cxnId="{2703A0B7-4D0B-4F8A-8B53-2F72654CA31E}">
      <dgm:prSet/>
      <dgm:spPr/>
      <dgm:t>
        <a:bodyPr/>
        <a:lstStyle/>
        <a:p>
          <a:endParaRPr lang="en-US"/>
        </a:p>
      </dgm:t>
    </dgm:pt>
    <dgm:pt modelId="{D1514E0E-3944-4B57-A90F-EADFA913E56A}" type="sibTrans" cxnId="{2703A0B7-4D0B-4F8A-8B53-2F72654CA31E}">
      <dgm:prSet/>
      <dgm:spPr/>
      <dgm:t>
        <a:bodyPr/>
        <a:lstStyle/>
        <a:p>
          <a:endParaRPr lang="en-US"/>
        </a:p>
      </dgm:t>
    </dgm:pt>
    <dgm:pt modelId="{59D17503-7038-4747-9B8A-45B87B7D415A}">
      <dgm:prSet/>
      <dgm:spPr/>
      <dgm:t>
        <a:bodyPr/>
        <a:lstStyle/>
        <a:p>
          <a:r>
            <a:rPr lang="en-CA"/>
            <a:t>Evaluation:</a:t>
          </a:r>
          <a:endParaRPr lang="en-US"/>
        </a:p>
      </dgm:t>
    </dgm:pt>
    <dgm:pt modelId="{69E101A1-C5EE-4E4A-9DC9-D322CA1C711A}" type="parTrans" cxnId="{14A48020-1C4A-4FAE-B1B3-87A68141C3F3}">
      <dgm:prSet/>
      <dgm:spPr/>
      <dgm:t>
        <a:bodyPr/>
        <a:lstStyle/>
        <a:p>
          <a:endParaRPr lang="en-US"/>
        </a:p>
      </dgm:t>
    </dgm:pt>
    <dgm:pt modelId="{D2AFD670-B234-4084-92F6-1A600227550A}" type="sibTrans" cxnId="{14A48020-1C4A-4FAE-B1B3-87A68141C3F3}">
      <dgm:prSet/>
      <dgm:spPr/>
      <dgm:t>
        <a:bodyPr/>
        <a:lstStyle/>
        <a:p>
          <a:endParaRPr lang="en-US"/>
        </a:p>
      </dgm:t>
    </dgm:pt>
    <dgm:pt modelId="{79F078F5-A238-4F28-A8A9-CED319594BA1}">
      <dgm:prSet/>
      <dgm:spPr/>
      <dgm:t>
        <a:bodyPr/>
        <a:lstStyle/>
        <a:p>
          <a:r>
            <a:rPr lang="en-CA"/>
            <a:t>Metrics: Accuracy, Precision, Recall, F1-Score, and ROC-AUC.</a:t>
          </a:r>
          <a:endParaRPr lang="en-US"/>
        </a:p>
      </dgm:t>
    </dgm:pt>
    <dgm:pt modelId="{78BEAB51-3D2E-4B5B-AE3A-A02F2FF4BDEC}" type="parTrans" cxnId="{C5DD0393-6805-4B58-A62F-3F67334C7395}">
      <dgm:prSet/>
      <dgm:spPr/>
      <dgm:t>
        <a:bodyPr/>
        <a:lstStyle/>
        <a:p>
          <a:endParaRPr lang="en-US"/>
        </a:p>
      </dgm:t>
    </dgm:pt>
    <dgm:pt modelId="{BC03EE08-69B0-49E4-A7C4-DC8B1D63F5EC}" type="sibTrans" cxnId="{C5DD0393-6805-4B58-A62F-3F67334C7395}">
      <dgm:prSet/>
      <dgm:spPr/>
      <dgm:t>
        <a:bodyPr/>
        <a:lstStyle/>
        <a:p>
          <a:endParaRPr lang="en-US"/>
        </a:p>
      </dgm:t>
    </dgm:pt>
    <dgm:pt modelId="{6A932681-936E-884D-ACCC-602E1CFBF5CF}" type="pres">
      <dgm:prSet presAssocID="{812AC743-F715-4ACD-8BFD-33742CE3D114}" presName="Name0" presStyleCnt="0">
        <dgm:presLayoutVars>
          <dgm:dir/>
          <dgm:animLvl val="lvl"/>
          <dgm:resizeHandles val="exact"/>
        </dgm:presLayoutVars>
      </dgm:prSet>
      <dgm:spPr/>
    </dgm:pt>
    <dgm:pt modelId="{B9F54AA6-68AB-C44B-B1CF-4BACDD4A4CD9}" type="pres">
      <dgm:prSet presAssocID="{59D17503-7038-4747-9B8A-45B87B7D415A}" presName="boxAndChildren" presStyleCnt="0"/>
      <dgm:spPr/>
    </dgm:pt>
    <dgm:pt modelId="{D2D55A93-7E76-564A-ABC8-A46BDC751584}" type="pres">
      <dgm:prSet presAssocID="{59D17503-7038-4747-9B8A-45B87B7D415A}" presName="parentTextBox" presStyleLbl="alignNode1" presStyleIdx="0" presStyleCnt="3"/>
      <dgm:spPr/>
    </dgm:pt>
    <dgm:pt modelId="{2EA95CF9-8AB2-DA44-8957-33C5563372A5}" type="pres">
      <dgm:prSet presAssocID="{59D17503-7038-4747-9B8A-45B87B7D415A}" presName="descendantBox" presStyleLbl="bgAccFollowNode1" presStyleIdx="0" presStyleCnt="3"/>
      <dgm:spPr/>
    </dgm:pt>
    <dgm:pt modelId="{BCFE2848-AE0D-B74B-916F-4F593EC69AD3}" type="pres">
      <dgm:prSet presAssocID="{49FC492F-2679-4683-A151-5838819E0A51}" presName="sp" presStyleCnt="0"/>
      <dgm:spPr/>
    </dgm:pt>
    <dgm:pt modelId="{2CE8F2E8-F141-6F43-82B2-2E04C75C7A5E}" type="pres">
      <dgm:prSet presAssocID="{BB58E059-4D9B-4A2A-A11F-8B1B9FB86C70}" presName="arrowAndChildren" presStyleCnt="0"/>
      <dgm:spPr/>
    </dgm:pt>
    <dgm:pt modelId="{CB01353A-8FBF-C24E-9B3E-AEB71902B0C5}" type="pres">
      <dgm:prSet presAssocID="{BB58E059-4D9B-4A2A-A11F-8B1B9FB86C70}" presName="parentTextArrow" presStyleLbl="node1" presStyleIdx="0" presStyleCnt="0"/>
      <dgm:spPr/>
    </dgm:pt>
    <dgm:pt modelId="{92FB4F8A-C305-C44B-9113-2B9A398BD780}" type="pres">
      <dgm:prSet presAssocID="{BB58E059-4D9B-4A2A-A11F-8B1B9FB86C70}" presName="arrow" presStyleLbl="alignNode1" presStyleIdx="1" presStyleCnt="3"/>
      <dgm:spPr/>
    </dgm:pt>
    <dgm:pt modelId="{21D2159C-5348-014A-AF66-682E9A9E6CEF}" type="pres">
      <dgm:prSet presAssocID="{BB58E059-4D9B-4A2A-A11F-8B1B9FB86C70}" presName="descendantArrow" presStyleLbl="bgAccFollowNode1" presStyleIdx="1" presStyleCnt="3"/>
      <dgm:spPr/>
    </dgm:pt>
    <dgm:pt modelId="{AFA627AD-55E6-C045-BF7C-191C6639B3B7}" type="pres">
      <dgm:prSet presAssocID="{D944F247-B1DC-4A22-BE00-447CEAA203AA}" presName="sp" presStyleCnt="0"/>
      <dgm:spPr/>
    </dgm:pt>
    <dgm:pt modelId="{4A0DB58B-7580-0840-8A7D-5E6E89B16DC6}" type="pres">
      <dgm:prSet presAssocID="{AD1A1A41-D69F-4866-9969-397156E430D4}" presName="arrowAndChildren" presStyleCnt="0"/>
      <dgm:spPr/>
    </dgm:pt>
    <dgm:pt modelId="{056C8FC5-2A11-E947-92E7-C0064500B093}" type="pres">
      <dgm:prSet presAssocID="{AD1A1A41-D69F-4866-9969-397156E430D4}" presName="parentTextArrow" presStyleLbl="node1" presStyleIdx="0" presStyleCnt="0"/>
      <dgm:spPr/>
    </dgm:pt>
    <dgm:pt modelId="{E0C59E19-8390-4D45-B434-B26C65EB1122}" type="pres">
      <dgm:prSet presAssocID="{AD1A1A41-D69F-4866-9969-397156E430D4}" presName="arrow" presStyleLbl="alignNode1" presStyleIdx="2" presStyleCnt="3"/>
      <dgm:spPr/>
    </dgm:pt>
    <dgm:pt modelId="{7FEEF7D2-3F73-2642-A138-8C60E270B10D}" type="pres">
      <dgm:prSet presAssocID="{AD1A1A41-D69F-4866-9969-397156E430D4}" presName="descendantArrow" presStyleLbl="bgAccFollowNode1" presStyleIdx="2" presStyleCnt="3"/>
      <dgm:spPr/>
    </dgm:pt>
  </dgm:ptLst>
  <dgm:cxnLst>
    <dgm:cxn modelId="{1B422416-A5F4-204D-B089-A11A04CAE4BA}" type="presOf" srcId="{BB58E059-4D9B-4A2A-A11F-8B1B9FB86C70}" destId="{92FB4F8A-C305-C44B-9113-2B9A398BD780}" srcOrd="1" destOrd="0" presId="urn:microsoft.com/office/officeart/2016/7/layout/VerticalDownArrowProcess"/>
    <dgm:cxn modelId="{14A48020-1C4A-4FAE-B1B3-87A68141C3F3}" srcId="{812AC743-F715-4ACD-8BFD-33742CE3D114}" destId="{59D17503-7038-4747-9B8A-45B87B7D415A}" srcOrd="2" destOrd="0" parTransId="{69E101A1-C5EE-4E4A-9DC9-D322CA1C711A}" sibTransId="{D2AFD670-B234-4084-92F6-1A600227550A}"/>
    <dgm:cxn modelId="{99239524-A4F9-4475-AFB2-D58EC72C2569}" srcId="{BB58E059-4D9B-4A2A-A11F-8B1B9FB86C70}" destId="{249EEF5E-894E-43DB-A15E-6279B3376A21}" srcOrd="0" destOrd="0" parTransId="{21EC017C-DE73-4906-85FB-91538D718C33}" sibTransId="{BE5BECEA-042C-46F5-9C33-6D1081C6C10A}"/>
    <dgm:cxn modelId="{D7123E28-8E48-9540-A129-63CF1BE35452}" type="presOf" srcId="{79F078F5-A238-4F28-A8A9-CED319594BA1}" destId="{2EA95CF9-8AB2-DA44-8957-33C5563372A5}" srcOrd="0" destOrd="0" presId="urn:microsoft.com/office/officeart/2016/7/layout/VerticalDownArrowProcess"/>
    <dgm:cxn modelId="{7FD09340-299D-4FC5-97D1-6E8718CB60D7}" srcId="{AD1A1A41-D69F-4866-9969-397156E430D4}" destId="{1A251906-0DA5-4371-903A-E7B7CDE7D58C}" srcOrd="2" destOrd="0" parTransId="{2766D19E-C5C8-4F35-91B4-9E40D0BC3D74}" sibTransId="{F5C713CB-EE65-459F-9C8F-A9A92CB08D18}"/>
    <dgm:cxn modelId="{954EBF42-3C22-364B-B823-B726388A0C07}" type="presOf" srcId="{AD1A1A41-D69F-4866-9969-397156E430D4}" destId="{056C8FC5-2A11-E947-92E7-C0064500B093}" srcOrd="0" destOrd="0" presId="urn:microsoft.com/office/officeart/2016/7/layout/VerticalDownArrowProcess"/>
    <dgm:cxn modelId="{70B5A25E-BB25-44EC-8621-D4953E778995}" srcId="{812AC743-F715-4ACD-8BFD-33742CE3D114}" destId="{AD1A1A41-D69F-4866-9969-397156E430D4}" srcOrd="0" destOrd="0" parTransId="{07184291-1152-47F9-BE6A-F6E19466815A}" sibTransId="{D944F247-B1DC-4A22-BE00-447CEAA203AA}"/>
    <dgm:cxn modelId="{15959A69-E989-F841-9ED5-4F17E9E627BA}" type="presOf" srcId="{A2F2CCB0-5001-4B14-A57C-FF559F7FF325}" destId="{7FEEF7D2-3F73-2642-A138-8C60E270B10D}" srcOrd="0" destOrd="0" presId="urn:microsoft.com/office/officeart/2016/7/layout/VerticalDownArrowProcess"/>
    <dgm:cxn modelId="{C8758F81-C724-4241-A47A-0990DEF50BD6}" type="presOf" srcId="{89ACB71C-B8D6-48F6-8080-B48F1618F023}" destId="{7FEEF7D2-3F73-2642-A138-8C60E270B10D}" srcOrd="0" destOrd="1" presId="urn:microsoft.com/office/officeart/2016/7/layout/VerticalDownArrowProcess"/>
    <dgm:cxn modelId="{73B95792-ABBD-BB46-9C36-09EBA563B69B}" type="presOf" srcId="{9408D530-DFBA-4BAC-A815-2395C2CF084C}" destId="{21D2159C-5348-014A-AF66-682E9A9E6CEF}" srcOrd="0" destOrd="1" presId="urn:microsoft.com/office/officeart/2016/7/layout/VerticalDownArrowProcess"/>
    <dgm:cxn modelId="{C5DD0393-6805-4B58-A62F-3F67334C7395}" srcId="{59D17503-7038-4747-9B8A-45B87B7D415A}" destId="{79F078F5-A238-4F28-A8A9-CED319594BA1}" srcOrd="0" destOrd="0" parTransId="{78BEAB51-3D2E-4B5B-AE3A-A02F2FF4BDEC}" sibTransId="{BC03EE08-69B0-49E4-A7C4-DC8B1D63F5EC}"/>
    <dgm:cxn modelId="{83EB1AA6-34AD-4DC4-B51D-E2E8D46CE742}" srcId="{AD1A1A41-D69F-4866-9969-397156E430D4}" destId="{89ACB71C-B8D6-48F6-8080-B48F1618F023}" srcOrd="1" destOrd="0" parTransId="{C705CE19-6F94-4808-8FE3-7B5BC1575066}" sibTransId="{F2193082-006F-4FAC-ABCD-1FF2AE1CAF63}"/>
    <dgm:cxn modelId="{B7D347A7-4331-A948-A0FF-CE5ED4ECB678}" type="presOf" srcId="{812AC743-F715-4ACD-8BFD-33742CE3D114}" destId="{6A932681-936E-884D-ACCC-602E1CFBF5CF}" srcOrd="0" destOrd="0" presId="urn:microsoft.com/office/officeart/2016/7/layout/VerticalDownArrowProcess"/>
    <dgm:cxn modelId="{292D2AA8-BFA0-0440-AB99-5F87BE532EBE}" type="presOf" srcId="{1A251906-0DA5-4371-903A-E7B7CDE7D58C}" destId="{7FEEF7D2-3F73-2642-A138-8C60E270B10D}" srcOrd="0" destOrd="2" presId="urn:microsoft.com/office/officeart/2016/7/layout/VerticalDownArrowProcess"/>
    <dgm:cxn modelId="{2703A0B7-4D0B-4F8A-8B53-2F72654CA31E}" srcId="{BB58E059-4D9B-4A2A-A11F-8B1B9FB86C70}" destId="{D27AD643-519C-451E-8C16-1ED7055BDC53}" srcOrd="2" destOrd="0" parTransId="{89F82F85-8C1B-4CB9-B22E-1262139CC569}" sibTransId="{D1514E0E-3944-4B57-A90F-EADFA913E56A}"/>
    <dgm:cxn modelId="{01E48CC2-4E3C-4781-AAD5-BC5275CFD4A1}" srcId="{BB58E059-4D9B-4A2A-A11F-8B1B9FB86C70}" destId="{9408D530-DFBA-4BAC-A815-2395C2CF084C}" srcOrd="1" destOrd="0" parTransId="{D6E3FA90-7A59-468C-A2DC-7E31C6EB3785}" sibTransId="{A8BAB8C6-4EB0-4F1E-839A-79F83AA9DE6A}"/>
    <dgm:cxn modelId="{525CDCC7-C8AC-4EF8-A4EC-90DAD3A7257D}" srcId="{AD1A1A41-D69F-4866-9969-397156E430D4}" destId="{A2F2CCB0-5001-4B14-A57C-FF559F7FF325}" srcOrd="0" destOrd="0" parTransId="{679E7F44-CEDB-4B4E-981C-ADBADED25D0F}" sibTransId="{2F6FD56D-0E34-424A-9AEC-7FD74F4680B2}"/>
    <dgm:cxn modelId="{FEA340CD-4ED0-48C9-A6ED-79AD11DA07E9}" srcId="{812AC743-F715-4ACD-8BFD-33742CE3D114}" destId="{BB58E059-4D9B-4A2A-A11F-8B1B9FB86C70}" srcOrd="1" destOrd="0" parTransId="{862ABE21-BB93-4805-B60C-E2E6C939B66F}" sibTransId="{49FC492F-2679-4683-A151-5838819E0A51}"/>
    <dgm:cxn modelId="{B8EF9ECF-F204-E049-A143-A2F62481A2D4}" type="presOf" srcId="{AD1A1A41-D69F-4866-9969-397156E430D4}" destId="{E0C59E19-8390-4D45-B434-B26C65EB1122}" srcOrd="1" destOrd="0" presId="urn:microsoft.com/office/officeart/2016/7/layout/VerticalDownArrowProcess"/>
    <dgm:cxn modelId="{CA8932D5-5B5F-4940-B1D2-200EC16FC807}" type="presOf" srcId="{249EEF5E-894E-43DB-A15E-6279B3376A21}" destId="{21D2159C-5348-014A-AF66-682E9A9E6CEF}" srcOrd="0" destOrd="0" presId="urn:microsoft.com/office/officeart/2016/7/layout/VerticalDownArrowProcess"/>
    <dgm:cxn modelId="{0FDE3DF3-CCFA-264D-99F7-11EC8C546A81}" type="presOf" srcId="{D27AD643-519C-451E-8C16-1ED7055BDC53}" destId="{21D2159C-5348-014A-AF66-682E9A9E6CEF}" srcOrd="0" destOrd="2" presId="urn:microsoft.com/office/officeart/2016/7/layout/VerticalDownArrowProcess"/>
    <dgm:cxn modelId="{06A72AF5-D41F-9548-952C-D02C404A0C15}" type="presOf" srcId="{59D17503-7038-4747-9B8A-45B87B7D415A}" destId="{D2D55A93-7E76-564A-ABC8-A46BDC751584}" srcOrd="0" destOrd="0" presId="urn:microsoft.com/office/officeart/2016/7/layout/VerticalDownArrowProcess"/>
    <dgm:cxn modelId="{EECEFAFE-DAE4-3F4F-A75F-5A30E587D318}" type="presOf" srcId="{BB58E059-4D9B-4A2A-A11F-8B1B9FB86C70}" destId="{CB01353A-8FBF-C24E-9B3E-AEB71902B0C5}" srcOrd="0" destOrd="0" presId="urn:microsoft.com/office/officeart/2016/7/layout/VerticalDownArrowProcess"/>
    <dgm:cxn modelId="{490A5B8F-4631-3E41-82B0-E3748648BD0F}" type="presParOf" srcId="{6A932681-936E-884D-ACCC-602E1CFBF5CF}" destId="{B9F54AA6-68AB-C44B-B1CF-4BACDD4A4CD9}" srcOrd="0" destOrd="0" presId="urn:microsoft.com/office/officeart/2016/7/layout/VerticalDownArrowProcess"/>
    <dgm:cxn modelId="{25ABFB2F-835C-7141-BC1D-9253EAE7C7CA}" type="presParOf" srcId="{B9F54AA6-68AB-C44B-B1CF-4BACDD4A4CD9}" destId="{D2D55A93-7E76-564A-ABC8-A46BDC751584}" srcOrd="0" destOrd="0" presId="urn:microsoft.com/office/officeart/2016/7/layout/VerticalDownArrowProcess"/>
    <dgm:cxn modelId="{308E5EFF-A36D-9744-817F-E6CFAEEB94A8}" type="presParOf" srcId="{B9F54AA6-68AB-C44B-B1CF-4BACDD4A4CD9}" destId="{2EA95CF9-8AB2-DA44-8957-33C5563372A5}" srcOrd="1" destOrd="0" presId="urn:microsoft.com/office/officeart/2016/7/layout/VerticalDownArrowProcess"/>
    <dgm:cxn modelId="{3221D977-A90E-FC46-832E-0A58990603BC}" type="presParOf" srcId="{6A932681-936E-884D-ACCC-602E1CFBF5CF}" destId="{BCFE2848-AE0D-B74B-916F-4F593EC69AD3}" srcOrd="1" destOrd="0" presId="urn:microsoft.com/office/officeart/2016/7/layout/VerticalDownArrowProcess"/>
    <dgm:cxn modelId="{ED67B903-BDA6-F640-A702-59E8C55E70C8}" type="presParOf" srcId="{6A932681-936E-884D-ACCC-602E1CFBF5CF}" destId="{2CE8F2E8-F141-6F43-82B2-2E04C75C7A5E}" srcOrd="2" destOrd="0" presId="urn:microsoft.com/office/officeart/2016/7/layout/VerticalDownArrowProcess"/>
    <dgm:cxn modelId="{5846B085-E5B9-C64E-AA2E-8AF1F72A69B3}" type="presParOf" srcId="{2CE8F2E8-F141-6F43-82B2-2E04C75C7A5E}" destId="{CB01353A-8FBF-C24E-9B3E-AEB71902B0C5}" srcOrd="0" destOrd="0" presId="urn:microsoft.com/office/officeart/2016/7/layout/VerticalDownArrowProcess"/>
    <dgm:cxn modelId="{FEDF6A91-D02D-A447-9A13-D177E9F3FBAA}" type="presParOf" srcId="{2CE8F2E8-F141-6F43-82B2-2E04C75C7A5E}" destId="{92FB4F8A-C305-C44B-9113-2B9A398BD780}" srcOrd="1" destOrd="0" presId="urn:microsoft.com/office/officeart/2016/7/layout/VerticalDownArrowProcess"/>
    <dgm:cxn modelId="{D3206743-BA0F-8E48-85BE-C860680B07EB}" type="presParOf" srcId="{2CE8F2E8-F141-6F43-82B2-2E04C75C7A5E}" destId="{21D2159C-5348-014A-AF66-682E9A9E6CEF}" srcOrd="2" destOrd="0" presId="urn:microsoft.com/office/officeart/2016/7/layout/VerticalDownArrowProcess"/>
    <dgm:cxn modelId="{1A6B747A-1971-3B45-8966-493A5A7BE374}" type="presParOf" srcId="{6A932681-936E-884D-ACCC-602E1CFBF5CF}" destId="{AFA627AD-55E6-C045-BF7C-191C6639B3B7}" srcOrd="3" destOrd="0" presId="urn:microsoft.com/office/officeart/2016/7/layout/VerticalDownArrowProcess"/>
    <dgm:cxn modelId="{A16A0E2F-C343-8A42-8A5B-C864A5275148}" type="presParOf" srcId="{6A932681-936E-884D-ACCC-602E1CFBF5CF}" destId="{4A0DB58B-7580-0840-8A7D-5E6E89B16DC6}" srcOrd="4" destOrd="0" presId="urn:microsoft.com/office/officeart/2016/7/layout/VerticalDownArrowProcess"/>
    <dgm:cxn modelId="{2ABFF96A-7016-D441-8CEB-062D57285905}" type="presParOf" srcId="{4A0DB58B-7580-0840-8A7D-5E6E89B16DC6}" destId="{056C8FC5-2A11-E947-92E7-C0064500B093}" srcOrd="0" destOrd="0" presId="urn:microsoft.com/office/officeart/2016/7/layout/VerticalDownArrowProcess"/>
    <dgm:cxn modelId="{81B4EA82-C610-C34A-B5FD-4F93E61810DB}" type="presParOf" srcId="{4A0DB58B-7580-0840-8A7D-5E6E89B16DC6}" destId="{E0C59E19-8390-4D45-B434-B26C65EB1122}" srcOrd="1" destOrd="0" presId="urn:microsoft.com/office/officeart/2016/7/layout/VerticalDownArrowProcess"/>
    <dgm:cxn modelId="{99492026-BB84-804B-AB0A-B0067318F89A}" type="presParOf" srcId="{4A0DB58B-7580-0840-8A7D-5E6E89B16DC6}" destId="{7FEEF7D2-3F73-2642-A138-8C60E270B10D}"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8C52A-ED3D-4250-9262-259E3EC9C9AE}">
      <dsp:nvSpPr>
        <dsp:cNvPr id="0" name=""/>
        <dsp:cNvSpPr/>
      </dsp:nvSpPr>
      <dsp:spPr>
        <a:xfrm>
          <a:off x="559800" y="337643"/>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FFA30E-D44A-4B90-BF8B-5B9A041E0A91}">
      <dsp:nvSpPr>
        <dsp:cNvPr id="0" name=""/>
        <dsp:cNvSpPr/>
      </dsp:nvSpPr>
      <dsp:spPr>
        <a:xfrm>
          <a:off x="559800" y="200771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Main Point:</a:t>
          </a:r>
        </a:p>
      </dsp:txBody>
      <dsp:txXfrm>
        <a:off x="559800" y="2007714"/>
        <a:ext cx="4320000" cy="648000"/>
      </dsp:txXfrm>
    </dsp:sp>
    <dsp:sp modelId="{C7414E29-0C55-4E7F-966A-3D51FAC6D247}">
      <dsp:nvSpPr>
        <dsp:cNvPr id="0" name=""/>
        <dsp:cNvSpPr/>
      </dsp:nvSpPr>
      <dsp:spPr>
        <a:xfrm>
          <a:off x="559800" y="2729235"/>
          <a:ext cx="4320000" cy="1284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CA" sz="1700" kern="1200"/>
            <a:t>To evaluate the effectiveness of machine learning models in predicting diabetes and to identify significant factors influencing diabetes risk.</a:t>
          </a:r>
          <a:endParaRPr lang="en-US" sz="1700" kern="1200"/>
        </a:p>
      </dsp:txBody>
      <dsp:txXfrm>
        <a:off x="559800" y="2729235"/>
        <a:ext cx="4320000" cy="1284459"/>
      </dsp:txXfrm>
    </dsp:sp>
    <dsp:sp modelId="{FA15AA20-0136-49B5-BDA8-9680C0B6E888}">
      <dsp:nvSpPr>
        <dsp:cNvPr id="0" name=""/>
        <dsp:cNvSpPr/>
      </dsp:nvSpPr>
      <dsp:spPr>
        <a:xfrm>
          <a:off x="5635800" y="337643"/>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3F17AE-E15F-4482-8595-259A4E70E02D}">
      <dsp:nvSpPr>
        <dsp:cNvPr id="0" name=""/>
        <dsp:cNvSpPr/>
      </dsp:nvSpPr>
      <dsp:spPr>
        <a:xfrm>
          <a:off x="5635800" y="200771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Supporting Points:</a:t>
          </a:r>
        </a:p>
      </dsp:txBody>
      <dsp:txXfrm>
        <a:off x="5635800" y="2007714"/>
        <a:ext cx="4320000" cy="648000"/>
      </dsp:txXfrm>
    </dsp:sp>
    <dsp:sp modelId="{5B22DB84-C496-42CA-9FB8-7AD77B300B7C}">
      <dsp:nvSpPr>
        <dsp:cNvPr id="0" name=""/>
        <dsp:cNvSpPr/>
      </dsp:nvSpPr>
      <dsp:spPr>
        <a:xfrm>
          <a:off x="5635800" y="2729235"/>
          <a:ext cx="4320000" cy="1284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CA" sz="1700" kern="1200" dirty="0"/>
            <a:t>Assess the performance of three models: Logistic Regression, Decision Tree, and XGBoost.</a:t>
          </a:r>
          <a:endParaRPr lang="en-US" sz="1700" kern="1200" dirty="0"/>
        </a:p>
        <a:p>
          <a:pPr marL="0" lvl="0" indent="0" algn="l" defTabSz="755650">
            <a:lnSpc>
              <a:spcPct val="90000"/>
            </a:lnSpc>
            <a:spcBef>
              <a:spcPct val="0"/>
            </a:spcBef>
            <a:spcAft>
              <a:spcPct val="35000"/>
            </a:spcAft>
            <a:buNone/>
          </a:pPr>
          <a:r>
            <a:rPr lang="en-CA" sz="1700" kern="1200"/>
            <a:t>Analyze key health indicators (e.g., glucose, BMI, age) contributing to diabetes prediction.</a:t>
          </a:r>
          <a:endParaRPr lang="en-US" sz="1700" kern="1200"/>
        </a:p>
      </dsp:txBody>
      <dsp:txXfrm>
        <a:off x="5635800" y="2729235"/>
        <a:ext cx="4320000" cy="12844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55A93-7E76-564A-ABC8-A46BDC751584}">
      <dsp:nvSpPr>
        <dsp:cNvPr id="0" name=""/>
        <dsp:cNvSpPr/>
      </dsp:nvSpPr>
      <dsp:spPr>
        <a:xfrm>
          <a:off x="0" y="3276390"/>
          <a:ext cx="2628900" cy="1075384"/>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70688" rIns="186967" bIns="170688" numCol="1" spcCol="1270" anchor="ctr" anchorCtr="0">
          <a:noAutofit/>
        </a:bodyPr>
        <a:lstStyle/>
        <a:p>
          <a:pPr marL="0" lvl="0" indent="0" algn="ctr" defTabSz="1066800">
            <a:lnSpc>
              <a:spcPct val="90000"/>
            </a:lnSpc>
            <a:spcBef>
              <a:spcPct val="0"/>
            </a:spcBef>
            <a:spcAft>
              <a:spcPct val="35000"/>
            </a:spcAft>
            <a:buNone/>
          </a:pPr>
          <a:r>
            <a:rPr lang="en-CA" sz="2400" kern="1200"/>
            <a:t>Evaluation:</a:t>
          </a:r>
          <a:endParaRPr lang="en-US" sz="2400" kern="1200"/>
        </a:p>
      </dsp:txBody>
      <dsp:txXfrm>
        <a:off x="0" y="3276390"/>
        <a:ext cx="2628900" cy="1075384"/>
      </dsp:txXfrm>
    </dsp:sp>
    <dsp:sp modelId="{2EA95CF9-8AB2-DA44-8957-33C5563372A5}">
      <dsp:nvSpPr>
        <dsp:cNvPr id="0" name=""/>
        <dsp:cNvSpPr/>
      </dsp:nvSpPr>
      <dsp:spPr>
        <a:xfrm>
          <a:off x="2628900" y="3276390"/>
          <a:ext cx="7886700" cy="1075384"/>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65100" rIns="159980" bIns="165100" numCol="1" spcCol="1270" anchor="ctr" anchorCtr="0">
          <a:noAutofit/>
        </a:bodyPr>
        <a:lstStyle/>
        <a:p>
          <a:pPr marL="0" lvl="0" indent="0" algn="l" defTabSz="577850">
            <a:lnSpc>
              <a:spcPct val="90000"/>
            </a:lnSpc>
            <a:spcBef>
              <a:spcPct val="0"/>
            </a:spcBef>
            <a:spcAft>
              <a:spcPct val="35000"/>
            </a:spcAft>
            <a:buNone/>
          </a:pPr>
          <a:r>
            <a:rPr lang="en-CA" sz="1300" kern="1200"/>
            <a:t>Metrics: Accuracy, Precision, Recall, F1-Score, and ROC-AUC.</a:t>
          </a:r>
          <a:endParaRPr lang="en-US" sz="1300" kern="1200"/>
        </a:p>
      </dsp:txBody>
      <dsp:txXfrm>
        <a:off x="2628900" y="3276390"/>
        <a:ext cx="7886700" cy="1075384"/>
      </dsp:txXfrm>
    </dsp:sp>
    <dsp:sp modelId="{92FB4F8A-C305-C44B-9113-2B9A398BD780}">
      <dsp:nvSpPr>
        <dsp:cNvPr id="0" name=""/>
        <dsp:cNvSpPr/>
      </dsp:nvSpPr>
      <dsp:spPr>
        <a:xfrm rot="10800000">
          <a:off x="0" y="1638579"/>
          <a:ext cx="2628900" cy="165394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70688" rIns="186967" bIns="170688" numCol="1" spcCol="1270" anchor="ctr" anchorCtr="0">
          <a:noAutofit/>
        </a:bodyPr>
        <a:lstStyle/>
        <a:p>
          <a:pPr marL="0" lvl="0" indent="0" algn="ctr" defTabSz="1066800">
            <a:lnSpc>
              <a:spcPct val="90000"/>
            </a:lnSpc>
            <a:spcBef>
              <a:spcPct val="0"/>
            </a:spcBef>
            <a:spcAft>
              <a:spcPct val="35000"/>
            </a:spcAft>
            <a:buNone/>
          </a:pPr>
          <a:r>
            <a:rPr lang="en-CA" sz="2400" kern="1200"/>
            <a:t>Model Implementation:</a:t>
          </a:r>
          <a:endParaRPr lang="en-US" sz="2400" kern="1200"/>
        </a:p>
      </dsp:txBody>
      <dsp:txXfrm rot="-10800000">
        <a:off x="0" y="1638579"/>
        <a:ext cx="2628900" cy="1075061"/>
      </dsp:txXfrm>
    </dsp:sp>
    <dsp:sp modelId="{21D2159C-5348-014A-AF66-682E9A9E6CEF}">
      <dsp:nvSpPr>
        <dsp:cNvPr id="0" name=""/>
        <dsp:cNvSpPr/>
      </dsp:nvSpPr>
      <dsp:spPr>
        <a:xfrm>
          <a:off x="2628900" y="1638579"/>
          <a:ext cx="7886700" cy="107506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65100" rIns="159980" bIns="165100" numCol="1" spcCol="1270" anchor="ctr" anchorCtr="0">
          <a:noAutofit/>
        </a:bodyPr>
        <a:lstStyle/>
        <a:p>
          <a:pPr marL="0" lvl="0" indent="0" algn="l" defTabSz="577850">
            <a:lnSpc>
              <a:spcPct val="90000"/>
            </a:lnSpc>
            <a:spcBef>
              <a:spcPct val="0"/>
            </a:spcBef>
            <a:spcAft>
              <a:spcPct val="35000"/>
            </a:spcAft>
            <a:buNone/>
          </a:pPr>
          <a:r>
            <a:rPr lang="en-CA" sz="1300" kern="1200"/>
            <a:t>Logistic Regression: Simple baseline for comparison.</a:t>
          </a:r>
          <a:endParaRPr lang="en-US" sz="1300" kern="1200"/>
        </a:p>
        <a:p>
          <a:pPr marL="0" lvl="0" indent="0" algn="l" defTabSz="577850">
            <a:lnSpc>
              <a:spcPct val="90000"/>
            </a:lnSpc>
            <a:spcBef>
              <a:spcPct val="0"/>
            </a:spcBef>
            <a:spcAft>
              <a:spcPct val="35000"/>
            </a:spcAft>
            <a:buNone/>
          </a:pPr>
          <a:r>
            <a:rPr lang="en-CA" sz="1300" kern="1200"/>
            <a:t>Decision Tree: Captures feature interactions and non-linear patterns.</a:t>
          </a:r>
          <a:endParaRPr lang="en-US" sz="1300" kern="1200"/>
        </a:p>
        <a:p>
          <a:pPr marL="0" lvl="0" indent="0" algn="l" defTabSz="577850">
            <a:lnSpc>
              <a:spcPct val="90000"/>
            </a:lnSpc>
            <a:spcBef>
              <a:spcPct val="0"/>
            </a:spcBef>
            <a:spcAft>
              <a:spcPct val="35000"/>
            </a:spcAft>
            <a:buNone/>
          </a:pPr>
          <a:r>
            <a:rPr lang="en-CA" sz="1300" kern="1200" dirty="0"/>
            <a:t>XGBoost: Advanced boosting algorithm with high predictive accuracy.</a:t>
          </a:r>
          <a:endParaRPr lang="en-US" sz="1300" kern="1200" dirty="0"/>
        </a:p>
      </dsp:txBody>
      <dsp:txXfrm>
        <a:off x="2628900" y="1638579"/>
        <a:ext cx="7886700" cy="1075061"/>
      </dsp:txXfrm>
    </dsp:sp>
    <dsp:sp modelId="{E0C59E19-8390-4D45-B434-B26C65EB1122}">
      <dsp:nvSpPr>
        <dsp:cNvPr id="0" name=""/>
        <dsp:cNvSpPr/>
      </dsp:nvSpPr>
      <dsp:spPr>
        <a:xfrm rot="10800000">
          <a:off x="0" y="769"/>
          <a:ext cx="2628900" cy="165394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70688" rIns="186967" bIns="170688" numCol="1" spcCol="1270" anchor="ctr" anchorCtr="0">
          <a:noAutofit/>
        </a:bodyPr>
        <a:lstStyle/>
        <a:p>
          <a:pPr marL="0" lvl="0" indent="0" algn="ctr" defTabSz="1066800">
            <a:lnSpc>
              <a:spcPct val="90000"/>
            </a:lnSpc>
            <a:spcBef>
              <a:spcPct val="0"/>
            </a:spcBef>
            <a:spcAft>
              <a:spcPct val="35000"/>
            </a:spcAft>
            <a:buNone/>
          </a:pPr>
          <a:r>
            <a:rPr lang="en-CA" sz="2400" kern="1200"/>
            <a:t>Data Preprocessing:</a:t>
          </a:r>
          <a:endParaRPr lang="en-US" sz="2400" kern="1200"/>
        </a:p>
      </dsp:txBody>
      <dsp:txXfrm rot="-10800000">
        <a:off x="0" y="769"/>
        <a:ext cx="2628900" cy="1075061"/>
      </dsp:txXfrm>
    </dsp:sp>
    <dsp:sp modelId="{7FEEF7D2-3F73-2642-A138-8C60E270B10D}">
      <dsp:nvSpPr>
        <dsp:cNvPr id="0" name=""/>
        <dsp:cNvSpPr/>
      </dsp:nvSpPr>
      <dsp:spPr>
        <a:xfrm>
          <a:off x="2628900" y="769"/>
          <a:ext cx="7886700" cy="107506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65100" rIns="159980" bIns="165100" numCol="1" spcCol="1270" anchor="ctr" anchorCtr="0">
          <a:noAutofit/>
        </a:bodyPr>
        <a:lstStyle/>
        <a:p>
          <a:pPr marL="0" lvl="0" indent="0" algn="l" defTabSz="577850">
            <a:lnSpc>
              <a:spcPct val="90000"/>
            </a:lnSpc>
            <a:spcBef>
              <a:spcPct val="0"/>
            </a:spcBef>
            <a:spcAft>
              <a:spcPct val="35000"/>
            </a:spcAft>
            <a:buNone/>
          </a:pPr>
          <a:r>
            <a:rPr lang="en-CA" sz="1300" kern="1200"/>
            <a:t>Handled missing values using median imputation.</a:t>
          </a:r>
          <a:endParaRPr lang="en-US" sz="1300" kern="1200"/>
        </a:p>
        <a:p>
          <a:pPr marL="0" lvl="0" indent="0" algn="l" defTabSz="577850">
            <a:lnSpc>
              <a:spcPct val="90000"/>
            </a:lnSpc>
            <a:spcBef>
              <a:spcPct val="0"/>
            </a:spcBef>
            <a:spcAft>
              <a:spcPct val="35000"/>
            </a:spcAft>
            <a:buNone/>
          </a:pPr>
          <a:r>
            <a:rPr lang="en-CA" sz="1300" kern="1200"/>
            <a:t>Scaled features for uniformity using standardization.</a:t>
          </a:r>
          <a:endParaRPr lang="en-US" sz="1300" kern="1200"/>
        </a:p>
        <a:p>
          <a:pPr marL="0" lvl="0" indent="0" algn="l" defTabSz="577850">
            <a:lnSpc>
              <a:spcPct val="90000"/>
            </a:lnSpc>
            <a:spcBef>
              <a:spcPct val="0"/>
            </a:spcBef>
            <a:spcAft>
              <a:spcPct val="35000"/>
            </a:spcAft>
            <a:buNone/>
          </a:pPr>
          <a:r>
            <a:rPr lang="en-CA" sz="1300" kern="1200"/>
            <a:t>Split data into training (80%) and testing (20%) sets.</a:t>
          </a:r>
          <a:endParaRPr lang="en-US" sz="1300" kern="1200"/>
        </a:p>
      </dsp:txBody>
      <dsp:txXfrm>
        <a:off x="2628900" y="769"/>
        <a:ext cx="7886700" cy="107506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3795C2-33F5-5A44-9A10-F2C36C49D41C}" type="datetimeFigureOut">
              <a:rPr lang="en-US" smtClean="0"/>
              <a:t>12/1/24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58960-E2AD-6647-8AB5-A460ABE137C8}" type="slidenum">
              <a:rPr lang="en-US" smtClean="0"/>
              <a:t>‹#›</a:t>
            </a:fld>
            <a:endParaRPr lang="en-US"/>
          </a:p>
        </p:txBody>
      </p:sp>
    </p:spTree>
    <p:extLst>
      <p:ext uri="{BB962C8B-B14F-4D97-AF65-F5344CB8AC3E}">
        <p14:creationId xmlns:p14="http://schemas.microsoft.com/office/powerpoint/2010/main" val="1048590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Before diving into the details, let me share the main goal of my project. I wanted to see how machine learning models can be used to predict diabetes and identify the most important factors that contribute to the risk.</a:t>
            </a:r>
          </a:p>
          <a:p>
            <a:r>
              <a:rPr lang="en-CA" dirty="0"/>
              <a:t>To achieve this, I focused on evaluating three models: Logistic Regression, Decision Tree, and XGBoost. Each of these models has its strengths, and I wanted to find out which one works best for this specific problem.</a:t>
            </a:r>
          </a:p>
          <a:p>
            <a:r>
              <a:rPr lang="en-CA" dirty="0"/>
              <a:t>Another key part of this project was analyzing the features in the dataset—like glucose levels, BMI, and age—to understand their role in diabetes prediction. This insight could help healthcare professionals target the right areas for early intervention.</a:t>
            </a:r>
            <a:endParaRPr lang="en-US" dirty="0"/>
          </a:p>
        </p:txBody>
      </p:sp>
      <p:sp>
        <p:nvSpPr>
          <p:cNvPr id="4" name="Slide Number Placeholder 3"/>
          <p:cNvSpPr>
            <a:spLocks noGrp="1"/>
          </p:cNvSpPr>
          <p:nvPr>
            <p:ph type="sldNum" sz="quarter" idx="5"/>
          </p:nvPr>
        </p:nvSpPr>
        <p:spPr/>
        <p:txBody>
          <a:bodyPr/>
          <a:lstStyle/>
          <a:p>
            <a:fld id="{E3C58960-E2AD-6647-8AB5-A460ABE137C8}" type="slidenum">
              <a:rPr lang="en-US" smtClean="0"/>
              <a:t>2</a:t>
            </a:fld>
            <a:endParaRPr lang="en-US"/>
          </a:p>
        </p:txBody>
      </p:sp>
    </p:spTree>
    <p:extLst>
      <p:ext uri="{BB962C8B-B14F-4D97-AF65-F5344CB8AC3E}">
        <p14:creationId xmlns:p14="http://schemas.microsoft.com/office/powerpoint/2010/main" val="3542254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Let me walk you through the dataset I used for this project. It comes from Kaggle, a platform known for hosting datasets across various fields, including healthcare. This particular dataset focuses on diabetes prediction and contains about 3,000 patient records.</a:t>
            </a:r>
          </a:p>
          <a:p>
            <a:r>
              <a:rPr lang="en-CA" dirty="0"/>
              <a:t>The data is quite comprehensive. It includes health indicators like glucose levels, blood pressure, and BMI, which are crucial for assessing diabetes risk. There are also demographic details, such as age and the number of pregnancies, which add valuable context to the predictions.</a:t>
            </a:r>
          </a:p>
          <a:p>
            <a:r>
              <a:rPr lang="en-CA" dirty="0"/>
              <a:t>The target variable in this dataset is simple: it tells us whether a person is diabetic, marked as 1, or not diabetic, marked as 0. This straightforward structure makes it ideal for building and testing machine learning models.</a:t>
            </a:r>
          </a:p>
          <a:p>
            <a:r>
              <a:rPr lang="en-CA" dirty="0"/>
              <a:t>This dataset forms the backbone of my analysis, and everything I’ll show you in the following slides is built on the insights drawn from these features. </a:t>
            </a:r>
            <a:endParaRPr lang="en-US" dirty="0"/>
          </a:p>
        </p:txBody>
      </p:sp>
      <p:sp>
        <p:nvSpPr>
          <p:cNvPr id="4" name="Slide Number Placeholder 3"/>
          <p:cNvSpPr>
            <a:spLocks noGrp="1"/>
          </p:cNvSpPr>
          <p:nvPr>
            <p:ph type="sldNum" sz="quarter" idx="5"/>
          </p:nvPr>
        </p:nvSpPr>
        <p:spPr/>
        <p:txBody>
          <a:bodyPr/>
          <a:lstStyle/>
          <a:p>
            <a:fld id="{E3C58960-E2AD-6647-8AB5-A460ABE137C8}" type="slidenum">
              <a:rPr lang="en-US" smtClean="0"/>
              <a:t>3</a:t>
            </a:fld>
            <a:endParaRPr lang="en-US"/>
          </a:p>
        </p:txBody>
      </p:sp>
    </p:spTree>
    <p:extLst>
      <p:ext uri="{BB962C8B-B14F-4D97-AF65-F5344CB8AC3E}">
        <p14:creationId xmlns:p14="http://schemas.microsoft.com/office/powerpoint/2010/main" val="1822142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Once I had the data, the first step was preprocessing. Missing values were handled using median imputation to ensure no information was lost. Then, I standardized the numerical features to ensure they were all on the same scale, which is crucial for some models like Logistic Regression. Finally, I split the data into training and testing sets, with 80% used for training the models and 20% for testing.</a:t>
            </a:r>
          </a:p>
          <a:p>
            <a:endParaRPr lang="en-CA" dirty="0"/>
          </a:p>
          <a:p>
            <a:r>
              <a:rPr lang="en-CA" dirty="0"/>
              <a:t>I implemented three machine learning models. Logistic Regression served as a simple baseline—it’s great for quick comparisons. The Decision Tree model allowed me to explore feature interactions and non-linear patterns in the data. Finally, I used XGBoost, an advanced algorithm that’s well-known for its high accuracy and robustness in handling complex datasets.</a:t>
            </a:r>
          </a:p>
          <a:p>
            <a:endParaRPr lang="en-CA" dirty="0"/>
          </a:p>
          <a:p>
            <a:r>
              <a:rPr lang="en-CA" dirty="0"/>
              <a:t>To evaluate the performance of these models, I focused on key metrics like Accuracy, Precision, Recall, F1-Score, and ROC-AUC. These metrics helped me compare the models and determine which one was most effective in predicting diabetes.</a:t>
            </a:r>
          </a:p>
          <a:p>
            <a:endParaRPr lang="en-CA" dirty="0"/>
          </a:p>
          <a:p>
            <a:r>
              <a:rPr lang="en-CA" dirty="0"/>
              <a:t>With the data processed and models implemented, it was time to test their performance and analyze the results. Let’s take a look at what I found.</a:t>
            </a:r>
            <a:endParaRPr lang="en-US" dirty="0"/>
          </a:p>
        </p:txBody>
      </p:sp>
      <p:sp>
        <p:nvSpPr>
          <p:cNvPr id="4" name="Slide Number Placeholder 3"/>
          <p:cNvSpPr>
            <a:spLocks noGrp="1"/>
          </p:cNvSpPr>
          <p:nvPr>
            <p:ph type="sldNum" sz="quarter" idx="5"/>
          </p:nvPr>
        </p:nvSpPr>
        <p:spPr/>
        <p:txBody>
          <a:bodyPr/>
          <a:lstStyle/>
          <a:p>
            <a:fld id="{E3C58960-E2AD-6647-8AB5-A460ABE137C8}" type="slidenum">
              <a:rPr lang="en-US" smtClean="0"/>
              <a:t>4</a:t>
            </a:fld>
            <a:endParaRPr lang="en-US"/>
          </a:p>
        </p:txBody>
      </p:sp>
    </p:spTree>
    <p:extLst>
      <p:ext uri="{BB962C8B-B14F-4D97-AF65-F5344CB8AC3E}">
        <p14:creationId xmlns:p14="http://schemas.microsoft.com/office/powerpoint/2010/main" val="475418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are the results of my analysis, comparing the performance of three models:</a:t>
            </a:r>
          </a:p>
          <a:p>
            <a:r>
              <a:rPr lang="en-CA" dirty="0"/>
              <a:t>Logistic Regression had the lowest performance, with a test accuracy of 77.26%. While it’s simple and quick, it struggled with capturing the complexity of the data.</a:t>
            </a:r>
          </a:p>
          <a:p>
            <a:r>
              <a:rPr lang="en-CA" dirty="0"/>
              <a:t>The Decision Tree model performed much better, achieving over 96% accuracy. It was effective but slightly less consistent, as reflected in its precision and recall scores.</a:t>
            </a:r>
          </a:p>
          <a:p>
            <a:r>
              <a:rPr lang="en-CA" dirty="0"/>
              <a:t>Finally, XGBoost stood out as the best-performing model, with a test accuracy of 98.19%. It had the highest precision, recall, and F1-Score, making it the most reliable for predicting diabetes.”</a:t>
            </a:r>
            <a:endParaRPr lang="en-US" dirty="0"/>
          </a:p>
        </p:txBody>
      </p:sp>
      <p:sp>
        <p:nvSpPr>
          <p:cNvPr id="4" name="Slide Number Placeholder 3"/>
          <p:cNvSpPr>
            <a:spLocks noGrp="1"/>
          </p:cNvSpPr>
          <p:nvPr>
            <p:ph type="sldNum" sz="quarter" idx="5"/>
          </p:nvPr>
        </p:nvSpPr>
        <p:spPr/>
        <p:txBody>
          <a:bodyPr/>
          <a:lstStyle/>
          <a:p>
            <a:fld id="{E3C58960-E2AD-6647-8AB5-A460ABE137C8}" type="slidenum">
              <a:rPr lang="en-US" smtClean="0"/>
              <a:t>5</a:t>
            </a:fld>
            <a:endParaRPr lang="en-US"/>
          </a:p>
        </p:txBody>
      </p:sp>
    </p:spTree>
    <p:extLst>
      <p:ext uri="{BB962C8B-B14F-4D97-AF65-F5344CB8AC3E}">
        <p14:creationId xmlns:p14="http://schemas.microsoft.com/office/powerpoint/2010/main" val="1813723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Let’s take a closer look at how XGBoost performed in detail. This model consistently outperformed others, so I wanted to highlight its metrics and key insights.</a:t>
            </a:r>
          </a:p>
          <a:p>
            <a:r>
              <a:rPr lang="en-CA" dirty="0"/>
              <a:t>Here’s the confusion matrix for XGBoost. The model correctly classified 180 diabetic cases and 364 non-diabetic cases, with only 10 misclassifications in total. This demonstrates its reliability.</a:t>
            </a:r>
          </a:p>
          <a:p>
            <a:r>
              <a:rPr lang="en-CA" dirty="0"/>
              <a:t>The ROC curve further supports its performance, with an AUC of 0.98. This means XGBoost is highly effective at distinguishing between diabetic and non-diabetic cases.</a:t>
            </a:r>
          </a:p>
          <a:p>
            <a:r>
              <a:rPr lang="en-CA" dirty="0"/>
              <a:t>The heatmap shows the correlation of features with the target variable, Outcome. Glucose has the strongest correlation at 0.46, followed by BMI and Age. These findings align with clinical knowledge, highlighting the importance of these factors in diabetes prediction.</a:t>
            </a:r>
          </a:p>
          <a:p>
            <a:r>
              <a:rPr lang="en-CA" dirty="0"/>
              <a:t>While </a:t>
            </a:r>
            <a:r>
              <a:rPr lang="en-CA" dirty="0" err="1"/>
              <a:t>XGBoost’s</a:t>
            </a:r>
            <a:r>
              <a:rPr lang="en-CA" dirty="0"/>
              <a:t> performance is impressive, it’s essential to address some of the gaps and limitations of this project. Let’s discuss those next.</a:t>
            </a:r>
          </a:p>
          <a:p>
            <a:endParaRPr lang="en-US" dirty="0"/>
          </a:p>
        </p:txBody>
      </p:sp>
      <p:sp>
        <p:nvSpPr>
          <p:cNvPr id="4" name="Slide Number Placeholder 3"/>
          <p:cNvSpPr>
            <a:spLocks noGrp="1"/>
          </p:cNvSpPr>
          <p:nvPr>
            <p:ph type="sldNum" sz="quarter" idx="5"/>
          </p:nvPr>
        </p:nvSpPr>
        <p:spPr/>
        <p:txBody>
          <a:bodyPr/>
          <a:lstStyle/>
          <a:p>
            <a:fld id="{E3C58960-E2AD-6647-8AB5-A460ABE137C8}" type="slidenum">
              <a:rPr lang="en-US" smtClean="0"/>
              <a:t>6</a:t>
            </a:fld>
            <a:endParaRPr lang="en-US"/>
          </a:p>
        </p:txBody>
      </p:sp>
    </p:spTree>
    <p:extLst>
      <p:ext uri="{BB962C8B-B14F-4D97-AF65-F5344CB8AC3E}">
        <p14:creationId xmlns:p14="http://schemas.microsoft.com/office/powerpoint/2010/main" val="2054938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 project is without its limitations, and understanding these gaps is crucial for improvement. Let me walk you through some key challenges I faced.</a:t>
            </a:r>
          </a:p>
          <a:p>
            <a:r>
              <a:rPr lang="en-CA" dirty="0"/>
              <a:t>The dataset, while robust, is not fully representative of diverse populations. Factors like ethnicity, lifestyle, and regional health disparities are missing, which could impact the generalizability of the model.</a:t>
            </a:r>
          </a:p>
          <a:p>
            <a:r>
              <a:rPr lang="en-CA" dirty="0"/>
              <a:t>Certain features, like insulin levels and skin thickness, are not always available in routine healthcare settings. This could limit the model’s usability in practical applications.</a:t>
            </a:r>
          </a:p>
          <a:p>
            <a:r>
              <a:rPr lang="en-CA" dirty="0"/>
              <a:t>XGBoost, though high-performing, showed slight overfitting due to the limited size of the dataset. This could reduce its reliability when applied to completely new data.</a:t>
            </a:r>
            <a:endParaRPr lang="en-US" dirty="0"/>
          </a:p>
        </p:txBody>
      </p:sp>
      <p:sp>
        <p:nvSpPr>
          <p:cNvPr id="4" name="Slide Number Placeholder 3"/>
          <p:cNvSpPr>
            <a:spLocks noGrp="1"/>
          </p:cNvSpPr>
          <p:nvPr>
            <p:ph type="sldNum" sz="quarter" idx="5"/>
          </p:nvPr>
        </p:nvSpPr>
        <p:spPr/>
        <p:txBody>
          <a:bodyPr/>
          <a:lstStyle/>
          <a:p>
            <a:fld id="{E3C58960-E2AD-6647-8AB5-A460ABE137C8}" type="slidenum">
              <a:rPr lang="en-US" smtClean="0"/>
              <a:t>7</a:t>
            </a:fld>
            <a:endParaRPr lang="en-US"/>
          </a:p>
        </p:txBody>
      </p:sp>
    </p:spTree>
    <p:extLst>
      <p:ext uri="{BB962C8B-B14F-4D97-AF65-F5344CB8AC3E}">
        <p14:creationId xmlns:p14="http://schemas.microsoft.com/office/powerpoint/2010/main" val="471094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graph breaks down the importance of different features in predicting diabetes. It shows that glucose levels are by far the most critical, followed by BMI and age.</a:t>
            </a:r>
          </a:p>
          <a:p>
            <a:r>
              <a:rPr lang="en-CA" dirty="0"/>
              <a:t>Controlling glucose levels is the most impactful step. For those at risk, adopting low-carb diets like ketogenic or carnivore can significantly lower glucose levels. These diets reduce carbohydrate intake, forcing the body to use fat for energy, which naturally stabilizes blood sugar and insulin levels.</a:t>
            </a:r>
          </a:p>
          <a:p>
            <a:r>
              <a:rPr lang="en-CA" dirty="0"/>
              <a:t>BMI, or Body Mass Index, is a critical modifiable factor. Maintaining a healthy weight through regular physical activity and balanced eating habits is crucial.</a:t>
            </a:r>
          </a:p>
          <a:p>
            <a:r>
              <a:rPr lang="en-CA" dirty="0"/>
              <a:t>Age is a non-modifiable factor, but it doesn’t mean risks can’t be managed.</a:t>
            </a:r>
          </a:p>
          <a:p>
            <a:endParaRPr lang="en-CA" dirty="0"/>
          </a:p>
          <a:p>
            <a:r>
              <a:rPr lang="en-CA" dirty="0"/>
              <a:t>To conclude, the takeaway here is clear: managing glucose levels, maintaining a healthy weight, and adopting proactive health habits are powerful ways to reduce diabetes risk. </a:t>
            </a:r>
            <a:endParaRPr lang="en-US" dirty="0"/>
          </a:p>
        </p:txBody>
      </p:sp>
      <p:sp>
        <p:nvSpPr>
          <p:cNvPr id="4" name="Slide Number Placeholder 3"/>
          <p:cNvSpPr>
            <a:spLocks noGrp="1"/>
          </p:cNvSpPr>
          <p:nvPr>
            <p:ph type="sldNum" sz="quarter" idx="5"/>
          </p:nvPr>
        </p:nvSpPr>
        <p:spPr/>
        <p:txBody>
          <a:bodyPr/>
          <a:lstStyle/>
          <a:p>
            <a:fld id="{E3C58960-E2AD-6647-8AB5-A460ABE137C8}" type="slidenum">
              <a:rPr lang="en-US" smtClean="0"/>
              <a:t>8</a:t>
            </a:fld>
            <a:endParaRPr lang="en-US"/>
          </a:p>
        </p:txBody>
      </p:sp>
    </p:spTree>
    <p:extLst>
      <p:ext uri="{BB962C8B-B14F-4D97-AF65-F5344CB8AC3E}">
        <p14:creationId xmlns:p14="http://schemas.microsoft.com/office/powerpoint/2010/main" val="1703263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part of my research, I reviewed related studies that align with the focus of my project. These papers provided valuable context and reinforced the importance of machine learning in diabetes prediction.</a:t>
            </a:r>
          </a:p>
          <a:p>
            <a:r>
              <a:rPr lang="en-CA" dirty="0"/>
              <a:t>Shi et al. developed a model specifically for predicting severe hypoglycemia in older adults. This study demonstrated how machine learning can proactively identify at-risk individuals, reducing hospitalizations and improving care outcomes.</a:t>
            </a:r>
          </a:p>
          <a:p>
            <a:r>
              <a:rPr lang="en-CA" dirty="0"/>
              <a:t>And the same person worked on another study in 2022 on refining diabetes prediction models to make them more effective in clinical settings. They showed that advanced feature engineering techniques could significantly enhance model performance.</a:t>
            </a:r>
          </a:p>
          <a:p>
            <a:r>
              <a:rPr lang="en-CA" dirty="0"/>
              <a:t>Jahan </a:t>
            </a:r>
            <a:r>
              <a:rPr lang="en-CA" dirty="0" err="1"/>
              <a:t>Kakoly</a:t>
            </a:r>
            <a:r>
              <a:rPr lang="en-CA" dirty="0"/>
              <a:t> et al. took a different approach by focusing on risk factor analysis. Their study emphasized the importance of identifying and selecting the most critical features, which aligns closely with the feature importance analysis in my project.</a:t>
            </a:r>
          </a:p>
          <a:p>
            <a:endParaRPr lang="en-CA" dirty="0"/>
          </a:p>
          <a:p>
            <a:r>
              <a:rPr lang="en-CA" dirty="0"/>
              <a:t>These papers supported the findings in my study and highlighted key areas like feature selection, advanced algorithms, and clinical applications. They validated the approach I took and underscored the potential of machine learning in healthcare.</a:t>
            </a:r>
          </a:p>
          <a:p>
            <a:endParaRPr lang="en-CA" dirty="0"/>
          </a:p>
          <a:p>
            <a:r>
              <a:rPr lang="en-CA" dirty="0"/>
              <a:t>Thank you! And I’m happy to answer </a:t>
            </a:r>
            <a:r>
              <a:rPr lang="en-CA"/>
              <a:t>any questions.</a:t>
            </a:r>
            <a:endParaRPr lang="en-US" dirty="0"/>
          </a:p>
        </p:txBody>
      </p:sp>
      <p:sp>
        <p:nvSpPr>
          <p:cNvPr id="4" name="Slide Number Placeholder 3"/>
          <p:cNvSpPr>
            <a:spLocks noGrp="1"/>
          </p:cNvSpPr>
          <p:nvPr>
            <p:ph type="sldNum" sz="quarter" idx="5"/>
          </p:nvPr>
        </p:nvSpPr>
        <p:spPr/>
        <p:txBody>
          <a:bodyPr/>
          <a:lstStyle/>
          <a:p>
            <a:fld id="{E3C58960-E2AD-6647-8AB5-A460ABE137C8}" type="slidenum">
              <a:rPr lang="en-US" smtClean="0"/>
              <a:t>9</a:t>
            </a:fld>
            <a:endParaRPr lang="en-US"/>
          </a:p>
        </p:txBody>
      </p:sp>
    </p:spTree>
    <p:extLst>
      <p:ext uri="{BB962C8B-B14F-4D97-AF65-F5344CB8AC3E}">
        <p14:creationId xmlns:p14="http://schemas.microsoft.com/office/powerpoint/2010/main" val="4088435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4E7A9F-300D-EB48-98B0-BCD69FF65214}" type="datetime1">
              <a:rPr lang="en-CA" smtClean="0"/>
              <a:t>2024-12-01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2F9F6-90BA-1446-A599-08121D182393}" type="slidenum">
              <a:rPr lang="en-US" smtClean="0"/>
              <a:t>‹#›</a:t>
            </a:fld>
            <a:endParaRPr lang="en-US"/>
          </a:p>
        </p:txBody>
      </p:sp>
    </p:spTree>
    <p:extLst>
      <p:ext uri="{BB962C8B-B14F-4D97-AF65-F5344CB8AC3E}">
        <p14:creationId xmlns:p14="http://schemas.microsoft.com/office/powerpoint/2010/main" val="2765102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7158A-EADE-654E-A446-5A414DD9897E}" type="datetime1">
              <a:rPr lang="en-CA" smtClean="0"/>
              <a:t>2024-12-01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2F9F6-90BA-1446-A599-08121D182393}" type="slidenum">
              <a:rPr lang="en-US" smtClean="0"/>
              <a:t>‹#›</a:t>
            </a:fld>
            <a:endParaRPr lang="en-US"/>
          </a:p>
        </p:txBody>
      </p:sp>
    </p:spTree>
    <p:extLst>
      <p:ext uri="{BB962C8B-B14F-4D97-AF65-F5344CB8AC3E}">
        <p14:creationId xmlns:p14="http://schemas.microsoft.com/office/powerpoint/2010/main" val="1139946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C5E12A-916F-2744-BD4D-9F1B09B5058F}" type="datetime1">
              <a:rPr lang="en-CA" smtClean="0"/>
              <a:t>2024-12-01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2F9F6-90BA-1446-A599-08121D182393}" type="slidenum">
              <a:rPr lang="en-US" smtClean="0"/>
              <a:t>‹#›</a:t>
            </a:fld>
            <a:endParaRPr lang="en-US"/>
          </a:p>
        </p:txBody>
      </p:sp>
    </p:spTree>
    <p:extLst>
      <p:ext uri="{BB962C8B-B14F-4D97-AF65-F5344CB8AC3E}">
        <p14:creationId xmlns:p14="http://schemas.microsoft.com/office/powerpoint/2010/main" val="2350216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06389A-F9B6-A747-824A-26FCE7828A1C}" type="datetime1">
              <a:rPr lang="en-CA" smtClean="0"/>
              <a:t>2024-12-01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2F9F6-90BA-1446-A599-08121D182393}" type="slidenum">
              <a:rPr lang="en-US" smtClean="0"/>
              <a:t>‹#›</a:t>
            </a:fld>
            <a:endParaRPr lang="en-US"/>
          </a:p>
        </p:txBody>
      </p:sp>
    </p:spTree>
    <p:extLst>
      <p:ext uri="{BB962C8B-B14F-4D97-AF65-F5344CB8AC3E}">
        <p14:creationId xmlns:p14="http://schemas.microsoft.com/office/powerpoint/2010/main" val="266397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D84FFB-4D57-5C43-B20F-3520112EB261}" type="datetime1">
              <a:rPr lang="en-CA" smtClean="0"/>
              <a:t>2024-12-01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2F9F6-90BA-1446-A599-08121D182393}" type="slidenum">
              <a:rPr lang="en-US" smtClean="0"/>
              <a:t>‹#›</a:t>
            </a:fld>
            <a:endParaRPr lang="en-US"/>
          </a:p>
        </p:txBody>
      </p:sp>
    </p:spTree>
    <p:extLst>
      <p:ext uri="{BB962C8B-B14F-4D97-AF65-F5344CB8AC3E}">
        <p14:creationId xmlns:p14="http://schemas.microsoft.com/office/powerpoint/2010/main" val="3629884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1AAD1E-C6E0-2C4D-9FAA-842DBD570231}" type="datetime1">
              <a:rPr lang="en-CA" smtClean="0"/>
              <a:t>2024-12-01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2F9F6-90BA-1446-A599-08121D182393}" type="slidenum">
              <a:rPr lang="en-US" smtClean="0"/>
              <a:t>‹#›</a:t>
            </a:fld>
            <a:endParaRPr lang="en-US"/>
          </a:p>
        </p:txBody>
      </p:sp>
    </p:spTree>
    <p:extLst>
      <p:ext uri="{BB962C8B-B14F-4D97-AF65-F5344CB8AC3E}">
        <p14:creationId xmlns:p14="http://schemas.microsoft.com/office/powerpoint/2010/main" val="99988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27A142-FE07-144B-9686-92D66DEA325D}" type="datetime1">
              <a:rPr lang="en-CA" smtClean="0"/>
              <a:t>2024-12-01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C2F9F6-90BA-1446-A599-08121D182393}" type="slidenum">
              <a:rPr lang="en-US" smtClean="0"/>
              <a:t>‹#›</a:t>
            </a:fld>
            <a:endParaRPr lang="en-US"/>
          </a:p>
        </p:txBody>
      </p:sp>
    </p:spTree>
    <p:extLst>
      <p:ext uri="{BB962C8B-B14F-4D97-AF65-F5344CB8AC3E}">
        <p14:creationId xmlns:p14="http://schemas.microsoft.com/office/powerpoint/2010/main" val="2795148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A81889-1657-C94B-81EB-5AD1AC14D243}" type="datetime1">
              <a:rPr lang="en-CA" smtClean="0"/>
              <a:t>2024-12-01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C2F9F6-90BA-1446-A599-08121D182393}" type="slidenum">
              <a:rPr lang="en-US" smtClean="0"/>
              <a:t>‹#›</a:t>
            </a:fld>
            <a:endParaRPr lang="en-US"/>
          </a:p>
        </p:txBody>
      </p:sp>
    </p:spTree>
    <p:extLst>
      <p:ext uri="{BB962C8B-B14F-4D97-AF65-F5344CB8AC3E}">
        <p14:creationId xmlns:p14="http://schemas.microsoft.com/office/powerpoint/2010/main" val="4266934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E07C22-73CB-304E-989B-A2FA7A1D494C}" type="datetime1">
              <a:rPr lang="en-CA" smtClean="0"/>
              <a:t>2024-12-01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C2F9F6-90BA-1446-A599-08121D182393}" type="slidenum">
              <a:rPr lang="en-US" smtClean="0"/>
              <a:t>‹#›</a:t>
            </a:fld>
            <a:endParaRPr lang="en-US"/>
          </a:p>
        </p:txBody>
      </p:sp>
    </p:spTree>
    <p:extLst>
      <p:ext uri="{BB962C8B-B14F-4D97-AF65-F5344CB8AC3E}">
        <p14:creationId xmlns:p14="http://schemas.microsoft.com/office/powerpoint/2010/main" val="154755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32708A-38DB-DB42-969A-B55E2FF153D4}" type="datetime1">
              <a:rPr lang="en-CA" smtClean="0"/>
              <a:t>2024-12-01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2F9F6-90BA-1446-A599-08121D182393}" type="slidenum">
              <a:rPr lang="en-US" smtClean="0"/>
              <a:t>‹#›</a:t>
            </a:fld>
            <a:endParaRPr lang="en-US"/>
          </a:p>
        </p:txBody>
      </p:sp>
    </p:spTree>
    <p:extLst>
      <p:ext uri="{BB962C8B-B14F-4D97-AF65-F5344CB8AC3E}">
        <p14:creationId xmlns:p14="http://schemas.microsoft.com/office/powerpoint/2010/main" val="334725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057609-2109-8449-89F0-A26299C3FC22}" type="datetime1">
              <a:rPr lang="en-CA" smtClean="0"/>
              <a:t>2024-12-01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2F9F6-90BA-1446-A599-08121D182393}" type="slidenum">
              <a:rPr lang="en-US" smtClean="0"/>
              <a:t>‹#›</a:t>
            </a:fld>
            <a:endParaRPr lang="en-US"/>
          </a:p>
        </p:txBody>
      </p:sp>
    </p:spTree>
    <p:extLst>
      <p:ext uri="{BB962C8B-B14F-4D97-AF65-F5344CB8AC3E}">
        <p14:creationId xmlns:p14="http://schemas.microsoft.com/office/powerpoint/2010/main" val="256178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5F9B1ED4-8667-F54A-859E-FF67BE03823B}" type="datetime1">
              <a:rPr lang="en-CA" smtClean="0"/>
              <a:t>2024-12-01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D4C2F9F6-90BA-1446-A599-08121D182393}" type="slidenum">
              <a:rPr lang="en-US" smtClean="0"/>
              <a:t>‹#›</a:t>
            </a:fld>
            <a:endParaRPr lang="en-US"/>
          </a:p>
        </p:txBody>
      </p:sp>
    </p:spTree>
    <p:extLst>
      <p:ext uri="{BB962C8B-B14F-4D97-AF65-F5344CB8AC3E}">
        <p14:creationId xmlns:p14="http://schemas.microsoft.com/office/powerpoint/2010/main" val="6870646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pulse/diabetes-alert-predicting-machinelearning-f%C3%A1bio-olivei-hbdyf/"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abetes Alert: A Machine Learning-Based App">
            <a:extLst>
              <a:ext uri="{FF2B5EF4-FFF2-40B4-BE49-F238E27FC236}">
                <a16:creationId xmlns:a16="http://schemas.microsoft.com/office/drawing/2014/main" id="{E2A04A2C-7EBC-1A60-B5AE-B6DE245333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6110" b="5287"/>
          <a:stretch/>
        </p:blipFill>
        <p:spPr bwMode="auto">
          <a:xfrm>
            <a:off x="20" y="10"/>
            <a:ext cx="12191979" cy="5486390"/>
          </a:xfrm>
          <a:prstGeom prst="rect">
            <a:avLst/>
          </a:prstGeom>
          <a:noFill/>
          <a:effectLst>
            <a:outerShdw blurRad="596900" dist="330200" dir="8820000" sx="87000" sy="87000" algn="ctr" rotWithShape="0">
              <a:srgbClr val="000000">
                <a:alpha val="29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5CCD66D-FEB3-DE4F-9A6D-3DFFF020978A}"/>
              </a:ext>
            </a:extLst>
          </p:cNvPr>
          <p:cNvSpPr>
            <a:spLocks noGrp="1"/>
          </p:cNvSpPr>
          <p:nvPr>
            <p:ph type="ctrTitle"/>
          </p:nvPr>
        </p:nvSpPr>
        <p:spPr>
          <a:xfrm>
            <a:off x="589556" y="5746071"/>
            <a:ext cx="7015499" cy="852260"/>
          </a:xfrm>
        </p:spPr>
        <p:txBody>
          <a:bodyPr anchor="ctr">
            <a:normAutofit/>
          </a:bodyPr>
          <a:lstStyle/>
          <a:p>
            <a:pPr algn="l"/>
            <a:r>
              <a:rPr lang="en-CA" sz="2500" dirty="0"/>
              <a:t>The Role of Machine Learning in Predicting Diabetes</a:t>
            </a:r>
            <a:endParaRPr lang="en-US" sz="2500" dirty="0"/>
          </a:p>
        </p:txBody>
      </p:sp>
      <p:sp>
        <p:nvSpPr>
          <p:cNvPr id="3" name="Subtitle 2">
            <a:extLst>
              <a:ext uri="{FF2B5EF4-FFF2-40B4-BE49-F238E27FC236}">
                <a16:creationId xmlns:a16="http://schemas.microsoft.com/office/drawing/2014/main" id="{64976BC7-59A6-96B2-DFC3-AB1F159A9022}"/>
              </a:ext>
            </a:extLst>
          </p:cNvPr>
          <p:cNvSpPr>
            <a:spLocks noGrp="1"/>
          </p:cNvSpPr>
          <p:nvPr>
            <p:ph type="subTitle" idx="1"/>
          </p:nvPr>
        </p:nvSpPr>
        <p:spPr>
          <a:xfrm>
            <a:off x="7605056" y="5746071"/>
            <a:ext cx="4114801" cy="852260"/>
          </a:xfrm>
        </p:spPr>
        <p:txBody>
          <a:bodyPr anchor="ctr">
            <a:normAutofit fontScale="70000" lnSpcReduction="20000"/>
          </a:bodyPr>
          <a:lstStyle/>
          <a:p>
            <a:pPr algn="r"/>
            <a:r>
              <a:rPr lang="en-US" sz="2000" dirty="0"/>
              <a:t>Saleh Babaei</a:t>
            </a:r>
          </a:p>
          <a:p>
            <a:pPr algn="r"/>
            <a:r>
              <a:rPr lang="en-US" sz="2000" dirty="0"/>
              <a:t>BTM 710</a:t>
            </a:r>
          </a:p>
          <a:p>
            <a:pPr algn="r"/>
            <a:r>
              <a:rPr lang="en-US" sz="2000" dirty="0"/>
              <a:t>2024-12-01</a:t>
            </a:r>
          </a:p>
        </p:txBody>
      </p:sp>
      <p:sp>
        <p:nvSpPr>
          <p:cNvPr id="4" name="TextBox 3">
            <a:extLst>
              <a:ext uri="{FF2B5EF4-FFF2-40B4-BE49-F238E27FC236}">
                <a16:creationId xmlns:a16="http://schemas.microsoft.com/office/drawing/2014/main" id="{CF9035E2-CE18-7691-525F-F9ECD36F937B}"/>
              </a:ext>
            </a:extLst>
          </p:cNvPr>
          <p:cNvSpPr txBox="1"/>
          <p:nvPr/>
        </p:nvSpPr>
        <p:spPr>
          <a:xfrm>
            <a:off x="11206929" y="151947"/>
            <a:ext cx="785793" cy="215444"/>
          </a:xfrm>
          <a:prstGeom prst="rect">
            <a:avLst/>
          </a:prstGeom>
          <a:noFill/>
        </p:spPr>
        <p:txBody>
          <a:bodyPr wrap="none" rtlCol="0">
            <a:spAutoFit/>
          </a:bodyPr>
          <a:lstStyle/>
          <a:p>
            <a:r>
              <a:rPr lang="en-US" sz="800" dirty="0">
                <a:hlinkClick r:id="rId3"/>
              </a:rPr>
              <a:t>Image source</a:t>
            </a:r>
            <a:endParaRPr lang="en-US" sz="800" dirty="0"/>
          </a:p>
        </p:txBody>
      </p:sp>
    </p:spTree>
    <p:extLst>
      <p:ext uri="{BB962C8B-B14F-4D97-AF65-F5344CB8AC3E}">
        <p14:creationId xmlns:p14="http://schemas.microsoft.com/office/powerpoint/2010/main" val="3412229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1B6FED-AD4B-12A0-60AF-3E4E62EE36AC}"/>
              </a:ext>
            </a:extLst>
          </p:cNvPr>
          <p:cNvSpPr>
            <a:spLocks noGrp="1"/>
          </p:cNvSpPr>
          <p:nvPr>
            <p:ph type="title"/>
          </p:nvPr>
        </p:nvSpPr>
        <p:spPr>
          <a:xfrm>
            <a:off x="838200" y="556995"/>
            <a:ext cx="10515600" cy="1133693"/>
          </a:xfrm>
        </p:spPr>
        <p:txBody>
          <a:bodyPr>
            <a:normAutofit/>
          </a:bodyPr>
          <a:lstStyle/>
          <a:p>
            <a:r>
              <a:rPr lang="en-US" sz="5200" dirty="0"/>
              <a:t>Goal of the Project</a:t>
            </a:r>
          </a:p>
        </p:txBody>
      </p:sp>
      <p:sp>
        <p:nvSpPr>
          <p:cNvPr id="4" name="Slide Number Placeholder 3">
            <a:extLst>
              <a:ext uri="{FF2B5EF4-FFF2-40B4-BE49-F238E27FC236}">
                <a16:creationId xmlns:a16="http://schemas.microsoft.com/office/drawing/2014/main" id="{260C8761-10DE-4243-C583-B55524FBED98}"/>
              </a:ext>
            </a:extLst>
          </p:cNvPr>
          <p:cNvSpPr>
            <a:spLocks noGrp="1"/>
          </p:cNvSpPr>
          <p:nvPr>
            <p:ph type="sldNum" sz="quarter" idx="12"/>
          </p:nvPr>
        </p:nvSpPr>
        <p:spPr>
          <a:xfrm>
            <a:off x="8610600" y="6356350"/>
            <a:ext cx="2743200" cy="365125"/>
          </a:xfrm>
        </p:spPr>
        <p:txBody>
          <a:bodyPr>
            <a:normAutofit/>
          </a:bodyPr>
          <a:lstStyle/>
          <a:p>
            <a:pPr>
              <a:spcAft>
                <a:spcPts val="600"/>
              </a:spcAft>
            </a:pPr>
            <a:fld id="{D4C2F9F6-90BA-1446-A599-08121D182393}" type="slidenum">
              <a:rPr lang="en-US" smtClean="0"/>
              <a:pPr>
                <a:spcAft>
                  <a:spcPts val="600"/>
                </a:spcAft>
              </a:pPr>
              <a:t>2</a:t>
            </a:fld>
            <a:endParaRPr lang="en-US"/>
          </a:p>
        </p:txBody>
      </p:sp>
      <p:graphicFrame>
        <p:nvGraphicFramePr>
          <p:cNvPr id="6" name="Content Placeholder 2">
            <a:extLst>
              <a:ext uri="{FF2B5EF4-FFF2-40B4-BE49-F238E27FC236}">
                <a16:creationId xmlns:a16="http://schemas.microsoft.com/office/drawing/2014/main" id="{9BF319CB-185D-EEA2-CB9B-46D97A3C735B}"/>
              </a:ext>
            </a:extLst>
          </p:cNvPr>
          <p:cNvGraphicFramePr>
            <a:graphicFrameLocks noGrp="1"/>
          </p:cNvGraphicFramePr>
          <p:nvPr>
            <p:ph idx="1"/>
            <p:extLst>
              <p:ext uri="{D42A27DB-BD31-4B8C-83A1-F6EECF244321}">
                <p14:modId xmlns:p14="http://schemas.microsoft.com/office/powerpoint/2010/main" val="115286272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7892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523C03-5977-B5C1-4D25-796F1A44AE9F}"/>
              </a:ext>
            </a:extLst>
          </p:cNvPr>
          <p:cNvSpPr>
            <a:spLocks noGrp="1"/>
          </p:cNvSpPr>
          <p:nvPr>
            <p:ph type="title"/>
          </p:nvPr>
        </p:nvSpPr>
        <p:spPr>
          <a:xfrm>
            <a:off x="793662" y="386930"/>
            <a:ext cx="10066122" cy="1298448"/>
          </a:xfrm>
        </p:spPr>
        <p:txBody>
          <a:bodyPr anchor="b">
            <a:normAutofit/>
          </a:bodyPr>
          <a:lstStyle/>
          <a:p>
            <a:r>
              <a:rPr lang="en-US" sz="4800"/>
              <a:t>Data Overview</a:t>
            </a:r>
          </a:p>
        </p:txBody>
      </p:sp>
      <p:sp>
        <p:nvSpPr>
          <p:cNvPr id="19" name="Rectangle 1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F38972D-1525-F1F7-9D37-2492E610AFE6}"/>
              </a:ext>
            </a:extLst>
          </p:cNvPr>
          <p:cNvSpPr>
            <a:spLocks noGrp="1"/>
          </p:cNvSpPr>
          <p:nvPr>
            <p:ph idx="1"/>
          </p:nvPr>
        </p:nvSpPr>
        <p:spPr>
          <a:xfrm>
            <a:off x="793661" y="2599509"/>
            <a:ext cx="4530898" cy="3639450"/>
          </a:xfrm>
        </p:spPr>
        <p:txBody>
          <a:bodyPr anchor="ctr">
            <a:normAutofit/>
          </a:bodyPr>
          <a:lstStyle/>
          <a:p>
            <a:r>
              <a:rPr lang="en-US" sz="2000"/>
              <a:t>Source:</a:t>
            </a:r>
          </a:p>
          <a:p>
            <a:pPr lvl="1"/>
            <a:r>
              <a:rPr lang="en-CA" sz="2000"/>
              <a:t>“Kaggle – Healthcare-Diabetes Dataset.”</a:t>
            </a:r>
          </a:p>
          <a:p>
            <a:r>
              <a:rPr lang="en-CA" sz="2000"/>
              <a:t>Dataset Size and Structure:</a:t>
            </a:r>
          </a:p>
          <a:p>
            <a:pPr lvl="1"/>
            <a:r>
              <a:rPr lang="en-CA" sz="2000"/>
              <a:t>~3,000 records with 10 features, including demographics and clinical markers.</a:t>
            </a:r>
            <a:endParaRPr lang="en-US" sz="2000"/>
          </a:p>
        </p:txBody>
      </p:sp>
      <p:pic>
        <p:nvPicPr>
          <p:cNvPr id="6" name="Picture 5" descr="A screenshot of a computer&#10;&#10;Description automatically generated">
            <a:extLst>
              <a:ext uri="{FF2B5EF4-FFF2-40B4-BE49-F238E27FC236}">
                <a16:creationId xmlns:a16="http://schemas.microsoft.com/office/drawing/2014/main" id="{EF671581-236A-A480-5685-41DD8B254A93}"/>
              </a:ext>
            </a:extLst>
          </p:cNvPr>
          <p:cNvPicPr>
            <a:picLocks noChangeAspect="1"/>
          </p:cNvPicPr>
          <p:nvPr/>
        </p:nvPicPr>
        <p:blipFill>
          <a:blip r:embed="rId3"/>
          <a:stretch>
            <a:fillRect/>
          </a:stretch>
        </p:blipFill>
        <p:spPr>
          <a:xfrm>
            <a:off x="5911532" y="3156813"/>
            <a:ext cx="5150277" cy="2369127"/>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C0D2BAE-FD7A-8AA3-9EC2-03164F62CE8E}"/>
              </a:ext>
            </a:extLst>
          </p:cNvPr>
          <p:cNvSpPr>
            <a:spLocks noGrp="1"/>
          </p:cNvSpPr>
          <p:nvPr>
            <p:ph type="sldNum" sz="quarter" idx="12"/>
          </p:nvPr>
        </p:nvSpPr>
        <p:spPr>
          <a:xfrm>
            <a:off x="8610600" y="6492240"/>
            <a:ext cx="2743200" cy="365125"/>
          </a:xfrm>
        </p:spPr>
        <p:txBody>
          <a:bodyPr>
            <a:normAutofit/>
          </a:bodyPr>
          <a:lstStyle/>
          <a:p>
            <a:pPr>
              <a:spcAft>
                <a:spcPts val="600"/>
              </a:spcAft>
            </a:pPr>
            <a:fld id="{D4C2F9F6-90BA-1446-A599-08121D182393}" type="slidenum">
              <a:rPr lang="en-US" smtClean="0"/>
              <a:pPr>
                <a:spcAft>
                  <a:spcPts val="600"/>
                </a:spcAft>
              </a:pPr>
              <a:t>3</a:t>
            </a:fld>
            <a:endParaRPr lang="en-US"/>
          </a:p>
        </p:txBody>
      </p:sp>
    </p:spTree>
    <p:extLst>
      <p:ext uri="{BB962C8B-B14F-4D97-AF65-F5344CB8AC3E}">
        <p14:creationId xmlns:p14="http://schemas.microsoft.com/office/powerpoint/2010/main" val="1476915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EBB36C-C151-E761-36C6-5D7F10251F66}"/>
              </a:ext>
            </a:extLst>
          </p:cNvPr>
          <p:cNvSpPr>
            <a:spLocks noGrp="1"/>
          </p:cNvSpPr>
          <p:nvPr>
            <p:ph type="title"/>
          </p:nvPr>
        </p:nvSpPr>
        <p:spPr>
          <a:xfrm>
            <a:off x="838200" y="557188"/>
            <a:ext cx="10515600" cy="1133499"/>
          </a:xfrm>
        </p:spPr>
        <p:txBody>
          <a:bodyPr>
            <a:normAutofit/>
          </a:bodyPr>
          <a:lstStyle/>
          <a:p>
            <a:pPr algn="ctr"/>
            <a:r>
              <a:rPr lang="en-US" sz="5200"/>
              <a:t>Actions and Processes</a:t>
            </a:r>
          </a:p>
        </p:txBody>
      </p:sp>
      <p:sp>
        <p:nvSpPr>
          <p:cNvPr id="4" name="Slide Number Placeholder 3">
            <a:extLst>
              <a:ext uri="{FF2B5EF4-FFF2-40B4-BE49-F238E27FC236}">
                <a16:creationId xmlns:a16="http://schemas.microsoft.com/office/drawing/2014/main" id="{E58B2563-DE50-DB9C-D9B5-698AEF64905E}"/>
              </a:ext>
            </a:extLst>
          </p:cNvPr>
          <p:cNvSpPr>
            <a:spLocks noGrp="1"/>
          </p:cNvSpPr>
          <p:nvPr>
            <p:ph type="sldNum" sz="quarter" idx="12"/>
          </p:nvPr>
        </p:nvSpPr>
        <p:spPr>
          <a:xfrm>
            <a:off x="8610600" y="6356350"/>
            <a:ext cx="2743200" cy="365125"/>
          </a:xfrm>
        </p:spPr>
        <p:txBody>
          <a:bodyPr>
            <a:normAutofit/>
          </a:bodyPr>
          <a:lstStyle/>
          <a:p>
            <a:pPr>
              <a:spcAft>
                <a:spcPts val="600"/>
              </a:spcAft>
            </a:pPr>
            <a:fld id="{D4C2F9F6-90BA-1446-A599-08121D182393}" type="slidenum">
              <a:rPr lang="en-US" smtClean="0"/>
              <a:pPr>
                <a:spcAft>
                  <a:spcPts val="600"/>
                </a:spcAft>
              </a:pPr>
              <a:t>4</a:t>
            </a:fld>
            <a:endParaRPr lang="en-US"/>
          </a:p>
        </p:txBody>
      </p:sp>
      <p:graphicFrame>
        <p:nvGraphicFramePr>
          <p:cNvPr id="6" name="Content Placeholder 2">
            <a:extLst>
              <a:ext uri="{FF2B5EF4-FFF2-40B4-BE49-F238E27FC236}">
                <a16:creationId xmlns:a16="http://schemas.microsoft.com/office/drawing/2014/main" id="{3C81134A-0422-D9D4-9978-A9486BB4C4F7}"/>
              </a:ext>
            </a:extLst>
          </p:cNvPr>
          <p:cNvGraphicFramePr>
            <a:graphicFrameLocks noGrp="1"/>
          </p:cNvGraphicFramePr>
          <p:nvPr>
            <p:ph idx="1"/>
            <p:extLst>
              <p:ext uri="{D42A27DB-BD31-4B8C-83A1-F6EECF244321}">
                <p14:modId xmlns:p14="http://schemas.microsoft.com/office/powerpoint/2010/main" val="89074025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6403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8" name="Rectangle 2067">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70" name="Group 2069">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071" name="Rectangle 2070">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2" name="Rectangle 2071">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74" name="Rectangle 2073">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21636-733C-DF96-E66E-91869CB0DD6B}"/>
              </a:ext>
            </a:extLst>
          </p:cNvPr>
          <p:cNvSpPr>
            <a:spLocks noGrp="1"/>
          </p:cNvSpPr>
          <p:nvPr>
            <p:ph type="title"/>
          </p:nvPr>
        </p:nvSpPr>
        <p:spPr>
          <a:xfrm>
            <a:off x="1057025" y="922644"/>
            <a:ext cx="5040285" cy="1169585"/>
          </a:xfrm>
        </p:spPr>
        <p:txBody>
          <a:bodyPr anchor="b">
            <a:normAutofit/>
          </a:bodyPr>
          <a:lstStyle/>
          <a:p>
            <a:r>
              <a:rPr lang="en-US" sz="4000" dirty="0"/>
              <a:t>Results</a:t>
            </a:r>
          </a:p>
        </p:txBody>
      </p:sp>
      <p:sp>
        <p:nvSpPr>
          <p:cNvPr id="2076" name="Rectangle 2075">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8782FD-25E9-F8E4-17C6-E6E62086B16B}"/>
              </a:ext>
            </a:extLst>
          </p:cNvPr>
          <p:cNvSpPr>
            <a:spLocks noGrp="1"/>
          </p:cNvSpPr>
          <p:nvPr>
            <p:ph idx="1"/>
          </p:nvPr>
        </p:nvSpPr>
        <p:spPr>
          <a:xfrm>
            <a:off x="1055715" y="2508105"/>
            <a:ext cx="5040285" cy="3632493"/>
          </a:xfrm>
        </p:spPr>
        <p:txBody>
          <a:bodyPr anchor="ctr">
            <a:normAutofit/>
          </a:bodyPr>
          <a:lstStyle/>
          <a:p>
            <a:pPr>
              <a:buFont typeface="Arial" panose="020B0604020202020204" pitchFamily="34" charset="0"/>
              <a:buChar char="•"/>
            </a:pPr>
            <a:r>
              <a:rPr lang="en-CA" sz="1300" b="1"/>
              <a:t>Model Comparison:</a:t>
            </a:r>
          </a:p>
          <a:p>
            <a:pPr lvl="1"/>
            <a:r>
              <a:rPr lang="en-CA" sz="1300"/>
              <a:t>Logistic Regression:</a:t>
            </a:r>
          </a:p>
          <a:p>
            <a:pPr marL="1200150" lvl="2" indent="-285750"/>
            <a:r>
              <a:rPr lang="en-CA" sz="1300"/>
              <a:t>CV Mean Accuracy: 77.91%, Test Accuracy: 77.26%.</a:t>
            </a:r>
          </a:p>
          <a:p>
            <a:pPr marL="1200150" lvl="2" indent="-285750"/>
            <a:r>
              <a:rPr lang="en-CA" sz="1300"/>
              <a:t>Precision: 72.93%, Recall: 51.87%, F1-Score: 60.63%.</a:t>
            </a:r>
          </a:p>
          <a:p>
            <a:pPr lvl="1"/>
            <a:r>
              <a:rPr lang="en-CA" sz="1300"/>
              <a:t>Decision Tree:</a:t>
            </a:r>
          </a:p>
          <a:p>
            <a:pPr marL="1200150" lvl="2" indent="-285750"/>
            <a:r>
              <a:rPr lang="en-CA" sz="1300"/>
              <a:t>CV Mean Accuracy: 96.61%, Test Accuracy: 96.21%.</a:t>
            </a:r>
          </a:p>
          <a:p>
            <a:pPr marL="1200150" lvl="2" indent="-285750"/>
            <a:r>
              <a:rPr lang="en-CA" sz="1300"/>
              <a:t>Precision: 95.60%, Recall: 93.05%, F1-Score: 94.31%.</a:t>
            </a:r>
          </a:p>
          <a:p>
            <a:pPr lvl="1"/>
            <a:r>
              <a:rPr lang="en-CA" sz="1300"/>
              <a:t>XGBoost:</a:t>
            </a:r>
          </a:p>
          <a:p>
            <a:pPr marL="1200150" lvl="2" indent="-285750"/>
            <a:r>
              <a:rPr lang="en-CA" sz="1300"/>
              <a:t>CV Mean Accuracy: 97.92%, Test Accuracy: 98.19%.</a:t>
            </a:r>
          </a:p>
          <a:p>
            <a:pPr marL="1200150" lvl="2" indent="-285750"/>
            <a:r>
              <a:rPr lang="en-CA" sz="1300"/>
              <a:t>Precision: 98.36%, Recall: 96.26%, F1-Score: 97.30%.</a:t>
            </a:r>
          </a:p>
          <a:p>
            <a:pPr marL="1200150" lvl="2" indent="-285750"/>
            <a:endParaRPr lang="en-CA" sz="1300"/>
          </a:p>
          <a:p>
            <a:endParaRPr lang="en-US" sz="1300"/>
          </a:p>
        </p:txBody>
      </p:sp>
      <p:pic>
        <p:nvPicPr>
          <p:cNvPr id="2050" name="Picture 2">
            <a:extLst>
              <a:ext uri="{FF2B5EF4-FFF2-40B4-BE49-F238E27FC236}">
                <a16:creationId xmlns:a16="http://schemas.microsoft.com/office/drawing/2014/main" id="{5012BAC0-5F2F-D201-985A-6D4CF7BA1D6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48044" y="774285"/>
            <a:ext cx="3986366" cy="25811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screenshot of a computer&#10;&#10;Description automatically generated">
            <a:extLst>
              <a:ext uri="{FF2B5EF4-FFF2-40B4-BE49-F238E27FC236}">
                <a16:creationId xmlns:a16="http://schemas.microsoft.com/office/drawing/2014/main" id="{5B4E40D1-B450-6732-C644-7779BBF38FA9}"/>
              </a:ext>
            </a:extLst>
          </p:cNvPr>
          <p:cNvPicPr>
            <a:picLocks noChangeAspect="1"/>
          </p:cNvPicPr>
          <p:nvPr/>
        </p:nvPicPr>
        <p:blipFill>
          <a:blip r:embed="rId4"/>
          <a:stretch>
            <a:fillRect/>
          </a:stretch>
        </p:blipFill>
        <p:spPr>
          <a:xfrm>
            <a:off x="6946667" y="4042700"/>
            <a:ext cx="4389120" cy="1645920"/>
          </a:xfrm>
          <a:prstGeom prst="rect">
            <a:avLst/>
          </a:prstGeom>
        </p:spPr>
      </p:pic>
      <p:sp>
        <p:nvSpPr>
          <p:cNvPr id="4" name="Slide Number Placeholder 3">
            <a:extLst>
              <a:ext uri="{FF2B5EF4-FFF2-40B4-BE49-F238E27FC236}">
                <a16:creationId xmlns:a16="http://schemas.microsoft.com/office/drawing/2014/main" id="{188552FB-AD4A-FD99-3F47-E06704763629}"/>
              </a:ext>
            </a:extLst>
          </p:cNvPr>
          <p:cNvSpPr>
            <a:spLocks noGrp="1"/>
          </p:cNvSpPr>
          <p:nvPr>
            <p:ph type="sldNum" sz="quarter" idx="12"/>
          </p:nvPr>
        </p:nvSpPr>
        <p:spPr>
          <a:xfrm>
            <a:off x="8610600" y="6492240"/>
            <a:ext cx="2743200" cy="365125"/>
          </a:xfrm>
        </p:spPr>
        <p:txBody>
          <a:bodyPr>
            <a:normAutofit/>
          </a:bodyPr>
          <a:lstStyle/>
          <a:p>
            <a:pPr>
              <a:spcAft>
                <a:spcPts val="600"/>
              </a:spcAft>
            </a:pPr>
            <a:fld id="{D4C2F9F6-90BA-1446-A599-08121D182393}" type="slidenum">
              <a:rPr lang="en-US" smtClean="0"/>
              <a:pPr>
                <a:spcAft>
                  <a:spcPts val="600"/>
                </a:spcAft>
              </a:pPr>
              <a:t>5</a:t>
            </a:fld>
            <a:endParaRPr lang="en-US"/>
          </a:p>
        </p:txBody>
      </p:sp>
    </p:spTree>
    <p:extLst>
      <p:ext uri="{BB962C8B-B14F-4D97-AF65-F5344CB8AC3E}">
        <p14:creationId xmlns:p14="http://schemas.microsoft.com/office/powerpoint/2010/main" val="1245701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3" name="Rectangle 3092">
            <a:extLst>
              <a:ext uri="{FF2B5EF4-FFF2-40B4-BE49-F238E27FC236}">
                <a16:creationId xmlns:a16="http://schemas.microsoft.com/office/drawing/2014/main" id="{B7412B8E-484B-4452-8644-AD263F593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5" name="Group 309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3096" name="Rectangle 309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7" name="Rectangle 309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8" name="Rectangle 308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90" name="Rectangle 308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33437-F532-E8C8-844E-0369D3FE4B76}"/>
              </a:ext>
            </a:extLst>
          </p:cNvPr>
          <p:cNvSpPr>
            <a:spLocks noGrp="1"/>
          </p:cNvSpPr>
          <p:nvPr>
            <p:ph type="title"/>
          </p:nvPr>
        </p:nvSpPr>
        <p:spPr>
          <a:xfrm>
            <a:off x="1043631" y="873940"/>
            <a:ext cx="4928291" cy="1035781"/>
          </a:xfrm>
        </p:spPr>
        <p:txBody>
          <a:bodyPr vert="horz" lIns="91440" tIns="45720" rIns="91440" bIns="45720" rtlCol="0" anchor="ctr">
            <a:normAutofit/>
          </a:bodyPr>
          <a:lstStyle/>
          <a:p>
            <a:r>
              <a:rPr lang="en-CA" sz="3300" dirty="0"/>
              <a:t>Results Cont. </a:t>
            </a:r>
            <a:endParaRPr lang="en-US" sz="3300" dirty="0"/>
          </a:p>
        </p:txBody>
      </p:sp>
      <p:sp>
        <p:nvSpPr>
          <p:cNvPr id="3" name="Content Placeholder 2">
            <a:extLst>
              <a:ext uri="{FF2B5EF4-FFF2-40B4-BE49-F238E27FC236}">
                <a16:creationId xmlns:a16="http://schemas.microsoft.com/office/drawing/2014/main" id="{9927865F-590B-D051-12A4-8C6E2514ED39}"/>
              </a:ext>
            </a:extLst>
          </p:cNvPr>
          <p:cNvSpPr>
            <a:spLocks noGrp="1"/>
          </p:cNvSpPr>
          <p:nvPr>
            <p:ph idx="1"/>
          </p:nvPr>
        </p:nvSpPr>
        <p:spPr>
          <a:xfrm>
            <a:off x="1045029" y="2524721"/>
            <a:ext cx="4991629" cy="3677123"/>
          </a:xfrm>
        </p:spPr>
        <p:txBody>
          <a:bodyPr anchor="ctr">
            <a:normAutofit/>
          </a:bodyPr>
          <a:lstStyle/>
          <a:p>
            <a:pPr>
              <a:buFont typeface="Arial" panose="020B0604020202020204" pitchFamily="34" charset="0"/>
              <a:buChar char="•"/>
            </a:pPr>
            <a:r>
              <a:rPr lang="en-CA" sz="1800" b="1" dirty="0"/>
              <a:t>Confusion Matrix:</a:t>
            </a:r>
          </a:p>
          <a:p>
            <a:pPr lvl="1"/>
            <a:r>
              <a:rPr lang="en-CA" sz="1800" dirty="0"/>
              <a:t>True Positives: 180</a:t>
            </a:r>
          </a:p>
          <a:p>
            <a:pPr lvl="1"/>
            <a:r>
              <a:rPr lang="en-CA" sz="1800" dirty="0"/>
              <a:t>True Negatives: 364</a:t>
            </a:r>
          </a:p>
          <a:p>
            <a:pPr lvl="1"/>
            <a:r>
              <a:rPr lang="en-CA" sz="1800" dirty="0"/>
              <a:t>False Positives: 3</a:t>
            </a:r>
          </a:p>
          <a:p>
            <a:pPr lvl="1"/>
            <a:r>
              <a:rPr lang="en-CA" sz="1800" dirty="0"/>
              <a:t>False Negatives: 7</a:t>
            </a:r>
          </a:p>
          <a:p>
            <a:pPr>
              <a:buFont typeface="Arial" panose="020B0604020202020204" pitchFamily="34" charset="0"/>
              <a:buChar char="•"/>
            </a:pPr>
            <a:r>
              <a:rPr lang="en-CA" sz="1800" dirty="0"/>
              <a:t>Correlation Heatmap:</a:t>
            </a:r>
          </a:p>
          <a:p>
            <a:pPr lvl="1"/>
            <a:r>
              <a:rPr lang="en-CA" sz="1800" dirty="0"/>
              <a:t>Strongest correlations with Outcome:</a:t>
            </a:r>
          </a:p>
          <a:p>
            <a:pPr lvl="2"/>
            <a:r>
              <a:rPr lang="en-CA" sz="1800" dirty="0"/>
              <a:t>Glucose (0.46)</a:t>
            </a:r>
          </a:p>
          <a:p>
            <a:pPr lvl="2"/>
            <a:r>
              <a:rPr lang="en-CA" sz="1800" dirty="0"/>
              <a:t>BMI (0.28)</a:t>
            </a:r>
          </a:p>
          <a:p>
            <a:pPr lvl="2"/>
            <a:r>
              <a:rPr lang="en-CA" sz="1800" dirty="0"/>
              <a:t>Age (0.24)</a:t>
            </a:r>
          </a:p>
          <a:p>
            <a:r>
              <a:rPr lang="en-CA" sz="1800" b="1" dirty="0"/>
              <a:t>ROC </a:t>
            </a:r>
            <a:r>
              <a:rPr lang="en-CA" sz="1800" b="1" dirty="0" err="1"/>
              <a:t>Curve:</a:t>
            </a:r>
            <a:r>
              <a:rPr lang="en-CA" sz="1800" dirty="0" err="1"/>
              <a:t>AUC</a:t>
            </a:r>
            <a:r>
              <a:rPr lang="en-CA" sz="1800" dirty="0"/>
              <a:t>: 0.98</a:t>
            </a:r>
          </a:p>
          <a:p>
            <a:pPr>
              <a:buFont typeface="Arial" panose="020B0604020202020204" pitchFamily="34" charset="0"/>
              <a:buChar char="•"/>
            </a:pPr>
            <a:endParaRPr lang="en-CA" sz="1800" dirty="0"/>
          </a:p>
          <a:p>
            <a:pPr>
              <a:buFont typeface="Arial" panose="020B0604020202020204" pitchFamily="34" charset="0"/>
              <a:buChar char="•"/>
            </a:pPr>
            <a:endParaRPr lang="en-CA" sz="1800" dirty="0"/>
          </a:p>
          <a:p>
            <a:endParaRPr lang="en-US" sz="1800" dirty="0"/>
          </a:p>
        </p:txBody>
      </p:sp>
      <p:sp>
        <p:nvSpPr>
          <p:cNvPr id="3092" name="Rectangle 3091">
            <a:extLst>
              <a:ext uri="{FF2B5EF4-FFF2-40B4-BE49-F238E27FC236}">
                <a16:creationId xmlns:a16="http://schemas.microsoft.com/office/drawing/2014/main" id="{0FD95D09-2666-454C-AE57-F5C7D8660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9" y="650054"/>
            <a:ext cx="4719382" cy="55964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a:extLst>
              <a:ext uri="{FF2B5EF4-FFF2-40B4-BE49-F238E27FC236}">
                <a16:creationId xmlns:a16="http://schemas.microsoft.com/office/drawing/2014/main" id="{98A625B9-ACD7-6BDD-B66E-1B03D1243FD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90461" y="0"/>
            <a:ext cx="3001535" cy="245867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BF0A6B7-73CA-56C4-9642-7836048A987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65715" y="691"/>
            <a:ext cx="3275439" cy="2524015"/>
          </a:xfrm>
          <a:prstGeom prst="rect">
            <a:avLst/>
          </a:prstGeom>
          <a:noFill/>
          <a:extLst>
            <a:ext uri="{909E8E84-426E-40DD-AFC4-6F175D3DCCD1}">
              <a14:hiddenFill xmlns:a14="http://schemas.microsoft.com/office/drawing/2010/main">
                <a:solidFill>
                  <a:srgbClr val="FFFFFF"/>
                </a:solidFill>
              </a14:hiddenFill>
            </a:ext>
          </a:extLst>
        </p:spPr>
      </p:pic>
      <p:cxnSp>
        <p:nvCxnSpPr>
          <p:cNvPr id="3094" name="Straight Connector 309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713C1B51-2400-96B1-8DDF-771AB87D39E2}"/>
              </a:ext>
            </a:extLst>
          </p:cNvPr>
          <p:cNvSpPr>
            <a:spLocks noGrp="1"/>
          </p:cNvSpPr>
          <p:nvPr>
            <p:ph type="sldNum" sz="quarter" idx="12"/>
          </p:nvPr>
        </p:nvSpPr>
        <p:spPr>
          <a:xfrm>
            <a:off x="8610600" y="6492240"/>
            <a:ext cx="2743200" cy="365125"/>
          </a:xfrm>
        </p:spPr>
        <p:txBody>
          <a:bodyPr>
            <a:normAutofit/>
          </a:bodyPr>
          <a:lstStyle/>
          <a:p>
            <a:pPr>
              <a:spcAft>
                <a:spcPts val="600"/>
              </a:spcAft>
            </a:pPr>
            <a:fld id="{D4C2F9F6-90BA-1446-A599-08121D182393}" type="slidenum">
              <a:rPr lang="en-US" smtClean="0"/>
              <a:pPr>
                <a:spcAft>
                  <a:spcPts val="600"/>
                </a:spcAft>
              </a:pPr>
              <a:t>6</a:t>
            </a:fld>
            <a:endParaRPr lang="en-US"/>
          </a:p>
        </p:txBody>
      </p:sp>
      <p:pic>
        <p:nvPicPr>
          <p:cNvPr id="3074" name="Picture 2">
            <a:extLst>
              <a:ext uri="{FF2B5EF4-FFF2-40B4-BE49-F238E27FC236}">
                <a16:creationId xmlns:a16="http://schemas.microsoft.com/office/drawing/2014/main" id="{265445B7-390C-530D-C6F5-DEDFCE3E2C7F}"/>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065715" y="2458672"/>
            <a:ext cx="6126284" cy="4398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955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
            <a:extLst>
              <a:ext uri="{FF2B5EF4-FFF2-40B4-BE49-F238E27FC236}">
                <a16:creationId xmlns:a16="http://schemas.microsoft.com/office/drawing/2014/main" id="{AE4A5216-6AB2-25F9-4572-254E78F30F64}"/>
              </a:ext>
            </a:extLst>
          </p:cNvPr>
          <p:cNvPicPr>
            <a:picLocks noChangeAspect="1"/>
          </p:cNvPicPr>
          <p:nvPr/>
        </p:nvPicPr>
        <p:blipFill>
          <a:blip r:embed="rId3"/>
          <a:srcRect l="16621" r="27887"/>
          <a:stretch/>
        </p:blipFill>
        <p:spPr>
          <a:xfrm>
            <a:off x="6103027" y="10"/>
            <a:ext cx="6088971" cy="6857990"/>
          </a:xfrm>
          <a:prstGeom prst="rect">
            <a:avLst/>
          </a:prstGeom>
        </p:spPr>
      </p:pic>
      <p:sp useBgFill="1">
        <p:nvSpPr>
          <p:cNvPr id="12" name="Rectangle 11">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23DB07-53FD-8AC2-56EC-59E544436E44}"/>
              </a:ext>
            </a:extLst>
          </p:cNvPr>
          <p:cNvSpPr>
            <a:spLocks noGrp="1"/>
          </p:cNvSpPr>
          <p:nvPr>
            <p:ph type="title"/>
          </p:nvPr>
        </p:nvSpPr>
        <p:spPr>
          <a:xfrm>
            <a:off x="761801" y="328512"/>
            <a:ext cx="4778387" cy="1628970"/>
          </a:xfrm>
        </p:spPr>
        <p:txBody>
          <a:bodyPr anchor="ctr">
            <a:normAutofit/>
          </a:bodyPr>
          <a:lstStyle/>
          <a:p>
            <a:r>
              <a:rPr lang="en-US" sz="4000"/>
              <a:t>Gaps</a:t>
            </a:r>
          </a:p>
        </p:txBody>
      </p:sp>
      <p:sp>
        <p:nvSpPr>
          <p:cNvPr id="3" name="Content Placeholder 2">
            <a:extLst>
              <a:ext uri="{FF2B5EF4-FFF2-40B4-BE49-F238E27FC236}">
                <a16:creationId xmlns:a16="http://schemas.microsoft.com/office/drawing/2014/main" id="{31C6D36C-9C9E-D97A-7DDF-B7755D4A1C13}"/>
              </a:ext>
            </a:extLst>
          </p:cNvPr>
          <p:cNvSpPr>
            <a:spLocks noGrp="1"/>
          </p:cNvSpPr>
          <p:nvPr>
            <p:ph idx="1"/>
          </p:nvPr>
        </p:nvSpPr>
        <p:spPr>
          <a:xfrm>
            <a:off x="761801" y="2884929"/>
            <a:ext cx="4659756" cy="3374137"/>
          </a:xfrm>
        </p:spPr>
        <p:txBody>
          <a:bodyPr anchor="ctr">
            <a:normAutofit/>
          </a:bodyPr>
          <a:lstStyle/>
          <a:p>
            <a:pPr>
              <a:buFont typeface="Arial" panose="020B0604020202020204" pitchFamily="34" charset="0"/>
              <a:buChar char="•"/>
            </a:pPr>
            <a:r>
              <a:rPr lang="en-CA" sz="1600" b="1"/>
              <a:t>Dataset Limitations:</a:t>
            </a:r>
          </a:p>
          <a:p>
            <a:pPr lvl="1"/>
            <a:r>
              <a:rPr lang="en-CA" sz="1600"/>
              <a:t>Limited demographic diversity in the dataset.</a:t>
            </a:r>
          </a:p>
          <a:p>
            <a:pPr lvl="1"/>
            <a:r>
              <a:rPr lang="en-CA" sz="1600"/>
              <a:t>Lack of representation for regional and lifestyle factors.</a:t>
            </a:r>
          </a:p>
          <a:p>
            <a:pPr>
              <a:buFont typeface="Arial" panose="020B0604020202020204" pitchFamily="34" charset="0"/>
              <a:buChar char="•"/>
            </a:pPr>
            <a:r>
              <a:rPr lang="en-CA" sz="1600" b="1"/>
              <a:t>Feature Availability:</a:t>
            </a:r>
          </a:p>
          <a:p>
            <a:pPr lvl="1"/>
            <a:r>
              <a:rPr lang="en-CA" sz="1600"/>
              <a:t>Some features, like insulin levels and skin thickness, may not be routinely available in real-world healthcare settings.</a:t>
            </a:r>
          </a:p>
          <a:p>
            <a:pPr>
              <a:buFont typeface="Arial" panose="020B0604020202020204" pitchFamily="34" charset="0"/>
              <a:buChar char="•"/>
            </a:pPr>
            <a:r>
              <a:rPr lang="en-CA" sz="1600" b="1"/>
              <a:t>Potential Overfitting:</a:t>
            </a:r>
          </a:p>
          <a:p>
            <a:pPr lvl="1"/>
            <a:r>
              <a:rPr lang="en-CA" sz="1600"/>
              <a:t>XGBoost may show slight overfitting, particularly due to the smaller dataset size.</a:t>
            </a:r>
          </a:p>
          <a:p>
            <a:endParaRPr lang="en-US" sz="1600"/>
          </a:p>
        </p:txBody>
      </p:sp>
      <p:sp>
        <p:nvSpPr>
          <p:cNvPr id="4" name="Slide Number Placeholder 3">
            <a:extLst>
              <a:ext uri="{FF2B5EF4-FFF2-40B4-BE49-F238E27FC236}">
                <a16:creationId xmlns:a16="http://schemas.microsoft.com/office/drawing/2014/main" id="{E90E963A-2394-F293-7955-4793E90F14C8}"/>
              </a:ext>
            </a:extLst>
          </p:cNvPr>
          <p:cNvSpPr>
            <a:spLocks noGrp="1"/>
          </p:cNvSpPr>
          <p:nvPr>
            <p:ph type="sldNum" sz="quarter" idx="12"/>
          </p:nvPr>
        </p:nvSpPr>
        <p:spPr>
          <a:xfrm>
            <a:off x="10515600" y="6356350"/>
            <a:ext cx="1462825" cy="365125"/>
          </a:xfrm>
        </p:spPr>
        <p:txBody>
          <a:bodyPr>
            <a:normAutofit/>
          </a:bodyPr>
          <a:lstStyle/>
          <a:p>
            <a:pPr>
              <a:spcAft>
                <a:spcPts val="600"/>
              </a:spcAft>
            </a:pPr>
            <a:fld id="{D4C2F9F6-90BA-1446-A599-08121D182393}" type="slidenum">
              <a:rPr lang="en-US">
                <a:solidFill>
                  <a:srgbClr val="FFFFFF"/>
                </a:solidFill>
              </a:rPr>
              <a:pPr>
                <a:spcAft>
                  <a:spcPts val="600"/>
                </a:spcAft>
              </a:pPr>
              <a:t>7</a:t>
            </a:fld>
            <a:endParaRPr lang="en-US">
              <a:solidFill>
                <a:srgbClr val="FFFFFF"/>
              </a:solidFill>
            </a:endParaRPr>
          </a:p>
        </p:txBody>
      </p:sp>
    </p:spTree>
    <p:extLst>
      <p:ext uri="{BB962C8B-B14F-4D97-AF65-F5344CB8AC3E}">
        <p14:creationId xmlns:p14="http://schemas.microsoft.com/office/powerpoint/2010/main" val="2717096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A19AE7-70DB-8D2E-B269-2D5DEB9F1089}"/>
              </a:ext>
            </a:extLst>
          </p:cNvPr>
          <p:cNvSpPr>
            <a:spLocks noGrp="1"/>
          </p:cNvSpPr>
          <p:nvPr>
            <p:ph type="title"/>
          </p:nvPr>
        </p:nvSpPr>
        <p:spPr>
          <a:xfrm>
            <a:off x="645064" y="525982"/>
            <a:ext cx="4282983" cy="1200361"/>
          </a:xfrm>
        </p:spPr>
        <p:txBody>
          <a:bodyPr anchor="b">
            <a:normAutofit/>
          </a:bodyPr>
          <a:lstStyle/>
          <a:p>
            <a:r>
              <a:rPr lang="en-US" sz="3600"/>
              <a:t>How to Mitigate Diabetes</a:t>
            </a:r>
          </a:p>
        </p:txBody>
      </p:sp>
      <p:sp>
        <p:nvSpPr>
          <p:cNvPr id="4105" name="Rectangle 410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7B52B6-CB14-2439-B4EF-4E0ECDB59242}"/>
              </a:ext>
            </a:extLst>
          </p:cNvPr>
          <p:cNvSpPr>
            <a:spLocks noGrp="1"/>
          </p:cNvSpPr>
          <p:nvPr>
            <p:ph idx="1"/>
          </p:nvPr>
        </p:nvSpPr>
        <p:spPr>
          <a:xfrm>
            <a:off x="645066" y="2031101"/>
            <a:ext cx="4282984" cy="3511943"/>
          </a:xfrm>
        </p:spPr>
        <p:txBody>
          <a:bodyPr anchor="ctr">
            <a:normAutofit/>
          </a:bodyPr>
          <a:lstStyle/>
          <a:p>
            <a:r>
              <a:rPr lang="en-CA" sz="1800"/>
              <a:t>Key Insights:</a:t>
            </a:r>
          </a:p>
          <a:p>
            <a:pPr lvl="1"/>
            <a:r>
              <a:rPr lang="en-CA" sz="1800"/>
              <a:t>Glucose Levels</a:t>
            </a:r>
          </a:p>
          <a:p>
            <a:pPr lvl="1"/>
            <a:r>
              <a:rPr lang="en-CA" sz="1800"/>
              <a:t>BMI</a:t>
            </a:r>
          </a:p>
          <a:p>
            <a:pPr lvl="1"/>
            <a:r>
              <a:rPr lang="en-CA" sz="1800"/>
              <a:t>Age as a Risk Factor</a:t>
            </a:r>
          </a:p>
          <a:p>
            <a:endParaRPr lang="en-US" sz="1800"/>
          </a:p>
        </p:txBody>
      </p:sp>
      <p:sp>
        <p:nvSpPr>
          <p:cNvPr id="4107" name="Rectangle 410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ectangle 411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A graph with blue bars&#10;&#10;Description automatically generated with medium confidence">
            <a:extLst>
              <a:ext uri="{FF2B5EF4-FFF2-40B4-BE49-F238E27FC236}">
                <a16:creationId xmlns:a16="http://schemas.microsoft.com/office/drawing/2014/main" id="{E30C46FF-6095-4D78-C003-8AD0D00BCEA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87738" y="1778930"/>
            <a:ext cx="5628018" cy="306727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3215871B-5910-5710-3745-B5B19F525AEC}"/>
              </a:ext>
            </a:extLst>
          </p:cNvPr>
          <p:cNvSpPr>
            <a:spLocks noGrp="1"/>
          </p:cNvSpPr>
          <p:nvPr>
            <p:ph type="sldNum" sz="quarter" idx="12"/>
          </p:nvPr>
        </p:nvSpPr>
        <p:spPr>
          <a:xfrm>
            <a:off x="8610600" y="6492240"/>
            <a:ext cx="2743200" cy="365125"/>
          </a:xfrm>
        </p:spPr>
        <p:txBody>
          <a:bodyPr>
            <a:normAutofit/>
          </a:bodyPr>
          <a:lstStyle/>
          <a:p>
            <a:pPr>
              <a:spcAft>
                <a:spcPts val="600"/>
              </a:spcAft>
            </a:pPr>
            <a:fld id="{D4C2F9F6-90BA-1446-A599-08121D182393}" type="slidenum">
              <a:rPr lang="en-US" smtClean="0"/>
              <a:pPr>
                <a:spcAft>
                  <a:spcPts val="600"/>
                </a:spcAft>
              </a:pPr>
              <a:t>8</a:t>
            </a:fld>
            <a:endParaRPr lang="en-US"/>
          </a:p>
        </p:txBody>
      </p:sp>
    </p:spTree>
    <p:extLst>
      <p:ext uri="{BB962C8B-B14F-4D97-AF65-F5344CB8AC3E}">
        <p14:creationId xmlns:p14="http://schemas.microsoft.com/office/powerpoint/2010/main" val="3081664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7FE67-5816-3570-3A7B-95387952CE76}"/>
              </a:ext>
            </a:extLst>
          </p:cNvPr>
          <p:cNvSpPr>
            <a:spLocks noGrp="1"/>
          </p:cNvSpPr>
          <p:nvPr>
            <p:ph type="title"/>
          </p:nvPr>
        </p:nvSpPr>
        <p:spPr>
          <a:xfrm>
            <a:off x="1043631" y="809898"/>
            <a:ext cx="9942716" cy="1554480"/>
          </a:xfrm>
        </p:spPr>
        <p:txBody>
          <a:bodyPr anchor="ctr">
            <a:normAutofit/>
          </a:bodyPr>
          <a:lstStyle/>
          <a:p>
            <a:r>
              <a:rPr lang="en-US" sz="4800" dirty="0"/>
              <a:t>Other Papers</a:t>
            </a:r>
          </a:p>
        </p:txBody>
      </p:sp>
      <p:sp>
        <p:nvSpPr>
          <p:cNvPr id="3" name="Content Placeholder 2">
            <a:extLst>
              <a:ext uri="{FF2B5EF4-FFF2-40B4-BE49-F238E27FC236}">
                <a16:creationId xmlns:a16="http://schemas.microsoft.com/office/drawing/2014/main" id="{E835BB55-8315-A41D-63F3-F4D432F45AA4}"/>
              </a:ext>
            </a:extLst>
          </p:cNvPr>
          <p:cNvSpPr>
            <a:spLocks noGrp="1"/>
          </p:cNvSpPr>
          <p:nvPr>
            <p:ph idx="1"/>
          </p:nvPr>
        </p:nvSpPr>
        <p:spPr>
          <a:xfrm>
            <a:off x="1045028" y="3017522"/>
            <a:ext cx="9941319" cy="3124658"/>
          </a:xfrm>
        </p:spPr>
        <p:txBody>
          <a:bodyPr anchor="ctr">
            <a:normAutofit/>
          </a:bodyPr>
          <a:lstStyle/>
          <a:p>
            <a:pPr>
              <a:buFont typeface="Arial" panose="020B0604020202020204" pitchFamily="34" charset="0"/>
              <a:buChar char="•"/>
            </a:pPr>
            <a:r>
              <a:rPr lang="en-CA" sz="1500" b="1"/>
              <a:t>Shi et al. (2024):</a:t>
            </a:r>
          </a:p>
          <a:p>
            <a:pPr lvl="1"/>
            <a:r>
              <a:rPr lang="en-CA" sz="1500"/>
              <a:t>Developed a machine learning model to predict severe hypoglycemia.</a:t>
            </a:r>
          </a:p>
          <a:p>
            <a:pPr lvl="1"/>
            <a:r>
              <a:rPr lang="en-CA" sz="1500"/>
              <a:t>Focused on older adults with diabetes and demonstrated the potential of predictive analytics in reducing hospitalizations.</a:t>
            </a:r>
          </a:p>
          <a:p>
            <a:pPr>
              <a:buFont typeface="Arial" panose="020B0604020202020204" pitchFamily="34" charset="0"/>
              <a:buChar char="•"/>
            </a:pPr>
            <a:r>
              <a:rPr lang="en-CA" sz="1500" b="1"/>
              <a:t>Shin et al. (2022):</a:t>
            </a:r>
          </a:p>
          <a:p>
            <a:pPr lvl="1"/>
            <a:r>
              <a:rPr lang="en-CA" sz="1500"/>
              <a:t>Improved diabetes prediction models for clinical effectiveness.</a:t>
            </a:r>
          </a:p>
          <a:p>
            <a:pPr lvl="1"/>
            <a:r>
              <a:rPr lang="en-CA" sz="1500"/>
              <a:t>Highlighted the role of feature engineering in enhancing model performance.</a:t>
            </a:r>
          </a:p>
          <a:p>
            <a:pPr>
              <a:buFont typeface="Arial" panose="020B0604020202020204" pitchFamily="34" charset="0"/>
              <a:buChar char="•"/>
            </a:pPr>
            <a:r>
              <a:rPr lang="en-CA" sz="1500" b="1"/>
              <a:t>Jahan Kakoly et al. (2023):</a:t>
            </a:r>
          </a:p>
          <a:p>
            <a:pPr lvl="1"/>
            <a:r>
              <a:rPr lang="en-CA" sz="1500"/>
              <a:t>Explored risk factor analysis using feature selection techniques.</a:t>
            </a:r>
          </a:p>
          <a:p>
            <a:pPr lvl="1"/>
            <a:r>
              <a:rPr lang="en-CA" sz="1500"/>
              <a:t>Identified key features influencing diabetes and emphasized the importance of data preprocessing.</a:t>
            </a:r>
          </a:p>
          <a:p>
            <a:endParaRPr lang="en-US" sz="15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0F84F2DF-3F77-A0BA-3BA1-A89B066D1ED5}"/>
              </a:ext>
            </a:extLst>
          </p:cNvPr>
          <p:cNvSpPr>
            <a:spLocks noGrp="1"/>
          </p:cNvSpPr>
          <p:nvPr>
            <p:ph type="sldNum" sz="quarter" idx="12"/>
          </p:nvPr>
        </p:nvSpPr>
        <p:spPr>
          <a:xfrm>
            <a:off x="8610600" y="6492240"/>
            <a:ext cx="2743200" cy="365125"/>
          </a:xfrm>
        </p:spPr>
        <p:txBody>
          <a:bodyPr>
            <a:normAutofit/>
          </a:bodyPr>
          <a:lstStyle/>
          <a:p>
            <a:pPr>
              <a:spcAft>
                <a:spcPts val="600"/>
              </a:spcAft>
            </a:pPr>
            <a:fld id="{D4C2F9F6-90BA-1446-A599-08121D182393}" type="slidenum">
              <a:rPr lang="en-US" smtClean="0"/>
              <a:pPr>
                <a:spcAft>
                  <a:spcPts val="600"/>
                </a:spcAft>
              </a:pPr>
              <a:t>9</a:t>
            </a:fld>
            <a:endParaRPr lang="en-US"/>
          </a:p>
        </p:txBody>
      </p:sp>
    </p:spTree>
    <p:extLst>
      <p:ext uri="{BB962C8B-B14F-4D97-AF65-F5344CB8AC3E}">
        <p14:creationId xmlns:p14="http://schemas.microsoft.com/office/powerpoint/2010/main" val="21847126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C0A3E416-13B0-4CFE-8B85-8989D8AEFB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68</TotalTime>
  <Words>1757</Words>
  <Application>Microsoft Macintosh PowerPoint</Application>
  <PresentationFormat>Widescreen</PresentationFormat>
  <Paragraphs>131</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The Role of Machine Learning in Predicting Diabetes</vt:lpstr>
      <vt:lpstr>Goal of the Project</vt:lpstr>
      <vt:lpstr>Data Overview</vt:lpstr>
      <vt:lpstr>Actions and Processes</vt:lpstr>
      <vt:lpstr>Results</vt:lpstr>
      <vt:lpstr>Results Cont. </vt:lpstr>
      <vt:lpstr>Gaps</vt:lpstr>
      <vt:lpstr>How to Mitigate Diabetes</vt:lpstr>
      <vt:lpstr>Other Papers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Saleh Babaei</dc:creator>
  <cp:lastModifiedBy>Saleh Babaei</cp:lastModifiedBy>
  <cp:revision>3</cp:revision>
  <dcterms:created xsi:type="dcterms:W3CDTF">2024-12-01T18:08:23Z</dcterms:created>
  <dcterms:modified xsi:type="dcterms:W3CDTF">2024-12-01T19:17:03Z</dcterms:modified>
</cp:coreProperties>
</file>