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358510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368815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3780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404281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322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3454844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173902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10890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7800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80AD3D-633A-435E-8811-ED2CB1714232}" type="datetimeFigureOut">
              <a:rPr lang="en-GB" smtClean="0"/>
              <a:t>02/02/2021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66591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80AD3D-633A-435E-8811-ED2CB1714232}" type="datetimeFigureOut">
              <a:rPr lang="en-GB" smtClean="0"/>
              <a:t>02/02/2021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267349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80AD3D-633A-435E-8811-ED2CB1714232}" type="datetimeFigureOut">
              <a:rPr lang="en-GB" smtClean="0"/>
              <a:t>02/02/2021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355599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80AD3D-633A-435E-8811-ED2CB1714232}" type="datetimeFigureOut">
              <a:rPr lang="en-GB" smtClean="0"/>
              <a:t>02/02/2021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145321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0AD3D-633A-435E-8811-ED2CB1714232}" type="datetimeFigureOut">
              <a:rPr lang="en-GB" smtClean="0"/>
              <a:t>02/02/2021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23892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80AD3D-633A-435E-8811-ED2CB1714232}" type="datetimeFigureOut">
              <a:rPr lang="en-GB" smtClean="0"/>
              <a:t>02/02/2021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282949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80AD3D-633A-435E-8811-ED2CB1714232}" type="datetimeFigureOut">
              <a:rPr lang="en-GB" smtClean="0"/>
              <a:t>02/02/2021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49E711-62DE-4E31-86A9-53B48EEB396D}" type="slidenum">
              <a:rPr lang="en-GB" smtClean="0"/>
              <a:t>‹#›</a:t>
            </a:fld>
            <a:endParaRPr lang="en-GB"/>
          </a:p>
        </p:txBody>
      </p:sp>
    </p:spTree>
    <p:extLst>
      <p:ext uri="{BB962C8B-B14F-4D97-AF65-F5344CB8AC3E}">
        <p14:creationId xmlns:p14="http://schemas.microsoft.com/office/powerpoint/2010/main" val="101192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80AD3D-633A-435E-8811-ED2CB1714232}" type="datetimeFigureOut">
              <a:rPr lang="en-GB" smtClean="0"/>
              <a:t>02/02/2021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49E711-62DE-4E31-86A9-53B48EEB396D}" type="slidenum">
              <a:rPr lang="en-GB" smtClean="0"/>
              <a:t>‹#›</a:t>
            </a:fld>
            <a:endParaRPr lang="en-GB"/>
          </a:p>
        </p:txBody>
      </p:sp>
    </p:spTree>
    <p:extLst>
      <p:ext uri="{BB962C8B-B14F-4D97-AF65-F5344CB8AC3E}">
        <p14:creationId xmlns:p14="http://schemas.microsoft.com/office/powerpoint/2010/main" val="1354301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otebooks/Desktop/projects/Coursera_Capstone/scripts/Capstone_Safest_Neighborhood_in_Vancouver.ipynb#data" TargetMode="External"/><Relationship Id="rId7" Type="http://schemas.openxmlformats.org/officeDocument/2006/relationships/hyperlink" Target="http://localhost:8888/notebooks/Desktop/projects/Coursera_Capstone/scripts/Capstone_Safest_Neighborhood_in_Vancouver.ipynb#conclusion" TargetMode="External"/><Relationship Id="rId2" Type="http://schemas.openxmlformats.org/officeDocument/2006/relationships/hyperlink" Target="http://localhost:8888/notebooks/Desktop/projects/Coursera_Capstone/scripts/Capstone_Safest_Neighborhood_in_Vancouver.ipynb#introduction" TargetMode="External"/><Relationship Id="rId1" Type="http://schemas.openxmlformats.org/officeDocument/2006/relationships/slideLayout" Target="../slideLayouts/slideLayout7.xml"/><Relationship Id="rId6" Type="http://schemas.openxmlformats.org/officeDocument/2006/relationships/hyperlink" Target="http://localhost:8888/notebooks/Desktop/projects/Coursera_Capstone/scripts/Capstone_Safest_Neighborhood_in_Vancouver.ipynb#results" TargetMode="External"/><Relationship Id="rId5" Type="http://schemas.openxmlformats.org/officeDocument/2006/relationships/hyperlink" Target="http://localhost:8888/notebooks/Desktop/projects/Coursera_Capstone/scripts/Capstone_Safest_Neighborhood_in_Vancouver.ipynb#analysis" TargetMode="External"/><Relationship Id="rId4" Type="http://schemas.openxmlformats.org/officeDocument/2006/relationships/hyperlink" Target="http://localhost:8888/notebooks/Desktop/projects/Coursera_Capstone/scripts/Capstone_Safest_Neighborhood_in_Vancouver.ipynb#methodolog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888/notebooks/Desktop/projects/Coursera_Capstone/scripts/Capstone_Safest_Neighborhood_in_Vancouver.ipynb#part2" TargetMode="External"/><Relationship Id="rId2" Type="http://schemas.openxmlformats.org/officeDocument/2006/relationships/hyperlink" Target="http://localhost:8888/notebooks/Desktop/projects/Coursera_Capstone/scripts/Capstone_Safest_Neighborhood_in_Vancouver.ipynb#part1" TargetMode="External"/><Relationship Id="rId1" Type="http://schemas.openxmlformats.org/officeDocument/2006/relationships/slideLayout" Target="../slideLayouts/slideLayout7.xml"/><Relationship Id="rId5" Type="http://schemas.openxmlformats.org/officeDocument/2006/relationships/hyperlink" Target="http://localhost:8888/notebooks/Desktop/projects/Coursera_Capstone/scripts/Capstone_Safest_Neighborhood_in_Vancouver.ipynb#part4" TargetMode="External"/><Relationship Id="rId4" Type="http://schemas.openxmlformats.org/officeDocument/2006/relationships/hyperlink" Target="http://localhost:8888/notebooks/Desktop/projects/Coursera_Capstone/scripts/Capstone_Safest_Neighborhood_in_Vancouver.ipynb#part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neighbourhoods_in_Vancouver" TargetMode="External"/><Relationship Id="rId2" Type="http://schemas.openxmlformats.org/officeDocument/2006/relationships/hyperlink" Target="https://www.kaggle.com/agilesifaka/vancouver-crime-report/version/2"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888/notebooks/Desktop/projects/Coursera_Capstone/scripts/Capstone_Safest_Neighborhood_in_Vancouver.ipynb#mdl" TargetMode="External"/><Relationship Id="rId2" Type="http://schemas.openxmlformats.org/officeDocument/2006/relationships/hyperlink" Target="http://localhost:8888/notebooks/Desktop/projects/Coursera_Capstone/scripts/Capstone_Safest_Neighborhood_in_Vancouver.ipynb#ed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83281"/>
            <a:ext cx="10319656" cy="679268"/>
          </a:xfrm>
        </p:spPr>
        <p:txBody>
          <a:bodyPr>
            <a:normAutofit/>
          </a:bodyPr>
          <a:lstStyle/>
          <a:p>
            <a:r>
              <a:rPr lang="en-GB" sz="3200" b="1" dirty="0" smtClean="0">
                <a:latin typeface="Calibri" panose="020F0502020204030204" pitchFamily="34" charset="0"/>
                <a:cs typeface="Calibri" panose="020F0502020204030204" pitchFamily="34" charset="0"/>
              </a:rPr>
              <a:t>Predicting Safest Grocery </a:t>
            </a:r>
            <a:r>
              <a:rPr lang="en-GB" sz="3200" b="1" dirty="0">
                <a:latin typeface="Calibri" panose="020F0502020204030204" pitchFamily="34" charset="0"/>
                <a:cs typeface="Calibri" panose="020F0502020204030204" pitchFamily="34" charset="0"/>
              </a:rPr>
              <a:t>Store</a:t>
            </a:r>
            <a:r>
              <a:rPr lang="en-GB" sz="3200" dirty="0">
                <a:latin typeface="Calibri" panose="020F0502020204030204" pitchFamily="34" charset="0"/>
                <a:cs typeface="Calibri" panose="020F0502020204030204" pitchFamily="34" charset="0"/>
              </a:rPr>
              <a:t> in </a:t>
            </a:r>
            <a:r>
              <a:rPr lang="en-GB" sz="3200" b="1" dirty="0">
                <a:latin typeface="Calibri" panose="020F0502020204030204" pitchFamily="34" charset="0"/>
                <a:cs typeface="Calibri" panose="020F0502020204030204" pitchFamily="34" charset="0"/>
              </a:rPr>
              <a:t>Vancouver City</a:t>
            </a:r>
            <a:r>
              <a:rPr lang="en-GB" sz="3200" dirty="0">
                <a:latin typeface="Calibri" panose="020F0502020204030204" pitchFamily="34" charset="0"/>
                <a:cs typeface="Calibri" panose="020F0502020204030204" pitchFamily="34" charset="0"/>
              </a:rPr>
              <a:t>, Canada</a:t>
            </a:r>
          </a:p>
        </p:txBody>
      </p:sp>
    </p:spTree>
    <p:extLst>
      <p:ext uri="{BB962C8B-B14F-4D97-AF65-F5344CB8AC3E}">
        <p14:creationId xmlns:p14="http://schemas.microsoft.com/office/powerpoint/2010/main" val="1201233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2961" y="1133474"/>
            <a:ext cx="10515600" cy="5466057"/>
          </a:xfrm>
          <a:prstGeom prst="rect">
            <a:avLst/>
          </a:prstGeom>
        </p:spPr>
      </p:pic>
      <p:sp>
        <p:nvSpPr>
          <p:cNvPr id="3" name="Rectangle 2"/>
          <p:cNvSpPr/>
          <p:nvPr/>
        </p:nvSpPr>
        <p:spPr>
          <a:xfrm>
            <a:off x="822961" y="362635"/>
            <a:ext cx="10829108" cy="369332"/>
          </a:xfrm>
          <a:prstGeom prst="rect">
            <a:avLst/>
          </a:prstGeom>
        </p:spPr>
        <p:txBody>
          <a:bodyPr wrap="square">
            <a:spAutoFit/>
          </a:bodyPr>
          <a:lstStyle/>
          <a:p>
            <a:r>
              <a:rPr lang="en-GB" b="0" i="0" dirty="0" smtClean="0">
                <a:solidFill>
                  <a:srgbClr val="000000"/>
                </a:solidFill>
                <a:effectLst/>
                <a:latin typeface="Helvetica Neue"/>
              </a:rPr>
              <a:t>####Using Folium to plot Vancouver City's West Side Borough and it's Neighbourhoods</a:t>
            </a:r>
            <a:endParaRPr lang="en-GB" dirty="0"/>
          </a:p>
        </p:txBody>
      </p:sp>
    </p:spTree>
    <p:extLst>
      <p:ext uri="{BB962C8B-B14F-4D97-AF65-F5344CB8AC3E}">
        <p14:creationId xmlns:p14="http://schemas.microsoft.com/office/powerpoint/2010/main" val="1856264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8274" y="1162049"/>
            <a:ext cx="10920549" cy="5486945"/>
          </a:xfrm>
          <a:prstGeom prst="rect">
            <a:avLst/>
          </a:prstGeom>
        </p:spPr>
      </p:pic>
      <p:sp>
        <p:nvSpPr>
          <p:cNvPr id="3" name="Rectangle 2"/>
          <p:cNvSpPr/>
          <p:nvPr/>
        </p:nvSpPr>
        <p:spPr>
          <a:xfrm>
            <a:off x="888274" y="592574"/>
            <a:ext cx="2495620" cy="369332"/>
          </a:xfrm>
          <a:prstGeom prst="rect">
            <a:avLst/>
          </a:prstGeom>
        </p:spPr>
        <p:txBody>
          <a:bodyPr wrap="none">
            <a:spAutoFit/>
          </a:bodyPr>
          <a:lstStyle/>
          <a:p>
            <a:r>
              <a:rPr lang="en-GB" b="1" i="0" dirty="0" smtClean="0">
                <a:solidFill>
                  <a:srgbClr val="000000"/>
                </a:solidFill>
                <a:effectLst/>
              </a:rPr>
              <a:t>Cluster Neighbourhoods</a:t>
            </a:r>
            <a:endParaRPr lang="en-GB" b="1" i="0" dirty="0">
              <a:solidFill>
                <a:srgbClr val="000000"/>
              </a:solidFill>
              <a:effectLst/>
            </a:endParaRPr>
          </a:p>
        </p:txBody>
      </p:sp>
    </p:spTree>
    <p:extLst>
      <p:ext uri="{BB962C8B-B14F-4D97-AF65-F5344CB8AC3E}">
        <p14:creationId xmlns:p14="http://schemas.microsoft.com/office/powerpoint/2010/main" val="3883272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7" y="777305"/>
            <a:ext cx="11325496" cy="4524315"/>
          </a:xfrm>
          <a:prstGeom prst="rect">
            <a:avLst/>
          </a:prstGeom>
        </p:spPr>
        <p:txBody>
          <a:bodyPr wrap="square">
            <a:spAutoFit/>
          </a:bodyPr>
          <a:lstStyle/>
          <a:p>
            <a:r>
              <a:rPr lang="en-GB" b="1" i="0" dirty="0" smtClean="0">
                <a:solidFill>
                  <a:srgbClr val="000000"/>
                </a:solidFill>
                <a:effectLst/>
              </a:rPr>
              <a:t>Results and Discussion </a:t>
            </a:r>
          </a:p>
          <a:p>
            <a:r>
              <a:rPr lang="en-GB" b="0" i="0" dirty="0" smtClean="0">
                <a:solidFill>
                  <a:srgbClr val="000000"/>
                </a:solidFill>
                <a:effectLst/>
              </a:rPr>
              <a:t>The objective of the business problem was to help stakeholders identify one of the safest borough in Vancouver, and an appropriate neighbourhood within the borough to set up a commercial establishment especially a Grocery store. This has been achieved by first making use of Vancouver crime data to identify a safe borough with considerable number of neighbourhood for any business to be viable. After selecting the borough it was imperative to choose the right neighbourhood where grocery shops were not among venues in a close proximity to each other. We achieved this by grouping the neighbourhoods into clusters to assist the stakeholders by providing them with relevant data about venues and safety of a given neighbourhood.</a:t>
            </a:r>
          </a:p>
          <a:p>
            <a:endParaRPr lang="en-GB" dirty="0">
              <a:solidFill>
                <a:srgbClr val="000000"/>
              </a:solidFill>
            </a:endParaRPr>
          </a:p>
          <a:p>
            <a:endParaRPr lang="en-GB" b="0" i="0" dirty="0" smtClean="0">
              <a:solidFill>
                <a:srgbClr val="000000"/>
              </a:solidFill>
              <a:effectLst/>
            </a:endParaRPr>
          </a:p>
          <a:p>
            <a:r>
              <a:rPr lang="en-GB" b="1" i="0" dirty="0" smtClean="0">
                <a:solidFill>
                  <a:srgbClr val="000000"/>
                </a:solidFill>
                <a:effectLst/>
              </a:rPr>
              <a:t>Conclusion </a:t>
            </a:r>
          </a:p>
          <a:p>
            <a:r>
              <a:rPr lang="en-GB" b="0" i="0" dirty="0" smtClean="0">
                <a:solidFill>
                  <a:srgbClr val="000000"/>
                </a:solidFill>
                <a:effectLst/>
              </a:rPr>
              <a:t>We have explored the crime data to understand different types of crimes in all neighbourhoods of Vancouver and later categorized them into different boroughs, this helped us group the neighbourhoods into boroughs and choose the safest borough first. Once we confirmed the borough the number of neighbourhoods for consideration also comes down, we further shortlist the neighbourhoods based on the common venues, to choose a neighbourhood which best suits the business problem.</a:t>
            </a:r>
            <a:endParaRPr lang="en-GB" b="0" i="0" dirty="0">
              <a:solidFill>
                <a:srgbClr val="000000"/>
              </a:solidFill>
              <a:effectLst/>
            </a:endParaRPr>
          </a:p>
        </p:txBody>
      </p:sp>
    </p:spTree>
    <p:extLst>
      <p:ext uri="{BB962C8B-B14F-4D97-AF65-F5344CB8AC3E}">
        <p14:creationId xmlns:p14="http://schemas.microsoft.com/office/powerpoint/2010/main" val="2357624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7016" y="548640"/>
            <a:ext cx="11090365" cy="679267"/>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smtClean="0">
                <a:latin typeface="+mn-lt"/>
              </a:rPr>
              <a:t>Predicting Safest Grocery Store</a:t>
            </a:r>
            <a:r>
              <a:rPr lang="en-GB" sz="3600" dirty="0" smtClean="0">
                <a:latin typeface="+mn-lt"/>
              </a:rPr>
              <a:t> in </a:t>
            </a:r>
            <a:r>
              <a:rPr lang="en-GB" sz="3600" b="1" dirty="0" smtClean="0">
                <a:latin typeface="+mn-lt"/>
              </a:rPr>
              <a:t>Vancouver City</a:t>
            </a:r>
            <a:r>
              <a:rPr lang="en-GB" sz="3600" dirty="0" smtClean="0">
                <a:latin typeface="+mn-lt"/>
              </a:rPr>
              <a:t>, Canada</a:t>
            </a:r>
            <a:endParaRPr lang="en-GB" sz="3600" dirty="0">
              <a:latin typeface="+mn-lt"/>
            </a:endParaRPr>
          </a:p>
        </p:txBody>
      </p:sp>
      <p:sp>
        <p:nvSpPr>
          <p:cNvPr id="3" name="Rectangle 2"/>
          <p:cNvSpPr/>
          <p:nvPr/>
        </p:nvSpPr>
        <p:spPr>
          <a:xfrm>
            <a:off x="953588" y="1380701"/>
            <a:ext cx="7498080" cy="2308324"/>
          </a:xfrm>
          <a:prstGeom prst="rect">
            <a:avLst/>
          </a:prstGeom>
        </p:spPr>
        <p:txBody>
          <a:bodyPr wrap="square">
            <a:spAutoFit/>
          </a:bodyPr>
          <a:lstStyle/>
          <a:p>
            <a:r>
              <a:rPr lang="en-GB" b="1" i="0" u="sng" dirty="0" smtClean="0">
                <a:solidFill>
                  <a:srgbClr val="000000"/>
                </a:solidFill>
                <a:effectLst/>
                <a:latin typeface="Helvetica Neue"/>
              </a:rPr>
              <a:t>Table of contents</a:t>
            </a:r>
          </a:p>
          <a:p>
            <a:endParaRPr lang="en-GB" b="1" i="0" dirty="0" smtClean="0">
              <a:solidFill>
                <a:srgbClr val="000000"/>
              </a:solidFill>
              <a:effectLst/>
              <a:latin typeface="Helvetica Neue"/>
            </a:endParaRPr>
          </a:p>
          <a:p>
            <a:pPr lvl="1">
              <a:buFont typeface="Arial" panose="020B0604020202020204" pitchFamily="34" charset="0"/>
              <a:buChar char="•"/>
            </a:pPr>
            <a:r>
              <a:rPr lang="en-GB" b="0" i="0" u="sng" dirty="0" smtClean="0">
                <a:solidFill>
                  <a:srgbClr val="296EAA"/>
                </a:solidFill>
                <a:effectLst/>
                <a:hlinkClick r:id="rId2"/>
              </a:rPr>
              <a:t>Introduction: Business Problem</a:t>
            </a:r>
            <a:endParaRPr lang="en-GB" b="0" i="0" dirty="0" smtClean="0">
              <a:solidFill>
                <a:srgbClr val="000000"/>
              </a:solidFill>
              <a:effectLst/>
            </a:endParaRPr>
          </a:p>
          <a:p>
            <a:pPr lvl="1">
              <a:buFont typeface="Arial" panose="020B0604020202020204" pitchFamily="34" charset="0"/>
              <a:buChar char="•"/>
            </a:pPr>
            <a:r>
              <a:rPr lang="en-GB" b="0" i="0" u="sng" dirty="0" smtClean="0">
                <a:solidFill>
                  <a:srgbClr val="296EAA"/>
                </a:solidFill>
                <a:effectLst/>
                <a:hlinkClick r:id="rId3"/>
              </a:rPr>
              <a:t>Data</a:t>
            </a:r>
            <a:endParaRPr lang="en-GB" b="0" i="0" dirty="0" smtClean="0">
              <a:solidFill>
                <a:srgbClr val="000000"/>
              </a:solidFill>
              <a:effectLst/>
            </a:endParaRPr>
          </a:p>
          <a:p>
            <a:pPr lvl="1">
              <a:buFont typeface="Arial" panose="020B0604020202020204" pitchFamily="34" charset="0"/>
              <a:buChar char="•"/>
            </a:pPr>
            <a:r>
              <a:rPr lang="en-GB" b="0" i="0" u="sng" dirty="0" smtClean="0">
                <a:solidFill>
                  <a:srgbClr val="1A466C"/>
                </a:solidFill>
                <a:effectLst/>
                <a:hlinkClick r:id="rId4"/>
              </a:rPr>
              <a:t>Methodology</a:t>
            </a:r>
            <a:endParaRPr lang="en-GB" b="0" i="0" dirty="0" smtClean="0">
              <a:solidFill>
                <a:srgbClr val="000000"/>
              </a:solidFill>
              <a:effectLst/>
            </a:endParaRPr>
          </a:p>
          <a:p>
            <a:pPr lvl="1">
              <a:buFont typeface="Arial" panose="020B0604020202020204" pitchFamily="34" charset="0"/>
              <a:buChar char="•"/>
            </a:pPr>
            <a:r>
              <a:rPr lang="en-GB" b="0" i="0" u="sng" dirty="0" smtClean="0">
                <a:solidFill>
                  <a:srgbClr val="296EAA"/>
                </a:solidFill>
                <a:effectLst/>
                <a:hlinkClick r:id="rId5"/>
              </a:rPr>
              <a:t>Analysis</a:t>
            </a:r>
            <a:endParaRPr lang="en-GB" b="0" i="0" dirty="0" smtClean="0">
              <a:solidFill>
                <a:srgbClr val="000000"/>
              </a:solidFill>
              <a:effectLst/>
            </a:endParaRPr>
          </a:p>
          <a:p>
            <a:pPr lvl="1">
              <a:buFont typeface="Arial" panose="020B0604020202020204" pitchFamily="34" charset="0"/>
              <a:buChar char="•"/>
            </a:pPr>
            <a:r>
              <a:rPr lang="en-GB" b="0" i="0" u="sng" dirty="0" smtClean="0">
                <a:solidFill>
                  <a:srgbClr val="296EAA"/>
                </a:solidFill>
                <a:effectLst/>
                <a:hlinkClick r:id="rId6"/>
              </a:rPr>
              <a:t>Results and Discussion</a:t>
            </a:r>
            <a:endParaRPr lang="en-GB" b="0" i="0" dirty="0" smtClean="0">
              <a:solidFill>
                <a:srgbClr val="000000"/>
              </a:solidFill>
              <a:effectLst/>
            </a:endParaRPr>
          </a:p>
          <a:p>
            <a:pPr lvl="1">
              <a:buFont typeface="Arial" panose="020B0604020202020204" pitchFamily="34" charset="0"/>
              <a:buChar char="•"/>
            </a:pPr>
            <a:r>
              <a:rPr lang="en-GB" b="0" i="0" u="sng" dirty="0" smtClean="0">
                <a:solidFill>
                  <a:srgbClr val="296EAA"/>
                </a:solidFill>
                <a:effectLst/>
                <a:hlinkClick r:id="rId7"/>
              </a:rPr>
              <a:t>Conclusion</a:t>
            </a:r>
            <a:endParaRPr lang="en-GB" b="0" i="0" dirty="0">
              <a:solidFill>
                <a:srgbClr val="000000"/>
              </a:solidFill>
              <a:effectLst/>
            </a:endParaRPr>
          </a:p>
        </p:txBody>
      </p:sp>
      <p:sp>
        <p:nvSpPr>
          <p:cNvPr id="4" name="Rectangle 3"/>
          <p:cNvSpPr/>
          <p:nvPr/>
        </p:nvSpPr>
        <p:spPr>
          <a:xfrm>
            <a:off x="953588" y="3841820"/>
            <a:ext cx="10437222" cy="2308324"/>
          </a:xfrm>
          <a:prstGeom prst="rect">
            <a:avLst/>
          </a:prstGeom>
        </p:spPr>
        <p:txBody>
          <a:bodyPr wrap="square">
            <a:spAutoFit/>
          </a:bodyPr>
          <a:lstStyle/>
          <a:p>
            <a:r>
              <a:rPr lang="en-GB" sz="1600" b="1" i="0" dirty="0" smtClean="0">
                <a:solidFill>
                  <a:srgbClr val="000000"/>
                </a:solidFill>
                <a:effectLst/>
              </a:rPr>
              <a:t>Introduction: Business Problem </a:t>
            </a:r>
          </a:p>
          <a:p>
            <a:r>
              <a:rPr lang="en-GB" sz="1600" b="0" i="0" dirty="0" smtClean="0">
                <a:solidFill>
                  <a:srgbClr val="000000"/>
                </a:solidFill>
                <a:effectLst/>
              </a:rPr>
              <a:t>The aim of this project is to find a safe and secure location for opening of commercial establishments in Vancouver, Canada. Specifically, this report will be targeted to stakeholders interested in opening any business place like </a:t>
            </a:r>
            <a:r>
              <a:rPr lang="en-GB" sz="1600" b="1" i="0" dirty="0" smtClean="0">
                <a:solidFill>
                  <a:srgbClr val="000000"/>
                </a:solidFill>
                <a:effectLst/>
              </a:rPr>
              <a:t>Grocery Store</a:t>
            </a:r>
            <a:r>
              <a:rPr lang="en-GB" sz="1600" b="0" i="0" dirty="0" smtClean="0">
                <a:solidFill>
                  <a:srgbClr val="000000"/>
                </a:solidFill>
                <a:effectLst/>
              </a:rPr>
              <a:t> in </a:t>
            </a:r>
            <a:r>
              <a:rPr lang="en-GB" sz="1600" b="1" i="0" dirty="0" smtClean="0">
                <a:solidFill>
                  <a:srgbClr val="000000"/>
                </a:solidFill>
                <a:effectLst/>
              </a:rPr>
              <a:t>Vancouver City</a:t>
            </a:r>
            <a:r>
              <a:rPr lang="en-GB" sz="1600" b="0" i="0" dirty="0" smtClean="0">
                <a:solidFill>
                  <a:srgbClr val="000000"/>
                </a:solidFill>
                <a:effectLst/>
              </a:rPr>
              <a:t>, Canada.</a:t>
            </a:r>
          </a:p>
          <a:p>
            <a:r>
              <a:rPr lang="en-GB" sz="1600" b="0" i="0" dirty="0" smtClean="0">
                <a:solidFill>
                  <a:srgbClr val="000000"/>
                </a:solidFill>
                <a:effectLst/>
              </a:rPr>
              <a:t>The first task would be to </a:t>
            </a:r>
            <a:r>
              <a:rPr lang="en-GB" sz="1600" b="1" i="0" dirty="0" smtClean="0">
                <a:solidFill>
                  <a:srgbClr val="000000"/>
                </a:solidFill>
                <a:effectLst/>
              </a:rPr>
              <a:t>choose the safest borough</a:t>
            </a:r>
            <a:r>
              <a:rPr lang="en-GB" sz="1600" b="0" i="0" dirty="0" smtClean="0">
                <a:solidFill>
                  <a:srgbClr val="000000"/>
                </a:solidFill>
                <a:effectLst/>
              </a:rPr>
              <a:t> by analysing crime data for opening a grocery store and </a:t>
            </a:r>
            <a:r>
              <a:rPr lang="en-GB" sz="1600" b="1" i="0" dirty="0" smtClean="0">
                <a:solidFill>
                  <a:srgbClr val="000000"/>
                </a:solidFill>
                <a:effectLst/>
              </a:rPr>
              <a:t>short listing a neighbourhood</a:t>
            </a:r>
            <a:r>
              <a:rPr lang="en-GB" sz="1600" b="0" i="0" dirty="0" smtClean="0">
                <a:solidFill>
                  <a:srgbClr val="000000"/>
                </a:solidFill>
                <a:effectLst/>
              </a:rPr>
              <a:t>, where grocery stores are not amongst the most common venues, and yet </a:t>
            </a:r>
            <a:r>
              <a:rPr lang="en-GB" sz="1600" b="1" i="0" dirty="0" smtClean="0">
                <a:solidFill>
                  <a:srgbClr val="000000"/>
                </a:solidFill>
                <a:effectLst/>
              </a:rPr>
              <a:t>as close to the city as possible</a:t>
            </a:r>
            <a:r>
              <a:rPr lang="en-GB" sz="1600" b="0" i="0" dirty="0" smtClean="0">
                <a:solidFill>
                  <a:srgbClr val="000000"/>
                </a:solidFill>
                <a:effectLst/>
              </a:rPr>
              <a:t>.</a:t>
            </a:r>
          </a:p>
          <a:p>
            <a:r>
              <a:rPr lang="en-GB" sz="1600" b="0" i="0" dirty="0" smtClean="0">
                <a:solidFill>
                  <a:srgbClr val="000000"/>
                </a:solidFill>
                <a:effectLst/>
              </a:rPr>
              <a:t>We will make use of our data science tools to analyse data and focus on the safest borough and explore its neighbourhoods and the 10 most common venues in each neighbourhood so that the best neighbourhood where grocery store is not amongst the most common venue can be selected.</a:t>
            </a:r>
            <a:endParaRPr lang="en-GB" sz="1600" b="0" i="0" dirty="0">
              <a:solidFill>
                <a:srgbClr val="000000"/>
              </a:solidFill>
              <a:effectLst/>
            </a:endParaRPr>
          </a:p>
        </p:txBody>
      </p:sp>
    </p:spTree>
    <p:extLst>
      <p:ext uri="{BB962C8B-B14F-4D97-AF65-F5344CB8AC3E}">
        <p14:creationId xmlns:p14="http://schemas.microsoft.com/office/powerpoint/2010/main" val="1310939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075" y="648858"/>
            <a:ext cx="11247119" cy="5909310"/>
          </a:xfrm>
          <a:prstGeom prst="rect">
            <a:avLst/>
          </a:prstGeom>
        </p:spPr>
        <p:txBody>
          <a:bodyPr wrap="square">
            <a:spAutoFit/>
          </a:bodyPr>
          <a:lstStyle/>
          <a:p>
            <a:r>
              <a:rPr lang="en-GB" b="1" i="0" dirty="0" smtClean="0">
                <a:solidFill>
                  <a:srgbClr val="000000"/>
                </a:solidFill>
                <a:effectLst/>
              </a:rPr>
              <a:t>Data </a:t>
            </a:r>
          </a:p>
          <a:p>
            <a:r>
              <a:rPr lang="en-GB" b="0" i="0" dirty="0" smtClean="0">
                <a:solidFill>
                  <a:srgbClr val="000000"/>
                </a:solidFill>
                <a:effectLst/>
              </a:rPr>
              <a:t>Based on definition of our problem, factors that will influence our decision are:</a:t>
            </a:r>
          </a:p>
          <a:p>
            <a:pPr>
              <a:buFont typeface="Arial" panose="020B0604020202020204" pitchFamily="34" charset="0"/>
              <a:buChar char="•"/>
            </a:pPr>
            <a:r>
              <a:rPr lang="en-GB" b="0" i="0" dirty="0" smtClean="0">
                <a:solidFill>
                  <a:srgbClr val="000000"/>
                </a:solidFill>
                <a:effectLst/>
              </a:rPr>
              <a:t>finding the safest borough based on crime statistics</a:t>
            </a:r>
          </a:p>
          <a:p>
            <a:pPr>
              <a:buFont typeface="Arial" panose="020B0604020202020204" pitchFamily="34" charset="0"/>
              <a:buChar char="•"/>
            </a:pPr>
            <a:r>
              <a:rPr lang="en-GB" b="0" i="0" dirty="0" smtClean="0">
                <a:solidFill>
                  <a:srgbClr val="000000"/>
                </a:solidFill>
                <a:effectLst/>
              </a:rPr>
              <a:t>finding the most common venues</a:t>
            </a:r>
          </a:p>
          <a:p>
            <a:pPr>
              <a:buFont typeface="Arial" panose="020B0604020202020204" pitchFamily="34" charset="0"/>
              <a:buChar char="•"/>
            </a:pPr>
            <a:r>
              <a:rPr lang="en-GB" b="0" i="0" dirty="0" smtClean="0">
                <a:solidFill>
                  <a:srgbClr val="000000"/>
                </a:solidFill>
                <a:effectLst/>
              </a:rPr>
              <a:t>choosing the right neighbourhood within the borough</a:t>
            </a:r>
          </a:p>
          <a:p>
            <a:r>
              <a:rPr lang="en-GB" b="0" i="0" dirty="0" smtClean="0">
                <a:solidFill>
                  <a:srgbClr val="000000"/>
                </a:solidFill>
                <a:effectLst/>
              </a:rPr>
              <a:t>We will be using the geographical coordinates of Vancouver to plot neighbourhoods in a borough that is safe and in the city's vicinity, and finally cluster our neighbourhoods and present our findings.</a:t>
            </a:r>
          </a:p>
          <a:p>
            <a:r>
              <a:rPr lang="en-GB" b="0" i="0" dirty="0" smtClean="0">
                <a:solidFill>
                  <a:srgbClr val="000000"/>
                </a:solidFill>
                <a:effectLst/>
              </a:rPr>
              <a:t>Following data sources will be needed to extract/generate the required information:</a:t>
            </a:r>
          </a:p>
          <a:p>
            <a:pPr>
              <a:buFont typeface="Arial" panose="020B0604020202020204" pitchFamily="34" charset="0"/>
              <a:buChar char="•"/>
            </a:pPr>
            <a:r>
              <a:rPr lang="en-GB" b="1" i="0" u="sng" dirty="0" smtClean="0">
                <a:solidFill>
                  <a:srgbClr val="296EAA"/>
                </a:solidFill>
                <a:effectLst/>
                <a:hlinkClick r:id="rId2"/>
              </a:rPr>
              <a:t>Part 1</a:t>
            </a:r>
            <a:r>
              <a:rPr lang="en-GB" b="0" i="0" u="sng" dirty="0" smtClean="0">
                <a:solidFill>
                  <a:srgbClr val="296EAA"/>
                </a:solidFill>
                <a:effectLst/>
                <a:hlinkClick r:id="rId2"/>
              </a:rPr>
              <a:t>: Using a real world data set from </a:t>
            </a:r>
            <a:r>
              <a:rPr lang="en-GB" b="0" i="0" u="sng" dirty="0" err="1" smtClean="0">
                <a:solidFill>
                  <a:srgbClr val="296EAA"/>
                </a:solidFill>
                <a:effectLst/>
                <a:hlinkClick r:id="rId2"/>
              </a:rPr>
              <a:t>Kaggle</a:t>
            </a:r>
            <a:r>
              <a:rPr lang="en-GB" b="0" i="0" u="sng" dirty="0" smtClean="0">
                <a:solidFill>
                  <a:srgbClr val="296EAA"/>
                </a:solidFill>
                <a:effectLst/>
                <a:hlinkClick r:id="rId2"/>
              </a:rPr>
              <a:t> containing the Vancouver Crimes from 2003 to 2019</a:t>
            </a:r>
            <a:r>
              <a:rPr lang="en-GB" b="0" i="0" dirty="0" smtClean="0">
                <a:solidFill>
                  <a:srgbClr val="000000"/>
                </a:solidFill>
                <a:effectLst/>
              </a:rPr>
              <a:t>: A dataset consisting of the crime statistics of each Neighbourhood in Vancouver along with type of crime, recorded year, month and hour.</a:t>
            </a:r>
          </a:p>
          <a:p>
            <a:pPr>
              <a:buFont typeface="Arial" panose="020B0604020202020204" pitchFamily="34" charset="0"/>
              <a:buChar char="•"/>
            </a:pPr>
            <a:r>
              <a:rPr lang="en-GB" b="1" i="0" u="sng" dirty="0" smtClean="0">
                <a:solidFill>
                  <a:srgbClr val="1A466C"/>
                </a:solidFill>
                <a:effectLst/>
                <a:hlinkClick r:id="rId3"/>
              </a:rPr>
              <a:t>Part 2</a:t>
            </a:r>
            <a:r>
              <a:rPr lang="en-GB" b="0" i="0" u="sng" dirty="0" smtClean="0">
                <a:solidFill>
                  <a:srgbClr val="1A466C"/>
                </a:solidFill>
                <a:effectLst/>
                <a:hlinkClick r:id="rId3"/>
              </a:rPr>
              <a:t>: Gathering additional information of the list of officially categorized boroughs in Vancouver from Wikipedia.</a:t>
            </a:r>
            <a:r>
              <a:rPr lang="en-GB" b="0" i="0" dirty="0" smtClean="0">
                <a:solidFill>
                  <a:srgbClr val="000000"/>
                </a:solidFill>
                <a:effectLst/>
              </a:rPr>
              <a:t>: Borough information will be used to map the existing data where each neighbourhood can be assigned with the right borough.</a:t>
            </a:r>
          </a:p>
          <a:p>
            <a:pPr>
              <a:buFont typeface="Arial" panose="020B0604020202020204" pitchFamily="34" charset="0"/>
              <a:buChar char="•"/>
            </a:pPr>
            <a:r>
              <a:rPr lang="en-GB" b="1" i="0" u="sng" dirty="0" smtClean="0">
                <a:solidFill>
                  <a:srgbClr val="296EAA"/>
                </a:solidFill>
                <a:effectLst/>
                <a:hlinkClick r:id="rId4"/>
              </a:rPr>
              <a:t>Part 3</a:t>
            </a:r>
            <a:r>
              <a:rPr lang="en-GB" b="0" i="0" u="sng" dirty="0" smtClean="0">
                <a:solidFill>
                  <a:srgbClr val="296EAA"/>
                </a:solidFill>
                <a:effectLst/>
                <a:hlinkClick r:id="rId4"/>
              </a:rPr>
              <a:t>: Creating a new consolidated dataset of the Neighbourhoods, along with their boroughs, crime data and the respective Neighbourhood's co-ordinates.</a:t>
            </a:r>
            <a:r>
              <a:rPr lang="en-GB" b="0" i="0" dirty="0" smtClean="0">
                <a:solidFill>
                  <a:srgbClr val="000000"/>
                </a:solidFill>
                <a:effectLst/>
              </a:rPr>
              <a:t>: This data will be fetched using </a:t>
            </a:r>
            <a:r>
              <a:rPr lang="en-GB" b="0" i="0" dirty="0" err="1" smtClean="0">
                <a:solidFill>
                  <a:srgbClr val="000000"/>
                </a:solidFill>
                <a:effectLst/>
              </a:rPr>
              <a:t>OpenCage</a:t>
            </a:r>
            <a:r>
              <a:rPr lang="en-GB" b="0" i="0" dirty="0" smtClean="0">
                <a:solidFill>
                  <a:srgbClr val="000000"/>
                </a:solidFill>
                <a:effectLst/>
              </a:rPr>
              <a:t> Geocoder to find the safest borough and explore the neighbourhood by plotting it on maps using Folium and perform exploratory data analysis.</a:t>
            </a:r>
          </a:p>
          <a:p>
            <a:pPr>
              <a:buFont typeface="Arial" panose="020B0604020202020204" pitchFamily="34" charset="0"/>
              <a:buChar char="•"/>
            </a:pPr>
            <a:r>
              <a:rPr lang="en-GB" b="1" i="0" u="sng" dirty="0" smtClean="0">
                <a:solidFill>
                  <a:srgbClr val="296EAA"/>
                </a:solidFill>
                <a:effectLst/>
                <a:hlinkClick r:id="rId5"/>
              </a:rPr>
              <a:t>Part 4</a:t>
            </a:r>
            <a:r>
              <a:rPr lang="en-GB" b="0" i="0" u="sng" dirty="0" smtClean="0">
                <a:solidFill>
                  <a:srgbClr val="296EAA"/>
                </a:solidFill>
                <a:effectLst/>
                <a:hlinkClick r:id="rId5"/>
              </a:rPr>
              <a:t>: Creating a new consolidated dataset of the Neighbourhoods, boroughs, and the most common venues and the respective Neighbourhood along with co-ordinates.</a:t>
            </a:r>
            <a:r>
              <a:rPr lang="en-GB" b="0" i="0" dirty="0" smtClean="0">
                <a:solidFill>
                  <a:srgbClr val="000000"/>
                </a:solidFill>
                <a:effectLst/>
              </a:rPr>
              <a:t>: This data will be fetched using Four Square API to explore the neighbourhood venues and to apply machine learning algorithm to cluster the neighbourhoods and present the findings by plotting it on maps using Folium.</a:t>
            </a:r>
            <a:endParaRPr lang="en-GB" b="0" i="0" dirty="0">
              <a:solidFill>
                <a:srgbClr val="000000"/>
              </a:solidFill>
              <a:effectLst/>
            </a:endParaRPr>
          </a:p>
        </p:txBody>
      </p:sp>
    </p:spTree>
    <p:extLst>
      <p:ext uri="{BB962C8B-B14F-4D97-AF65-F5344CB8AC3E}">
        <p14:creationId xmlns:p14="http://schemas.microsoft.com/office/powerpoint/2010/main" val="3447503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9" y="1028343"/>
            <a:ext cx="10711542" cy="3970318"/>
          </a:xfrm>
          <a:prstGeom prst="rect">
            <a:avLst/>
          </a:prstGeom>
        </p:spPr>
        <p:txBody>
          <a:bodyPr wrap="square">
            <a:spAutoFit/>
          </a:bodyPr>
          <a:lstStyle/>
          <a:p>
            <a:r>
              <a:rPr lang="en-GB" b="0" i="0" dirty="0" smtClean="0">
                <a:solidFill>
                  <a:srgbClr val="000000"/>
                </a:solidFill>
                <a:effectLst/>
              </a:rPr>
              <a:t>###</a:t>
            </a:r>
            <a:r>
              <a:rPr lang="en-GB" b="1" i="0" dirty="0" smtClean="0">
                <a:solidFill>
                  <a:srgbClr val="000000"/>
                </a:solidFill>
                <a:effectLst/>
              </a:rPr>
              <a:t>Part 1:</a:t>
            </a:r>
            <a:r>
              <a:rPr lang="en-GB" b="0" i="0" dirty="0" smtClean="0">
                <a:solidFill>
                  <a:srgbClr val="000000"/>
                </a:solidFill>
                <a:effectLst/>
              </a:rPr>
              <a:t> Using a real world data set from </a:t>
            </a:r>
            <a:r>
              <a:rPr lang="en-GB" b="0" i="0" dirty="0" err="1" smtClean="0">
                <a:solidFill>
                  <a:srgbClr val="000000"/>
                </a:solidFill>
                <a:effectLst/>
              </a:rPr>
              <a:t>Kaggle</a:t>
            </a:r>
            <a:r>
              <a:rPr lang="en-GB" b="0" i="0" dirty="0" smtClean="0">
                <a:solidFill>
                  <a:srgbClr val="000000"/>
                </a:solidFill>
                <a:effectLst/>
              </a:rPr>
              <a:t> containing the Vancouver Crimes from 2003 to 2019</a:t>
            </a:r>
          </a:p>
          <a:p>
            <a:r>
              <a:rPr lang="en-GB" b="1" i="0" dirty="0" smtClean="0">
                <a:solidFill>
                  <a:srgbClr val="000000"/>
                </a:solidFill>
                <a:effectLst/>
              </a:rPr>
              <a:t>Vancouver Crime Report</a:t>
            </a:r>
          </a:p>
          <a:p>
            <a:r>
              <a:rPr lang="en-GB" b="0" i="0" dirty="0" smtClean="0">
                <a:solidFill>
                  <a:srgbClr val="000000"/>
                </a:solidFill>
                <a:effectLst/>
              </a:rPr>
              <a:t>Properties of the Crime Report</a:t>
            </a:r>
          </a:p>
          <a:p>
            <a:pPr>
              <a:buFont typeface="Arial" panose="020B0604020202020204" pitchFamily="34" charset="0"/>
              <a:buChar char="•"/>
            </a:pPr>
            <a:r>
              <a:rPr lang="en-GB" b="0" i="0" dirty="0" smtClean="0">
                <a:solidFill>
                  <a:srgbClr val="000000"/>
                </a:solidFill>
                <a:effectLst/>
              </a:rPr>
              <a:t>TYPE - Crime type</a:t>
            </a:r>
          </a:p>
          <a:p>
            <a:pPr>
              <a:buFont typeface="Arial" panose="020B0604020202020204" pitchFamily="34" charset="0"/>
              <a:buChar char="•"/>
            </a:pPr>
            <a:r>
              <a:rPr lang="en-GB" b="0" i="0" dirty="0" smtClean="0">
                <a:solidFill>
                  <a:srgbClr val="000000"/>
                </a:solidFill>
                <a:effectLst/>
              </a:rPr>
              <a:t>YEAR - Recorded year</a:t>
            </a:r>
          </a:p>
          <a:p>
            <a:pPr>
              <a:buFont typeface="Arial" panose="020B0604020202020204" pitchFamily="34" charset="0"/>
              <a:buChar char="•"/>
            </a:pPr>
            <a:r>
              <a:rPr lang="en-GB" b="0" i="0" dirty="0" smtClean="0">
                <a:solidFill>
                  <a:srgbClr val="000000"/>
                </a:solidFill>
                <a:effectLst/>
              </a:rPr>
              <a:t>MONTH - Recorded month</a:t>
            </a:r>
          </a:p>
          <a:p>
            <a:pPr>
              <a:buFont typeface="Arial" panose="020B0604020202020204" pitchFamily="34" charset="0"/>
              <a:buChar char="•"/>
            </a:pPr>
            <a:r>
              <a:rPr lang="en-GB" b="0" i="0" dirty="0" smtClean="0">
                <a:solidFill>
                  <a:srgbClr val="000000"/>
                </a:solidFill>
                <a:effectLst/>
              </a:rPr>
              <a:t>DAY - Recorded day</a:t>
            </a:r>
          </a:p>
          <a:p>
            <a:pPr>
              <a:buFont typeface="Arial" panose="020B0604020202020204" pitchFamily="34" charset="0"/>
              <a:buChar char="•"/>
            </a:pPr>
            <a:r>
              <a:rPr lang="en-GB" b="0" i="0" dirty="0" smtClean="0">
                <a:solidFill>
                  <a:srgbClr val="000000"/>
                </a:solidFill>
                <a:effectLst/>
              </a:rPr>
              <a:t>HOUR - Recorded hour</a:t>
            </a:r>
          </a:p>
          <a:p>
            <a:pPr>
              <a:buFont typeface="Arial" panose="020B0604020202020204" pitchFamily="34" charset="0"/>
              <a:buChar char="•"/>
            </a:pPr>
            <a:r>
              <a:rPr lang="en-GB" b="0" i="0" dirty="0" smtClean="0">
                <a:solidFill>
                  <a:srgbClr val="000000"/>
                </a:solidFill>
                <a:effectLst/>
              </a:rPr>
              <a:t>MINUTE - Recorded minute</a:t>
            </a:r>
          </a:p>
          <a:p>
            <a:pPr>
              <a:buFont typeface="Arial" panose="020B0604020202020204" pitchFamily="34" charset="0"/>
              <a:buChar char="•"/>
            </a:pPr>
            <a:r>
              <a:rPr lang="en-GB" b="0" i="0" dirty="0" smtClean="0">
                <a:solidFill>
                  <a:srgbClr val="000000"/>
                </a:solidFill>
                <a:effectLst/>
              </a:rPr>
              <a:t>HUNDRED_BLOCK - Recorded block</a:t>
            </a:r>
          </a:p>
          <a:p>
            <a:pPr>
              <a:buFont typeface="Arial" panose="020B0604020202020204" pitchFamily="34" charset="0"/>
              <a:buChar char="•"/>
            </a:pPr>
            <a:r>
              <a:rPr lang="en-GB" b="0" i="0" dirty="0" smtClean="0">
                <a:solidFill>
                  <a:srgbClr val="000000"/>
                </a:solidFill>
                <a:effectLst/>
              </a:rPr>
              <a:t>NEIGHBOURHOOD - Recorded neighbourhood</a:t>
            </a:r>
          </a:p>
          <a:p>
            <a:pPr>
              <a:buFont typeface="Arial" panose="020B0604020202020204" pitchFamily="34" charset="0"/>
              <a:buChar char="•"/>
            </a:pPr>
            <a:r>
              <a:rPr lang="en-GB" b="0" i="0" dirty="0" smtClean="0">
                <a:solidFill>
                  <a:srgbClr val="000000"/>
                </a:solidFill>
                <a:effectLst/>
              </a:rPr>
              <a:t>X - GPS longitude</a:t>
            </a:r>
          </a:p>
          <a:p>
            <a:pPr>
              <a:buFont typeface="Arial" panose="020B0604020202020204" pitchFamily="34" charset="0"/>
              <a:buChar char="•"/>
            </a:pPr>
            <a:r>
              <a:rPr lang="en-GB" b="0" i="0" dirty="0" smtClean="0">
                <a:solidFill>
                  <a:srgbClr val="000000"/>
                </a:solidFill>
                <a:effectLst/>
              </a:rPr>
              <a:t>Y - GPS latitude</a:t>
            </a:r>
          </a:p>
          <a:p>
            <a:r>
              <a:rPr lang="en-GB" b="0" i="0" dirty="0" smtClean="0">
                <a:solidFill>
                  <a:srgbClr val="000000"/>
                </a:solidFill>
                <a:effectLst/>
              </a:rPr>
              <a:t>Data set URL: </a:t>
            </a:r>
            <a:r>
              <a:rPr lang="en-GB" b="0" i="0" u="sng" dirty="0" smtClean="0">
                <a:solidFill>
                  <a:srgbClr val="296EAA"/>
                </a:solidFill>
                <a:effectLst/>
                <a:hlinkClick r:id="rId2"/>
              </a:rPr>
              <a:t>https://www.kaggle.com/agilesifaka/vancouver-crime-report/version/2</a:t>
            </a:r>
            <a:endParaRPr lang="en-GB" b="0" i="0" dirty="0">
              <a:solidFill>
                <a:srgbClr val="000000"/>
              </a:solidFill>
              <a:effectLst/>
            </a:endParaRPr>
          </a:p>
        </p:txBody>
      </p:sp>
      <p:sp>
        <p:nvSpPr>
          <p:cNvPr id="3" name="Rectangle 2"/>
          <p:cNvSpPr/>
          <p:nvPr/>
        </p:nvSpPr>
        <p:spPr>
          <a:xfrm>
            <a:off x="862149" y="5451791"/>
            <a:ext cx="11090365" cy="923330"/>
          </a:xfrm>
          <a:prstGeom prst="rect">
            <a:avLst/>
          </a:prstGeom>
        </p:spPr>
        <p:txBody>
          <a:bodyPr wrap="square">
            <a:spAutoFit/>
          </a:bodyPr>
          <a:lstStyle/>
          <a:p>
            <a:r>
              <a:rPr lang="en-GB" b="0" i="0" dirty="0" smtClean="0">
                <a:solidFill>
                  <a:srgbClr val="000000"/>
                </a:solidFill>
                <a:effectLst/>
              </a:rPr>
              <a:t>###</a:t>
            </a:r>
            <a:r>
              <a:rPr lang="en-GB" b="1" i="0" dirty="0" smtClean="0">
                <a:solidFill>
                  <a:srgbClr val="000000"/>
                </a:solidFill>
                <a:effectLst/>
              </a:rPr>
              <a:t>Part 2:</a:t>
            </a:r>
            <a:r>
              <a:rPr lang="en-GB" b="0" i="0" dirty="0" smtClean="0">
                <a:solidFill>
                  <a:srgbClr val="000000"/>
                </a:solidFill>
                <a:effectLst/>
              </a:rPr>
              <a:t> Gathering additional information about the Neighbourhood from Wikipedia</a:t>
            </a:r>
          </a:p>
          <a:p>
            <a:r>
              <a:rPr lang="en-GB" b="0" i="0" dirty="0" smtClean="0">
                <a:solidFill>
                  <a:srgbClr val="000000"/>
                </a:solidFill>
                <a:effectLst/>
              </a:rPr>
              <a:t>######As part of data set Borough which the neighbourhood was part of was not categorized, so we will create a dictionary of Neighbourhood and based on data in the following </a:t>
            </a:r>
            <a:r>
              <a:rPr lang="en-GB" b="0" i="0" u="sng" dirty="0" smtClean="0">
                <a:solidFill>
                  <a:srgbClr val="296EAA"/>
                </a:solidFill>
                <a:effectLst/>
                <a:hlinkClick r:id="rId3"/>
              </a:rPr>
              <a:t>Wikipedia page</a:t>
            </a:r>
            <a:r>
              <a:rPr lang="en-GB" b="0" i="0" dirty="0" smtClean="0">
                <a:solidFill>
                  <a:srgbClr val="000000"/>
                </a:solidFill>
                <a:effectLst/>
              </a:rPr>
              <a:t>.</a:t>
            </a:r>
            <a:endParaRPr lang="en-GB" b="0" i="0" dirty="0">
              <a:solidFill>
                <a:srgbClr val="000000"/>
              </a:solidFill>
              <a:effectLst/>
            </a:endParaRPr>
          </a:p>
        </p:txBody>
      </p:sp>
    </p:spTree>
    <p:extLst>
      <p:ext uri="{BB962C8B-B14F-4D97-AF65-F5344CB8AC3E}">
        <p14:creationId xmlns:p14="http://schemas.microsoft.com/office/powerpoint/2010/main" val="3653705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889844"/>
            <a:ext cx="10620103" cy="3139321"/>
          </a:xfrm>
          <a:prstGeom prst="rect">
            <a:avLst/>
          </a:prstGeom>
        </p:spPr>
        <p:txBody>
          <a:bodyPr wrap="square">
            <a:spAutoFit/>
          </a:bodyPr>
          <a:lstStyle/>
          <a:p>
            <a:r>
              <a:rPr lang="en-GB" b="0" i="0" dirty="0" smtClean="0">
                <a:solidFill>
                  <a:srgbClr val="000000"/>
                </a:solidFill>
                <a:effectLst/>
              </a:rPr>
              <a:t>##Methodology</a:t>
            </a:r>
          </a:p>
          <a:p>
            <a:r>
              <a:rPr lang="en-GB" b="0" i="0" dirty="0" smtClean="0">
                <a:solidFill>
                  <a:srgbClr val="000000"/>
                </a:solidFill>
                <a:effectLst/>
              </a:rPr>
              <a:t>Categorized the </a:t>
            </a:r>
            <a:r>
              <a:rPr lang="en-GB" b="0" i="0" dirty="0" err="1" smtClean="0">
                <a:solidFill>
                  <a:srgbClr val="000000"/>
                </a:solidFill>
                <a:effectLst/>
              </a:rPr>
              <a:t>methodologysection</a:t>
            </a:r>
            <a:r>
              <a:rPr lang="en-GB" b="0" i="0" dirty="0" smtClean="0">
                <a:solidFill>
                  <a:srgbClr val="000000"/>
                </a:solidFill>
                <a:effectLst/>
              </a:rPr>
              <a:t> into two parts:</a:t>
            </a:r>
          </a:p>
          <a:p>
            <a:pPr>
              <a:buFont typeface="Arial" panose="020B0604020202020204" pitchFamily="34" charset="0"/>
              <a:buChar char="•"/>
            </a:pPr>
            <a:r>
              <a:rPr lang="en-GB" b="1" i="0" u="sng" dirty="0" smtClean="0">
                <a:solidFill>
                  <a:srgbClr val="296EAA"/>
                </a:solidFill>
                <a:effectLst/>
                <a:hlinkClick r:id="rId2"/>
              </a:rPr>
              <a:t>Exploratory Data Analysis</a:t>
            </a:r>
            <a:r>
              <a:rPr lang="en-GB" b="0" i="0" u="sng" dirty="0" smtClean="0">
                <a:solidFill>
                  <a:srgbClr val="296EAA"/>
                </a:solidFill>
                <a:effectLst/>
                <a:hlinkClick r:id="rId2"/>
              </a:rPr>
              <a:t>:</a:t>
            </a:r>
            <a:r>
              <a:rPr lang="en-GB" b="0" i="0" dirty="0" smtClean="0">
                <a:solidFill>
                  <a:srgbClr val="000000"/>
                </a:solidFill>
                <a:effectLst/>
              </a:rPr>
              <a:t> Visualise the crime repots in different Vancouver boroughs to </a:t>
            </a:r>
            <a:r>
              <a:rPr lang="en-GB" b="0" i="0" dirty="0" err="1" smtClean="0">
                <a:solidFill>
                  <a:srgbClr val="000000"/>
                </a:solidFill>
                <a:effectLst/>
              </a:rPr>
              <a:t>idenity</a:t>
            </a:r>
            <a:r>
              <a:rPr lang="en-GB" b="0" i="0" dirty="0" smtClean="0">
                <a:solidFill>
                  <a:srgbClr val="000000"/>
                </a:solidFill>
                <a:effectLst/>
              </a:rPr>
              <a:t> the safest borough and normalise the </a:t>
            </a:r>
            <a:r>
              <a:rPr lang="en-GB" b="0" i="0" dirty="0" err="1" smtClean="0">
                <a:solidFill>
                  <a:srgbClr val="000000"/>
                </a:solidFill>
                <a:effectLst/>
              </a:rPr>
              <a:t>neighborhoods</a:t>
            </a:r>
            <a:r>
              <a:rPr lang="en-GB" b="0" i="0" dirty="0" smtClean="0">
                <a:solidFill>
                  <a:srgbClr val="000000"/>
                </a:solidFill>
                <a:effectLst/>
              </a:rPr>
              <a:t> of that borough. We will Use the resulting data and find 10 most common venues in each </a:t>
            </a:r>
            <a:r>
              <a:rPr lang="en-GB" b="0" i="0" dirty="0" err="1" smtClean="0">
                <a:solidFill>
                  <a:srgbClr val="000000"/>
                </a:solidFill>
                <a:effectLst/>
              </a:rPr>
              <a:t>neighborhood</a:t>
            </a:r>
            <a:r>
              <a:rPr lang="en-GB" b="0" i="0" dirty="0" smtClean="0">
                <a:solidFill>
                  <a:srgbClr val="000000"/>
                </a:solidFill>
                <a:effectLst/>
              </a:rPr>
              <a:t>.</a:t>
            </a:r>
          </a:p>
          <a:p>
            <a:pPr>
              <a:buFont typeface="Arial" panose="020B0604020202020204" pitchFamily="34" charset="0"/>
              <a:buChar char="•"/>
            </a:pPr>
            <a:r>
              <a:rPr lang="en-GB" b="1" i="0" u="sng" dirty="0" smtClean="0">
                <a:solidFill>
                  <a:srgbClr val="296EAA"/>
                </a:solidFill>
                <a:effectLst/>
                <a:hlinkClick r:id="rId3"/>
              </a:rPr>
              <a:t>Modelling</a:t>
            </a:r>
            <a:r>
              <a:rPr lang="en-GB" b="0" i="0" u="sng" dirty="0" smtClean="0">
                <a:solidFill>
                  <a:srgbClr val="296EAA"/>
                </a:solidFill>
                <a:effectLst/>
                <a:hlinkClick r:id="rId3"/>
              </a:rPr>
              <a:t>:</a:t>
            </a:r>
            <a:r>
              <a:rPr lang="en-GB" b="0" i="0" dirty="0" smtClean="0">
                <a:solidFill>
                  <a:srgbClr val="000000"/>
                </a:solidFill>
                <a:effectLst/>
              </a:rPr>
              <a:t> To help stakeholders choose the right </a:t>
            </a:r>
            <a:r>
              <a:rPr lang="en-GB" b="0" i="0" dirty="0" err="1" smtClean="0">
                <a:solidFill>
                  <a:srgbClr val="000000"/>
                </a:solidFill>
                <a:effectLst/>
              </a:rPr>
              <a:t>neighborhood</a:t>
            </a:r>
            <a:r>
              <a:rPr lang="en-GB" b="0" i="0" dirty="0" smtClean="0">
                <a:solidFill>
                  <a:srgbClr val="000000"/>
                </a:solidFill>
                <a:effectLst/>
              </a:rPr>
              <a:t> within a borough we will be clustering similar </a:t>
            </a:r>
            <a:r>
              <a:rPr lang="en-GB" b="0" i="0" dirty="0" err="1" smtClean="0">
                <a:solidFill>
                  <a:srgbClr val="000000"/>
                </a:solidFill>
                <a:effectLst/>
              </a:rPr>
              <a:t>neighborhoods</a:t>
            </a:r>
            <a:r>
              <a:rPr lang="en-GB" b="0" i="0" dirty="0" smtClean="0">
                <a:solidFill>
                  <a:srgbClr val="000000"/>
                </a:solidFill>
                <a:effectLst/>
              </a:rPr>
              <a:t>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a:p>
            <a:r>
              <a:rPr lang="en-GB" b="0" i="0" dirty="0" smtClean="0">
                <a:solidFill>
                  <a:srgbClr val="000000"/>
                </a:solidFill>
                <a:effectLst/>
              </a:rPr>
              <a:t>####Exploratory Data Analysis</a:t>
            </a:r>
          </a:p>
          <a:p>
            <a:r>
              <a:rPr lang="en-GB" b="0" i="0" dirty="0" smtClean="0">
                <a:solidFill>
                  <a:srgbClr val="000000"/>
                </a:solidFill>
                <a:effectLst/>
              </a:rPr>
              <a:t>####Pivoting the table to better understand the data by crimes per borough</a:t>
            </a:r>
            <a:endParaRPr lang="en-GB" b="0" i="0" dirty="0">
              <a:solidFill>
                <a:srgbClr val="000000"/>
              </a:solidFill>
              <a:effectLst/>
            </a:endParaRPr>
          </a:p>
        </p:txBody>
      </p:sp>
    </p:spTree>
    <p:extLst>
      <p:ext uri="{BB962C8B-B14F-4D97-AF65-F5344CB8AC3E}">
        <p14:creationId xmlns:p14="http://schemas.microsoft.com/office/powerpoint/2010/main" val="3988274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613" y="152538"/>
            <a:ext cx="5717233" cy="3204616"/>
          </a:xfrm>
          <a:prstGeom prst="rect">
            <a:avLst/>
          </a:prstGeom>
        </p:spPr>
      </p:pic>
      <p:pic>
        <p:nvPicPr>
          <p:cNvPr id="3" name="Picture 2"/>
          <p:cNvPicPr>
            <a:picLocks noChangeAspect="1"/>
          </p:cNvPicPr>
          <p:nvPr/>
        </p:nvPicPr>
        <p:blipFill>
          <a:blip r:embed="rId3"/>
          <a:stretch>
            <a:fillRect/>
          </a:stretch>
        </p:blipFill>
        <p:spPr>
          <a:xfrm>
            <a:off x="62299" y="3827417"/>
            <a:ext cx="6299312" cy="2926079"/>
          </a:xfrm>
          <a:prstGeom prst="rect">
            <a:avLst/>
          </a:prstGeom>
        </p:spPr>
      </p:pic>
    </p:spTree>
    <p:extLst>
      <p:ext uri="{BB962C8B-B14F-4D97-AF65-F5344CB8AC3E}">
        <p14:creationId xmlns:p14="http://schemas.microsoft.com/office/powerpoint/2010/main" val="872109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870" y="191726"/>
            <a:ext cx="5505079" cy="3126242"/>
          </a:xfrm>
          <a:prstGeom prst="rect">
            <a:avLst/>
          </a:prstGeom>
        </p:spPr>
      </p:pic>
      <p:sp>
        <p:nvSpPr>
          <p:cNvPr id="3" name="Rectangle 2"/>
          <p:cNvSpPr/>
          <p:nvPr/>
        </p:nvSpPr>
        <p:spPr>
          <a:xfrm>
            <a:off x="552042" y="3549640"/>
            <a:ext cx="11204529" cy="1754326"/>
          </a:xfrm>
          <a:prstGeom prst="rect">
            <a:avLst/>
          </a:prstGeom>
        </p:spPr>
        <p:txBody>
          <a:bodyPr wrap="square">
            <a:spAutoFit/>
          </a:bodyPr>
          <a:lstStyle/>
          <a:p>
            <a:r>
              <a:rPr lang="en-GB" b="1" i="0" dirty="0" smtClean="0">
                <a:solidFill>
                  <a:srgbClr val="000000"/>
                </a:solidFill>
                <a:effectLst/>
              </a:rPr>
              <a:t>Based on exploratory data analysis it is clear that South Vancouver has the lowest crimes</a:t>
            </a:r>
          </a:p>
          <a:p>
            <a:r>
              <a:rPr lang="en-GB" b="1" i="1" dirty="0" smtClean="0">
                <a:solidFill>
                  <a:srgbClr val="000000"/>
                </a:solidFill>
                <a:effectLst/>
              </a:rPr>
              <a:t>Since South Vancouver has very little number of neighbourhoods and opening a commercial establishment would not be viable, we can choose the next borough with lowest crime which is West Side.</a:t>
            </a:r>
          </a:p>
          <a:p>
            <a:r>
              <a:rPr lang="en-GB" b="0" i="0" dirty="0" smtClean="0">
                <a:solidFill>
                  <a:srgbClr val="000000"/>
                </a:solidFill>
                <a:effectLst/>
              </a:rPr>
              <a:t>####Different types of crimes recorded in the West Side Borough</a:t>
            </a:r>
          </a:p>
          <a:p>
            <a:r>
              <a:rPr lang="en-GB" b="0" i="0" dirty="0" smtClean="0">
                <a:solidFill>
                  <a:srgbClr val="000000"/>
                </a:solidFill>
                <a:effectLst/>
              </a:rPr>
              <a:t>####West side was chosen because crime type Break and enter Commercial is also low amongst other crimes types which makes West Side ideal destination for opening of commercial establishments</a:t>
            </a:r>
            <a:endParaRPr lang="en-GB" b="0" i="0" dirty="0">
              <a:solidFill>
                <a:srgbClr val="000000"/>
              </a:solidFill>
              <a:effectLst/>
            </a:endParaRPr>
          </a:p>
        </p:txBody>
      </p:sp>
    </p:spTree>
    <p:extLst>
      <p:ext uri="{BB962C8B-B14F-4D97-AF65-F5344CB8AC3E}">
        <p14:creationId xmlns:p14="http://schemas.microsoft.com/office/powerpoint/2010/main" val="1249905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051" y="895758"/>
            <a:ext cx="10845063" cy="5714048"/>
          </a:xfrm>
          <a:prstGeom prst="rect">
            <a:avLst/>
          </a:prstGeom>
        </p:spPr>
      </p:pic>
    </p:spTree>
    <p:extLst>
      <p:ext uri="{BB962C8B-B14F-4D97-AF65-F5344CB8AC3E}">
        <p14:creationId xmlns:p14="http://schemas.microsoft.com/office/powerpoint/2010/main" val="3145669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950" y="1012932"/>
            <a:ext cx="11586753" cy="1477328"/>
          </a:xfrm>
          <a:prstGeom prst="rect">
            <a:avLst/>
          </a:prstGeom>
        </p:spPr>
        <p:txBody>
          <a:bodyPr wrap="square">
            <a:spAutoFit/>
          </a:bodyPr>
          <a:lstStyle/>
          <a:p>
            <a:r>
              <a:rPr lang="en-GB" b="0" i="0" dirty="0" smtClean="0">
                <a:solidFill>
                  <a:srgbClr val="000000"/>
                </a:solidFill>
                <a:effectLst/>
              </a:rPr>
              <a:t>###</a:t>
            </a:r>
            <a:r>
              <a:rPr lang="en-GB" b="1" i="0" dirty="0" smtClean="0">
                <a:solidFill>
                  <a:srgbClr val="000000"/>
                </a:solidFill>
                <a:effectLst/>
              </a:rPr>
              <a:t>Part 3</a:t>
            </a:r>
            <a:r>
              <a:rPr lang="en-GB" b="0" i="0" dirty="0" smtClean="0">
                <a:solidFill>
                  <a:srgbClr val="000000"/>
                </a:solidFill>
                <a:effectLst/>
              </a:rPr>
              <a:t>: Creating a new consolidated dataset of the </a:t>
            </a:r>
            <a:r>
              <a:rPr lang="en-GB" b="0" i="0" dirty="0" err="1" smtClean="0">
                <a:solidFill>
                  <a:srgbClr val="000000"/>
                </a:solidFill>
                <a:effectLst/>
              </a:rPr>
              <a:t>Neighborhoods</a:t>
            </a:r>
            <a:r>
              <a:rPr lang="en-GB" b="0" i="0" dirty="0" smtClean="0">
                <a:solidFill>
                  <a:srgbClr val="000000"/>
                </a:solidFill>
                <a:effectLst/>
              </a:rPr>
              <a:t>, along with their boroughs, crime data and the respective Neighbourhood's co-ordinates.:</a:t>
            </a:r>
          </a:p>
          <a:p>
            <a:r>
              <a:rPr lang="en-GB" b="0" i="0" dirty="0" smtClean="0">
                <a:solidFill>
                  <a:srgbClr val="000000"/>
                </a:solidFill>
                <a:effectLst/>
              </a:rPr>
              <a:t>####This data will be fetched using </a:t>
            </a:r>
            <a:r>
              <a:rPr lang="en-GB" b="0" i="0" dirty="0" err="1" smtClean="0">
                <a:solidFill>
                  <a:srgbClr val="000000"/>
                </a:solidFill>
                <a:effectLst/>
              </a:rPr>
              <a:t>OpenCage</a:t>
            </a:r>
            <a:r>
              <a:rPr lang="en-GB" b="0" i="0" dirty="0" smtClean="0">
                <a:solidFill>
                  <a:srgbClr val="000000"/>
                </a:solidFill>
                <a:effectLst/>
              </a:rPr>
              <a:t> Geocoder to find the safest borough and explore the neighbourhood by plotting it on maps using Folium and perform exploratory data analysis.</a:t>
            </a:r>
          </a:p>
          <a:p>
            <a:r>
              <a:rPr lang="en-GB" b="0" i="0" dirty="0" smtClean="0">
                <a:solidFill>
                  <a:srgbClr val="000000"/>
                </a:solidFill>
                <a:effectLst/>
              </a:rPr>
              <a:t>#####Restricting the rows in the data frame to only those with West side as Borough</a:t>
            </a:r>
            <a:endParaRPr lang="en-GB" b="0" i="0" dirty="0">
              <a:solidFill>
                <a:srgbClr val="000000"/>
              </a:solidFill>
              <a:effectLst/>
            </a:endParaRPr>
          </a:p>
        </p:txBody>
      </p:sp>
    </p:spTree>
    <p:extLst>
      <p:ext uri="{BB962C8B-B14F-4D97-AF65-F5344CB8AC3E}">
        <p14:creationId xmlns:p14="http://schemas.microsoft.com/office/powerpoint/2010/main" val="2980502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1121</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 Neue</vt:lpstr>
      <vt:lpstr>Trebuchet MS</vt:lpstr>
      <vt:lpstr>Wingdings 3</vt:lpstr>
      <vt:lpstr>Facet</vt:lpstr>
      <vt:lpstr>Predicting Safest Grocery Store in Vancouver City, Canada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Safest Grocery Store in Vancouver City, Canada</dc:title>
  <dc:creator>user</dc:creator>
  <cp:lastModifiedBy>user</cp:lastModifiedBy>
  <cp:revision>6</cp:revision>
  <dcterms:created xsi:type="dcterms:W3CDTF">2021-02-02T10:01:06Z</dcterms:created>
  <dcterms:modified xsi:type="dcterms:W3CDTF">2021-02-02T10:24:18Z</dcterms:modified>
</cp:coreProperties>
</file>