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1" r:id="rId3"/>
    <p:sldId id="288" r:id="rId4"/>
    <p:sldId id="289" r:id="rId5"/>
    <p:sldId id="290" r:id="rId6"/>
    <p:sldId id="291" r:id="rId7"/>
    <p:sldId id="281" r:id="rId8"/>
    <p:sldId id="282" r:id="rId9"/>
    <p:sldId id="283" r:id="rId10"/>
    <p:sldId id="284" r:id="rId11"/>
    <p:sldId id="297" r:id="rId12"/>
    <p:sldId id="298" r:id="rId13"/>
    <p:sldId id="299" r:id="rId14"/>
    <p:sldId id="300" r:id="rId15"/>
    <p:sldId id="293" r:id="rId16"/>
    <p:sldId id="294" r:id="rId17"/>
    <p:sldId id="301" r:id="rId18"/>
    <p:sldId id="295" r:id="rId19"/>
    <p:sldId id="29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9CC93D-E52E-4D84-901B-11D7331DD495}">
          <p14:sldIdLst>
            <p14:sldId id="259"/>
          </p14:sldIdLst>
        </p14:section>
        <p14:section name="개요 및 목표" id="{ABA716BF-3A5C-4ADB-94C9-CFEF84EBA240}">
          <p14:sldIdLst>
            <p14:sldId id="261"/>
            <p14:sldId id="288"/>
            <p14:sldId id="289"/>
            <p14:sldId id="290"/>
            <p14:sldId id="291"/>
            <p14:sldId id="281"/>
            <p14:sldId id="282"/>
            <p14:sldId id="283"/>
            <p14:sldId id="284"/>
            <p14:sldId id="297"/>
            <p14:sldId id="298"/>
            <p14:sldId id="299"/>
            <p14:sldId id="300"/>
            <p14:sldId id="293"/>
            <p14:sldId id="294"/>
            <p14:sldId id="301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4" d="100"/>
          <a:sy n="64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pPr latinLnBrk="1"/>
            <a:fld id="{D83FDC75-7F73-4A4A-A77C-09AADF00E0EA}" type="datetimeFigureOut">
              <a:rPr lang="en-US" altLang="ko-KR" smtClean="0"/>
              <a:pPr latinLnBrk="1"/>
              <a:t>2017-02-22</a:t>
            </a:fld>
            <a:endParaRPr 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459226BF-1F13-42D3-80DC-373E7ADD1EBC}" type="slidenum">
              <a:rPr lang="ko-KR" smtClean="0"/>
              <a:pPr latinLnBrk="1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96351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48AEF76B-3757-4A0B-AF93-28494465C1DD}" type="datetimeFigureOut">
              <a:pPr latinLnBrk="1"/>
              <a:t>12/17/2009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5693FD4-8F83-4EF7-AC3F-0DC0388986B0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1519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nty_Python's_Flying_Circu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dirty="0" smtClean="0"/>
              <a:t>이 서식 파일은 그룹 환경에서 교육 자료를 프레젠테이션할 때 시작 파일로 사용할 수 있습니다.</a:t>
            </a:r>
          </a:p>
          <a:p>
            <a:endParaRPr lang="ko-KR" dirty="0" smtClean="0"/>
          </a:p>
          <a:p>
            <a:pPr lvl="0" latinLnBrk="1"/>
            <a:r>
              <a:rPr lang="ko-KR" sz="1200" b="1" dirty="0" smtClean="0"/>
              <a:t>구역</a:t>
            </a:r>
            <a:endParaRPr lang="ko-KR" sz="1200" b="0" dirty="0" smtClean="0"/>
          </a:p>
          <a:p>
            <a:pPr lvl="0" latinLnBrk="1"/>
            <a:r>
              <a:rPr lang="ko-KR" sz="1200" b="0" dirty="0" smtClean="0"/>
              <a:t>구역을 추가하려면 슬라이드를 마우스 오른쪽 단추로 클릭하십시오.</a:t>
            </a:r>
            <a:r>
              <a:rPr lang="ko-KR" sz="1200" b="0" baseline="0" dirty="0" smtClean="0"/>
              <a:t> 구역을 사용하면 슬라이드를 쉽게 구성할 수 있으며, 여러 작성자가 원활하게 협력하여 슬라이드를 작성할 수 있습니다.</a:t>
            </a:r>
            <a:endParaRPr lang="ko-KR" sz="1200" b="0" dirty="0" smtClean="0"/>
          </a:p>
          <a:p>
            <a:pPr lvl="0" latinLnBrk="1"/>
            <a:endParaRPr lang="ko-KR" sz="1200" b="1" dirty="0" smtClean="0"/>
          </a:p>
          <a:p>
            <a:pPr lvl="0" latinLnBrk="1"/>
            <a:r>
              <a:rPr lang="ko-KR" sz="1200" b="1" dirty="0" smtClean="0"/>
              <a:t>메모</a:t>
            </a:r>
          </a:p>
          <a:p>
            <a:pPr lvl="0" latinLnBrk="1"/>
            <a:r>
              <a:rPr lang="ko-KR" sz="1200" dirty="0" smtClean="0"/>
              <a:t>설명을 제공하거나 청중에게 자세한 내용을 알릴 때 메모를 사용합니다.</a:t>
            </a:r>
            <a:r>
              <a:rPr lang="ko-KR" sz="1200" baseline="0" dirty="0" smtClean="0"/>
              <a:t> 프레젠테이션하는 동안 프레젠테이션 보기에서 이러한 메모를 볼 수 있습니다. </a:t>
            </a:r>
          </a:p>
          <a:p>
            <a:pPr lvl="0" latinLnBrk="1">
              <a:buFontTx/>
              <a:buNone/>
            </a:pPr>
            <a:r>
              <a:rPr lang="ko-KR" sz="1200" dirty="0" smtClean="0"/>
              <a:t>글꼴 크기에 주의(접근성, 가시성, 비디오 테이프 작성, 온라인 재생 등에 중요함)</a:t>
            </a:r>
          </a:p>
          <a:p>
            <a:pPr lvl="0" latinLnBrk="1"/>
            <a:endParaRPr lang="ko-KR" sz="1200" dirty="0" smtClean="0"/>
          </a:p>
          <a:p>
            <a:pPr lvl="0" latinLnBrk="1">
              <a:buFontTx/>
              <a:buNone/>
            </a:pPr>
            <a:r>
              <a:rPr lang="ko-KR" sz="1200" b="1" dirty="0" smtClean="0"/>
              <a:t>배색 </a:t>
            </a:r>
          </a:p>
          <a:p>
            <a:pPr lvl="0" latinLnBrk="1">
              <a:buFontTx/>
              <a:buNone/>
            </a:pPr>
            <a:r>
              <a:rPr lang="ko-KR" sz="1200" dirty="0" smtClean="0"/>
              <a:t>그래프, 차트 및 텍스트 상자에 특히 주의를 기울이십시오.</a:t>
            </a:r>
            <a:r>
              <a:rPr lang="ko-KR" sz="1200" baseline="0" dirty="0" smtClean="0"/>
              <a:t> </a:t>
            </a:r>
            <a:endParaRPr lang="ko-KR" sz="1200" dirty="0" smtClean="0"/>
          </a:p>
          <a:p>
            <a:pPr lvl="0" latinLnBrk="1"/>
            <a:r>
              <a:rPr lang="ko-KR" sz="1200" dirty="0" smtClean="0"/>
              <a:t>참석자가 흑백이나 </a:t>
            </a:r>
            <a:r>
              <a:rPr lang="ko-KR" sz="1200" dirty="0" err="1" smtClean="0"/>
              <a:t>회색조</a:t>
            </a:r>
            <a:r>
              <a:rPr lang="ko-KR" sz="1200" dirty="0" smtClean="0"/>
              <a:t>로 인쇄할 경우를 고려해야 합니다. 테스트로 인쇄하여 흑백이나 </a:t>
            </a:r>
            <a:r>
              <a:rPr lang="ko-KR" sz="1200" dirty="0" err="1" smtClean="0"/>
              <a:t>회색조</a:t>
            </a:r>
            <a:r>
              <a:rPr lang="ko-KR" sz="1200" dirty="0" smtClean="0"/>
              <a:t>로 인쇄해도 색에 문제가 없는지 확인하십시오.</a:t>
            </a:r>
          </a:p>
          <a:p>
            <a:pPr lvl="0" latinLnBrk="1">
              <a:buFontTx/>
              <a:buNone/>
            </a:pPr>
            <a:endParaRPr lang="ko-KR" sz="1200" dirty="0" smtClean="0"/>
          </a:p>
          <a:p>
            <a:pPr lvl="0" latinLnBrk="1">
              <a:buFontTx/>
              <a:buNone/>
            </a:pPr>
            <a:r>
              <a:rPr lang="ko-KR" sz="1200" b="1" dirty="0" smtClean="0"/>
              <a:t>그래픽, 테이블 및 그래프</a:t>
            </a:r>
          </a:p>
          <a:p>
            <a:pPr lvl="0" latinLnBrk="1"/>
            <a:r>
              <a:rPr lang="ko-KR" sz="1200" dirty="0" smtClean="0"/>
              <a:t>간결하게 유지하십시오. 가능한 일관되고 혼란스럽지 않은 스타일과 색을 사용하는 것이 좋습니다.</a:t>
            </a:r>
          </a:p>
          <a:p>
            <a:pPr lvl="0" latinLnBrk="1"/>
            <a:r>
              <a:rPr lang="ko-KR" sz="1200" dirty="0" smtClean="0"/>
              <a:t>모든 그래프와 표에 레이블을 추가합니다.</a:t>
            </a:r>
          </a:p>
          <a:p>
            <a:endParaRPr lang="ko-KR" dirty="0" smtClean="0"/>
          </a:p>
          <a:p>
            <a:endParaRPr lang="ko-KR" dirty="0" smtClean="0"/>
          </a:p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ko-KR" smtClean="0"/>
              <a:pPr latinLnBrk="1"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75693FD4-8F83-4EF7-AC3F-0DC0388986B0}" type="slidenum">
              <a:rPr lang="en-US" altLang="ko-KR" smtClean="0"/>
              <a:pPr latinLnBrk="1"/>
              <a:t>10</a:t>
            </a:fld>
            <a:endParaRPr 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sz="1200" dirty="0" smtClean="0"/>
              <a:t>이것은</a:t>
            </a:r>
            <a:r>
              <a:rPr lang="ko-KR" sz="1200" baseline="0" dirty="0" smtClean="0"/>
              <a:t> 전환을 사용하는 개요 슬라이드의 또 다른 옵션입니다.</a:t>
            </a:r>
            <a:endParaRPr lang="ko-KR" sz="1200" dirty="0" smtClean="0"/>
          </a:p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75693FD4-8F83-4EF7-AC3F-0DC0388986B0}" type="slidenum">
              <a:rPr lang="en-US" altLang="ko-KR" smtClean="0"/>
              <a:pPr latinLnBrk="1"/>
              <a:t>11</a:t>
            </a:fld>
            <a:endParaRPr 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75693FD4-8F83-4EF7-AC3F-0DC0388986B0}" type="slidenum">
              <a:rPr lang="en-US" altLang="ko-KR" smtClean="0"/>
              <a:pPr latinLnBrk="1"/>
              <a:t>12</a:t>
            </a:fld>
            <a:endParaRPr 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75693FD4-8F83-4EF7-AC3F-0DC0388986B0}" type="slidenum">
              <a:rPr lang="en-US" altLang="ko-KR" smtClean="0"/>
              <a:pPr latinLnBrk="1"/>
              <a:t>13</a:t>
            </a:fld>
            <a:endParaRPr 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75693FD4-8F83-4EF7-AC3F-0DC0388986B0}" type="slidenum">
              <a:rPr lang="en-US" altLang="ko-KR" smtClean="0"/>
              <a:pPr latinLnBrk="1"/>
              <a:t>14</a:t>
            </a:fld>
            <a:endParaRPr 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EC6EAC7D-5A89-47C2-8ABA-56C9C2DEF7A4}" type="slidenum">
              <a:rPr lang="en-US" altLang="ko-KR" smtClean="0"/>
              <a:pPr latinLnBrk="1"/>
              <a:t>15</a:t>
            </a:fld>
            <a:endParaRPr 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EC6EAC7D-5A89-47C2-8ABA-56C9C2DEF7A4}" type="slidenum">
              <a:rPr lang="en-US" altLang="ko-KR" smtClean="0"/>
              <a:pPr latinLnBrk="1"/>
              <a:t>16</a:t>
            </a:fld>
            <a:endParaRPr 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EC6EAC7D-5A89-47C2-8ABA-56C9C2DEF7A4}" type="slidenum">
              <a:rPr lang="en-US" altLang="ko-KR" smtClean="0"/>
              <a:pPr latinLnBrk="1"/>
              <a:t>17</a:t>
            </a:fld>
            <a:endParaRPr 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EC6EAC7D-5A89-47C2-8ABA-56C9C2DEF7A4}" type="slidenum">
              <a:rPr lang="en-US" altLang="ko-KR" smtClean="0"/>
              <a:pPr latinLnBrk="1"/>
              <a:t>18</a:t>
            </a:fld>
            <a:endParaRPr 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EC6EAC7D-5A89-47C2-8ABA-56C9C2DEF7A4}" type="slidenum">
              <a:rPr lang="en-US" altLang="ko-KR" smtClean="0"/>
              <a:pPr latinLnBrk="1"/>
              <a:t>19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80000"/>
              </a:lnSpc>
            </a:pPr>
            <a:r>
              <a:rPr lang="ko-KR" dirty="0" smtClean="0"/>
              <a:t>프레젠테이션에 대한 간략한 개요를 제공하십시오.</a:t>
            </a:r>
            <a:r>
              <a:rPr lang="ko-KR" baseline="0" dirty="0" smtClean="0"/>
              <a:t> 프</a:t>
            </a:r>
            <a:r>
              <a:rPr lang="ko-KR" dirty="0" smtClean="0"/>
              <a:t>레젠테이션의 핵심 내용과 중요한 이유를 설명하십시오.</a:t>
            </a:r>
          </a:p>
          <a:p>
            <a:pPr latinLnBrk="1">
              <a:lnSpc>
                <a:spcPct val="80000"/>
              </a:lnSpc>
            </a:pPr>
            <a:r>
              <a:rPr lang="ko-KR" dirty="0" smtClean="0"/>
              <a:t>각 주요 항목을 소개하십시오.</a:t>
            </a:r>
          </a:p>
          <a:p>
            <a:r>
              <a:rPr lang="ko-KR" dirty="0" smtClean="0"/>
              <a:t>청중에게 프레젠테이션 방향을 제시하기 위해</a:t>
            </a:r>
            <a:r>
              <a:rPr lang="ko-KR" baseline="0" dirty="0" smtClean="0"/>
              <a:t> 프레젠테이션 </a:t>
            </a:r>
            <a:r>
              <a:rPr lang="ko-KR" dirty="0" smtClean="0"/>
              <a:t>전체에서 이 개요 슬라이드를 반복하고 다음에 토론할 특정 항목을 강조할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ko-KR" smtClean="0"/>
              <a:pPr latinLnBrk="1"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80000"/>
              </a:lnSpc>
            </a:pPr>
            <a:r>
              <a:rPr lang="en-US" altLang="ko-KR" dirty="0" smtClean="0"/>
              <a:t>"</a:t>
            </a:r>
            <a:r>
              <a:rPr lang="en-US" altLang="ko-KR" dirty="0" smtClean="0">
                <a:hlinkClick r:id="rId3"/>
              </a:rPr>
              <a:t>Monty Python's Flying Circus</a:t>
            </a:r>
            <a:r>
              <a:rPr lang="en-US" altLang="ko-KR" dirty="0" smtClean="0"/>
              <a:t>“ 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비행 서커스</a:t>
            </a:r>
            <a:endParaRPr 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EC6EAC7D-5A89-47C2-8ABA-56C9C2DEF7A4}" type="slidenum">
              <a:rPr lang="en-US" altLang="ko-KR" smtClean="0"/>
              <a:pPr latinLnBrk="1"/>
              <a:t>3</a:t>
            </a:fld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80000"/>
              </a:lnSpc>
            </a:pPr>
            <a:r>
              <a:rPr lang="ko-KR" dirty="0" smtClean="0"/>
              <a:t>프레젠테이션에 대한 간략한 개요를 제공하십시오.</a:t>
            </a:r>
            <a:r>
              <a:rPr lang="ko-KR" baseline="0" dirty="0" smtClean="0"/>
              <a:t> 프</a:t>
            </a:r>
            <a:r>
              <a:rPr lang="ko-KR" dirty="0" smtClean="0"/>
              <a:t>레젠테이션의 핵심 내용과 중요한 이유를 설명하십시오.</a:t>
            </a:r>
          </a:p>
          <a:p>
            <a:pPr latinLnBrk="1">
              <a:lnSpc>
                <a:spcPct val="80000"/>
              </a:lnSpc>
            </a:pPr>
            <a:r>
              <a:rPr lang="ko-KR" dirty="0" smtClean="0"/>
              <a:t>각 주요 항목을 소개하십시오.</a:t>
            </a:r>
          </a:p>
          <a:p>
            <a:r>
              <a:rPr lang="ko-KR" dirty="0" smtClean="0"/>
              <a:t>청중에게 프레젠테이션 방향을 제시하기 위해</a:t>
            </a:r>
            <a:r>
              <a:rPr lang="ko-KR" baseline="0" dirty="0" smtClean="0"/>
              <a:t> 프레젠테이션 </a:t>
            </a:r>
            <a:r>
              <a:rPr lang="ko-KR" dirty="0" smtClean="0"/>
              <a:t>전체에서 이 개요 슬라이드를 반복하고 다음에 토론할 특정 항목을 강조할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EC6EAC7D-5A89-47C2-8ABA-56C9C2DEF7A4}" type="slidenum">
              <a:rPr lang="en-US" altLang="ko-KR" smtClean="0"/>
              <a:pPr latinLnBrk="1"/>
              <a:t>4</a:t>
            </a:fld>
            <a:endParaRPr 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80000"/>
              </a:lnSpc>
            </a:pPr>
            <a:r>
              <a:rPr lang="ko-KR" dirty="0" smtClean="0"/>
              <a:t>프레젠테이션에 대한 간략한 개요를 제공하십시오.</a:t>
            </a:r>
            <a:r>
              <a:rPr lang="ko-KR" baseline="0" dirty="0" smtClean="0"/>
              <a:t> 프</a:t>
            </a:r>
            <a:r>
              <a:rPr lang="ko-KR" dirty="0" smtClean="0"/>
              <a:t>레젠테이션의 핵심 내용과 중요한 이유를 설명하십시오.</a:t>
            </a:r>
          </a:p>
          <a:p>
            <a:pPr latinLnBrk="1">
              <a:lnSpc>
                <a:spcPct val="80000"/>
              </a:lnSpc>
            </a:pPr>
            <a:r>
              <a:rPr lang="ko-KR" dirty="0" smtClean="0"/>
              <a:t>각 주요 항목을 소개하십시오.</a:t>
            </a:r>
          </a:p>
          <a:p>
            <a:r>
              <a:rPr lang="ko-KR" dirty="0" smtClean="0"/>
              <a:t>청중에게 프레젠테이션 방향을 제시하기 위해</a:t>
            </a:r>
            <a:r>
              <a:rPr lang="ko-KR" baseline="0" dirty="0" smtClean="0"/>
              <a:t> 프레젠테이션 </a:t>
            </a:r>
            <a:r>
              <a:rPr lang="ko-KR" dirty="0" smtClean="0"/>
              <a:t>전체에서 이 개요 슬라이드를 반복하고 다음에 토론할 특정 항목을 강조할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EC6EAC7D-5A89-47C2-8ABA-56C9C2DEF7A4}" type="slidenum">
              <a:rPr lang="en-US" altLang="ko-KR" smtClean="0"/>
              <a:pPr latinLnBrk="1"/>
              <a:t>5</a:t>
            </a:fld>
            <a:endParaRPr 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80000"/>
              </a:lnSpc>
            </a:pPr>
            <a:r>
              <a:rPr lang="ko-KR" dirty="0" smtClean="0"/>
              <a:t>프레젠테이션에 대한 간략한 개요를 제공하십시오.</a:t>
            </a:r>
            <a:r>
              <a:rPr lang="ko-KR" baseline="0" dirty="0" smtClean="0"/>
              <a:t> 프</a:t>
            </a:r>
            <a:r>
              <a:rPr lang="ko-KR" dirty="0" smtClean="0"/>
              <a:t>레젠테이션의 핵심 내용과 중요한 이유를 설명하십시오.</a:t>
            </a:r>
          </a:p>
          <a:p>
            <a:pPr latinLnBrk="1">
              <a:lnSpc>
                <a:spcPct val="80000"/>
              </a:lnSpc>
            </a:pPr>
            <a:r>
              <a:rPr lang="ko-KR" dirty="0" smtClean="0"/>
              <a:t>각 주요 항목을 소개하십시오.</a:t>
            </a:r>
          </a:p>
          <a:p>
            <a:r>
              <a:rPr lang="ko-KR" dirty="0" smtClean="0"/>
              <a:t>청중에게 프레젠테이션 방향을 제시하기 위해</a:t>
            </a:r>
            <a:r>
              <a:rPr lang="ko-KR" baseline="0" dirty="0" smtClean="0"/>
              <a:t> 프레젠테이션 </a:t>
            </a:r>
            <a:r>
              <a:rPr lang="ko-KR" dirty="0" smtClean="0"/>
              <a:t>전체에서 이 개요 슬라이드를 반복하고 다음에 토론할 특정 항목을 강조할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EC6EAC7D-5A89-47C2-8ABA-56C9C2DEF7A4}" type="slidenum">
              <a:rPr lang="en-US" altLang="ko-KR" smtClean="0"/>
              <a:pPr latinLnBrk="1"/>
              <a:t>6</a:t>
            </a:fld>
            <a:endParaRPr 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sz="1200" dirty="0" smtClean="0"/>
              <a:t>이것은</a:t>
            </a:r>
            <a:r>
              <a:rPr lang="ko-KR" sz="1200" baseline="0" dirty="0" smtClean="0"/>
              <a:t> 전환을 사용하는 개요 슬라이드의 또 다른 옵션입니다.</a:t>
            </a:r>
            <a:endParaRPr lang="ko-KR" sz="1200" dirty="0" smtClean="0"/>
          </a:p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75693FD4-8F83-4EF7-AC3F-0DC0388986B0}" type="slidenum">
              <a:rPr lang="en-US" altLang="ko-KR" smtClean="0"/>
              <a:pPr latinLnBrk="1"/>
              <a:t>7</a:t>
            </a:fld>
            <a:endParaRPr 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75693FD4-8F83-4EF7-AC3F-0DC0388986B0}" type="slidenum">
              <a:rPr lang="en-US" altLang="ko-KR" smtClean="0"/>
              <a:pPr latinLnBrk="1"/>
              <a:t>8</a:t>
            </a:fld>
            <a:endParaRPr 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75693FD4-8F83-4EF7-AC3F-0DC0388986B0}" type="slidenum">
              <a:rPr lang="en-US" altLang="ko-KR" smtClean="0"/>
              <a:pPr latinLnBrk="1"/>
              <a:t>9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ko-K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ko-K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ko-KR" altLang="en-US" smtClean="0"/>
              <a:t>마스터 부제목 스타일 편집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7364"/>
            <a:ext cx="2411760" cy="52063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ko-K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1800"/>
            </a:lvl1pPr>
          </a:lstStyle>
          <a:p>
            <a:r>
              <a:rPr kumimoji="0" lang="ko-KR"/>
              <a:t>회사 로고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7" y="0"/>
            <a:ext cx="2411760" cy="52063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ko-KR"/>
            </a:lvl1pPr>
          </a:lstStyle>
          <a:p>
            <a:r>
              <a:rPr kumimoji="0" lang="ko-KR"/>
              <a:t>마스터 텍스트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3200">
                <a:latin typeface="+mn-lt"/>
              </a:defRPr>
            </a:lvl1pPr>
            <a:lvl2pPr eaLnBrk="1" latinLnBrk="0" hangingPunct="1">
              <a:defRPr kumimoji="0" lang="ko-KR" sz="2800">
                <a:latin typeface="+mn-lt"/>
              </a:defRPr>
            </a:lvl2pPr>
            <a:lvl3pPr eaLnBrk="1" latinLnBrk="0" hangingPunct="1">
              <a:defRPr kumimoji="0" lang="ko-KR" sz="2400">
                <a:latin typeface="+mn-lt"/>
              </a:defRPr>
            </a:lvl3pPr>
            <a:lvl4pPr eaLnBrk="1" latinLnBrk="0" hangingPunct="1">
              <a:defRPr kumimoji="0" lang="ko-KR" sz="2400">
                <a:latin typeface="+mn-lt"/>
              </a:defRPr>
            </a:lvl4pPr>
            <a:lvl5pPr eaLnBrk="1" latinLnBrk="0" hangingPunct="1">
              <a:defRPr kumimoji="0" lang="ko-KR" sz="2400">
                <a:latin typeface="+mn-lt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5278" y="5997499"/>
            <a:ext cx="1205882" cy="260318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ko-KR" sz="2800"/>
            </a:lvl1pPr>
            <a:lvl2pPr eaLnBrk="1" latinLnBrk="0" hangingPunct="1">
              <a:defRPr kumimoji="0" lang="ko-KR" sz="2400"/>
            </a:lvl2pPr>
            <a:lvl3pPr eaLnBrk="1" latinLnBrk="0" hangingPunct="1">
              <a:defRPr kumimoji="0" lang="ko-KR" sz="2000"/>
            </a:lvl3pPr>
            <a:lvl4pPr eaLnBrk="1" latinLnBrk="0" hangingPunct="1">
              <a:defRPr kumimoji="0" lang="ko-KR" sz="1800"/>
            </a:lvl4pPr>
            <a:lvl5pPr eaLnBrk="1" latinLnBrk="0" hangingPunct="1">
              <a:defRPr kumimoji="0" lang="ko-KR" sz="1800"/>
            </a:lvl5pPr>
            <a:lvl6pPr eaLnBrk="1" latinLnBrk="0" hangingPunct="1">
              <a:defRPr kumimoji="0" lang="ko-KR" sz="1800"/>
            </a:lvl6pPr>
            <a:lvl7pPr eaLnBrk="1" latinLnBrk="0" hangingPunct="1">
              <a:defRPr kumimoji="0" lang="ko-KR" sz="1800"/>
            </a:lvl7pPr>
            <a:lvl8pPr eaLnBrk="1" latinLnBrk="0" hangingPunct="1">
              <a:defRPr kumimoji="0" lang="ko-KR" sz="1800"/>
            </a:lvl8pPr>
            <a:lvl9pPr eaLnBrk="1" latinLnBrk="0" hangingPunct="1">
              <a:defRPr kumimoji="0" lang="ko-KR"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ko-KR" sz="2800"/>
            </a:lvl1pPr>
            <a:lvl2pPr eaLnBrk="1" latinLnBrk="0" hangingPunct="1">
              <a:defRPr kumimoji="0" lang="ko-KR" sz="2400"/>
            </a:lvl2pPr>
            <a:lvl3pPr eaLnBrk="1" latinLnBrk="0" hangingPunct="1">
              <a:defRPr kumimoji="0" lang="ko-KR" sz="2000"/>
            </a:lvl3pPr>
            <a:lvl4pPr eaLnBrk="1" latinLnBrk="0" hangingPunct="1">
              <a:defRPr kumimoji="0" lang="ko-KR" sz="1800"/>
            </a:lvl4pPr>
            <a:lvl5pPr eaLnBrk="1" latinLnBrk="0" hangingPunct="1">
              <a:defRPr kumimoji="0" lang="ko-KR" sz="1800"/>
            </a:lvl5pPr>
            <a:lvl6pPr eaLnBrk="1" latinLnBrk="0" hangingPunct="1">
              <a:defRPr kumimoji="0" lang="ko-KR" sz="1800"/>
            </a:lvl6pPr>
            <a:lvl7pPr eaLnBrk="1" latinLnBrk="0" hangingPunct="1">
              <a:defRPr kumimoji="0" lang="ko-KR" sz="1800"/>
            </a:lvl7pPr>
            <a:lvl8pPr eaLnBrk="1" latinLnBrk="0" hangingPunct="1">
              <a:defRPr kumimoji="0" lang="ko-KR" sz="1800"/>
            </a:lvl8pPr>
            <a:lvl9pPr eaLnBrk="1" latinLnBrk="0" hangingPunct="1">
              <a:defRPr kumimoji="0" lang="ko-KR"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ko-KR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ko-KR" sz="2400" b="1"/>
            </a:lvl1pPr>
            <a:lvl2pPr marL="457200" indent="0" eaLnBrk="1" latinLnBrk="0" hangingPunct="1">
              <a:buNone/>
              <a:defRPr kumimoji="0" lang="ko-KR" sz="2000" b="1"/>
            </a:lvl2pPr>
            <a:lvl3pPr marL="914400" indent="0" eaLnBrk="1" latinLnBrk="0" hangingPunct="1">
              <a:buNone/>
              <a:defRPr kumimoji="0" lang="ko-KR" sz="1800" b="1"/>
            </a:lvl3pPr>
            <a:lvl4pPr marL="1371600" indent="0" eaLnBrk="1" latinLnBrk="0" hangingPunct="1">
              <a:buNone/>
              <a:defRPr kumimoji="0" lang="ko-KR" sz="1600" b="1"/>
            </a:lvl4pPr>
            <a:lvl5pPr marL="1828800" indent="0" eaLnBrk="1" latinLnBrk="0" hangingPunct="1">
              <a:buNone/>
              <a:defRPr kumimoji="0" lang="ko-KR" sz="1600" b="1"/>
            </a:lvl5pPr>
            <a:lvl6pPr marL="2286000" indent="0" eaLnBrk="1" latinLnBrk="0" hangingPunct="1">
              <a:buNone/>
              <a:defRPr kumimoji="0" lang="ko-KR" sz="1600" b="1"/>
            </a:lvl6pPr>
            <a:lvl7pPr marL="2743200" indent="0" eaLnBrk="1" latinLnBrk="0" hangingPunct="1">
              <a:buNone/>
              <a:defRPr kumimoji="0" lang="ko-KR" sz="1600" b="1"/>
            </a:lvl7pPr>
            <a:lvl8pPr marL="3200400" indent="0" eaLnBrk="1" latinLnBrk="0" hangingPunct="1">
              <a:buNone/>
              <a:defRPr kumimoji="0" lang="ko-KR" sz="1600" b="1"/>
            </a:lvl8pPr>
            <a:lvl9pPr marL="3657600" indent="0" eaLnBrk="1" latinLnBrk="0" hangingPunct="1">
              <a:buNone/>
              <a:defRPr kumimoji="0" lang="ko-KR" sz="1600" b="1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ko-KR" sz="2400"/>
            </a:lvl1pPr>
            <a:lvl2pPr eaLnBrk="1" latinLnBrk="0" hangingPunct="1">
              <a:defRPr kumimoji="0" lang="ko-KR" sz="2000"/>
            </a:lvl2pPr>
            <a:lvl3pPr eaLnBrk="1" latinLnBrk="0" hangingPunct="1">
              <a:defRPr kumimoji="0" lang="ko-KR" sz="1800"/>
            </a:lvl3pPr>
            <a:lvl4pPr eaLnBrk="1" latinLnBrk="0" hangingPunct="1">
              <a:defRPr kumimoji="0" lang="ko-KR" sz="1600"/>
            </a:lvl4pPr>
            <a:lvl5pPr eaLnBrk="1" latinLnBrk="0" hangingPunct="1">
              <a:defRPr kumimoji="0" lang="ko-KR" sz="1600"/>
            </a:lvl5pPr>
            <a:lvl6pPr eaLnBrk="1" latinLnBrk="0" hangingPunct="1">
              <a:defRPr kumimoji="0" lang="ko-KR" sz="1600"/>
            </a:lvl6pPr>
            <a:lvl7pPr eaLnBrk="1" latinLnBrk="0" hangingPunct="1">
              <a:defRPr kumimoji="0" lang="ko-KR" sz="1600"/>
            </a:lvl7pPr>
            <a:lvl8pPr eaLnBrk="1" latinLnBrk="0" hangingPunct="1">
              <a:defRPr kumimoji="0" lang="ko-KR" sz="1600"/>
            </a:lvl8pPr>
            <a:lvl9pPr eaLnBrk="1" latinLnBrk="0" hangingPunct="1">
              <a:defRPr kumimoji="0" lang="ko-KR"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ko-KR" sz="2400" b="1"/>
            </a:lvl1pPr>
            <a:lvl2pPr marL="457200" indent="0" eaLnBrk="1" latinLnBrk="0" hangingPunct="1">
              <a:buNone/>
              <a:defRPr kumimoji="0" lang="ko-KR" sz="2000" b="1"/>
            </a:lvl2pPr>
            <a:lvl3pPr marL="914400" indent="0" eaLnBrk="1" latinLnBrk="0" hangingPunct="1">
              <a:buNone/>
              <a:defRPr kumimoji="0" lang="ko-KR" sz="1800" b="1"/>
            </a:lvl3pPr>
            <a:lvl4pPr marL="1371600" indent="0" eaLnBrk="1" latinLnBrk="0" hangingPunct="1">
              <a:buNone/>
              <a:defRPr kumimoji="0" lang="ko-KR" sz="1600" b="1"/>
            </a:lvl4pPr>
            <a:lvl5pPr marL="1828800" indent="0" eaLnBrk="1" latinLnBrk="0" hangingPunct="1">
              <a:buNone/>
              <a:defRPr kumimoji="0" lang="ko-KR" sz="1600" b="1"/>
            </a:lvl5pPr>
            <a:lvl6pPr marL="2286000" indent="0" eaLnBrk="1" latinLnBrk="0" hangingPunct="1">
              <a:buNone/>
              <a:defRPr kumimoji="0" lang="ko-KR" sz="1600" b="1"/>
            </a:lvl6pPr>
            <a:lvl7pPr marL="2743200" indent="0" eaLnBrk="1" latinLnBrk="0" hangingPunct="1">
              <a:buNone/>
              <a:defRPr kumimoji="0" lang="ko-KR" sz="1600" b="1"/>
            </a:lvl7pPr>
            <a:lvl8pPr marL="3200400" indent="0" eaLnBrk="1" latinLnBrk="0" hangingPunct="1">
              <a:buNone/>
              <a:defRPr kumimoji="0" lang="ko-KR" sz="1600" b="1"/>
            </a:lvl8pPr>
            <a:lvl9pPr marL="3657600" indent="0" eaLnBrk="1" latinLnBrk="0" hangingPunct="1">
              <a:buNone/>
              <a:defRPr kumimoji="0" lang="ko-KR" sz="1600" b="1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ko-KR" sz="2400"/>
            </a:lvl1pPr>
            <a:lvl2pPr eaLnBrk="1" latinLnBrk="0" hangingPunct="1">
              <a:defRPr kumimoji="0" lang="ko-KR" sz="2000"/>
            </a:lvl2pPr>
            <a:lvl3pPr eaLnBrk="1" latinLnBrk="0" hangingPunct="1">
              <a:defRPr kumimoji="0" lang="ko-KR" sz="1800"/>
            </a:lvl3pPr>
            <a:lvl4pPr eaLnBrk="1" latinLnBrk="0" hangingPunct="1">
              <a:defRPr kumimoji="0" lang="ko-KR" sz="1600"/>
            </a:lvl4pPr>
            <a:lvl5pPr eaLnBrk="1" latinLnBrk="0" hangingPunct="1">
              <a:defRPr kumimoji="0" lang="ko-KR" sz="1600"/>
            </a:lvl5pPr>
            <a:lvl6pPr eaLnBrk="1" latinLnBrk="0" hangingPunct="1">
              <a:defRPr kumimoji="0" lang="ko-KR" sz="1600"/>
            </a:lvl6pPr>
            <a:lvl7pPr eaLnBrk="1" latinLnBrk="0" hangingPunct="1">
              <a:defRPr kumimoji="0" lang="ko-KR" sz="1600"/>
            </a:lvl7pPr>
            <a:lvl8pPr eaLnBrk="1" latinLnBrk="0" hangingPunct="1">
              <a:defRPr kumimoji="0" lang="ko-KR" sz="1600"/>
            </a:lvl8pPr>
            <a:lvl9pPr eaLnBrk="1" latinLnBrk="0" hangingPunct="1">
              <a:defRPr kumimoji="0" lang="ko-KR"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ko-KR" sz="2000" b="1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ko-KR" sz="3200"/>
            </a:lvl1pPr>
            <a:lvl2pPr eaLnBrk="1" latinLnBrk="0" hangingPunct="1">
              <a:defRPr kumimoji="0" lang="ko-KR" sz="2800"/>
            </a:lvl2pPr>
            <a:lvl3pPr eaLnBrk="1" latinLnBrk="0" hangingPunct="1">
              <a:defRPr kumimoji="0" lang="ko-KR" sz="2400"/>
            </a:lvl3pPr>
            <a:lvl4pPr eaLnBrk="1" latinLnBrk="0" hangingPunct="1">
              <a:defRPr kumimoji="0" lang="ko-KR" sz="2000"/>
            </a:lvl4pPr>
            <a:lvl5pPr eaLnBrk="1" latinLnBrk="0" hangingPunct="1">
              <a:defRPr kumimoji="0" lang="ko-KR" sz="2000"/>
            </a:lvl5pPr>
            <a:lvl6pPr eaLnBrk="1" latinLnBrk="0" hangingPunct="1">
              <a:defRPr kumimoji="0" lang="ko-KR" sz="2000"/>
            </a:lvl6pPr>
            <a:lvl7pPr eaLnBrk="1" latinLnBrk="0" hangingPunct="1">
              <a:defRPr kumimoji="0" lang="ko-KR" sz="2000"/>
            </a:lvl7pPr>
            <a:lvl8pPr eaLnBrk="1" latinLnBrk="0" hangingPunct="1">
              <a:defRPr kumimoji="0" lang="ko-KR" sz="2000"/>
            </a:lvl8pPr>
            <a:lvl9pPr eaLnBrk="1" latinLnBrk="0" hangingPunct="1">
              <a:defRPr kumimoji="0" lang="ko-KR"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ko-KR" sz="1400"/>
            </a:lvl1pPr>
            <a:lvl2pPr marL="457200" indent="0" eaLnBrk="1" latinLnBrk="0" hangingPunct="1">
              <a:buNone/>
              <a:defRPr kumimoji="0" lang="ko-KR" sz="1200"/>
            </a:lvl2pPr>
            <a:lvl3pPr marL="914400" indent="0" eaLnBrk="1" latinLnBrk="0" hangingPunct="1">
              <a:buNone/>
              <a:defRPr kumimoji="0" lang="ko-KR" sz="1000"/>
            </a:lvl3pPr>
            <a:lvl4pPr marL="1371600" indent="0" eaLnBrk="1" latinLnBrk="0" hangingPunct="1">
              <a:buNone/>
              <a:defRPr kumimoji="0" lang="ko-KR" sz="900"/>
            </a:lvl4pPr>
            <a:lvl5pPr marL="1828800" indent="0" eaLnBrk="1" latinLnBrk="0" hangingPunct="1">
              <a:buNone/>
              <a:defRPr kumimoji="0" lang="ko-KR" sz="900"/>
            </a:lvl5pPr>
            <a:lvl6pPr marL="2286000" indent="0" eaLnBrk="1" latinLnBrk="0" hangingPunct="1">
              <a:buNone/>
              <a:defRPr kumimoji="0" lang="ko-KR" sz="900"/>
            </a:lvl6pPr>
            <a:lvl7pPr marL="2743200" indent="0" eaLnBrk="1" latinLnBrk="0" hangingPunct="1">
              <a:buNone/>
              <a:defRPr kumimoji="0" lang="ko-KR" sz="900"/>
            </a:lvl7pPr>
            <a:lvl8pPr marL="3200400" indent="0" eaLnBrk="1" latinLnBrk="0" hangingPunct="1">
              <a:buNone/>
              <a:defRPr kumimoji="0" lang="ko-KR" sz="900"/>
            </a:lvl8pPr>
            <a:lvl9pPr marL="3657600" indent="0" eaLnBrk="1" latinLnBrk="0" hangingPunct="1">
              <a:buNone/>
              <a:defRPr kumimoji="0" lang="ko-KR"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ko-KR" sz="2000" b="1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ko-KR" sz="3200"/>
            </a:lvl1pPr>
            <a:lvl2pPr marL="457200" indent="0" eaLnBrk="1" latinLnBrk="0" hangingPunct="1">
              <a:buNone/>
              <a:defRPr kumimoji="0" lang="ko-KR" sz="2800"/>
            </a:lvl2pPr>
            <a:lvl3pPr marL="914400" indent="0" eaLnBrk="1" latinLnBrk="0" hangingPunct="1">
              <a:buNone/>
              <a:defRPr kumimoji="0" lang="ko-KR" sz="2400"/>
            </a:lvl3pPr>
            <a:lvl4pPr marL="1371600" indent="0" eaLnBrk="1" latinLnBrk="0" hangingPunct="1">
              <a:buNone/>
              <a:defRPr kumimoji="0" lang="ko-KR" sz="2000"/>
            </a:lvl4pPr>
            <a:lvl5pPr marL="1828800" indent="0" eaLnBrk="1" latinLnBrk="0" hangingPunct="1">
              <a:buNone/>
              <a:defRPr kumimoji="0" lang="ko-KR" sz="2000"/>
            </a:lvl5pPr>
            <a:lvl6pPr marL="2286000" indent="0" eaLnBrk="1" latinLnBrk="0" hangingPunct="1">
              <a:buNone/>
              <a:defRPr kumimoji="0" lang="ko-KR" sz="2000"/>
            </a:lvl6pPr>
            <a:lvl7pPr marL="2743200" indent="0" eaLnBrk="1" latinLnBrk="0" hangingPunct="1">
              <a:buNone/>
              <a:defRPr kumimoji="0" lang="ko-KR" sz="2000"/>
            </a:lvl7pPr>
            <a:lvl8pPr marL="3200400" indent="0" eaLnBrk="1" latinLnBrk="0" hangingPunct="1">
              <a:buNone/>
              <a:defRPr kumimoji="0" lang="ko-KR" sz="2000"/>
            </a:lvl8pPr>
            <a:lvl9pPr marL="3657600" indent="0" eaLnBrk="1" latinLnBrk="0" hangingPunct="1">
              <a:buNone/>
              <a:defRPr kumimoji="0" lang="ko-KR" sz="2000"/>
            </a:lvl9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ko-KR" sz="1400"/>
            </a:lvl1pPr>
            <a:lvl2pPr marL="457200" indent="0" eaLnBrk="1" latinLnBrk="0" hangingPunct="1">
              <a:buNone/>
              <a:defRPr kumimoji="0" lang="ko-KR" sz="1200"/>
            </a:lvl2pPr>
            <a:lvl3pPr marL="914400" indent="0" eaLnBrk="1" latinLnBrk="0" hangingPunct="1">
              <a:buNone/>
              <a:defRPr kumimoji="0" lang="ko-KR" sz="1000"/>
            </a:lvl3pPr>
            <a:lvl4pPr marL="1371600" indent="0" eaLnBrk="1" latinLnBrk="0" hangingPunct="1">
              <a:buNone/>
              <a:defRPr kumimoji="0" lang="ko-KR" sz="900"/>
            </a:lvl4pPr>
            <a:lvl5pPr marL="1828800" indent="0" eaLnBrk="1" latinLnBrk="0" hangingPunct="1">
              <a:buNone/>
              <a:defRPr kumimoji="0" lang="ko-KR" sz="900"/>
            </a:lvl5pPr>
            <a:lvl6pPr marL="2286000" indent="0" eaLnBrk="1" latinLnBrk="0" hangingPunct="1">
              <a:buNone/>
              <a:defRPr kumimoji="0" lang="ko-KR" sz="900"/>
            </a:lvl6pPr>
            <a:lvl7pPr marL="2743200" indent="0" eaLnBrk="1" latinLnBrk="0" hangingPunct="1">
              <a:buNone/>
              <a:defRPr kumimoji="0" lang="ko-KR" sz="900"/>
            </a:lvl7pPr>
            <a:lvl8pPr marL="3200400" indent="0" eaLnBrk="1" latinLnBrk="0" hangingPunct="1">
              <a:buNone/>
              <a:defRPr kumimoji="0" lang="ko-KR" sz="900"/>
            </a:lvl8pPr>
            <a:lvl9pPr marL="3657600" indent="0" eaLnBrk="1" latinLnBrk="0" hangingPunct="1">
              <a:buNone/>
              <a:defRPr kumimoji="0" lang="ko-KR"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 latinLnBrk="1"/>
              <a:t>12/17/2009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kumimoji="0" lang="ko-K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ko-KR"/>
      </a:defPPr>
      <a:lvl1pPr marL="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jp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en.wikipedia.org/wiki/Monty_Python's_Flying_Circus" TargetMode="External"/><Relationship Id="rId5" Type="http://schemas.openxmlformats.org/officeDocument/2006/relationships/image" Target="../media/image10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55776" y="836712"/>
            <a:ext cx="6180224" cy="1470025"/>
          </a:xfrm>
        </p:spPr>
        <p:txBody>
          <a:bodyPr>
            <a:normAutofit fontScale="90000"/>
          </a:bodyPr>
          <a:lstStyle/>
          <a:p>
            <a:r>
              <a:rPr lang="en-US" altLang="ko-KR" sz="8900" dirty="0" smtClean="0"/>
              <a:t>Python</a:t>
            </a:r>
            <a:br>
              <a:rPr lang="en-US" altLang="ko-KR" sz="8900" dirty="0" smtClean="0"/>
            </a:br>
            <a:r>
              <a:rPr lang="ko-KR" altLang="en-US" sz="5300" dirty="0" smtClean="0"/>
              <a:t>파이선</a:t>
            </a:r>
            <a:endParaRPr lang="ko-KR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20" y="3356992"/>
            <a:ext cx="4772528" cy="990600"/>
          </a:xfrm>
        </p:spPr>
        <p:txBody>
          <a:bodyPr>
            <a:normAutofit/>
          </a:bodyPr>
          <a:lstStyle/>
          <a:p>
            <a:endParaRPr lang="ko-K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18154" y="1784712"/>
            <a:ext cx="3930310" cy="2800221"/>
          </a:xfrm>
          <a:prstGeom prst="rect">
            <a:avLst/>
          </a:prstGeom>
          <a:noFill/>
        </p:spPr>
        <p:txBody>
          <a:bodyPr wrap="square" rtlCol="0">
            <a:normAutofit fontScale="32500" lnSpcReduction="20000"/>
          </a:bodyPr>
          <a:lstStyle/>
          <a:p>
            <a:pPr fontAlgn="base"/>
            <a:r>
              <a:rPr lang="ko-KR" altLang="en-US" sz="11100" b="1" dirty="0"/>
              <a:t>빠르게 </a:t>
            </a:r>
            <a:r>
              <a:rPr lang="ko-KR" altLang="en-US" sz="11100" b="1" dirty="0" smtClean="0"/>
              <a:t>짜고</a:t>
            </a:r>
            <a:endParaRPr lang="en-US" altLang="ko-KR" sz="11100" b="1" dirty="0" smtClean="0"/>
          </a:p>
          <a:p>
            <a:pPr fontAlgn="base"/>
            <a:endParaRPr lang="ko-KR" altLang="en-US" sz="11100" b="1" dirty="0"/>
          </a:p>
          <a:p>
            <a:pPr fontAlgn="base"/>
            <a:r>
              <a:rPr lang="ko-KR" altLang="en-US" sz="11100" b="1" dirty="0"/>
              <a:t>빠르게 </a:t>
            </a:r>
            <a:r>
              <a:rPr lang="ko-KR" altLang="en-US" sz="11100" b="1" dirty="0" smtClean="0"/>
              <a:t>확인하고</a:t>
            </a:r>
            <a:endParaRPr lang="en-US" altLang="ko-KR" sz="11100" b="1" dirty="0" smtClean="0"/>
          </a:p>
          <a:p>
            <a:pPr fontAlgn="base"/>
            <a:endParaRPr lang="ko-KR" altLang="en-US" sz="11100" b="1" dirty="0"/>
          </a:p>
          <a:p>
            <a:pPr fontAlgn="base"/>
            <a:r>
              <a:rPr lang="ko-KR" altLang="en-US" sz="11100" b="1" dirty="0"/>
              <a:t>빠르게 </a:t>
            </a:r>
            <a:r>
              <a:rPr lang="ko-KR" altLang="en-US" sz="11100" b="1" dirty="0" smtClean="0"/>
              <a:t>고친다</a:t>
            </a:r>
            <a:endParaRPr lang="en-US" altLang="ko-KR" sz="11100" b="1" dirty="0" smtClean="0"/>
          </a:p>
          <a:p>
            <a:pPr fontAlgn="base"/>
            <a:endParaRPr lang="ko-KR" altLang="en-US" sz="7200" b="1" dirty="0"/>
          </a:p>
          <a:p>
            <a:pPr fontAlgn="base"/>
            <a:r>
              <a:rPr lang="en-US" altLang="ko-KR" sz="4400" i="1" dirty="0"/>
              <a:t>(feat. </a:t>
            </a:r>
            <a:r>
              <a:rPr lang="ko-KR" altLang="en-US" sz="4400" i="1" dirty="0" err="1"/>
              <a:t>파이썬</a:t>
            </a:r>
            <a:r>
              <a:rPr lang="ko-KR" altLang="en-US" sz="4400" i="1" dirty="0"/>
              <a:t> 인터프리터</a:t>
            </a:r>
            <a:r>
              <a:rPr lang="en-US" altLang="ko-KR" sz="4400" i="1" dirty="0"/>
              <a:t>)</a:t>
            </a:r>
            <a:endParaRPr lang="ko-KR" alt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872716"/>
            <a:ext cx="4208381" cy="792088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n-US" altLang="ko-KR" sz="7200" dirty="0" smtClean="0"/>
              <a:t>Python</a:t>
            </a:r>
            <a:r>
              <a:rPr lang="ko-KR" altLang="en-US" sz="7200" dirty="0" smtClean="0"/>
              <a:t>의 특징</a:t>
            </a:r>
            <a:endParaRPr lang="ko-KR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3677"/>
            <a:ext cx="7765662" cy="164761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9512" y="2132856"/>
            <a:ext cx="87129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sz="2400" dirty="0"/>
              <a:t>문법이 쉬워 빠르게 학습할 수 있다</a:t>
            </a:r>
          </a:p>
          <a:p>
            <a:r>
              <a:rPr lang="en-US" altLang="ko-KR" dirty="0" smtClean="0"/>
              <a:t>    –  </a:t>
            </a:r>
            <a:r>
              <a:rPr lang="ko-KR" altLang="en-US" dirty="0" err="1"/>
              <a:t>파이썬을</a:t>
            </a:r>
            <a:r>
              <a:rPr lang="ko-KR" altLang="en-US" dirty="0"/>
              <a:t> 공부한지 단 </a:t>
            </a:r>
            <a:r>
              <a:rPr lang="ko-KR" altLang="en-US" dirty="0" err="1"/>
              <a:t>하루만에</a:t>
            </a:r>
            <a:r>
              <a:rPr lang="ko-KR" altLang="en-US" dirty="0"/>
              <a:t> 자신이 원하는 프로그램을 작성할 수</a:t>
            </a:r>
          </a:p>
          <a:p>
            <a:r>
              <a:rPr lang="ko-KR" altLang="en-US" dirty="0" smtClean="0"/>
              <a:t>        있었다고 </a:t>
            </a:r>
            <a:r>
              <a:rPr lang="ko-KR" altLang="en-US" dirty="0"/>
              <a:t>함 </a:t>
            </a:r>
            <a:r>
              <a:rPr lang="en-US" altLang="ko-KR" dirty="0"/>
              <a:t>(</a:t>
            </a:r>
            <a:r>
              <a:rPr lang="ko-KR" altLang="en-US" dirty="0"/>
              <a:t>프로그래밍 경험이 있었음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• </a:t>
            </a:r>
            <a:r>
              <a:rPr lang="ko-KR" altLang="en-US" sz="2400" dirty="0"/>
              <a:t>간결하다</a:t>
            </a:r>
          </a:p>
          <a:p>
            <a:r>
              <a:rPr lang="en-US" altLang="ko-KR" dirty="0" smtClean="0"/>
              <a:t>    –  Perl</a:t>
            </a:r>
            <a:r>
              <a:rPr lang="ko-KR" altLang="en-US" dirty="0"/>
              <a:t>은 하나의 일을 하기 위한 방법이 </a:t>
            </a:r>
            <a:r>
              <a:rPr lang="en-US" altLang="ko-KR" dirty="0"/>
              <a:t>100</a:t>
            </a:r>
            <a:r>
              <a:rPr lang="ko-KR" altLang="en-US" dirty="0"/>
              <a:t>가지</a:t>
            </a:r>
          </a:p>
          <a:p>
            <a:r>
              <a:rPr lang="en-US" altLang="ko-KR" dirty="0" smtClean="0"/>
              <a:t>    – 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가장 좋은 방법 </a:t>
            </a:r>
            <a:r>
              <a:rPr lang="en-US" altLang="ko-KR" dirty="0"/>
              <a:t>1</a:t>
            </a:r>
            <a:r>
              <a:rPr lang="ko-KR" altLang="en-US" dirty="0"/>
              <a:t>가지를 선호</a:t>
            </a:r>
          </a:p>
          <a:p>
            <a:r>
              <a:rPr lang="en-US" altLang="ko-KR" dirty="0"/>
              <a:t>• </a:t>
            </a:r>
            <a:r>
              <a:rPr lang="ko-KR" altLang="en-US" sz="2400" dirty="0"/>
              <a:t>강력하다</a:t>
            </a:r>
          </a:p>
          <a:p>
            <a:r>
              <a:rPr lang="en-US" altLang="ko-KR" dirty="0" smtClean="0"/>
              <a:t>    – </a:t>
            </a:r>
            <a:r>
              <a:rPr lang="ko-KR" altLang="en-US" dirty="0"/>
              <a:t>대부분의 모든 일을 할 수 있음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시스템 프로그래밍</a:t>
            </a:r>
            <a:r>
              <a:rPr lang="en-US" altLang="ko-KR" dirty="0"/>
              <a:t>, </a:t>
            </a:r>
            <a:r>
              <a:rPr lang="ko-KR" altLang="en-US" dirty="0"/>
              <a:t>하드웨어 제어</a:t>
            </a:r>
            <a:r>
              <a:rPr lang="en-US" altLang="ko-KR" dirty="0"/>
              <a:t>, </a:t>
            </a:r>
            <a:r>
              <a:rPr lang="ko-KR" altLang="en-US" dirty="0"/>
              <a:t>복잡하고 많은 반복연산에는 어울리지 않음</a:t>
            </a:r>
          </a:p>
          <a:p>
            <a:r>
              <a:rPr lang="en-US" altLang="ko-KR" dirty="0" smtClean="0"/>
              <a:t>   – </a:t>
            </a:r>
            <a:r>
              <a:rPr lang="ko-KR" altLang="en-US" dirty="0" err="1"/>
              <a:t>파이썬으로</a:t>
            </a:r>
            <a:r>
              <a:rPr lang="ko-KR" altLang="en-US" dirty="0"/>
              <a:t> 안되면 </a:t>
            </a:r>
            <a:r>
              <a:rPr lang="en-US" altLang="ko-KR" dirty="0"/>
              <a:t>C, C++</a:t>
            </a:r>
            <a:r>
              <a:rPr lang="ko-KR" altLang="en-US" dirty="0"/>
              <a:t>로 만들어서 쉽게 </a:t>
            </a:r>
            <a:r>
              <a:rPr lang="ko-KR" altLang="en-US" dirty="0" err="1"/>
              <a:t>파이썬에</a:t>
            </a:r>
            <a:r>
              <a:rPr lang="ko-KR" altLang="en-US" dirty="0"/>
              <a:t> 포함시킬 수 있음</a:t>
            </a:r>
          </a:p>
          <a:p>
            <a:r>
              <a:rPr lang="en-US" altLang="ko-KR" dirty="0"/>
              <a:t>• </a:t>
            </a:r>
            <a:r>
              <a:rPr lang="ko-KR" altLang="en-US" sz="2400" dirty="0"/>
              <a:t>무료이다</a:t>
            </a:r>
          </a:p>
          <a:p>
            <a:r>
              <a:rPr lang="en-US" altLang="ko-KR" dirty="0"/>
              <a:t>• </a:t>
            </a:r>
            <a:r>
              <a:rPr lang="ko-KR" altLang="en-US" sz="2000" dirty="0"/>
              <a:t>개발속도가 빠르다</a:t>
            </a:r>
          </a:p>
          <a:p>
            <a:r>
              <a:rPr lang="en-US" altLang="ko-KR" dirty="0" smtClean="0"/>
              <a:t>   – </a:t>
            </a:r>
            <a:r>
              <a:rPr lang="en-US" altLang="ko-KR" dirty="0"/>
              <a:t>C, C++, Java </a:t>
            </a:r>
            <a:r>
              <a:rPr lang="ko-KR" altLang="en-US" dirty="0"/>
              <a:t>등으로 한달 이상 걸릴 것을 </a:t>
            </a:r>
            <a:r>
              <a:rPr lang="en-US" altLang="ko-KR" dirty="0"/>
              <a:t>1</a:t>
            </a:r>
            <a:r>
              <a:rPr lang="ko-KR" altLang="en-US" dirty="0"/>
              <a:t>주일 안에 개발 가능</a:t>
            </a:r>
          </a:p>
          <a:p>
            <a:r>
              <a:rPr lang="en-US" altLang="ko-KR" dirty="0" smtClean="0"/>
              <a:t>   – </a:t>
            </a:r>
            <a:r>
              <a:rPr lang="en-US" altLang="ko-KR" dirty="0"/>
              <a:t>Python</a:t>
            </a:r>
            <a:r>
              <a:rPr lang="ko-KR" altLang="en-US" dirty="0"/>
              <a:t>을 이용하여 빠르게 </a:t>
            </a:r>
            <a:r>
              <a:rPr lang="en-US" altLang="ko-KR" dirty="0"/>
              <a:t>Prototype </a:t>
            </a:r>
            <a:r>
              <a:rPr lang="ko-KR" altLang="en-US" dirty="0"/>
              <a:t>시스템을 구축 후</a:t>
            </a:r>
            <a:r>
              <a:rPr lang="en-US" altLang="ko-KR" dirty="0"/>
              <a:t>, </a:t>
            </a:r>
            <a:r>
              <a:rPr lang="ko-KR" altLang="en-US" dirty="0"/>
              <a:t>검증 되면 이를 </a:t>
            </a:r>
            <a:r>
              <a:rPr lang="en-US" altLang="ko-KR" dirty="0"/>
              <a:t>C,</a:t>
            </a:r>
          </a:p>
          <a:p>
            <a:r>
              <a:rPr lang="en-US" altLang="ko-KR" dirty="0" smtClean="0"/>
              <a:t>      C</a:t>
            </a:r>
            <a:r>
              <a:rPr lang="en-US" altLang="ko-KR" dirty="0"/>
              <a:t>++, Java </a:t>
            </a:r>
            <a:r>
              <a:rPr lang="ko-KR" altLang="en-US" dirty="0"/>
              <a:t>등으로 구현 </a:t>
            </a:r>
            <a:r>
              <a:rPr lang="ko-KR" altLang="en-US" dirty="0" smtClean="0"/>
              <a:t> </a:t>
            </a:r>
            <a:r>
              <a:rPr lang="ko-KR" altLang="en-US" dirty="0"/>
              <a:t>전체 개발 시간을 단축</a:t>
            </a:r>
            <a:r>
              <a:rPr lang="en-US" altLang="ko-KR" dirty="0" smtClean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3887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1840" y="1020210"/>
            <a:ext cx="5206554" cy="837004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fontAlgn="base"/>
            <a:r>
              <a:rPr lang="ko-KR" altLang="en-US" sz="3600" b="1" dirty="0" err="1"/>
              <a:t>파이썬으로</a:t>
            </a:r>
            <a:r>
              <a:rPr lang="ko-KR" altLang="en-US" sz="3600" b="1" dirty="0"/>
              <a:t> 무엇을 할 수 있나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95873" y="1902190"/>
            <a:ext cx="6678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sz="2400" dirty="0"/>
              <a:t>시스템 유틸리티 </a:t>
            </a:r>
            <a:r>
              <a:rPr lang="en-US" altLang="ko-KR" dirty="0"/>
              <a:t>– </a:t>
            </a:r>
            <a:r>
              <a:rPr lang="ko-KR" altLang="en-US" dirty="0"/>
              <a:t>운영체제의 시스템 명령어 지원</a:t>
            </a:r>
          </a:p>
          <a:p>
            <a:r>
              <a:rPr lang="en-US" altLang="ko-KR" sz="2400" dirty="0"/>
              <a:t>• GUI(Graphic User Interface) </a:t>
            </a:r>
            <a:r>
              <a:rPr lang="ko-KR" altLang="en-US" sz="2400" dirty="0"/>
              <a:t>프로그램</a:t>
            </a:r>
          </a:p>
          <a:p>
            <a:r>
              <a:rPr lang="en-US" altLang="ko-KR" dirty="0" smtClean="0"/>
              <a:t>    – </a:t>
            </a:r>
            <a:r>
              <a:rPr lang="en-US" altLang="ko-KR" dirty="0" err="1"/>
              <a:t>Tkinter</a:t>
            </a:r>
            <a:r>
              <a:rPr lang="en-US" altLang="ko-KR" dirty="0"/>
              <a:t>, </a:t>
            </a:r>
            <a:r>
              <a:rPr lang="en-US" altLang="ko-KR" dirty="0" err="1"/>
              <a:t>wxPython</a:t>
            </a:r>
            <a:r>
              <a:rPr lang="en-US" altLang="ko-KR" dirty="0"/>
              <a:t>, </a:t>
            </a:r>
            <a:r>
              <a:rPr lang="en-US" altLang="ko-KR" dirty="0" err="1"/>
              <a:t>PyQT</a:t>
            </a:r>
            <a:r>
              <a:rPr lang="en-US" altLang="ko-KR" dirty="0"/>
              <a:t>, </a:t>
            </a:r>
            <a:r>
              <a:rPr lang="en-US" altLang="ko-KR" dirty="0" err="1"/>
              <a:t>PyGTK</a:t>
            </a:r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sz="2400" dirty="0"/>
              <a:t>웹 프로그래밍 </a:t>
            </a:r>
            <a:r>
              <a:rPr lang="en-US" altLang="ko-KR" dirty="0"/>
              <a:t>– </a:t>
            </a:r>
            <a:r>
              <a:rPr lang="ko-KR" altLang="en-US" dirty="0"/>
              <a:t>많은 라이브러리 제공</a:t>
            </a:r>
          </a:p>
          <a:p>
            <a:r>
              <a:rPr lang="en-US" altLang="ko-KR" dirty="0"/>
              <a:t>• </a:t>
            </a:r>
            <a:r>
              <a:rPr lang="en-US" altLang="ko-KR" sz="2400" dirty="0"/>
              <a:t>C/C++</a:t>
            </a:r>
            <a:r>
              <a:rPr lang="ko-KR" altLang="en-US" sz="2400" dirty="0"/>
              <a:t>과의 결합</a:t>
            </a:r>
          </a:p>
          <a:p>
            <a:r>
              <a:rPr lang="en-US" altLang="ko-KR" dirty="0" smtClean="0"/>
              <a:t>    – </a:t>
            </a:r>
            <a:r>
              <a:rPr lang="en-US" altLang="ko-KR" dirty="0"/>
              <a:t>C/C++</a:t>
            </a:r>
            <a:r>
              <a:rPr lang="ko-KR" altLang="en-US" dirty="0"/>
              <a:t>로 만든 프로그램을 </a:t>
            </a:r>
            <a:r>
              <a:rPr lang="ko-KR" altLang="en-US" dirty="0" err="1"/>
              <a:t>파이썬에서</a:t>
            </a:r>
            <a:r>
              <a:rPr lang="ko-KR" altLang="en-US" dirty="0"/>
              <a:t> 호출</a:t>
            </a:r>
            <a:r>
              <a:rPr lang="en-US" altLang="ko-KR" dirty="0"/>
              <a:t>, </a:t>
            </a:r>
            <a:r>
              <a:rPr lang="ko-KR" altLang="en-US" dirty="0"/>
              <a:t>반대도 가능</a:t>
            </a:r>
          </a:p>
          <a:p>
            <a:r>
              <a:rPr lang="en-US" altLang="ko-KR" dirty="0"/>
              <a:t>• </a:t>
            </a:r>
            <a:r>
              <a:rPr lang="ko-KR" altLang="en-US" sz="2400" dirty="0"/>
              <a:t>수치연산 프로그래밍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dirty="0" smtClean="0"/>
              <a:t>–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이용 </a:t>
            </a:r>
            <a:r>
              <a:rPr lang="en-US" altLang="ko-KR" dirty="0"/>
              <a:t>(C</a:t>
            </a:r>
            <a:r>
              <a:rPr lang="ko-KR" altLang="en-US" dirty="0"/>
              <a:t>로 작성 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• </a:t>
            </a:r>
            <a:r>
              <a:rPr lang="ko-KR" altLang="en-US" sz="2400" dirty="0"/>
              <a:t>데이터베이스 프로그래밍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dirty="0" smtClean="0"/>
              <a:t>– </a:t>
            </a:r>
            <a:r>
              <a:rPr lang="ko-KR" altLang="en-US" dirty="0" err="1"/>
              <a:t>오라클</a:t>
            </a:r>
            <a:r>
              <a:rPr lang="en-US" altLang="ko-KR" dirty="0"/>
              <a:t>, MySQL </a:t>
            </a:r>
            <a:r>
              <a:rPr lang="ko-KR" altLang="en-US" dirty="0"/>
              <a:t>등의 도구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sz="2400" dirty="0" err="1"/>
              <a:t>파이썬으로</a:t>
            </a:r>
            <a:r>
              <a:rPr lang="ko-KR" altLang="en-US" sz="2400" dirty="0"/>
              <a:t> 할 수 없는 일</a:t>
            </a:r>
          </a:p>
          <a:p>
            <a:r>
              <a:rPr lang="en-US" altLang="ko-KR" dirty="0" smtClean="0"/>
              <a:t>   –  </a:t>
            </a:r>
            <a:r>
              <a:rPr lang="ko-KR" altLang="en-US" dirty="0"/>
              <a:t>대단히 빠른 속도를 요구하거나 하드웨어를 직접 건드려야 </a:t>
            </a:r>
            <a:r>
              <a:rPr lang="ko-KR" altLang="en-US" dirty="0" smtClean="0"/>
              <a:t>하   </a:t>
            </a:r>
            <a:endParaRPr lang="en-US" altLang="ko-KR" dirty="0" smtClean="0"/>
          </a:p>
          <a:p>
            <a:r>
              <a:rPr lang="en-US" altLang="ko-KR" dirty="0" smtClean="0"/>
              <a:t>       </a:t>
            </a:r>
            <a:r>
              <a:rPr lang="ko-KR" altLang="en-US" dirty="0" smtClean="0"/>
              <a:t>는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230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1720" y="2087940"/>
            <a:ext cx="6840760" cy="6929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fontAlgn="base"/>
            <a:r>
              <a:rPr lang="ko-KR" altLang="en-US" sz="3600" b="1" dirty="0"/>
              <a:t>어디에서 많이 사용하는가</a:t>
            </a:r>
            <a:r>
              <a:rPr lang="en-US" altLang="ko-KR" sz="3600" b="1" dirty="0" smtClean="0"/>
              <a:t>?</a:t>
            </a:r>
            <a:endParaRPr lang="en-US" altLang="ko-KR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94338" y="2924944"/>
            <a:ext cx="5954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– </a:t>
            </a:r>
            <a:r>
              <a:rPr lang="ko-KR" altLang="en-US" b="1" dirty="0" err="1"/>
              <a:t>구글에서</a:t>
            </a:r>
            <a:r>
              <a:rPr lang="ko-KR" altLang="en-US" b="1" dirty="0"/>
              <a:t> 만들어진 소프트웨어의 </a:t>
            </a:r>
            <a:r>
              <a:rPr lang="en-US" altLang="ko-KR" b="1" dirty="0"/>
              <a:t>50%</a:t>
            </a:r>
            <a:r>
              <a:rPr lang="ko-KR" altLang="en-US" b="1" dirty="0"/>
              <a:t>이상이</a:t>
            </a:r>
          </a:p>
          <a:p>
            <a:pPr fontAlgn="base"/>
            <a:r>
              <a:rPr lang="ko-KR" altLang="en-US" b="1" dirty="0" smtClean="0"/>
              <a:t>   </a:t>
            </a:r>
            <a:r>
              <a:rPr lang="ko-KR" altLang="en-US" b="1" dirty="0" err="1" smtClean="0"/>
              <a:t>파이썬으로</a:t>
            </a:r>
            <a:r>
              <a:rPr lang="ko-KR" altLang="en-US" b="1" dirty="0" smtClean="0"/>
              <a:t> </a:t>
            </a:r>
            <a:r>
              <a:rPr lang="ko-KR" altLang="en-US" b="1" dirty="0"/>
              <a:t>만들어졌다고 함</a:t>
            </a:r>
          </a:p>
          <a:p>
            <a:pPr fontAlgn="base"/>
            <a:r>
              <a:rPr lang="en-US" altLang="ko-KR" b="1" dirty="0"/>
              <a:t>– Dropbox(</a:t>
            </a:r>
            <a:r>
              <a:rPr lang="ko-KR" altLang="en-US" b="1" dirty="0"/>
              <a:t>파일 동기화 서비스</a:t>
            </a:r>
            <a:r>
              <a:rPr lang="en-US" altLang="ko-KR" b="1" dirty="0" smtClean="0"/>
              <a:t>)</a:t>
            </a:r>
          </a:p>
          <a:p>
            <a:pPr fontAlgn="base"/>
            <a:r>
              <a:rPr lang="en-US" altLang="ko-KR" b="1" dirty="0" smtClean="0"/>
              <a:t>-  </a:t>
            </a:r>
            <a:r>
              <a:rPr lang="en-US" altLang="ko-KR" b="1" dirty="0"/>
              <a:t>Django(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웹프레임워크</a:t>
            </a:r>
            <a:r>
              <a:rPr lang="en-US" altLang="ko-KR" b="1" dirty="0"/>
              <a:t>) </a:t>
            </a:r>
            <a:r>
              <a:rPr lang="ko-KR" altLang="en-US" b="1" dirty="0"/>
              <a:t>등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4078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29168" y="1642987"/>
            <a:ext cx="4320480" cy="380223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/>
              <a:t>인간다운 언어이다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/>
              <a:t>문법이 </a:t>
            </a:r>
            <a:r>
              <a:rPr lang="ko-KR" altLang="en-US" sz="2400" b="1" dirty="0"/>
              <a:t>쉬워 빠르게 학습할 수 있다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/>
              <a:t>강력하다</a:t>
            </a:r>
            <a:endParaRPr lang="en-US" altLang="ko-KR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/>
              <a:t>무료이다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/>
              <a:t>간결하다</a:t>
            </a:r>
            <a:endParaRPr lang="en-US" altLang="ko-KR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/>
              <a:t>프로그래밍이 </a:t>
            </a:r>
            <a:r>
              <a:rPr lang="ko-KR" altLang="en-US" sz="2400" b="1" dirty="0" smtClean="0"/>
              <a:t>재미있다</a:t>
            </a:r>
            <a:endParaRPr lang="ko-KR" alt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b="1" dirty="0" smtClean="0"/>
              <a:t>개발속도가 </a:t>
            </a:r>
            <a:r>
              <a:rPr lang="ko-KR" altLang="en-US" sz="2400" b="1" dirty="0"/>
              <a:t>빠르다</a:t>
            </a:r>
          </a:p>
          <a:p>
            <a:pPr marL="342900" indent="-342900">
              <a:buFont typeface="Arial" pitchFamily="34" charset="0"/>
              <a:buChar char="•"/>
            </a:pPr>
            <a:endParaRPr lang="ko-KR" altLang="en-US" sz="2400" b="1" dirty="0"/>
          </a:p>
          <a:p>
            <a:pPr fontAlgn="base"/>
            <a:endParaRPr lang="ko-KR" alt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9552" y="5162291"/>
            <a:ext cx="806489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/>
              <a:t>Life is too short, You need python</a:t>
            </a:r>
            <a:r>
              <a:rPr lang="en-US" altLang="ko-KR" sz="4000" dirty="0" smtClean="0"/>
              <a:t>.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인생</a:t>
            </a:r>
            <a:r>
              <a:rPr lang="ko-KR" altLang="ko-KR" dirty="0" smtClean="0"/>
              <a:t>은 </a:t>
            </a:r>
            <a:r>
              <a:rPr lang="ko-KR" altLang="ko-KR" dirty="0"/>
              <a:t>너무 짧습니다. </a:t>
            </a:r>
            <a:r>
              <a:rPr lang="ko-KR" altLang="en-US" dirty="0" smtClean="0"/>
              <a:t>당신에겐 </a:t>
            </a:r>
            <a:r>
              <a:rPr lang="ko-KR" altLang="ko-KR" dirty="0" err="1" smtClean="0"/>
              <a:t>파이썬이</a:t>
            </a:r>
            <a:r>
              <a:rPr lang="ko-KR" altLang="ko-KR" dirty="0" smtClean="0"/>
              <a:t> </a:t>
            </a:r>
            <a:r>
              <a:rPr lang="ko-KR" altLang="ko-KR" dirty="0"/>
              <a:t>필요합니다</a:t>
            </a:r>
            <a:r>
              <a:rPr lang="ko-KR" altLang="ko-KR" dirty="0" smtClean="0"/>
              <a:t>.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569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ko-KR" altLang="en-US" dirty="0"/>
              <a:t>프로그래밍 언어란</a:t>
            </a:r>
            <a:r>
              <a:rPr lang="en-US" altLang="ko-KR" dirty="0"/>
              <a:t>?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10264" cy="16889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200" dirty="0" smtClean="0"/>
              <a:t>프로그래밍 언어</a:t>
            </a:r>
          </a:p>
          <a:p>
            <a:pPr marL="400050" lvl="1" indent="0">
              <a:buNone/>
            </a:pPr>
            <a:r>
              <a:rPr lang="en-US" altLang="ko-KR" dirty="0" smtClean="0"/>
              <a:t>– </a:t>
            </a:r>
            <a:r>
              <a:rPr lang="ko-KR" altLang="en-US" sz="1600" dirty="0" smtClean="0"/>
              <a:t>동작시키는 프로그램을 작성하기 위한 인공적인 언어</a:t>
            </a:r>
            <a:endParaRPr lang="en-US" altLang="ko-KR" sz="1600" dirty="0" smtClean="0"/>
          </a:p>
          <a:p>
            <a:r>
              <a:rPr lang="ko-KR" altLang="en-US" sz="3200" dirty="0" smtClean="0"/>
              <a:t>프로그래밍 언어의 분류</a:t>
            </a:r>
          </a:p>
          <a:p>
            <a:pPr marL="400050" lvl="1" indent="0">
              <a:buNone/>
            </a:pPr>
            <a:r>
              <a:rPr lang="en-US" altLang="ko-KR" sz="1600" dirty="0" smtClean="0"/>
              <a:t>–  </a:t>
            </a:r>
            <a:r>
              <a:rPr lang="ko-KR" altLang="en-US" sz="1600" dirty="0" smtClean="0"/>
              <a:t>사용하기 편리한 정도에 따라 분류</a:t>
            </a:r>
            <a:endParaRPr lang="en-US" altLang="ko-KR" sz="1600" dirty="0" smtClean="0"/>
          </a:p>
          <a:p>
            <a:pPr marL="400050" lvl="1" indent="0">
              <a:buNone/>
            </a:pPr>
            <a:endParaRPr lang="en-US" altLang="ko-KR" sz="1600" dirty="0"/>
          </a:p>
          <a:p>
            <a:pPr marL="400050" lvl="1" indent="0">
              <a:buNone/>
            </a:pPr>
            <a:endParaRPr 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09986"/>
            <a:ext cx="6115904" cy="13241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55182" y="4734146"/>
            <a:ext cx="7105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저급 언어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하드웨어 지향의 기계 중심 언어로</a:t>
            </a:r>
            <a:r>
              <a:rPr lang="en-US" altLang="ko-KR" dirty="0"/>
              <a:t>, </a:t>
            </a:r>
            <a:r>
              <a:rPr lang="ko-KR" altLang="en-US" dirty="0"/>
              <a:t>하드웨어와 밀접한 기능 제어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55182" y="5391162"/>
            <a:ext cx="6673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고급 언어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컴퓨터 기종에 따라 다르게 표현되는 저급 언어의 문제점 해결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사람이 사용하는 기호 체계와 유사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7498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처리 기법</a:t>
            </a:r>
            <a:br>
              <a:rPr lang="ko-KR" altLang="en-US" dirty="0"/>
            </a:br>
            <a:r>
              <a:rPr lang="ko-KR" altLang="en-US" sz="2700" dirty="0" smtClean="0"/>
              <a:t>컴파일러와 인터프리터</a:t>
            </a:r>
            <a:endParaRPr lang="ko-KR" sz="27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274838"/>
            <a:ext cx="6102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600" b="1" dirty="0"/>
              <a:t>컴파일러</a:t>
            </a:r>
          </a:p>
          <a:p>
            <a:pPr fontAlgn="base"/>
            <a:r>
              <a:rPr lang="ko-KR" altLang="en-US" dirty="0"/>
              <a:t>코드를 컴퓨터에서 즉시 실행될 수 있는 형태의</a:t>
            </a:r>
          </a:p>
          <a:p>
            <a:pPr fontAlgn="base"/>
            <a:r>
              <a:rPr lang="ko-KR" altLang="en-US" b="1" dirty="0"/>
              <a:t>실행 파일</a:t>
            </a:r>
            <a:r>
              <a:rPr lang="ko-KR" altLang="en-US" dirty="0"/>
              <a:t>로 바꾸어 주는 프로그램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3600" b="1" dirty="0"/>
              <a:t>인터프리터</a:t>
            </a:r>
          </a:p>
          <a:p>
            <a:pPr fontAlgn="base"/>
            <a:r>
              <a:rPr lang="ko-KR" altLang="en-US" dirty="0"/>
              <a:t>코드를 </a:t>
            </a:r>
            <a:r>
              <a:rPr lang="ko-KR" altLang="en-US" b="1" dirty="0"/>
              <a:t>한 줄씩 </a:t>
            </a:r>
            <a:r>
              <a:rPr lang="ko-KR" altLang="en-US" b="1" dirty="0" err="1"/>
              <a:t>읽어</a:t>
            </a:r>
            <a:r>
              <a:rPr lang="ko-KR" altLang="en-US" dirty="0" err="1"/>
              <a:t>들여서</a:t>
            </a:r>
            <a:r>
              <a:rPr lang="ko-KR" altLang="en-US" dirty="0"/>
              <a:t> 실행하는 프로그램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7878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처리 기법</a:t>
            </a:r>
            <a:br>
              <a:rPr lang="ko-KR" altLang="en-US" dirty="0"/>
            </a:br>
            <a:r>
              <a:rPr lang="ko-KR" altLang="en-US" sz="2700" dirty="0"/>
              <a:t>컴파일 기법</a:t>
            </a:r>
            <a:r>
              <a:rPr lang="en-US" altLang="ko-KR" sz="2700" dirty="0"/>
              <a:t>: C, C++ </a:t>
            </a:r>
            <a:r>
              <a:rPr lang="ko-KR" altLang="en-US" sz="2700" dirty="0"/>
              <a:t>등</a:t>
            </a:r>
            <a:endParaRPr lang="ko-KR" sz="2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5" y="1443790"/>
            <a:ext cx="7535327" cy="51537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60956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처리 기법</a:t>
            </a:r>
            <a:br>
              <a:rPr lang="ko-KR" altLang="en-US" dirty="0"/>
            </a:br>
            <a:r>
              <a:rPr lang="ko-KR" altLang="en-US" sz="2700" dirty="0"/>
              <a:t>해석 기법</a:t>
            </a:r>
            <a:r>
              <a:rPr lang="en-US" altLang="ko-KR" sz="2700" dirty="0"/>
              <a:t>: Scheme, Perl, Python </a:t>
            </a:r>
            <a:r>
              <a:rPr lang="ko-KR" altLang="en-US" sz="2700" dirty="0"/>
              <a:t>등</a:t>
            </a:r>
            <a:endParaRPr lang="ko-KR" sz="27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3324689" cy="27150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08257" y="1700091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/>
              <a:t>인터프리터</a:t>
            </a:r>
            <a:r>
              <a:rPr lang="en-US" altLang="ko-KR" sz="3200" dirty="0"/>
              <a:t>(</a:t>
            </a:r>
            <a:r>
              <a:rPr lang="en-US" altLang="ko-KR" sz="3200" dirty="0" smtClean="0"/>
              <a:t>interpreter)</a:t>
            </a:r>
            <a:r>
              <a:rPr lang="ko-KR" altLang="en-US" sz="2400" dirty="0" smtClean="0"/>
              <a:t>프로그래밍 </a:t>
            </a:r>
            <a:r>
              <a:rPr lang="ko-KR" altLang="en-US" sz="2400" dirty="0"/>
              <a:t>언어의 소스 코드를 바로 실행하는 컴퓨터 프로그램 또는 환경을 말한다</a:t>
            </a:r>
            <a:r>
              <a:rPr lang="en-US" altLang="ko-KR" sz="2400" dirty="0"/>
              <a:t>. </a:t>
            </a:r>
            <a:endParaRPr lang="ko-KR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8232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처리 기법</a:t>
            </a:r>
            <a:br>
              <a:rPr lang="ko-KR" altLang="en-US" dirty="0"/>
            </a:br>
            <a:r>
              <a:rPr lang="ko-KR" altLang="en-US" sz="2700" dirty="0" err="1"/>
              <a:t>하이브리드</a:t>
            </a:r>
            <a:r>
              <a:rPr lang="ko-KR" altLang="en-US" sz="2700" dirty="0"/>
              <a:t> 기법</a:t>
            </a:r>
            <a:r>
              <a:rPr lang="en-US" altLang="ko-KR" sz="2700" dirty="0"/>
              <a:t>: Java</a:t>
            </a:r>
            <a:endParaRPr lang="ko-KR" sz="2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2962689" cy="46202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90273" y="1538278"/>
            <a:ext cx="50301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2400" dirty="0"/>
              <a:t>컴파일 </a:t>
            </a:r>
            <a:r>
              <a:rPr lang="ko-KR" altLang="en-US" sz="2400" dirty="0" smtClean="0"/>
              <a:t>기법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해석 기법</a:t>
            </a:r>
            <a:r>
              <a:rPr lang="ko-KR" altLang="en-US" sz="2400" dirty="0"/>
              <a:t>의</a:t>
            </a:r>
            <a:r>
              <a:rPr lang="ko-KR" altLang="en-US" sz="2400" dirty="0" smtClean="0"/>
              <a:t> 혼합형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en-US" altLang="ko-KR" dirty="0"/>
              <a:t>• </a:t>
            </a:r>
            <a:r>
              <a:rPr lang="ko-KR" altLang="en-US" dirty="0"/>
              <a:t>고급 언어로 작성된 프로그램을 쉽게 해석할</a:t>
            </a:r>
          </a:p>
          <a:p>
            <a:r>
              <a:rPr lang="ko-KR" altLang="en-US" dirty="0" smtClean="0"/>
              <a:t>   수 </a:t>
            </a:r>
            <a:r>
              <a:rPr lang="ko-KR" altLang="en-US" dirty="0"/>
              <a:t>있도록 중간 코드 형태로 번역</a:t>
            </a:r>
          </a:p>
          <a:p>
            <a:r>
              <a:rPr lang="ko-KR" altLang="en-US" dirty="0"/>
              <a:t>→ 번역된 중간 코드 형태의 프로그램을</a:t>
            </a:r>
          </a:p>
          <a:p>
            <a:r>
              <a:rPr lang="ko-KR" altLang="en-US" dirty="0" smtClean="0"/>
              <a:t>     해석하여 </a:t>
            </a:r>
            <a:r>
              <a:rPr lang="ko-KR" altLang="en-US" dirty="0"/>
              <a:t>실행 </a:t>
            </a:r>
            <a:r>
              <a:rPr lang="en-US" altLang="ko-KR" dirty="0"/>
              <a:t>– </a:t>
            </a:r>
            <a:r>
              <a:rPr lang="ko-KR" altLang="en-US" dirty="0"/>
              <a:t>예 </a:t>
            </a:r>
            <a:r>
              <a:rPr lang="en-US" altLang="ko-KR" dirty="0"/>
              <a:t>: Java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바이트 코드</a:t>
            </a:r>
            <a:r>
              <a:rPr lang="en-US" altLang="ko-KR" dirty="0"/>
              <a:t>(byte code)</a:t>
            </a:r>
            <a:r>
              <a:rPr lang="ko-KR" altLang="en-US" dirty="0"/>
              <a:t>라고 하는 중간 코드로</a:t>
            </a:r>
          </a:p>
          <a:p>
            <a:r>
              <a:rPr lang="ko-KR" altLang="en-US" dirty="0" smtClean="0"/>
              <a:t>   번역</a:t>
            </a: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운영체제마다 별도로 존재하는 자바 가상</a:t>
            </a:r>
          </a:p>
          <a:p>
            <a:r>
              <a:rPr lang="ko-KR" altLang="en-US" dirty="0" smtClean="0"/>
              <a:t>   기계</a:t>
            </a:r>
            <a:r>
              <a:rPr lang="en-US" altLang="ko-KR" dirty="0"/>
              <a:t>(Java Virtual Machine)</a:t>
            </a:r>
            <a:r>
              <a:rPr lang="ko-KR" altLang="en-US" dirty="0"/>
              <a:t>가 바이트 코드를</a:t>
            </a:r>
          </a:p>
          <a:p>
            <a:r>
              <a:rPr lang="ko-KR" altLang="en-US" dirty="0" smtClean="0"/>
              <a:t>    실행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• [</a:t>
            </a:r>
            <a:r>
              <a:rPr lang="ko-KR" altLang="en-US" dirty="0"/>
              <a:t>예</a:t>
            </a:r>
            <a:r>
              <a:rPr lang="en-US" altLang="ko-KR" dirty="0"/>
              <a:t>] </a:t>
            </a:r>
            <a:r>
              <a:rPr lang="ko-KR" altLang="en-US" dirty="0"/>
              <a:t>원시 프로그램을 바이트 코드로 번역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javac</a:t>
            </a:r>
            <a:r>
              <a:rPr lang="en-US" altLang="ko-KR" dirty="0"/>
              <a:t> HelloWorld.java</a:t>
            </a:r>
          </a:p>
          <a:p>
            <a:r>
              <a:rPr lang="en-US" altLang="ko-KR" dirty="0"/>
              <a:t>• [</a:t>
            </a:r>
            <a:r>
              <a:rPr lang="ko-KR" altLang="en-US" dirty="0"/>
              <a:t>예</a:t>
            </a:r>
            <a:r>
              <a:rPr lang="en-US" altLang="ko-KR" dirty="0"/>
              <a:t>] </a:t>
            </a:r>
            <a:r>
              <a:rPr lang="ko-KR" altLang="en-US" dirty="0"/>
              <a:t>바이트 코드를 실행</a:t>
            </a:r>
          </a:p>
          <a:p>
            <a:r>
              <a:rPr lang="en-US" altLang="ko-KR" dirty="0"/>
              <a:t>$java HelloWorld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1858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Python</a:t>
            </a:r>
            <a:r>
              <a:rPr lang="ko-KR" altLang="en-US" sz="4000" dirty="0" smtClean="0"/>
              <a:t>은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누가 만들었나</a:t>
            </a:r>
            <a:r>
              <a:rPr lang="en-US" altLang="ko-KR" sz="4000" dirty="0" smtClean="0"/>
              <a:t>?</a:t>
            </a:r>
            <a:endParaRPr lang="ko-KR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27584" y="1268760"/>
            <a:ext cx="8077200" cy="50009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 dirty="0"/>
              <a:t>Python</a:t>
            </a:r>
            <a:r>
              <a:rPr lang="ko-KR" altLang="en-US" b="1" dirty="0"/>
              <a:t>의 아버지</a:t>
            </a:r>
          </a:p>
          <a:p>
            <a:pPr marL="0" indent="0" fontAlgn="base">
              <a:buNone/>
            </a:pPr>
            <a:r>
              <a:rPr lang="ko-KR" altLang="en-US" dirty="0"/>
              <a:t>귀도 반 </a:t>
            </a:r>
            <a:r>
              <a:rPr lang="ko-KR" altLang="en-US" dirty="0" err="1" smtClean="0"/>
              <a:t>로섬</a:t>
            </a:r>
            <a:r>
              <a:rPr lang="en-US" altLang="ko-KR" dirty="0"/>
              <a:t>(Guido van Rossum)</a:t>
            </a:r>
            <a:endParaRPr lang="en-US" altLang="ko-KR" dirty="0" smtClean="0"/>
          </a:p>
          <a:p>
            <a:pPr marL="0" indent="0" fontAlgn="base">
              <a:buNone/>
            </a:pPr>
            <a:endParaRPr lang="en-US" altLang="ko-KR" sz="2000" i="1" dirty="0" smtClean="0"/>
          </a:p>
          <a:p>
            <a:pPr marL="0" indent="0" fontAlgn="base">
              <a:buNone/>
            </a:pPr>
            <a:r>
              <a:rPr lang="en-US" altLang="ko-KR" sz="2000" i="1" dirty="0" smtClean="0"/>
              <a:t>1991</a:t>
            </a:r>
            <a:r>
              <a:rPr lang="ko-KR" altLang="en-US" sz="2000" i="1" dirty="0"/>
              <a:t>년 크리스마스에 할거 없어서 만들었다고</a:t>
            </a:r>
            <a:r>
              <a:rPr lang="en-US" altLang="ko-KR" sz="2000" i="1" dirty="0" smtClean="0"/>
              <a:t>...</a:t>
            </a:r>
          </a:p>
          <a:p>
            <a:pPr marL="0" indent="0" fontAlgn="base">
              <a:buNone/>
            </a:pPr>
            <a:endParaRPr lang="en-US" altLang="ko-KR" sz="2000" i="1" dirty="0"/>
          </a:p>
          <a:p>
            <a:pPr marL="0" indent="0" fontAlgn="base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고급 프로그래밍 언어로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플랫폼 독립적이며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base">
              <a:buNone/>
            </a:pP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인터프리터식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객체지향적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base">
              <a:buNone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동적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타이핑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(dynamically typed)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대화형 언어이다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base">
              <a:buNone/>
            </a:pP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파이썬은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비영리의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소프트웨어 재단이 관리하는</a:t>
            </a:r>
          </a:p>
          <a:p>
            <a:pPr marL="0" indent="0" fontAlgn="base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개방형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공동체 기반 개발 모델을 가지고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언어로 구현된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구현이 사실상의 표준이다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 fontAlgn="base">
              <a:buNone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파이썬은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무료이며 누구나 다운받아 사용 가능 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04664"/>
            <a:ext cx="1440159" cy="24158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01008"/>
            <a:ext cx="1440159" cy="25962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Python</a:t>
            </a:r>
            <a:r>
              <a:rPr lang="ko-KR" altLang="en-US" sz="4000" dirty="0" smtClean="0"/>
              <a:t>의 이름은</a:t>
            </a:r>
            <a:r>
              <a:rPr lang="en-US" altLang="ko-KR" sz="4000" dirty="0" smtClean="0"/>
              <a:t>?</a:t>
            </a:r>
            <a:endParaRPr lang="ko-KR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2" y="1340769"/>
            <a:ext cx="3808116" cy="2736304"/>
          </a:xfrm>
        </p:spPr>
      </p:pic>
      <p:sp>
        <p:nvSpPr>
          <p:cNvPr id="6" name="직사각형 5"/>
          <p:cNvSpPr/>
          <p:nvPr/>
        </p:nvSpPr>
        <p:spPr>
          <a:xfrm>
            <a:off x="611560" y="4653135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귀도가</a:t>
            </a:r>
            <a:r>
              <a:rPr lang="ko-KR" altLang="en-US" dirty="0"/>
              <a:t> 평소에 좋아하는 </a:t>
            </a:r>
            <a:r>
              <a:rPr lang="ko-KR" altLang="en-US" dirty="0" err="1"/>
              <a:t>코메디</a:t>
            </a:r>
            <a:r>
              <a:rPr lang="ko-KR" altLang="en-US" dirty="0"/>
              <a:t> 프로그램 </a:t>
            </a:r>
            <a:r>
              <a:rPr lang="en-US" altLang="ko-KR" dirty="0" smtClean="0"/>
              <a:t>"</a:t>
            </a:r>
            <a:r>
              <a:rPr lang="en-US" altLang="ko-KR" dirty="0">
                <a:hlinkClick r:id="rId6"/>
              </a:rPr>
              <a:t>Monty Python's Flying Circus</a:t>
            </a:r>
            <a:r>
              <a:rPr lang="en-US" altLang="ko-KR" dirty="0"/>
              <a:t>"</a:t>
            </a:r>
            <a:r>
              <a:rPr lang="ko-KR" altLang="en-US" dirty="0"/>
              <a:t>에서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의 사전적인 뜻은 고대 신화 속의 </a:t>
            </a:r>
            <a:r>
              <a:rPr lang="ko-KR" altLang="en-US" dirty="0" err="1"/>
              <a:t>파르나수스</a:t>
            </a:r>
            <a:r>
              <a:rPr lang="en-US" altLang="ko-KR" dirty="0"/>
              <a:t>(Parnassus) </a:t>
            </a:r>
            <a:r>
              <a:rPr lang="ko-KR" altLang="en-US" dirty="0"/>
              <a:t>산의 동굴에 살던 큰 뱀으로서</a:t>
            </a:r>
            <a:r>
              <a:rPr lang="en-US" altLang="ko-KR" dirty="0"/>
              <a:t>, </a:t>
            </a:r>
            <a:r>
              <a:rPr lang="ko-KR" altLang="en-US" dirty="0"/>
              <a:t>아폴로가 </a:t>
            </a:r>
            <a:r>
              <a:rPr lang="ko-KR" altLang="en-US" dirty="0" err="1"/>
              <a:t>델파이에서</a:t>
            </a:r>
            <a:r>
              <a:rPr lang="ko-KR" altLang="en-US" dirty="0"/>
              <a:t> </a:t>
            </a:r>
            <a:r>
              <a:rPr lang="ko-KR" altLang="en-US" dirty="0" err="1"/>
              <a:t>파이썬을</a:t>
            </a:r>
            <a:r>
              <a:rPr lang="ko-KR" altLang="en-US" dirty="0"/>
              <a:t> 퇴치했다는 이야기가 전해지고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대부분의 </a:t>
            </a:r>
            <a:r>
              <a:rPr lang="ko-KR" altLang="en-US" dirty="0" err="1"/>
              <a:t>파이썬</a:t>
            </a:r>
            <a:r>
              <a:rPr lang="ko-KR" altLang="en-US" dirty="0"/>
              <a:t> 책 표지와 아이콘이 뱀 모양으로 그려져 있는 </a:t>
            </a:r>
            <a:r>
              <a:rPr lang="ko-KR" altLang="en-US" dirty="0" smtClean="0"/>
              <a:t>이유이다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81593"/>
            <a:ext cx="3600400" cy="26642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8065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Most Popular Programing </a:t>
            </a:r>
            <a:r>
              <a:rPr lang="en-US" altLang="ko-KR" sz="4000" dirty="0" smtClean="0"/>
              <a:t>Languages</a:t>
            </a:r>
            <a:br>
              <a:rPr lang="en-US" altLang="ko-KR" sz="4000" dirty="0" smtClean="0"/>
            </a:br>
            <a:r>
              <a:rPr lang="en-US" altLang="ko-KR" sz="2400" dirty="0" smtClean="0"/>
              <a:t>(</a:t>
            </a:r>
            <a:r>
              <a:rPr lang="ko-KR" altLang="ko-KR" sz="2000" dirty="0"/>
              <a:t>가장 </a:t>
            </a:r>
            <a:r>
              <a:rPr lang="ko-KR" altLang="ko-KR" sz="2000" dirty="0" err="1"/>
              <a:t>인기있는</a:t>
            </a:r>
            <a:r>
              <a:rPr lang="ko-KR" altLang="ko-KR" sz="2000" dirty="0"/>
              <a:t> 프로그래밍 언어</a:t>
            </a:r>
            <a:r>
              <a:rPr lang="en-US" altLang="ko-KR" sz="2400" dirty="0" smtClean="0"/>
              <a:t>)</a:t>
            </a:r>
            <a:endParaRPr 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51693"/>
            <a:ext cx="354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TIOBE Index for February 2017</a:t>
            </a:r>
            <a:endParaRPr lang="en-US" altLang="ko-KR" b="1" dirty="0"/>
          </a:p>
          <a:p>
            <a:r>
              <a:rPr lang="en-US" altLang="ko-KR" dirty="0"/>
              <a:t>http://www.tiobe.com/tiobe-index/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8280920" cy="4292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20812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Most Popular Programing </a:t>
            </a:r>
            <a:r>
              <a:rPr lang="en-US" altLang="ko-KR" sz="4000" dirty="0" smtClean="0"/>
              <a:t>Languages</a:t>
            </a:r>
            <a:br>
              <a:rPr lang="en-US" altLang="ko-KR" sz="4000" dirty="0" smtClean="0"/>
            </a:br>
            <a:r>
              <a:rPr lang="en-US" altLang="ko-KR" sz="2400" dirty="0" smtClean="0"/>
              <a:t>(</a:t>
            </a:r>
            <a:r>
              <a:rPr lang="ko-KR" altLang="ko-KR" sz="2000" dirty="0"/>
              <a:t>가장 </a:t>
            </a:r>
            <a:r>
              <a:rPr lang="ko-KR" altLang="ko-KR" sz="2000" dirty="0" err="1"/>
              <a:t>인기있는</a:t>
            </a:r>
            <a:r>
              <a:rPr lang="ko-KR" altLang="ko-KR" sz="2000" dirty="0"/>
              <a:t> 프로그래밍 언어</a:t>
            </a:r>
            <a:r>
              <a:rPr lang="en-US" altLang="ko-KR" sz="2400" dirty="0" smtClean="0"/>
              <a:t>)</a:t>
            </a:r>
            <a:endParaRPr 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68" y="1556792"/>
            <a:ext cx="7517856" cy="5041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04541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/>
              <a:t>Programming language change percentage by year.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400" dirty="0" smtClean="0"/>
              <a:t>(</a:t>
            </a:r>
            <a:r>
              <a:rPr lang="ko-KR" altLang="ko-KR" sz="1800" dirty="0"/>
              <a:t>프로그래밍 언어의 변화율</a:t>
            </a:r>
            <a:r>
              <a:rPr lang="en-US" altLang="ko-KR" sz="2400" dirty="0" smtClean="0"/>
              <a:t>)</a:t>
            </a:r>
            <a:endParaRPr 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992888" cy="53931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62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872716"/>
            <a:ext cx="4208381" cy="792088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n-US" altLang="ko-KR" sz="7200" dirty="0" smtClean="0"/>
              <a:t>Python</a:t>
            </a:r>
            <a:r>
              <a:rPr lang="ko-KR" altLang="en-US" sz="7200" dirty="0" smtClean="0"/>
              <a:t>의 특징</a:t>
            </a:r>
            <a:endParaRPr lang="ko-KR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3677"/>
            <a:ext cx="7765662" cy="164761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1627" y="1988840"/>
            <a:ext cx="4572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err="1"/>
              <a:t>파이썬의</a:t>
            </a:r>
            <a:r>
              <a:rPr lang="ko-KR" altLang="en-US" sz="2400" dirty="0"/>
              <a:t> 가장 큰 특징은</a:t>
            </a:r>
          </a:p>
          <a:p>
            <a:pPr algn="ctr"/>
            <a:endParaRPr lang="ko-KR" altLang="en-US" sz="1400" dirty="0"/>
          </a:p>
          <a:p>
            <a:pPr algn="ctr"/>
            <a:r>
              <a:rPr lang="ko-KR" altLang="en-US" sz="3600" dirty="0"/>
              <a:t>스크립트 언어</a:t>
            </a:r>
          </a:p>
          <a:p>
            <a:pPr algn="ctr"/>
            <a:r>
              <a:rPr lang="ko-KR" altLang="en-US" sz="2000" dirty="0"/>
              <a:t>컴파일 </a:t>
            </a:r>
            <a:r>
              <a:rPr lang="ko-KR" altLang="en-US" sz="2000" dirty="0" err="1" smtClean="0"/>
              <a:t>안한다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920791"/>
            <a:ext cx="31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vi pyramid.cpp</a:t>
            </a:r>
          </a:p>
          <a:p>
            <a:r>
              <a:rPr lang="en-US" altLang="ko-KR" dirty="0"/>
              <a:t>g++ pyramid.cpp -o pyramid</a:t>
            </a:r>
          </a:p>
          <a:p>
            <a:r>
              <a:rPr lang="en-US" altLang="ko-KR" dirty="0"/>
              <a:t>./pyramid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32040" y="3933690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vi pyramid.py</a:t>
            </a:r>
          </a:p>
          <a:p>
            <a:r>
              <a:rPr lang="en-US" altLang="ko-KR" dirty="0"/>
              <a:t>python pyramid.py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9222" y="5462512"/>
            <a:ext cx="4474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/>
              <a:t>소스코드가 곧 실행파일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1840" y="1412776"/>
            <a:ext cx="5206554" cy="8370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base"/>
            <a:r>
              <a:rPr lang="ko-KR" altLang="en-US" sz="3600" b="1" dirty="0"/>
              <a:t>다른 스크립트 언어들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06" y="2731581"/>
            <a:ext cx="2076822" cy="18689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731580"/>
            <a:ext cx="2915816" cy="1868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40" y="2731581"/>
            <a:ext cx="1598592" cy="174639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1720" y="2087940"/>
            <a:ext cx="684076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fontAlgn="base"/>
            <a:r>
              <a:rPr lang="ko-KR" altLang="en-US" sz="7200" b="1" dirty="0"/>
              <a:t>왜 배워야 할까</a:t>
            </a:r>
            <a:r>
              <a:rPr lang="en-US" altLang="ko-KR" sz="7200" b="1" dirty="0"/>
              <a:t>?</a:t>
            </a:r>
          </a:p>
          <a:p>
            <a:pPr algn="ctr" fontAlgn="base"/>
            <a:r>
              <a:rPr lang="ko-KR" altLang="en-US" sz="4000" dirty="0"/>
              <a:t>스크립트 언어 </a:t>
            </a:r>
            <a:r>
              <a:rPr lang="en-US" altLang="ko-KR" sz="4000" dirty="0"/>
              <a:t>(?)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교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999</Words>
  <Application>Microsoft Office PowerPoint</Application>
  <PresentationFormat>화면 슬라이드 쇼(4:3)</PresentationFormat>
  <Paragraphs>176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교육</vt:lpstr>
      <vt:lpstr>Python 파이선</vt:lpstr>
      <vt:lpstr>Python은 누가 만들었나?</vt:lpstr>
      <vt:lpstr>Python의 이름은?</vt:lpstr>
      <vt:lpstr>Most Popular Programing Languages (가장 인기있는 프로그래밍 언어)</vt:lpstr>
      <vt:lpstr>Most Popular Programing Languages (가장 인기있는 프로그래밍 언어)</vt:lpstr>
      <vt:lpstr>Programming language change percentage by year. (프로그래밍 언어의 변화율)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프로그래밍 언어란?</vt:lpstr>
      <vt:lpstr>프로그램 처리 기법 컴파일러와 인터프리터</vt:lpstr>
      <vt:lpstr>프로그램 처리 기법 컴파일 기법: C, C++ 등</vt:lpstr>
      <vt:lpstr>프로그램 처리 기법 해석 기법: Scheme, Perl, Python 등</vt:lpstr>
      <vt:lpstr>프로그램 처리 기법 하이브리드 기법: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2017-02-22T02:38:07Z</dcterms:created>
  <dcterms:modified xsi:type="dcterms:W3CDTF">2017-02-22T06:57:57Z</dcterms:modified>
</cp:coreProperties>
</file>