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65" r:id="rId5"/>
    <p:sldId id="260" r:id="rId6"/>
    <p:sldId id="261" r:id="rId7"/>
    <p:sldId id="262" r:id="rId8"/>
    <p:sldId id="267" r:id="rId9"/>
    <p:sldId id="270" r:id="rId10"/>
    <p:sldId id="282" r:id="rId11"/>
    <p:sldId id="263" r:id="rId12"/>
    <p:sldId id="266" r:id="rId13"/>
    <p:sldId id="269" r:id="rId14"/>
    <p:sldId id="268" r:id="rId15"/>
    <p:sldId id="271" r:id="rId16"/>
    <p:sldId id="272" r:id="rId17"/>
    <p:sldId id="277" r:id="rId18"/>
    <p:sldId id="273" r:id="rId19"/>
    <p:sldId id="274" r:id="rId20"/>
    <p:sldId id="275" r:id="rId21"/>
    <p:sldId id="279" r:id="rId22"/>
    <p:sldId id="280" r:id="rId23"/>
    <p:sldId id="281" r:id="rId24"/>
    <p:sldId id="278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DFD1-68ED-418A-A886-0DB08009067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9014-E88F-4822-9DC8-94B60B46B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1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DFD1-68ED-418A-A886-0DB08009067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9014-E88F-4822-9DC8-94B60B46B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0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DFD1-68ED-418A-A886-0DB08009067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9014-E88F-4822-9DC8-94B60B46B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2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DFD1-68ED-418A-A886-0DB08009067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9014-E88F-4822-9DC8-94B60B46B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9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DFD1-68ED-418A-A886-0DB08009067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9014-E88F-4822-9DC8-94B60B46B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3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DFD1-68ED-418A-A886-0DB08009067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9014-E88F-4822-9DC8-94B60B46B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8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DFD1-68ED-418A-A886-0DB08009067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9014-E88F-4822-9DC8-94B60B46B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2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DFD1-68ED-418A-A886-0DB08009067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9014-E88F-4822-9DC8-94B60B46B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6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DFD1-68ED-418A-A886-0DB08009067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9014-E88F-4822-9DC8-94B60B46B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3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DFD1-68ED-418A-A886-0DB08009067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9014-E88F-4822-9DC8-94B60B46B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6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DFD1-68ED-418A-A886-0DB08009067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9014-E88F-4822-9DC8-94B60B46B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5DFD1-68ED-418A-A886-0DB08009067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F9014-E88F-4822-9DC8-94B60B46B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2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34228" b="50803"/>
          <a:stretch/>
        </p:blipFill>
        <p:spPr>
          <a:xfrm>
            <a:off x="118712" y="1773060"/>
            <a:ext cx="12028370" cy="506087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709" y="212436"/>
            <a:ext cx="1107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Groups of Objects: Vectors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28073" y="1126729"/>
            <a:ext cx="10224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often more convenient to save groups of object together. For instance, say we want to group the names of all the students in a class.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68136" y="5528486"/>
            <a:ext cx="8744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Note  the syntax for a vector: c( Item1, Item2, …  )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1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33965" b="34585"/>
          <a:stretch/>
        </p:blipFill>
        <p:spPr>
          <a:xfrm>
            <a:off x="99461" y="114300"/>
            <a:ext cx="12076497" cy="67292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84881" y="3324021"/>
            <a:ext cx="5265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You can check intermediate steps by typing code into R.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426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145" y="129310"/>
            <a:ext cx="1175789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Sequence of writing a program</a:t>
            </a:r>
          </a:p>
          <a:p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 smtClean="0"/>
              <a:t>Pseudo-code: Like an outline. Written on a sheet of paper or in a word processing program. It is not part of the program. </a:t>
            </a:r>
          </a:p>
          <a:p>
            <a:pPr marL="342900" indent="-342900">
              <a:buAutoNum type="arabicPeriod"/>
            </a:pPr>
            <a:endParaRPr lang="en-US" sz="2800" dirty="0"/>
          </a:p>
          <a:p>
            <a:r>
              <a:rPr lang="en-US" sz="2800" dirty="0" smtClean="0"/>
              <a:t>2.  </a:t>
            </a:r>
            <a:r>
              <a:rPr lang="en-US" sz="2800" dirty="0" smtClean="0"/>
              <a:t>1st </a:t>
            </a:r>
            <a:r>
              <a:rPr lang="en-US" sz="2800" dirty="0" smtClean="0"/>
              <a:t>section of </a:t>
            </a:r>
            <a:r>
              <a:rPr lang="en-US" sz="2800" dirty="0" smtClean="0"/>
              <a:t>Code/Comments</a:t>
            </a:r>
            <a:endParaRPr lang="en-US" sz="2800" dirty="0" smtClean="0"/>
          </a:p>
          <a:p>
            <a:pPr marL="342900" indent="-342900">
              <a:buAutoNum type="arabicPeriod"/>
            </a:pPr>
            <a:endParaRPr lang="en-US" sz="2800" dirty="0"/>
          </a:p>
          <a:p>
            <a:r>
              <a:rPr lang="en-US" sz="2800" dirty="0"/>
              <a:t>3</a:t>
            </a:r>
            <a:r>
              <a:rPr lang="en-US" sz="2800" dirty="0" smtClean="0"/>
              <a:t>. </a:t>
            </a:r>
            <a:r>
              <a:rPr lang="en-US" sz="2800" dirty="0" smtClean="0"/>
              <a:t>Debug</a:t>
            </a:r>
          </a:p>
          <a:p>
            <a:endParaRPr lang="en-US" sz="2800" dirty="0"/>
          </a:p>
          <a:p>
            <a:r>
              <a:rPr lang="en-US" sz="2800" dirty="0"/>
              <a:t>4</a:t>
            </a:r>
            <a:r>
              <a:rPr lang="en-US" sz="2800" dirty="0" smtClean="0"/>
              <a:t>. </a:t>
            </a:r>
            <a:r>
              <a:rPr lang="en-US" sz="2800" dirty="0" smtClean="0"/>
              <a:t>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Section of </a:t>
            </a:r>
            <a:r>
              <a:rPr lang="en-US" sz="2800" dirty="0" smtClean="0"/>
              <a:t>Code/Comments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/>
              <a:t>5</a:t>
            </a:r>
            <a:r>
              <a:rPr lang="en-US" sz="2800" dirty="0" smtClean="0"/>
              <a:t>. </a:t>
            </a:r>
            <a:r>
              <a:rPr lang="en-US" sz="2800" dirty="0" smtClean="0"/>
              <a:t>Debug</a:t>
            </a:r>
          </a:p>
          <a:p>
            <a:endParaRPr lang="en-US" sz="2800" dirty="0"/>
          </a:p>
          <a:p>
            <a:r>
              <a:rPr lang="en-US" sz="2800" dirty="0"/>
              <a:t>6</a:t>
            </a:r>
            <a:r>
              <a:rPr lang="en-US" sz="2800" dirty="0" smtClean="0"/>
              <a:t>. </a:t>
            </a:r>
            <a:r>
              <a:rPr lang="en-US" sz="2800" dirty="0" smtClean="0"/>
              <a:t>Repeat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3430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7164" y="221673"/>
            <a:ext cx="1038167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Guidelines </a:t>
            </a:r>
            <a:r>
              <a:rPr lang="en-US" sz="2800" b="1" dirty="0" smtClean="0"/>
              <a:t>for Commenting</a:t>
            </a:r>
          </a:p>
          <a:p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 smtClean="0"/>
              <a:t>Provide basic information in header: who wrote program &amp; program objective</a:t>
            </a:r>
          </a:p>
          <a:p>
            <a:pPr marL="342900" indent="-342900">
              <a:buAutoNum type="arabicPeriod"/>
            </a:pP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 smtClean="0"/>
              <a:t>There is no need to comment every line. Instead, comment major tasks or any unusual code whose meaning can’t be gleaned from its structure.  You might have around a 5:1 ratio of lines of code to comments. </a:t>
            </a:r>
          </a:p>
          <a:p>
            <a:pPr marL="342900" indent="-342900">
              <a:buAutoNum type="arabicPeriod"/>
            </a:pP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 smtClean="0"/>
              <a:t>Minimize the need for comments by making code self-explanatory:</a:t>
            </a:r>
          </a:p>
          <a:p>
            <a:pPr lvl="1"/>
            <a:r>
              <a:rPr lang="en-US" sz="2800" dirty="0" smtClean="0"/>
              <a:t>• Avoid multiple nested functions</a:t>
            </a:r>
          </a:p>
          <a:p>
            <a:pPr lvl="1"/>
            <a:r>
              <a:rPr lang="en-US" sz="2800" dirty="0"/>
              <a:t>• </a:t>
            </a:r>
            <a:r>
              <a:rPr lang="en-US" sz="2800" dirty="0" smtClean="0"/>
              <a:t>Use meaningful variable and function names (even if long)</a:t>
            </a:r>
          </a:p>
          <a:p>
            <a:pPr lvl="1"/>
            <a:r>
              <a:rPr lang="en-US" sz="2800" dirty="0"/>
              <a:t>• </a:t>
            </a:r>
            <a:r>
              <a:rPr lang="en-US" sz="2800" dirty="0" smtClean="0"/>
              <a:t> Keep code broken into chunks that only do one thing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0929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33526" b="23544"/>
          <a:stretch/>
        </p:blipFill>
        <p:spPr>
          <a:xfrm>
            <a:off x="0" y="-1040731"/>
            <a:ext cx="12156707" cy="78650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05890" y="919019"/>
            <a:ext cx="4932219" cy="93749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216398" y="2401454"/>
            <a:ext cx="7310583" cy="161636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6252" y="2096653"/>
            <a:ext cx="3980875" cy="34174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93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1521" r="33860" b="22608"/>
          <a:stretch/>
        </p:blipFill>
        <p:spPr>
          <a:xfrm>
            <a:off x="0" y="0"/>
            <a:ext cx="12095748" cy="67761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5491" y="1662545"/>
            <a:ext cx="6908800" cy="3048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5491" y="3163454"/>
            <a:ext cx="4396509" cy="30018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6983" y="5874327"/>
            <a:ext cx="3006436" cy="27709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490" y="466436"/>
            <a:ext cx="4193309" cy="93749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07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145" y="461818"/>
            <a:ext cx="951345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Debugging</a:t>
            </a:r>
          </a:p>
          <a:p>
            <a:endParaRPr lang="en-US" sz="2800" dirty="0"/>
          </a:p>
          <a:p>
            <a:r>
              <a:rPr lang="en-US" sz="2800" dirty="0" smtClean="0"/>
              <a:t>Two Categories of Errors:</a:t>
            </a:r>
          </a:p>
          <a:p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 smtClean="0"/>
              <a:t>Errors indicated by R (usually due to syntax)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Errors not indicated by R (usually due to structure &amp; logic)</a:t>
            </a:r>
          </a:p>
          <a:p>
            <a:pPr marL="342900" indent="-342900">
              <a:buAutoNum type="arabicPeriod"/>
            </a:pPr>
            <a:endParaRPr lang="en-US" sz="2800" dirty="0"/>
          </a:p>
          <a:p>
            <a:r>
              <a:rPr lang="en-US" sz="2800" b="1" dirty="0" smtClean="0">
                <a:solidFill>
                  <a:srgbClr val="FF0000"/>
                </a:solidFill>
              </a:rPr>
              <a:t>Which is more difficult to deal with?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 smtClean="0">
                <a:solidFill>
                  <a:srgbClr val="FF0000"/>
                </a:solidFill>
              </a:rPr>
              <a:t>How do we deal with each?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763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33473" b="41134"/>
          <a:stretch/>
        </p:blipFill>
        <p:spPr>
          <a:xfrm>
            <a:off x="0" y="797693"/>
            <a:ext cx="12166333" cy="60554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26182" y="4412839"/>
            <a:ext cx="44794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Here, we receive error. But does it tell us exactly what we did wrong?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64327" y="2948876"/>
            <a:ext cx="8049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Here, R partially accommodates error.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018" y="120072"/>
            <a:ext cx="6077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Examples of Errors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81399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33316" b="38234"/>
          <a:stretch/>
        </p:blipFill>
        <p:spPr>
          <a:xfrm>
            <a:off x="0" y="504123"/>
            <a:ext cx="12195208" cy="63538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78909" y="129309"/>
            <a:ext cx="802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What did we do wrong? Identify the error.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51496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018" y="120072"/>
            <a:ext cx="6077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Examples of Errors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33368" b="48265"/>
          <a:stretch/>
        </p:blipFill>
        <p:spPr>
          <a:xfrm>
            <a:off x="0" y="1502274"/>
            <a:ext cx="12185583" cy="53220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06255" y="4366657"/>
            <a:ext cx="44794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There is no error. But, did it do what we intended?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5600" y="729673"/>
            <a:ext cx="9421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Scenario</a:t>
            </a:r>
            <a:r>
              <a:rPr lang="en-US" dirty="0" smtClean="0"/>
              <a:t>: You want to calculate the mean measurement depth of lake water samples you have taken. You initially type in a set of measurement depths and then update them with a new set of measurement depths.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63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8836" y="471055"/>
            <a:ext cx="1028930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prior example is somewhat trivial – it’s based on a pretty blatant mistake in the coding. </a:t>
            </a:r>
          </a:p>
          <a:p>
            <a:endParaRPr lang="en-US" sz="2800" dirty="0"/>
          </a:p>
          <a:p>
            <a:r>
              <a:rPr lang="en-US" sz="2800" dirty="0" smtClean="0"/>
              <a:t>However, the main lesson is that it can be easy to introduce errors into the code that are not syntax errors and that are not reported.</a:t>
            </a:r>
          </a:p>
          <a:p>
            <a:endParaRPr lang="en-US" sz="2800" dirty="0"/>
          </a:p>
          <a:p>
            <a:r>
              <a:rPr lang="en-US" sz="2800" dirty="0" smtClean="0"/>
              <a:t>Thus, a critical part of debugging is to test your code using inputs that lead to known outcomes. One should test all possible paths through the code. </a:t>
            </a:r>
          </a:p>
          <a:p>
            <a:endParaRPr lang="en-US" sz="2800" dirty="0"/>
          </a:p>
          <a:p>
            <a:r>
              <a:rPr lang="en-US" sz="2800" dirty="0" smtClean="0"/>
              <a:t>In the following flow chart, how has the code been constructed to avoid any undefined outcomes? 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902690" y="6488668"/>
            <a:ext cx="900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http://bigbangtheory.wikia.com/wiki/The_Friendship_Algorithm</a:t>
            </a:r>
          </a:p>
        </p:txBody>
      </p:sp>
    </p:spTree>
    <p:extLst>
      <p:ext uri="{BB962C8B-B14F-4D97-AF65-F5344CB8AC3E}">
        <p14:creationId xmlns:p14="http://schemas.microsoft.com/office/powerpoint/2010/main" val="692089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4945" y="387927"/>
            <a:ext cx="1107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c(Item 1, Item 2, … )  stands for concatenate: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71237" y="1353126"/>
            <a:ext cx="1107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Concatenate</a:t>
            </a:r>
            <a:r>
              <a:rPr lang="en-US" sz="3600" dirty="0" smtClean="0"/>
              <a:t>: link things together in a chain or series.</a:t>
            </a:r>
          </a:p>
          <a:p>
            <a:endParaRPr lang="en-US" sz="3600" dirty="0"/>
          </a:p>
          <a:p>
            <a:endParaRPr lang="en-US" sz="3600" dirty="0" smtClean="0"/>
          </a:p>
          <a:p>
            <a:r>
              <a:rPr lang="en-US" sz="3600" dirty="0" smtClean="0"/>
              <a:t>Despite the terminology, the most important thing to note is that we have a means to create a new data structure:    </a:t>
            </a:r>
            <a:r>
              <a:rPr lang="en-US" sz="3600" b="1" dirty="0" smtClean="0"/>
              <a:t>a vector</a:t>
            </a:r>
            <a:r>
              <a:rPr lang="en-US" sz="3600" dirty="0" smtClean="0"/>
              <a:t>.  </a:t>
            </a:r>
          </a:p>
          <a:p>
            <a:endParaRPr lang="en-US" sz="3600" dirty="0"/>
          </a:p>
          <a:p>
            <a:r>
              <a:rPr lang="en-US" sz="3600" dirty="0" smtClean="0"/>
              <a:t>A vector let’s us group related items together in one place.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47907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heldon's flow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39" y="0"/>
            <a:ext cx="8037079" cy="694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640945" y="1930400"/>
            <a:ext cx="3269673" cy="2974109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68145" y="1514764"/>
            <a:ext cx="360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Exception Handling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77739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509" y="544945"/>
            <a:ext cx="114992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related element of Debugging is </a:t>
            </a:r>
            <a:r>
              <a:rPr lang="en-US" sz="2800" u="sng" dirty="0" smtClean="0"/>
              <a:t>Exception Handling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/>
              <a:t>An “Exception” is an unusual or unexpected input or occurrence in the computer code. Well-constructed code will include exception handling. 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33965" b="57432"/>
          <a:stretch/>
        </p:blipFill>
        <p:spPr>
          <a:xfrm>
            <a:off x="43897" y="2464615"/>
            <a:ext cx="12076496" cy="43789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54036" y="5948218"/>
            <a:ext cx="7887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What exception was not handled well?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427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33965" b="35801"/>
          <a:stretch/>
        </p:blipFill>
        <p:spPr>
          <a:xfrm>
            <a:off x="70586" y="249054"/>
            <a:ext cx="12076496" cy="66041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72145" y="4516582"/>
            <a:ext cx="78878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But, now we do this seemingly right, but we still get an error. Why?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81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33632" b="33848"/>
          <a:stretch/>
        </p:blipFill>
        <p:spPr>
          <a:xfrm>
            <a:off x="0" y="0"/>
            <a:ext cx="12137457" cy="68050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49456" y="2244436"/>
            <a:ext cx="56249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</a:rPr>
              <a:t>Readline</a:t>
            </a:r>
            <a:r>
              <a:rPr lang="en-US" sz="2800" b="1" dirty="0" smtClean="0">
                <a:solidFill>
                  <a:srgbClr val="FF0000"/>
                </a:solidFill>
              </a:rPr>
              <a:t> reads in a character data type. Need to convert to an integer.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32402" y="4965925"/>
            <a:ext cx="56249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If one tries to enter a non-integer, R has built-in exception handling. It converts Age to an NA (not a number).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651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commons/thumb/b/b0/Ariane_501_Fallout_Zone.svg/799px-Ariane_501_Fallout_Zon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4" y="2382286"/>
            <a:ext cx="8254971" cy="480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2364" y="146427"/>
            <a:ext cx="960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Ariane 5 Rocket Failure</a:t>
            </a:r>
            <a:r>
              <a:rPr lang="en-US" sz="2800" dirty="0" smtClean="0"/>
              <a:t>: June 4, 1996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657738" y="2499630"/>
            <a:ext cx="742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European Space Agency Launch Site: Guiana Space Center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58473" y="585585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Fragment fallout of failed launch.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793" y="789842"/>
            <a:ext cx="119071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Conversion of a 64-bit floating point to a 16-bit integer value led to an overflow (value was outside range that could be supported by given number of bits). Software</a:t>
            </a:r>
            <a:r>
              <a:rPr lang="en-US" sz="2400" b="1" dirty="0" smtClean="0"/>
              <a:t> exception handling</a:t>
            </a:r>
            <a:r>
              <a:rPr lang="en-US" sz="2400" dirty="0" smtClean="0"/>
              <a:t> was designed to shut-down all computations if there were any arithmetic errors.  This led to the inadvertent shut-down of the navigational computers.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454000" y="2770909"/>
            <a:ext cx="2488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$300M satellite lost in launch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606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7855" y="157018"/>
            <a:ext cx="9707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Assignment 3 </a:t>
            </a:r>
            <a:r>
              <a:rPr lang="en-US" sz="2800" dirty="0" smtClean="0"/>
              <a:t>(Due Wed., Sept. 19)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98764" y="914400"/>
            <a:ext cx="11111345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Objectives:</a:t>
            </a:r>
          </a:p>
          <a:p>
            <a:r>
              <a:rPr lang="en-US" sz="2800" dirty="0"/>
              <a:t>1. Write a short script that converts a known 8-bit sequence (a byte) into a base-10 value. Show your code works for the byte: 1 1 1 0 0 1 1 1</a:t>
            </a:r>
          </a:p>
          <a:p>
            <a:r>
              <a:rPr lang="en-US" sz="2800" dirty="0"/>
              <a:t>Have the script print out the byte as well as the base-10 value.</a:t>
            </a:r>
          </a:p>
          <a:p>
            <a:endParaRPr lang="en-US" sz="2800" dirty="0" smtClean="0"/>
          </a:p>
          <a:p>
            <a:r>
              <a:rPr lang="en-US" sz="2800" dirty="0" smtClean="0"/>
              <a:t>2</a:t>
            </a:r>
            <a:r>
              <a:rPr lang="en-US" sz="2800" dirty="0"/>
              <a:t>. Write a short script that converts a known 16-bit sequence into a hexadecimal value. Show your code for the sequence: 1 1 1 0 0 1 1 1 0 1 0 1 0 0 1 1 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You’ll </a:t>
            </a:r>
            <a:r>
              <a:rPr lang="en-US" sz="2800" dirty="0"/>
              <a:t>need to use a built-in function to help make your binary to </a:t>
            </a:r>
            <a:r>
              <a:rPr lang="en-US" sz="2800" dirty="0" smtClean="0"/>
              <a:t>hexadecimal </a:t>
            </a:r>
            <a:r>
              <a:rPr lang="en-US" sz="2800" dirty="0"/>
              <a:t>conversion. To convert from a </a:t>
            </a:r>
            <a:r>
              <a:rPr lang="en-US" sz="2800" dirty="0" smtClean="0"/>
              <a:t>base-10 </a:t>
            </a:r>
            <a:r>
              <a:rPr lang="en-US" sz="2800" dirty="0"/>
              <a:t>digit to </a:t>
            </a:r>
            <a:r>
              <a:rPr lang="en-US" sz="2800" dirty="0" smtClean="0"/>
              <a:t>hexadecimal</a:t>
            </a:r>
            <a:r>
              <a:rPr lang="en-US" sz="2800" dirty="0"/>
              <a:t>,  you can use </a:t>
            </a:r>
            <a:r>
              <a:rPr lang="en-US" sz="2800" b="1" dirty="0" err="1"/>
              <a:t>as.hexmode</a:t>
            </a:r>
            <a:r>
              <a:rPr lang="en-US" sz="2800" dirty="0"/>
              <a:t>. For instance, </a:t>
            </a:r>
            <a:r>
              <a:rPr lang="en-US" sz="2800" dirty="0" err="1"/>
              <a:t>as.hexmode</a:t>
            </a:r>
            <a:r>
              <a:rPr lang="en-US" sz="2800" dirty="0"/>
              <a:t>(15) results in “f”. Note, you will also need to use some indexing of vector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1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544945"/>
            <a:ext cx="10695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Items in a vector have a fixed position. We can isolate individual items by using indexing.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33965" b="48046"/>
          <a:stretch/>
        </p:blipFill>
        <p:spPr>
          <a:xfrm>
            <a:off x="89836" y="1499052"/>
            <a:ext cx="12076497" cy="53445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600" y="5718628"/>
            <a:ext cx="782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We use </a:t>
            </a:r>
            <a:r>
              <a:rPr lang="en-US" sz="2800" b="1" dirty="0" err="1" smtClean="0">
                <a:solidFill>
                  <a:srgbClr val="FF0000"/>
                </a:solidFill>
              </a:rPr>
              <a:t>VectorName</a:t>
            </a:r>
            <a:r>
              <a:rPr lang="en-US" sz="2800" b="1" dirty="0" smtClean="0">
                <a:solidFill>
                  <a:srgbClr val="FF0000"/>
                </a:solidFill>
              </a:rPr>
              <a:t>[index #] to isolate the desired item.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352800" y="4359565"/>
            <a:ext cx="990333" cy="5634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2766292" y="5038147"/>
            <a:ext cx="891308" cy="8389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21200" y="4918364"/>
            <a:ext cx="782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Jim is the second item in the vector.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897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33473" b="35052"/>
          <a:stretch/>
        </p:blipFill>
        <p:spPr>
          <a:xfrm>
            <a:off x="0" y="172052"/>
            <a:ext cx="12166333" cy="66811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02809" y="3506954"/>
            <a:ext cx="782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Can’t call individual items in the vector.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19054" y="5504872"/>
            <a:ext cx="782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Can call a range of individual items in the vector. (Use “:” .)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067627" y="3768564"/>
            <a:ext cx="935182" cy="1576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131127" y="4895273"/>
            <a:ext cx="404091" cy="8712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52190" y="151485"/>
            <a:ext cx="7573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There are limits to the way indexing can be used.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37155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836" y="255699"/>
            <a:ext cx="9060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can also create vectors of numeric values. 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15636" y="3500582"/>
            <a:ext cx="1134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 do you think you don’t want to use quotes?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3807" b="42447"/>
          <a:stretch/>
        </p:blipFill>
        <p:spPr>
          <a:xfrm>
            <a:off x="89836" y="932750"/>
            <a:ext cx="12105372" cy="5920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2945" y="4701309"/>
            <a:ext cx="7860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We have more options for how use these vectors. We can now do math on these.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24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33421" b="33473"/>
          <a:stretch/>
        </p:blipFill>
        <p:spPr>
          <a:xfrm>
            <a:off x="0" y="0"/>
            <a:ext cx="12175958" cy="68435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65863" y="3303754"/>
            <a:ext cx="782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Scalar x Vector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76379" y="3982627"/>
            <a:ext cx="782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Defining of new vector (note syntax)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38699" y="4875728"/>
            <a:ext cx="782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Vector x Vector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64358" y="4875728"/>
            <a:ext cx="782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Do we understand 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the output?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875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33860" b="33380"/>
          <a:stretch/>
        </p:blipFill>
        <p:spPr>
          <a:xfrm>
            <a:off x="70585" y="0"/>
            <a:ext cx="12095748" cy="68531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55208" y="1578347"/>
            <a:ext cx="782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We can also index numeric vectors.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8917" y="3156694"/>
            <a:ext cx="10128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What will be the answer here? Scores &lt;- [ 14, 17, 3, 43, 9, 21]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32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33368" b="35708"/>
          <a:stretch/>
        </p:blipFill>
        <p:spPr>
          <a:xfrm>
            <a:off x="0" y="220178"/>
            <a:ext cx="12185583" cy="66137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28377" y="3794003"/>
            <a:ext cx="101288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To see where this came from: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 smtClean="0">
                <a:solidFill>
                  <a:srgbClr val="FF0000"/>
                </a:solidFill>
              </a:rPr>
              <a:t>( Scores[3:6] = 3</a:t>
            </a:r>
            <a:r>
              <a:rPr lang="en-US" sz="2800" b="1" dirty="0" smtClean="0">
                <a:solidFill>
                  <a:srgbClr val="FF0000"/>
                </a:solidFill>
              </a:rPr>
              <a:t>, 43, 9, </a:t>
            </a:r>
            <a:r>
              <a:rPr lang="en-US" sz="2800" b="1" dirty="0" smtClean="0">
                <a:solidFill>
                  <a:srgbClr val="FF0000"/>
                </a:solidFill>
              </a:rPr>
              <a:t>21 ) x ( V = 1, 2, 3, 4 ) = 3, 86, 27, 84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06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4175" b="36248"/>
          <a:stretch/>
        </p:blipFill>
        <p:spPr>
          <a:xfrm>
            <a:off x="118711" y="249054"/>
            <a:ext cx="12037996" cy="65581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58834" y="64655"/>
            <a:ext cx="6225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Practice with Vector Math and Indexing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51645" y="4968093"/>
            <a:ext cx="782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What is E?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16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1055</Words>
  <Application>Microsoft Office PowerPoint</Application>
  <PresentationFormat>Widescreen</PresentationFormat>
  <Paragraphs>101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B. Shaw</dc:creator>
  <cp:lastModifiedBy>Stephen B. Shaw</cp:lastModifiedBy>
  <cp:revision>31</cp:revision>
  <dcterms:created xsi:type="dcterms:W3CDTF">2018-09-10T00:24:25Z</dcterms:created>
  <dcterms:modified xsi:type="dcterms:W3CDTF">2018-09-11T15:52:59Z</dcterms:modified>
</cp:coreProperties>
</file>