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9" r:id="rId2"/>
    <p:sldId id="270" r:id="rId3"/>
    <p:sldId id="259" r:id="rId4"/>
    <p:sldId id="262" r:id="rId5"/>
    <p:sldId id="263" r:id="rId6"/>
    <p:sldId id="260" r:id="rId7"/>
    <p:sldId id="264" r:id="rId8"/>
    <p:sldId id="261" r:id="rId9"/>
    <p:sldId id="271" r:id="rId10"/>
    <p:sldId id="272" r:id="rId11"/>
    <p:sldId id="265" r:id="rId12"/>
    <p:sldId id="267" r:id="rId13"/>
    <p:sldId id="285" r:id="rId14"/>
    <p:sldId id="291" r:id="rId15"/>
    <p:sldId id="292" r:id="rId16"/>
    <p:sldId id="293" r:id="rId17"/>
    <p:sldId id="294" r:id="rId18"/>
    <p:sldId id="295" r:id="rId19"/>
    <p:sldId id="296" r:id="rId20"/>
    <p:sldId id="286" r:id="rId21"/>
    <p:sldId id="287" r:id="rId22"/>
    <p:sldId id="288" r:id="rId23"/>
    <p:sldId id="289" r:id="rId24"/>
    <p:sldId id="266" r:id="rId25"/>
    <p:sldId id="290" r:id="rId26"/>
    <p:sldId id="274" r:id="rId27"/>
    <p:sldId id="273" r:id="rId28"/>
    <p:sldId id="275" r:id="rId29"/>
    <p:sldId id="276" r:id="rId30"/>
    <p:sldId id="277" r:id="rId31"/>
    <p:sldId id="278" r:id="rId32"/>
    <p:sldId id="279" r:id="rId33"/>
    <p:sldId id="280" r:id="rId34"/>
    <p:sldId id="281" r:id="rId35"/>
    <p:sldId id="282" r:id="rId36"/>
    <p:sldId id="28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092" y="52"/>
      </p:cViewPr>
      <p:guideLst/>
    </p:cSldViewPr>
  </p:slideViewPr>
  <p:notesTextViewPr>
    <p:cViewPr>
      <p:scale>
        <a:sx n="1" d="1"/>
        <a:sy n="1" d="1"/>
      </p:scale>
      <p:origin x="0" y="0"/>
    </p:cViewPr>
  </p:notesTextViewPr>
  <p:sorterViewPr>
    <p:cViewPr>
      <p:scale>
        <a:sx n="100" d="100"/>
        <a:sy n="100" d="100"/>
      </p:scale>
      <p:origin x="0" y="-7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7A416-A03A-4B1C-8D97-79BA37B3E48B}"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136A6-FC58-4A1F-AE43-944884F10D4E}" type="slidenum">
              <a:rPr lang="en-US" smtClean="0"/>
              <a:t>‹#›</a:t>
            </a:fld>
            <a:endParaRPr lang="en-US"/>
          </a:p>
        </p:txBody>
      </p:sp>
    </p:spTree>
    <p:extLst>
      <p:ext uri="{BB962C8B-B14F-4D97-AF65-F5344CB8AC3E}">
        <p14:creationId xmlns:p14="http://schemas.microsoft.com/office/powerpoint/2010/main" val="404484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136A6-FC58-4A1F-AE43-944884F10D4E}" type="slidenum">
              <a:rPr lang="en-US" smtClean="0"/>
              <a:t>13</a:t>
            </a:fld>
            <a:endParaRPr lang="en-US"/>
          </a:p>
        </p:txBody>
      </p:sp>
    </p:spTree>
    <p:extLst>
      <p:ext uri="{BB962C8B-B14F-4D97-AF65-F5344CB8AC3E}">
        <p14:creationId xmlns:p14="http://schemas.microsoft.com/office/powerpoint/2010/main" val="322800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5092D0-342A-4D49-8C87-A334EFE6E908}"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202455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92D0-342A-4D49-8C87-A334EFE6E908}"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256098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92D0-342A-4D49-8C87-A334EFE6E908}"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176631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92D0-342A-4D49-8C87-A334EFE6E908}"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31846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092D0-342A-4D49-8C87-A334EFE6E908}"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215591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092D0-342A-4D49-8C87-A334EFE6E908}"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322239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5092D0-342A-4D49-8C87-A334EFE6E908}"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233172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5092D0-342A-4D49-8C87-A334EFE6E908}"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134364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92D0-342A-4D49-8C87-A334EFE6E908}"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311706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5092D0-342A-4D49-8C87-A334EFE6E908}"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113900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5092D0-342A-4D49-8C87-A334EFE6E908}"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BBAF9-8634-45FF-926C-32BD0A6FB751}" type="slidenum">
              <a:rPr lang="en-US" smtClean="0"/>
              <a:t>‹#›</a:t>
            </a:fld>
            <a:endParaRPr lang="en-US"/>
          </a:p>
        </p:txBody>
      </p:sp>
    </p:spTree>
    <p:extLst>
      <p:ext uri="{BB962C8B-B14F-4D97-AF65-F5344CB8AC3E}">
        <p14:creationId xmlns:p14="http://schemas.microsoft.com/office/powerpoint/2010/main" val="429336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092D0-342A-4D49-8C87-A334EFE6E908}" type="datetimeFigureOut">
              <a:rPr lang="en-US" smtClean="0"/>
              <a:t>7/8/2019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BBAF9-8634-45FF-926C-32BD0A6FB751}" type="slidenum">
              <a:rPr lang="en-US" smtClean="0"/>
              <a:t>‹#›</a:t>
            </a:fld>
            <a:endParaRPr lang="en-US"/>
          </a:p>
        </p:txBody>
      </p:sp>
    </p:spTree>
    <p:extLst>
      <p:ext uri="{BB962C8B-B14F-4D97-AF65-F5344CB8AC3E}">
        <p14:creationId xmlns:p14="http://schemas.microsoft.com/office/powerpoint/2010/main" val="43425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r-project.or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51" y="98322"/>
            <a:ext cx="9733936" cy="1015663"/>
          </a:xfrm>
          <a:prstGeom prst="rect">
            <a:avLst/>
          </a:prstGeom>
          <a:noFill/>
        </p:spPr>
        <p:txBody>
          <a:bodyPr wrap="square" rtlCol="0">
            <a:spAutoFit/>
          </a:bodyPr>
          <a:lstStyle/>
          <a:p>
            <a:r>
              <a:rPr lang="en-US" sz="6000" dirty="0" smtClean="0"/>
              <a:t>Class Nuts &amp; Bolts</a:t>
            </a:r>
            <a:endParaRPr lang="en-US" sz="6000" dirty="0"/>
          </a:p>
        </p:txBody>
      </p:sp>
      <p:sp>
        <p:nvSpPr>
          <p:cNvPr id="3" name="TextBox 2"/>
          <p:cNvSpPr txBox="1"/>
          <p:nvPr/>
        </p:nvSpPr>
        <p:spPr>
          <a:xfrm>
            <a:off x="825910" y="1248697"/>
            <a:ext cx="10677832" cy="5078313"/>
          </a:xfrm>
          <a:prstGeom prst="rect">
            <a:avLst/>
          </a:prstGeom>
          <a:noFill/>
        </p:spPr>
        <p:txBody>
          <a:bodyPr wrap="square" rtlCol="0">
            <a:spAutoFit/>
          </a:bodyPr>
          <a:lstStyle/>
          <a:p>
            <a:r>
              <a:rPr lang="en-US" sz="3600" dirty="0"/>
              <a:t>• </a:t>
            </a:r>
            <a:r>
              <a:rPr lang="en-US" sz="3600" dirty="0" smtClean="0"/>
              <a:t>Grade out of 1000 points: Tests are 400 points, Assignments are 500 points, Final Project is 100 points.  </a:t>
            </a:r>
          </a:p>
          <a:p>
            <a:r>
              <a:rPr lang="en-US" sz="3600" dirty="0" smtClean="0"/>
              <a:t>• Friday class time is a recitation intended to provide help from TA’s and an opportunity for group work</a:t>
            </a:r>
          </a:p>
          <a:p>
            <a:r>
              <a:rPr lang="en-US" sz="3600" dirty="0" smtClean="0"/>
              <a:t>• Will need to demonstrate functioning program to TA’s; would usually do this on Friday </a:t>
            </a:r>
          </a:p>
          <a:p>
            <a:r>
              <a:rPr lang="en-US" sz="3600" dirty="0" smtClean="0"/>
              <a:t>• No book; lots of helpful content on-line</a:t>
            </a:r>
          </a:p>
          <a:p>
            <a:r>
              <a:rPr lang="en-US" sz="3600" dirty="0" smtClean="0"/>
              <a:t>• 2 weeks after Thanksgiving will mainly be spent developing and presenting final project</a:t>
            </a:r>
            <a:endParaRPr lang="en-US" sz="3600" dirty="0"/>
          </a:p>
        </p:txBody>
      </p:sp>
    </p:spTree>
    <p:extLst>
      <p:ext uri="{BB962C8B-B14F-4D97-AF65-F5344CB8AC3E}">
        <p14:creationId xmlns:p14="http://schemas.microsoft.com/office/powerpoint/2010/main" val="3649705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60" y="129882"/>
            <a:ext cx="10707329" cy="584775"/>
          </a:xfrm>
          <a:prstGeom prst="rect">
            <a:avLst/>
          </a:prstGeom>
          <a:noFill/>
        </p:spPr>
        <p:txBody>
          <a:bodyPr wrap="square" rtlCol="0">
            <a:spAutoFit/>
          </a:bodyPr>
          <a:lstStyle/>
          <a:p>
            <a:r>
              <a:rPr lang="en-US" sz="3200" b="1" dirty="0" smtClean="0"/>
              <a:t>Example 3</a:t>
            </a:r>
            <a:r>
              <a:rPr lang="en-US" sz="3200" b="1" dirty="0"/>
              <a:t> </a:t>
            </a:r>
            <a:r>
              <a:rPr lang="en-US" sz="3200" b="1" dirty="0" smtClean="0"/>
              <a:t> </a:t>
            </a:r>
            <a:r>
              <a:rPr lang="en-US" sz="3200" dirty="0" smtClean="0"/>
              <a:t>Create instructions for brushing your teeth.</a:t>
            </a:r>
            <a:endParaRPr lang="en-US" sz="3200" dirty="0"/>
          </a:p>
        </p:txBody>
      </p:sp>
      <p:sp>
        <p:nvSpPr>
          <p:cNvPr id="3" name="TextBox 2"/>
          <p:cNvSpPr txBox="1"/>
          <p:nvPr/>
        </p:nvSpPr>
        <p:spPr>
          <a:xfrm>
            <a:off x="580103" y="1268361"/>
            <a:ext cx="10953136" cy="4524315"/>
          </a:xfrm>
          <a:prstGeom prst="rect">
            <a:avLst/>
          </a:prstGeom>
          <a:noFill/>
        </p:spPr>
        <p:txBody>
          <a:bodyPr wrap="square" rtlCol="0">
            <a:spAutoFit/>
          </a:bodyPr>
          <a:lstStyle/>
          <a:p>
            <a:pPr marL="342900" indent="-342900">
              <a:buAutoNum type="arabicPeriod"/>
            </a:pPr>
            <a:r>
              <a:rPr lang="en-US" sz="3200" dirty="0" smtClean="0"/>
              <a:t>Wet brush. </a:t>
            </a:r>
          </a:p>
          <a:p>
            <a:pPr marL="342900" indent="-342900">
              <a:buAutoNum type="arabicPeriod"/>
            </a:pPr>
            <a:r>
              <a:rPr lang="en-US" sz="3200" dirty="0" smtClean="0"/>
              <a:t>Apply paste.</a:t>
            </a:r>
          </a:p>
          <a:p>
            <a:pPr marL="342900" indent="-342900">
              <a:buAutoNum type="arabicPeriod"/>
            </a:pPr>
            <a:r>
              <a:rPr lang="en-US" sz="3200" dirty="0" smtClean="0"/>
              <a:t>Brush front, top teeth. Apply up-and-down motion, including along gum line. Brush for 30 secs. </a:t>
            </a:r>
          </a:p>
          <a:p>
            <a:pPr marL="342900" indent="-342900">
              <a:buAutoNum type="arabicPeriod"/>
            </a:pPr>
            <a:r>
              <a:rPr lang="en-US" sz="3200" dirty="0" smtClean="0"/>
              <a:t>Repeat but for back, top teeth. </a:t>
            </a:r>
          </a:p>
          <a:p>
            <a:pPr marL="342900" indent="-342900">
              <a:buAutoNum type="arabicPeriod"/>
            </a:pPr>
            <a:r>
              <a:rPr lang="en-US" sz="3200" dirty="0" smtClean="0"/>
              <a:t>Repeat but for front, bottom teeth.</a:t>
            </a:r>
          </a:p>
          <a:p>
            <a:pPr marL="342900" indent="-342900">
              <a:buAutoNum type="arabicPeriod"/>
            </a:pPr>
            <a:r>
              <a:rPr lang="en-US" sz="3200" dirty="0" smtClean="0"/>
              <a:t>Repeat but for back, bottom teeth. </a:t>
            </a:r>
          </a:p>
          <a:p>
            <a:r>
              <a:rPr lang="en-US" sz="3200" dirty="0" smtClean="0"/>
              <a:t>7. Rinse mouth. </a:t>
            </a:r>
          </a:p>
          <a:p>
            <a:r>
              <a:rPr lang="en-US" sz="3200" dirty="0"/>
              <a:t>8</a:t>
            </a:r>
            <a:r>
              <a:rPr lang="en-US" sz="3200" dirty="0" smtClean="0"/>
              <a:t>. Rinse brush.  </a:t>
            </a:r>
            <a:endParaRPr lang="en-US" sz="3200" dirty="0"/>
          </a:p>
        </p:txBody>
      </p:sp>
      <p:sp>
        <p:nvSpPr>
          <p:cNvPr id="4" name="TextBox 3"/>
          <p:cNvSpPr txBox="1"/>
          <p:nvPr/>
        </p:nvSpPr>
        <p:spPr>
          <a:xfrm>
            <a:off x="5889521" y="806696"/>
            <a:ext cx="1504337" cy="461665"/>
          </a:xfrm>
          <a:prstGeom prst="rect">
            <a:avLst/>
          </a:prstGeom>
          <a:noFill/>
          <a:ln w="28575">
            <a:solidFill>
              <a:srgbClr val="00B0F0"/>
            </a:solidFill>
          </a:ln>
        </p:spPr>
        <p:txBody>
          <a:bodyPr wrap="square" rtlCol="0">
            <a:spAutoFit/>
          </a:bodyPr>
          <a:lstStyle/>
          <a:p>
            <a:r>
              <a:rPr lang="en-US" sz="2400" b="1" dirty="0" smtClean="0"/>
              <a:t>Algorithm</a:t>
            </a:r>
            <a:endParaRPr lang="en-US" sz="2400" dirty="0"/>
          </a:p>
        </p:txBody>
      </p:sp>
      <p:sp>
        <p:nvSpPr>
          <p:cNvPr id="5" name="TextBox 4"/>
          <p:cNvSpPr txBox="1"/>
          <p:nvPr/>
        </p:nvSpPr>
        <p:spPr>
          <a:xfrm>
            <a:off x="7393858" y="3435187"/>
            <a:ext cx="2379408" cy="461665"/>
          </a:xfrm>
          <a:prstGeom prst="rect">
            <a:avLst/>
          </a:prstGeom>
          <a:noFill/>
          <a:ln w="28575">
            <a:solidFill>
              <a:srgbClr val="FFC000"/>
            </a:solidFill>
          </a:ln>
        </p:spPr>
        <p:txBody>
          <a:bodyPr wrap="square" rtlCol="0">
            <a:spAutoFit/>
          </a:bodyPr>
          <a:lstStyle/>
          <a:p>
            <a:r>
              <a:rPr lang="en-US" sz="2400" b="1" dirty="0" smtClean="0"/>
              <a:t>Pattern Matching</a:t>
            </a:r>
            <a:endParaRPr lang="en-US" sz="2400" dirty="0"/>
          </a:p>
        </p:txBody>
      </p:sp>
      <p:sp>
        <p:nvSpPr>
          <p:cNvPr id="6" name="Right Brace 5"/>
          <p:cNvSpPr/>
          <p:nvPr/>
        </p:nvSpPr>
        <p:spPr>
          <a:xfrm>
            <a:off x="6853084" y="2910348"/>
            <a:ext cx="393290" cy="1740310"/>
          </a:xfrm>
          <a:prstGeom prst="righ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889521" y="1499193"/>
            <a:ext cx="2507225" cy="461665"/>
          </a:xfrm>
          <a:prstGeom prst="rect">
            <a:avLst/>
          </a:prstGeom>
          <a:noFill/>
          <a:ln w="28575">
            <a:solidFill>
              <a:srgbClr val="92D050"/>
            </a:solidFill>
          </a:ln>
        </p:spPr>
        <p:txBody>
          <a:bodyPr wrap="square" rtlCol="0">
            <a:spAutoFit/>
          </a:bodyPr>
          <a:lstStyle/>
          <a:p>
            <a:r>
              <a:rPr lang="en-US" sz="2400" b="1" dirty="0" smtClean="0"/>
              <a:t>Decomposition</a:t>
            </a:r>
            <a:endParaRPr lang="en-US" sz="2400" dirty="0"/>
          </a:p>
        </p:txBody>
      </p:sp>
      <p:sp>
        <p:nvSpPr>
          <p:cNvPr id="8" name="TextBox 7"/>
          <p:cNvSpPr txBox="1"/>
          <p:nvPr/>
        </p:nvSpPr>
        <p:spPr>
          <a:xfrm>
            <a:off x="7511845" y="808612"/>
            <a:ext cx="2753032" cy="461665"/>
          </a:xfrm>
          <a:prstGeom prst="rect">
            <a:avLst/>
          </a:prstGeom>
          <a:noFill/>
        </p:spPr>
        <p:txBody>
          <a:bodyPr wrap="square" rtlCol="0">
            <a:spAutoFit/>
          </a:bodyPr>
          <a:lstStyle/>
          <a:p>
            <a:r>
              <a:rPr lang="en-US" sz="2400" dirty="0" smtClean="0"/>
              <a:t>(set of instructions)</a:t>
            </a:r>
            <a:endParaRPr lang="en-US" sz="2400" dirty="0"/>
          </a:p>
        </p:txBody>
      </p:sp>
      <p:sp>
        <p:nvSpPr>
          <p:cNvPr id="9" name="TextBox 8"/>
          <p:cNvSpPr txBox="1"/>
          <p:nvPr/>
        </p:nvSpPr>
        <p:spPr>
          <a:xfrm>
            <a:off x="8396746" y="1499192"/>
            <a:ext cx="3726428" cy="461665"/>
          </a:xfrm>
          <a:prstGeom prst="rect">
            <a:avLst/>
          </a:prstGeom>
          <a:noFill/>
        </p:spPr>
        <p:txBody>
          <a:bodyPr wrap="square" rtlCol="0">
            <a:spAutoFit/>
          </a:bodyPr>
          <a:lstStyle/>
          <a:p>
            <a:r>
              <a:rPr lang="en-US" sz="2400" dirty="0" smtClean="0"/>
              <a:t>(break into </a:t>
            </a:r>
            <a:r>
              <a:rPr lang="en-US" sz="2400" dirty="0" err="1" smtClean="0"/>
              <a:t>indiv</a:t>
            </a:r>
            <a:r>
              <a:rPr lang="en-US" sz="2400" dirty="0" smtClean="0"/>
              <a:t>. steps)</a:t>
            </a:r>
            <a:endParaRPr lang="en-US" sz="2400" dirty="0"/>
          </a:p>
        </p:txBody>
      </p:sp>
      <p:sp>
        <p:nvSpPr>
          <p:cNvPr id="10" name="TextBox 9"/>
          <p:cNvSpPr txBox="1"/>
          <p:nvPr/>
        </p:nvSpPr>
        <p:spPr>
          <a:xfrm>
            <a:off x="3082410" y="6009148"/>
            <a:ext cx="1774725" cy="461665"/>
          </a:xfrm>
          <a:prstGeom prst="rect">
            <a:avLst/>
          </a:prstGeom>
          <a:noFill/>
          <a:ln w="28575">
            <a:solidFill>
              <a:srgbClr val="FF0000"/>
            </a:solidFill>
          </a:ln>
        </p:spPr>
        <p:txBody>
          <a:bodyPr wrap="square" rtlCol="0">
            <a:spAutoFit/>
          </a:bodyPr>
          <a:lstStyle/>
          <a:p>
            <a:r>
              <a:rPr lang="en-US" sz="2400" b="1" dirty="0" smtClean="0"/>
              <a:t>Abstraction</a:t>
            </a:r>
            <a:endParaRPr lang="en-US" sz="2400" dirty="0"/>
          </a:p>
        </p:txBody>
      </p:sp>
      <p:sp>
        <p:nvSpPr>
          <p:cNvPr id="11" name="TextBox 10"/>
          <p:cNvSpPr txBox="1"/>
          <p:nvPr/>
        </p:nvSpPr>
        <p:spPr>
          <a:xfrm>
            <a:off x="4857135" y="5600148"/>
            <a:ext cx="6371303" cy="1384995"/>
          </a:xfrm>
          <a:prstGeom prst="rect">
            <a:avLst/>
          </a:prstGeom>
          <a:noFill/>
        </p:spPr>
        <p:txBody>
          <a:bodyPr wrap="square" rtlCol="0">
            <a:spAutoFit/>
          </a:bodyPr>
          <a:lstStyle/>
          <a:p>
            <a:r>
              <a:rPr lang="en-US" sz="2800" dirty="0" smtClean="0"/>
              <a:t>(What other types of problems could this be adapted to? What are most important features?)</a:t>
            </a:r>
            <a:endParaRPr lang="en-US" sz="2800" dirty="0"/>
          </a:p>
        </p:txBody>
      </p:sp>
    </p:spTree>
    <p:extLst>
      <p:ext uri="{BB962C8B-B14F-4D97-AF65-F5344CB8AC3E}">
        <p14:creationId xmlns:p14="http://schemas.microsoft.com/office/powerpoint/2010/main" val="72403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60" y="129882"/>
            <a:ext cx="11501120" cy="1877437"/>
          </a:xfrm>
          <a:prstGeom prst="rect">
            <a:avLst/>
          </a:prstGeom>
          <a:noFill/>
        </p:spPr>
        <p:txBody>
          <a:bodyPr wrap="square" rtlCol="0">
            <a:spAutoFit/>
          </a:bodyPr>
          <a:lstStyle/>
          <a:p>
            <a:r>
              <a:rPr lang="en-US" sz="3200" b="1" dirty="0" smtClean="0"/>
              <a:t>Example 4</a:t>
            </a:r>
          </a:p>
          <a:p>
            <a:r>
              <a:rPr lang="en-US" sz="2800" dirty="0" smtClean="0"/>
              <a:t>You can work in groups of 2. On the 3 by 3 grid, develop a line pattern. Create a set of instructions that will allow another group to recreate your line pattern. </a:t>
            </a:r>
            <a:endParaRPr lang="en-US" sz="2800" dirty="0"/>
          </a:p>
        </p:txBody>
      </p:sp>
      <p:grpSp>
        <p:nvGrpSpPr>
          <p:cNvPr id="14" name="Group 13"/>
          <p:cNvGrpSpPr/>
          <p:nvPr/>
        </p:nvGrpSpPr>
        <p:grpSpPr>
          <a:xfrm>
            <a:off x="1519412" y="2308326"/>
            <a:ext cx="3566160" cy="3566160"/>
            <a:chOff x="3444568" y="2582933"/>
            <a:chExt cx="3566160" cy="3566160"/>
          </a:xfrm>
        </p:grpSpPr>
        <p:sp>
          <p:nvSpPr>
            <p:cNvPr id="3" name="Rectangle 2"/>
            <p:cNvSpPr/>
            <p:nvPr/>
          </p:nvSpPr>
          <p:spPr>
            <a:xfrm>
              <a:off x="344456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3328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2200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4456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3328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2200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4456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3328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2200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878812" y="2313626"/>
            <a:ext cx="3576156" cy="3566160"/>
            <a:chOff x="6868652" y="2603253"/>
            <a:chExt cx="3576156" cy="3566160"/>
          </a:xfrm>
        </p:grpSpPr>
        <p:grpSp>
          <p:nvGrpSpPr>
            <p:cNvPr id="16" name="Group 15"/>
            <p:cNvGrpSpPr/>
            <p:nvPr/>
          </p:nvGrpSpPr>
          <p:grpSpPr>
            <a:xfrm>
              <a:off x="6878648" y="2603253"/>
              <a:ext cx="3566160" cy="3566160"/>
              <a:chOff x="3444568" y="2582933"/>
              <a:chExt cx="3566160" cy="3566160"/>
            </a:xfrm>
          </p:grpSpPr>
          <p:sp>
            <p:nvSpPr>
              <p:cNvPr id="17" name="Rectangle 16"/>
              <p:cNvSpPr/>
              <p:nvPr/>
            </p:nvSpPr>
            <p:spPr>
              <a:xfrm>
                <a:off x="344456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63328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22008" y="258293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44456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3328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822008" y="377165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4456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63328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22008" y="4960373"/>
                <a:ext cx="1188720" cy="118872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p:cNvCxnSpPr/>
            <p:nvPr/>
          </p:nvCxnSpPr>
          <p:spPr>
            <a:xfrm flipH="1">
              <a:off x="6878648" y="2603253"/>
              <a:ext cx="1188720" cy="1188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9256088" y="4980693"/>
              <a:ext cx="1188720" cy="1188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067368" y="3791973"/>
              <a:ext cx="1188720" cy="1188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9236096" y="3791974"/>
              <a:ext cx="19992" cy="2377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067368" y="4974466"/>
              <a:ext cx="2377440" cy="62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8027384" y="2603253"/>
              <a:ext cx="19992" cy="2377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68652" y="3779519"/>
              <a:ext cx="2377440" cy="62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752304" y="1822654"/>
            <a:ext cx="2570480" cy="369332"/>
          </a:xfrm>
          <a:prstGeom prst="rect">
            <a:avLst/>
          </a:prstGeom>
          <a:noFill/>
        </p:spPr>
        <p:txBody>
          <a:bodyPr wrap="square" rtlCol="0">
            <a:spAutoFit/>
          </a:bodyPr>
          <a:lstStyle/>
          <a:p>
            <a:r>
              <a:rPr lang="en-US" b="1" dirty="0" smtClean="0">
                <a:solidFill>
                  <a:srgbClr val="FF0000"/>
                </a:solidFill>
              </a:rPr>
              <a:t>Example Pattern</a:t>
            </a:r>
            <a:r>
              <a:rPr lang="en-US" dirty="0" smtClean="0"/>
              <a:t>:</a:t>
            </a:r>
            <a:endParaRPr lang="en-US" dirty="0"/>
          </a:p>
        </p:txBody>
      </p:sp>
      <p:sp>
        <p:nvSpPr>
          <p:cNvPr id="39" name="TextBox 38"/>
          <p:cNvSpPr txBox="1"/>
          <p:nvPr/>
        </p:nvSpPr>
        <p:spPr>
          <a:xfrm>
            <a:off x="264160" y="6115468"/>
            <a:ext cx="11501120" cy="369332"/>
          </a:xfrm>
          <a:prstGeom prst="rect">
            <a:avLst/>
          </a:prstGeom>
          <a:noFill/>
        </p:spPr>
        <p:txBody>
          <a:bodyPr wrap="square" rtlCol="0">
            <a:spAutoFit/>
          </a:bodyPr>
          <a:lstStyle/>
          <a:p>
            <a:r>
              <a:rPr lang="en-US" dirty="0" smtClean="0"/>
              <a:t>You will have two sheets. Don’t show your drawn design to the team following the instructions.</a:t>
            </a:r>
            <a:endParaRPr lang="en-US" dirty="0"/>
          </a:p>
        </p:txBody>
      </p:sp>
    </p:spTree>
    <p:extLst>
      <p:ext uri="{BB962C8B-B14F-4D97-AF65-F5344CB8AC3E}">
        <p14:creationId xmlns:p14="http://schemas.microsoft.com/office/powerpoint/2010/main" val="333959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37" y="135357"/>
            <a:ext cx="8868697" cy="707886"/>
          </a:xfrm>
          <a:prstGeom prst="rect">
            <a:avLst/>
          </a:prstGeom>
          <a:noFill/>
        </p:spPr>
        <p:txBody>
          <a:bodyPr wrap="square" rtlCol="0">
            <a:spAutoFit/>
          </a:bodyPr>
          <a:lstStyle/>
          <a:p>
            <a:r>
              <a:rPr lang="en-US" sz="4000" dirty="0" smtClean="0"/>
              <a:t>Some Comments on the Exercise</a:t>
            </a:r>
            <a:endParaRPr lang="en-US" sz="4000" dirty="0"/>
          </a:p>
        </p:txBody>
      </p:sp>
      <p:sp>
        <p:nvSpPr>
          <p:cNvPr id="3" name="TextBox 2"/>
          <p:cNvSpPr txBox="1"/>
          <p:nvPr/>
        </p:nvSpPr>
        <p:spPr>
          <a:xfrm>
            <a:off x="650240" y="1036283"/>
            <a:ext cx="11186160" cy="5509200"/>
          </a:xfrm>
          <a:prstGeom prst="rect">
            <a:avLst/>
          </a:prstGeom>
          <a:noFill/>
        </p:spPr>
        <p:txBody>
          <a:bodyPr wrap="square" rtlCol="0">
            <a:spAutoFit/>
          </a:bodyPr>
          <a:lstStyle/>
          <a:p>
            <a:r>
              <a:rPr lang="en-US" sz="3200" dirty="0" smtClean="0"/>
              <a:t>•  Instructions are a first example of writing </a:t>
            </a:r>
            <a:r>
              <a:rPr lang="en-US" sz="3200" b="1" dirty="0" smtClean="0"/>
              <a:t>pseudo-code. </a:t>
            </a:r>
            <a:r>
              <a:rPr lang="en-US" sz="3200" dirty="0" smtClean="0"/>
              <a:t>Pseudo-code outlines the logic and sequence of the program but does so in a way independent of any specific programming language. You’ll begin every project writing pseudo-code and quiz questions will in part be based on interpreting pseudo-code. </a:t>
            </a:r>
          </a:p>
          <a:p>
            <a:endParaRPr lang="en-US" sz="3200" dirty="0"/>
          </a:p>
          <a:p>
            <a:r>
              <a:rPr lang="en-US" sz="3200" dirty="0" smtClean="0"/>
              <a:t>•  The other team trying to follow your instructions is kind of like a computer trying to interpret your code. You have tangible evidence whether the code worked or not. Much of programming involves messing something up the first time around and then revising and eventually getting correct. </a:t>
            </a:r>
            <a:endParaRPr lang="en-US" sz="3200" dirty="0"/>
          </a:p>
        </p:txBody>
      </p:sp>
    </p:spTree>
    <p:extLst>
      <p:ext uri="{BB962C8B-B14F-4D97-AF65-F5344CB8AC3E}">
        <p14:creationId xmlns:p14="http://schemas.microsoft.com/office/powerpoint/2010/main" val="1046952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6049" t="19463" r="18221" b="22909"/>
          <a:stretch/>
        </p:blipFill>
        <p:spPr>
          <a:xfrm>
            <a:off x="30821" y="113016"/>
            <a:ext cx="12020765" cy="5928188"/>
          </a:xfrm>
          <a:prstGeom prst="rect">
            <a:avLst/>
          </a:prstGeom>
        </p:spPr>
      </p:pic>
      <p:sp>
        <p:nvSpPr>
          <p:cNvPr id="4" name="TextBox 3"/>
          <p:cNvSpPr txBox="1"/>
          <p:nvPr/>
        </p:nvSpPr>
        <p:spPr>
          <a:xfrm>
            <a:off x="2357120" y="304800"/>
            <a:ext cx="9326880" cy="584775"/>
          </a:xfrm>
          <a:prstGeom prst="rect">
            <a:avLst/>
          </a:prstGeom>
          <a:noFill/>
        </p:spPr>
        <p:txBody>
          <a:bodyPr wrap="square" rtlCol="0">
            <a:spAutoFit/>
          </a:bodyPr>
          <a:lstStyle/>
          <a:p>
            <a:r>
              <a:rPr lang="en-US" sz="3200" b="1" dirty="0" smtClean="0">
                <a:solidFill>
                  <a:srgbClr val="FF0000"/>
                </a:solidFill>
              </a:rPr>
              <a:t>Generic code expressions from AP Computer Science</a:t>
            </a:r>
            <a:endParaRPr lang="en-US" sz="3200" b="1" dirty="0">
              <a:solidFill>
                <a:srgbClr val="FF0000"/>
              </a:solidFill>
            </a:endParaRPr>
          </a:p>
        </p:txBody>
      </p:sp>
    </p:spTree>
    <p:extLst>
      <p:ext uri="{BB962C8B-B14F-4D97-AF65-F5344CB8AC3E}">
        <p14:creationId xmlns:p14="http://schemas.microsoft.com/office/powerpoint/2010/main" val="83864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6" y="358346"/>
            <a:ext cx="10577384" cy="3816429"/>
          </a:xfrm>
          <a:prstGeom prst="rect">
            <a:avLst/>
          </a:prstGeom>
          <a:noFill/>
        </p:spPr>
        <p:txBody>
          <a:bodyPr wrap="square" rtlCol="0">
            <a:spAutoFit/>
          </a:bodyPr>
          <a:lstStyle/>
          <a:p>
            <a:r>
              <a:rPr lang="en-US" sz="3200" b="1" dirty="0" smtClean="0"/>
              <a:t>Examples 5 &amp; 6</a:t>
            </a:r>
            <a:endParaRPr lang="en-US" sz="3200" b="1" dirty="0"/>
          </a:p>
          <a:p>
            <a:endParaRPr lang="en-US" sz="3200" dirty="0" smtClean="0"/>
          </a:p>
          <a:p>
            <a:r>
              <a:rPr lang="en-US" sz="3200" dirty="0" smtClean="0"/>
              <a:t>We will have several standard problem set-ups we will revisit over the course of the semester (and on exams) to apply different concepts to.</a:t>
            </a:r>
          </a:p>
          <a:p>
            <a:endParaRPr lang="en-US" sz="3200" dirty="0"/>
          </a:p>
          <a:p>
            <a:r>
              <a:rPr lang="en-US" sz="3200" dirty="0" smtClean="0"/>
              <a:t>One of these problems is assigning commands to a rover.  </a:t>
            </a:r>
            <a:endParaRPr lang="en-US" sz="3200" dirty="0"/>
          </a:p>
          <a:p>
            <a:endParaRPr lang="en-US" dirty="0"/>
          </a:p>
        </p:txBody>
      </p:sp>
    </p:spTree>
    <p:extLst>
      <p:ext uri="{BB962C8B-B14F-4D97-AF65-F5344CB8AC3E}">
        <p14:creationId xmlns:p14="http://schemas.microsoft.com/office/powerpoint/2010/main" val="131311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437" y="0"/>
            <a:ext cx="4869180" cy="584775"/>
          </a:xfrm>
          <a:prstGeom prst="rect">
            <a:avLst/>
          </a:prstGeom>
          <a:noFill/>
        </p:spPr>
        <p:txBody>
          <a:bodyPr wrap="square" rtlCol="0">
            <a:spAutoFit/>
          </a:bodyPr>
          <a:lstStyle/>
          <a:p>
            <a:r>
              <a:rPr lang="en-US" sz="3200" b="1" dirty="0" smtClean="0"/>
              <a:t>Rover Problems:</a:t>
            </a:r>
            <a:endParaRPr lang="en-US" sz="3200" b="1" dirty="0"/>
          </a:p>
        </p:txBody>
      </p:sp>
      <p:grpSp>
        <p:nvGrpSpPr>
          <p:cNvPr id="23" name="Group 22"/>
          <p:cNvGrpSpPr/>
          <p:nvPr/>
        </p:nvGrpSpPr>
        <p:grpSpPr>
          <a:xfrm>
            <a:off x="693214" y="2884899"/>
            <a:ext cx="6572250" cy="2560320"/>
            <a:chOff x="137160" y="2960370"/>
            <a:chExt cx="6572250" cy="2560320"/>
          </a:xfrm>
        </p:grpSpPr>
        <p:sp>
          <p:nvSpPr>
            <p:cNvPr id="6" name="Rectangle 5"/>
            <p:cNvSpPr/>
            <p:nvPr/>
          </p:nvSpPr>
          <p:spPr>
            <a:xfrm>
              <a:off x="121158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9174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8333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9174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206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3716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4859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3721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3721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217170" y="3411855"/>
              <a:ext cx="525780" cy="377190"/>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54330" y="3549015"/>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8630" y="3669030"/>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5400000">
              <a:off x="685800" y="3491865"/>
              <a:ext cx="880110" cy="377190"/>
            </a:xfrm>
            <a:prstGeom prst="rect">
              <a:avLst/>
            </a:prstGeom>
            <a:noFill/>
          </p:spPr>
          <p:txBody>
            <a:bodyPr wrap="square" rtlCol="0">
              <a:spAutoFit/>
            </a:bodyPr>
            <a:lstStyle/>
            <a:p>
              <a:r>
                <a:rPr lang="en-US" b="1" dirty="0" smtClean="0"/>
                <a:t>start</a:t>
              </a:r>
              <a:endParaRPr lang="en-US" b="1" dirty="0"/>
            </a:p>
          </p:txBody>
        </p:sp>
        <p:sp>
          <p:nvSpPr>
            <p:cNvPr id="20" name="TextBox 19"/>
            <p:cNvSpPr txBox="1"/>
            <p:nvPr/>
          </p:nvSpPr>
          <p:spPr>
            <a:xfrm rot="5400000">
              <a:off x="6080760" y="4789170"/>
              <a:ext cx="880110" cy="377190"/>
            </a:xfrm>
            <a:prstGeom prst="rect">
              <a:avLst/>
            </a:prstGeom>
            <a:noFill/>
          </p:spPr>
          <p:txBody>
            <a:bodyPr wrap="square" rtlCol="0">
              <a:spAutoFit/>
            </a:bodyPr>
            <a:lstStyle/>
            <a:p>
              <a:r>
                <a:rPr lang="en-US" b="1" dirty="0" smtClean="0"/>
                <a:t>finish</a:t>
              </a:r>
              <a:endParaRPr lang="en-US" b="1" dirty="0"/>
            </a:p>
          </p:txBody>
        </p:sp>
      </p:grpSp>
      <p:sp>
        <p:nvSpPr>
          <p:cNvPr id="21" name="TextBox 20"/>
          <p:cNvSpPr txBox="1"/>
          <p:nvPr/>
        </p:nvSpPr>
        <p:spPr>
          <a:xfrm>
            <a:off x="2038864" y="507296"/>
            <a:ext cx="8390238" cy="2062103"/>
          </a:xfrm>
          <a:prstGeom prst="rect">
            <a:avLst/>
          </a:prstGeom>
          <a:noFill/>
        </p:spPr>
        <p:txBody>
          <a:bodyPr wrap="square" rtlCol="0">
            <a:spAutoFit/>
          </a:bodyPr>
          <a:lstStyle/>
          <a:p>
            <a:r>
              <a:rPr lang="en-US" sz="3200" dirty="0" smtClean="0"/>
              <a:t>You can send the rover two commands: </a:t>
            </a:r>
          </a:p>
          <a:p>
            <a:endParaRPr lang="en-US" sz="3200" dirty="0"/>
          </a:p>
          <a:p>
            <a:r>
              <a:rPr lang="en-US" sz="3200" b="1" dirty="0" smtClean="0"/>
              <a:t>Forward</a:t>
            </a:r>
            <a:r>
              <a:rPr lang="en-US" sz="3200" dirty="0" smtClean="0"/>
              <a:t> – moves forward one space</a:t>
            </a:r>
          </a:p>
          <a:p>
            <a:r>
              <a:rPr lang="en-US" sz="3200" b="1" dirty="0" err="1" smtClean="0"/>
              <a:t>RotateR</a:t>
            </a:r>
            <a:r>
              <a:rPr lang="en-US" sz="3200" dirty="0" smtClean="0"/>
              <a:t> – rotates right without moving forward</a:t>
            </a:r>
            <a:endParaRPr lang="en-US" sz="3200" dirty="0"/>
          </a:p>
        </p:txBody>
      </p:sp>
      <p:sp>
        <p:nvSpPr>
          <p:cNvPr id="22" name="TextBox 21"/>
          <p:cNvSpPr txBox="1"/>
          <p:nvPr/>
        </p:nvSpPr>
        <p:spPr>
          <a:xfrm>
            <a:off x="1650553" y="5650631"/>
            <a:ext cx="9166860" cy="1077218"/>
          </a:xfrm>
          <a:prstGeom prst="rect">
            <a:avLst/>
          </a:prstGeom>
          <a:noFill/>
        </p:spPr>
        <p:txBody>
          <a:bodyPr wrap="square" rtlCol="0">
            <a:spAutoFit/>
          </a:bodyPr>
          <a:lstStyle/>
          <a:p>
            <a:r>
              <a:rPr lang="en-US" sz="3200" b="1" dirty="0" smtClean="0"/>
              <a:t>Example </a:t>
            </a:r>
            <a:r>
              <a:rPr lang="en-US" sz="3200" b="1" dirty="0" smtClean="0"/>
              <a:t>5: </a:t>
            </a:r>
            <a:r>
              <a:rPr lang="en-US" sz="3200" dirty="0" smtClean="0"/>
              <a:t>What sequence of the commands would you use to move the rover from the start to the finish? </a:t>
            </a:r>
            <a:endParaRPr lang="en-US" sz="3200" dirty="0"/>
          </a:p>
        </p:txBody>
      </p:sp>
    </p:spTree>
    <p:extLst>
      <p:ext uri="{BB962C8B-B14F-4D97-AF65-F5344CB8AC3E}">
        <p14:creationId xmlns:p14="http://schemas.microsoft.com/office/powerpoint/2010/main" val="361629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37160" y="2960370"/>
            <a:ext cx="6572250" cy="2560320"/>
            <a:chOff x="137160" y="2960370"/>
            <a:chExt cx="6572250" cy="2560320"/>
          </a:xfrm>
        </p:grpSpPr>
        <p:sp>
          <p:nvSpPr>
            <p:cNvPr id="6" name="Rectangle 5"/>
            <p:cNvSpPr/>
            <p:nvPr/>
          </p:nvSpPr>
          <p:spPr>
            <a:xfrm>
              <a:off x="121158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9174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8333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9174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206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3716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4859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3721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3721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217170" y="3411855"/>
              <a:ext cx="525780" cy="377190"/>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54330" y="3549015"/>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8630" y="3669030"/>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5400000">
              <a:off x="685800" y="3491865"/>
              <a:ext cx="880110" cy="377190"/>
            </a:xfrm>
            <a:prstGeom prst="rect">
              <a:avLst/>
            </a:prstGeom>
            <a:noFill/>
          </p:spPr>
          <p:txBody>
            <a:bodyPr wrap="square" rtlCol="0">
              <a:spAutoFit/>
            </a:bodyPr>
            <a:lstStyle/>
            <a:p>
              <a:r>
                <a:rPr lang="en-US" b="1" dirty="0" smtClean="0"/>
                <a:t>start</a:t>
              </a:r>
              <a:endParaRPr lang="en-US" b="1" dirty="0"/>
            </a:p>
          </p:txBody>
        </p:sp>
        <p:sp>
          <p:nvSpPr>
            <p:cNvPr id="20" name="TextBox 19"/>
            <p:cNvSpPr txBox="1"/>
            <p:nvPr/>
          </p:nvSpPr>
          <p:spPr>
            <a:xfrm rot="5400000">
              <a:off x="6080760" y="4789170"/>
              <a:ext cx="880110" cy="377190"/>
            </a:xfrm>
            <a:prstGeom prst="rect">
              <a:avLst/>
            </a:prstGeom>
            <a:noFill/>
          </p:spPr>
          <p:txBody>
            <a:bodyPr wrap="square" rtlCol="0">
              <a:spAutoFit/>
            </a:bodyPr>
            <a:lstStyle/>
            <a:p>
              <a:r>
                <a:rPr lang="en-US" b="1" dirty="0" smtClean="0"/>
                <a:t>finish</a:t>
              </a:r>
              <a:endParaRPr lang="en-US" b="1" dirty="0"/>
            </a:p>
          </p:txBody>
        </p:sp>
      </p:grpSp>
      <p:sp>
        <p:nvSpPr>
          <p:cNvPr id="27" name="TextBox 26"/>
          <p:cNvSpPr txBox="1"/>
          <p:nvPr/>
        </p:nvSpPr>
        <p:spPr>
          <a:xfrm>
            <a:off x="937260" y="833071"/>
            <a:ext cx="9739600" cy="1077218"/>
          </a:xfrm>
          <a:prstGeom prst="rect">
            <a:avLst/>
          </a:prstGeom>
          <a:noFill/>
        </p:spPr>
        <p:txBody>
          <a:bodyPr wrap="square" rtlCol="0">
            <a:spAutoFit/>
          </a:bodyPr>
          <a:lstStyle/>
          <a:p>
            <a:r>
              <a:rPr lang="en-US" sz="3200" b="1" dirty="0" err="1" smtClean="0"/>
              <a:t>Ans</a:t>
            </a:r>
            <a:r>
              <a:rPr lang="en-US" sz="3200" b="1" dirty="0" smtClean="0"/>
              <a:t>: </a:t>
            </a:r>
            <a:r>
              <a:rPr lang="en-US" sz="3200" dirty="0" smtClean="0"/>
              <a:t>Forward, Forward, Rotate, Forward,  Rotate, Rotate, Rotate,  Forward, </a:t>
            </a:r>
            <a:r>
              <a:rPr lang="en-US" sz="3200" dirty="0" smtClean="0"/>
              <a:t> </a:t>
            </a:r>
            <a:r>
              <a:rPr lang="en-US" sz="3200" dirty="0" smtClean="0"/>
              <a:t>Forward, Forward</a:t>
            </a:r>
            <a:endParaRPr lang="en-US" sz="3200" dirty="0"/>
          </a:p>
        </p:txBody>
      </p:sp>
      <p:grpSp>
        <p:nvGrpSpPr>
          <p:cNvPr id="33" name="Group 32"/>
          <p:cNvGrpSpPr/>
          <p:nvPr/>
        </p:nvGrpSpPr>
        <p:grpSpPr>
          <a:xfrm>
            <a:off x="1178561" y="3364349"/>
            <a:ext cx="386397" cy="369332"/>
            <a:chOff x="6486207" y="2457450"/>
            <a:chExt cx="386397" cy="369332"/>
          </a:xfrm>
        </p:grpSpPr>
        <p:cxnSp>
          <p:nvCxnSpPr>
            <p:cNvPr id="11" name="Straight Arrow Connector 10"/>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39" name="Group 38"/>
          <p:cNvGrpSpPr/>
          <p:nvPr/>
        </p:nvGrpSpPr>
        <p:grpSpPr>
          <a:xfrm>
            <a:off x="2468882" y="3379708"/>
            <a:ext cx="386397" cy="369332"/>
            <a:chOff x="6486207" y="2457450"/>
            <a:chExt cx="386397" cy="369332"/>
          </a:xfrm>
        </p:grpSpPr>
        <p:cxnSp>
          <p:nvCxnSpPr>
            <p:cNvPr id="40" name="Straight Arrow Connector 39"/>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42" name="Group 41"/>
          <p:cNvGrpSpPr/>
          <p:nvPr/>
        </p:nvGrpSpPr>
        <p:grpSpPr>
          <a:xfrm>
            <a:off x="3779878" y="4618354"/>
            <a:ext cx="386397" cy="369332"/>
            <a:chOff x="6486207" y="2457450"/>
            <a:chExt cx="386397" cy="369332"/>
          </a:xfrm>
        </p:grpSpPr>
        <p:cxnSp>
          <p:nvCxnSpPr>
            <p:cNvPr id="43" name="Straight Arrow Connector 42"/>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48" name="Group 47"/>
          <p:cNvGrpSpPr/>
          <p:nvPr/>
        </p:nvGrpSpPr>
        <p:grpSpPr>
          <a:xfrm>
            <a:off x="6577647" y="4579858"/>
            <a:ext cx="386397" cy="369332"/>
            <a:chOff x="6486207" y="2457450"/>
            <a:chExt cx="386397" cy="369332"/>
          </a:xfrm>
        </p:grpSpPr>
        <p:cxnSp>
          <p:nvCxnSpPr>
            <p:cNvPr id="49" name="Straight Arrow Connector 48"/>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51" name="Group 50"/>
          <p:cNvGrpSpPr/>
          <p:nvPr/>
        </p:nvGrpSpPr>
        <p:grpSpPr>
          <a:xfrm>
            <a:off x="5040630" y="4617323"/>
            <a:ext cx="386397" cy="369332"/>
            <a:chOff x="6486207" y="2457450"/>
            <a:chExt cx="386397" cy="369332"/>
          </a:xfrm>
        </p:grpSpPr>
        <p:cxnSp>
          <p:nvCxnSpPr>
            <p:cNvPr id="52" name="Straight Arrow Connector 51"/>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54" name="Group 53"/>
          <p:cNvGrpSpPr/>
          <p:nvPr/>
        </p:nvGrpSpPr>
        <p:grpSpPr>
          <a:xfrm>
            <a:off x="2854323" y="3368933"/>
            <a:ext cx="359094" cy="476012"/>
            <a:chOff x="6597808" y="3172023"/>
            <a:chExt cx="359094" cy="476012"/>
          </a:xfrm>
        </p:grpSpPr>
        <p:sp>
          <p:nvSpPr>
            <p:cNvPr id="55" name="TextBox 54"/>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56" name="Arc 55"/>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9" name="Group 68"/>
          <p:cNvGrpSpPr/>
          <p:nvPr/>
        </p:nvGrpSpPr>
        <p:grpSpPr>
          <a:xfrm>
            <a:off x="2454153" y="4234914"/>
            <a:ext cx="845344" cy="980857"/>
            <a:chOff x="2454153" y="4234914"/>
            <a:chExt cx="845344" cy="980857"/>
          </a:xfrm>
        </p:grpSpPr>
        <p:grpSp>
          <p:nvGrpSpPr>
            <p:cNvPr id="38" name="Group 37"/>
            <p:cNvGrpSpPr/>
            <p:nvPr/>
          </p:nvGrpSpPr>
          <p:grpSpPr>
            <a:xfrm rot="5400000">
              <a:off x="2881944" y="4624427"/>
              <a:ext cx="359094" cy="476012"/>
              <a:chOff x="6597808" y="3172023"/>
              <a:chExt cx="359094" cy="476012"/>
            </a:xfrm>
          </p:grpSpPr>
          <p:sp>
            <p:nvSpPr>
              <p:cNvPr id="36" name="TextBox 35"/>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37" name="Arc 36"/>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p:cNvGrpSpPr/>
            <p:nvPr/>
          </p:nvGrpSpPr>
          <p:grpSpPr>
            <a:xfrm rot="5400000">
              <a:off x="2905997" y="4243447"/>
              <a:ext cx="386397" cy="369332"/>
              <a:chOff x="6486207" y="2457450"/>
              <a:chExt cx="386397" cy="369332"/>
            </a:xfrm>
          </p:grpSpPr>
          <p:cxnSp>
            <p:nvCxnSpPr>
              <p:cNvPr id="46" name="Straight Arrow Connector 45"/>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57" name="Group 56"/>
            <p:cNvGrpSpPr/>
            <p:nvPr/>
          </p:nvGrpSpPr>
          <p:grpSpPr>
            <a:xfrm rot="10800000">
              <a:off x="2638223" y="4739759"/>
              <a:ext cx="359094" cy="476012"/>
              <a:chOff x="6597808" y="3172023"/>
              <a:chExt cx="359094" cy="476012"/>
            </a:xfrm>
          </p:grpSpPr>
          <p:sp>
            <p:nvSpPr>
              <p:cNvPr id="58" name="TextBox 57"/>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59" name="Arc 58"/>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p:cNvGrpSpPr/>
            <p:nvPr/>
          </p:nvGrpSpPr>
          <p:grpSpPr>
            <a:xfrm rot="16200000">
              <a:off x="2512612" y="4498946"/>
              <a:ext cx="359094" cy="476012"/>
              <a:chOff x="6597808" y="3172023"/>
              <a:chExt cx="359094" cy="476012"/>
            </a:xfrm>
          </p:grpSpPr>
          <p:sp>
            <p:nvSpPr>
              <p:cNvPr id="64" name="TextBox 63"/>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65" name="Arc 64"/>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46943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49730" y="2328495"/>
            <a:ext cx="5274944" cy="3840480"/>
            <a:chOff x="137160" y="2960370"/>
            <a:chExt cx="5274944" cy="3840480"/>
          </a:xfrm>
        </p:grpSpPr>
        <p:sp>
          <p:nvSpPr>
            <p:cNvPr id="5" name="Rectangle 4"/>
            <p:cNvSpPr/>
            <p:nvPr/>
          </p:nvSpPr>
          <p:spPr>
            <a:xfrm>
              <a:off x="121158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158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83167"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1580" y="552069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54754"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3716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859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3721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721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217170" y="3411855"/>
              <a:ext cx="525780" cy="377190"/>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4330" y="3549015"/>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8630" y="3669030"/>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5400000">
              <a:off x="685800" y="3491865"/>
              <a:ext cx="880110" cy="377190"/>
            </a:xfrm>
            <a:prstGeom prst="rect">
              <a:avLst/>
            </a:prstGeom>
            <a:noFill/>
          </p:spPr>
          <p:txBody>
            <a:bodyPr wrap="square" rtlCol="0">
              <a:spAutoFit/>
            </a:bodyPr>
            <a:lstStyle/>
            <a:p>
              <a:r>
                <a:rPr lang="en-US" b="1" dirty="0" smtClean="0"/>
                <a:t>start</a:t>
              </a:r>
              <a:endParaRPr lang="en-US" b="1" dirty="0"/>
            </a:p>
          </p:txBody>
        </p:sp>
        <p:sp>
          <p:nvSpPr>
            <p:cNvPr id="18" name="TextBox 17"/>
            <p:cNvSpPr txBox="1"/>
            <p:nvPr/>
          </p:nvSpPr>
          <p:spPr>
            <a:xfrm rot="5400000">
              <a:off x="4783454" y="4692015"/>
              <a:ext cx="880110" cy="377190"/>
            </a:xfrm>
            <a:prstGeom prst="rect">
              <a:avLst/>
            </a:prstGeom>
            <a:noFill/>
          </p:spPr>
          <p:txBody>
            <a:bodyPr wrap="square" rtlCol="0">
              <a:spAutoFit/>
            </a:bodyPr>
            <a:lstStyle/>
            <a:p>
              <a:r>
                <a:rPr lang="en-US" b="1" dirty="0" smtClean="0"/>
                <a:t>finish</a:t>
              </a:r>
              <a:endParaRPr lang="en-US" b="1" dirty="0"/>
            </a:p>
          </p:txBody>
        </p:sp>
      </p:grpSp>
      <p:sp>
        <p:nvSpPr>
          <p:cNvPr id="62" name="TextBox 61"/>
          <p:cNvSpPr txBox="1"/>
          <p:nvPr/>
        </p:nvSpPr>
        <p:spPr>
          <a:xfrm>
            <a:off x="460732" y="17283"/>
            <a:ext cx="11199414" cy="2062103"/>
          </a:xfrm>
          <a:prstGeom prst="rect">
            <a:avLst/>
          </a:prstGeom>
          <a:noFill/>
        </p:spPr>
        <p:txBody>
          <a:bodyPr wrap="square" rtlCol="0">
            <a:spAutoFit/>
          </a:bodyPr>
          <a:lstStyle/>
          <a:p>
            <a:r>
              <a:rPr lang="en-US" sz="3200" b="1" dirty="0" smtClean="0"/>
              <a:t>Example </a:t>
            </a:r>
            <a:r>
              <a:rPr lang="en-US" sz="3200" b="1" dirty="0" smtClean="0"/>
              <a:t>6: </a:t>
            </a:r>
            <a:r>
              <a:rPr lang="en-US" sz="3200" dirty="0" smtClean="0"/>
              <a:t>What sequence of the commands would you use to move the rover from the start to the finish?  Say now we add a third command: sample. With sample, the rover stops and drills into the ground to take a soil sample. </a:t>
            </a:r>
            <a:endParaRPr lang="en-US" sz="3200" dirty="0"/>
          </a:p>
        </p:txBody>
      </p:sp>
      <p:sp>
        <p:nvSpPr>
          <p:cNvPr id="67" name="TextBox 66"/>
          <p:cNvSpPr txBox="1"/>
          <p:nvPr/>
        </p:nvSpPr>
        <p:spPr>
          <a:xfrm>
            <a:off x="7530481" y="2544682"/>
            <a:ext cx="2527300" cy="1384995"/>
          </a:xfrm>
          <a:prstGeom prst="rect">
            <a:avLst/>
          </a:prstGeom>
          <a:noFill/>
        </p:spPr>
        <p:txBody>
          <a:bodyPr wrap="square" rtlCol="0">
            <a:spAutoFit/>
          </a:bodyPr>
          <a:lstStyle/>
          <a:p>
            <a:r>
              <a:rPr lang="en-US" sz="2800" b="1" dirty="0" smtClean="0"/>
              <a:t>Take a sample in each grid with a flag.</a:t>
            </a:r>
            <a:endParaRPr lang="en-US" sz="2800" b="1" dirty="0"/>
          </a:p>
        </p:txBody>
      </p:sp>
      <p:grpSp>
        <p:nvGrpSpPr>
          <p:cNvPr id="68" name="Group 67"/>
          <p:cNvGrpSpPr/>
          <p:nvPr/>
        </p:nvGrpSpPr>
        <p:grpSpPr>
          <a:xfrm>
            <a:off x="5754369" y="3956635"/>
            <a:ext cx="306070" cy="584200"/>
            <a:chOff x="3364230" y="5410200"/>
            <a:chExt cx="306070" cy="584200"/>
          </a:xfrm>
        </p:grpSpPr>
        <p:sp>
          <p:nvSpPr>
            <p:cNvPr id="69" name="Double Wave 68"/>
            <p:cNvSpPr/>
            <p:nvPr/>
          </p:nvSpPr>
          <p:spPr>
            <a:xfrm>
              <a:off x="3364230" y="5410200"/>
              <a:ext cx="306070" cy="279400"/>
            </a:xfrm>
            <a:prstGeom prst="doubleWav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3364230" y="5410200"/>
              <a:ext cx="0" cy="584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211195" y="5192930"/>
            <a:ext cx="306070" cy="584200"/>
            <a:chOff x="3364230" y="5410200"/>
            <a:chExt cx="306070" cy="584200"/>
          </a:xfrm>
        </p:grpSpPr>
        <p:sp>
          <p:nvSpPr>
            <p:cNvPr id="112" name="Double Wave 111"/>
            <p:cNvSpPr/>
            <p:nvPr/>
          </p:nvSpPr>
          <p:spPr>
            <a:xfrm>
              <a:off x="3364230" y="5410200"/>
              <a:ext cx="306070" cy="279400"/>
            </a:xfrm>
            <a:prstGeom prst="doubleWav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3364230" y="5410200"/>
              <a:ext cx="0" cy="584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478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712500" y="400585"/>
            <a:ext cx="9739600" cy="1569660"/>
          </a:xfrm>
          <a:prstGeom prst="rect">
            <a:avLst/>
          </a:prstGeom>
          <a:noFill/>
        </p:spPr>
        <p:txBody>
          <a:bodyPr wrap="square" rtlCol="0">
            <a:spAutoFit/>
          </a:bodyPr>
          <a:lstStyle/>
          <a:p>
            <a:r>
              <a:rPr lang="en-US" sz="3200" b="1" dirty="0" err="1" smtClean="0"/>
              <a:t>Ans</a:t>
            </a:r>
            <a:r>
              <a:rPr lang="en-US" sz="3200" b="1" dirty="0" smtClean="0"/>
              <a:t>: </a:t>
            </a:r>
            <a:r>
              <a:rPr lang="en-US" sz="3200" dirty="0" smtClean="0"/>
              <a:t>Forward, Rotate, Forward, Forward, Sample, Rotate, Rotate, Forward, Rotate, Forward, Forward, Sample, Forward</a:t>
            </a:r>
            <a:endParaRPr lang="en-US" sz="3200" dirty="0"/>
          </a:p>
        </p:txBody>
      </p:sp>
      <p:grpSp>
        <p:nvGrpSpPr>
          <p:cNvPr id="25" name="Group 24"/>
          <p:cNvGrpSpPr/>
          <p:nvPr/>
        </p:nvGrpSpPr>
        <p:grpSpPr>
          <a:xfrm>
            <a:off x="1649730" y="2328495"/>
            <a:ext cx="5274944" cy="3840480"/>
            <a:chOff x="137160" y="2960370"/>
            <a:chExt cx="5274944" cy="3840480"/>
          </a:xfrm>
        </p:grpSpPr>
        <p:sp>
          <p:nvSpPr>
            <p:cNvPr id="26" name="Rectangle 25"/>
            <p:cNvSpPr/>
            <p:nvPr/>
          </p:nvSpPr>
          <p:spPr>
            <a:xfrm>
              <a:off x="1211580" y="296037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11580"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83167"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11580" y="552069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54754" y="4240530"/>
              <a:ext cx="1280160" cy="1280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13716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4859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37210" y="370903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37210" y="3331845"/>
              <a:ext cx="297180" cy="160020"/>
            </a:xfrm>
            <a:prstGeom prst="round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217170" y="3411855"/>
              <a:ext cx="525780" cy="377190"/>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54330" y="3549015"/>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8630" y="3669030"/>
              <a:ext cx="91440" cy="8001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5400000">
              <a:off x="685800" y="3491865"/>
              <a:ext cx="880110" cy="377190"/>
            </a:xfrm>
            <a:prstGeom prst="rect">
              <a:avLst/>
            </a:prstGeom>
            <a:noFill/>
          </p:spPr>
          <p:txBody>
            <a:bodyPr wrap="square" rtlCol="0">
              <a:spAutoFit/>
            </a:bodyPr>
            <a:lstStyle/>
            <a:p>
              <a:r>
                <a:rPr lang="en-US" b="1" dirty="0" smtClean="0"/>
                <a:t>start</a:t>
              </a:r>
              <a:endParaRPr lang="en-US" b="1" dirty="0"/>
            </a:p>
          </p:txBody>
        </p:sp>
        <p:sp>
          <p:nvSpPr>
            <p:cNvPr id="39" name="TextBox 38"/>
            <p:cNvSpPr txBox="1"/>
            <p:nvPr/>
          </p:nvSpPr>
          <p:spPr>
            <a:xfrm rot="5400000">
              <a:off x="4783454" y="4692015"/>
              <a:ext cx="880110" cy="377190"/>
            </a:xfrm>
            <a:prstGeom prst="rect">
              <a:avLst/>
            </a:prstGeom>
            <a:noFill/>
          </p:spPr>
          <p:txBody>
            <a:bodyPr wrap="square" rtlCol="0">
              <a:spAutoFit/>
            </a:bodyPr>
            <a:lstStyle/>
            <a:p>
              <a:r>
                <a:rPr lang="en-US" b="1" dirty="0" smtClean="0"/>
                <a:t>finish</a:t>
              </a:r>
              <a:endParaRPr lang="en-US" b="1" dirty="0"/>
            </a:p>
          </p:txBody>
        </p:sp>
      </p:grpSp>
      <p:grpSp>
        <p:nvGrpSpPr>
          <p:cNvPr id="44" name="Group 43"/>
          <p:cNvGrpSpPr/>
          <p:nvPr/>
        </p:nvGrpSpPr>
        <p:grpSpPr>
          <a:xfrm rot="16200000">
            <a:off x="2709184" y="4524821"/>
            <a:ext cx="386397" cy="369332"/>
            <a:chOff x="6486207" y="2457450"/>
            <a:chExt cx="386397" cy="369332"/>
          </a:xfrm>
        </p:grpSpPr>
        <p:cxnSp>
          <p:nvCxnSpPr>
            <p:cNvPr id="45" name="Straight Arrow Connector 44"/>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47" name="Group 46"/>
          <p:cNvGrpSpPr/>
          <p:nvPr/>
        </p:nvGrpSpPr>
        <p:grpSpPr>
          <a:xfrm rot="16200000">
            <a:off x="2783443" y="4139534"/>
            <a:ext cx="359094" cy="476012"/>
            <a:chOff x="6597808" y="3172023"/>
            <a:chExt cx="359094" cy="476012"/>
          </a:xfrm>
        </p:grpSpPr>
        <p:sp>
          <p:nvSpPr>
            <p:cNvPr id="48" name="TextBox 47"/>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49" name="Arc 48"/>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3085619" y="2679134"/>
            <a:ext cx="359094" cy="476012"/>
            <a:chOff x="6597808" y="3172023"/>
            <a:chExt cx="359094" cy="476012"/>
          </a:xfrm>
        </p:grpSpPr>
        <p:sp>
          <p:nvSpPr>
            <p:cNvPr id="51" name="TextBox 50"/>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52" name="Arc 51"/>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p:cNvGrpSpPr/>
          <p:nvPr/>
        </p:nvGrpSpPr>
        <p:grpSpPr>
          <a:xfrm rot="5400000">
            <a:off x="3202623" y="3597979"/>
            <a:ext cx="386397" cy="369332"/>
            <a:chOff x="6486207" y="2457450"/>
            <a:chExt cx="386397" cy="369332"/>
          </a:xfrm>
        </p:grpSpPr>
        <p:cxnSp>
          <p:nvCxnSpPr>
            <p:cNvPr id="54" name="Straight Arrow Connector 53"/>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56" name="Group 55"/>
          <p:cNvGrpSpPr/>
          <p:nvPr/>
        </p:nvGrpSpPr>
        <p:grpSpPr>
          <a:xfrm>
            <a:off x="4003004" y="4068752"/>
            <a:ext cx="386397" cy="369332"/>
            <a:chOff x="6486207" y="2457450"/>
            <a:chExt cx="386397" cy="369332"/>
          </a:xfrm>
        </p:grpSpPr>
        <p:cxnSp>
          <p:nvCxnSpPr>
            <p:cNvPr id="57" name="Straight Arrow Connector 56"/>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59" name="Group 58"/>
          <p:cNvGrpSpPr/>
          <p:nvPr/>
        </p:nvGrpSpPr>
        <p:grpSpPr>
          <a:xfrm>
            <a:off x="5197120" y="4044888"/>
            <a:ext cx="386397" cy="369332"/>
            <a:chOff x="6486207" y="2457450"/>
            <a:chExt cx="386397" cy="369332"/>
          </a:xfrm>
        </p:grpSpPr>
        <p:cxnSp>
          <p:nvCxnSpPr>
            <p:cNvPr id="60" name="Straight Arrow Connector 59"/>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64" name="Group 63"/>
          <p:cNvGrpSpPr/>
          <p:nvPr/>
        </p:nvGrpSpPr>
        <p:grpSpPr>
          <a:xfrm>
            <a:off x="6799933" y="4013327"/>
            <a:ext cx="386397" cy="369332"/>
            <a:chOff x="6486207" y="2457450"/>
            <a:chExt cx="386397" cy="369332"/>
          </a:xfrm>
        </p:grpSpPr>
        <p:cxnSp>
          <p:nvCxnSpPr>
            <p:cNvPr id="71" name="Straight Arrow Connector 70"/>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73" name="Group 72"/>
          <p:cNvGrpSpPr/>
          <p:nvPr/>
        </p:nvGrpSpPr>
        <p:grpSpPr>
          <a:xfrm>
            <a:off x="2683827" y="2699185"/>
            <a:ext cx="386397" cy="369332"/>
            <a:chOff x="6486207" y="2457450"/>
            <a:chExt cx="386397" cy="369332"/>
          </a:xfrm>
        </p:grpSpPr>
        <p:cxnSp>
          <p:nvCxnSpPr>
            <p:cNvPr id="74" name="Straight Arrow Connector 73"/>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76" name="Group 75"/>
          <p:cNvGrpSpPr/>
          <p:nvPr/>
        </p:nvGrpSpPr>
        <p:grpSpPr>
          <a:xfrm>
            <a:off x="2972554" y="4931241"/>
            <a:ext cx="661274" cy="980857"/>
            <a:chOff x="2638223" y="4234914"/>
            <a:chExt cx="661274" cy="980857"/>
          </a:xfrm>
        </p:grpSpPr>
        <p:grpSp>
          <p:nvGrpSpPr>
            <p:cNvPr id="77" name="Group 76"/>
            <p:cNvGrpSpPr/>
            <p:nvPr/>
          </p:nvGrpSpPr>
          <p:grpSpPr>
            <a:xfrm rot="5400000">
              <a:off x="2881944" y="4624427"/>
              <a:ext cx="359094" cy="476012"/>
              <a:chOff x="6597808" y="3172023"/>
              <a:chExt cx="359094" cy="476012"/>
            </a:xfrm>
          </p:grpSpPr>
          <p:sp>
            <p:nvSpPr>
              <p:cNvPr id="84" name="TextBox 83"/>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85" name="Arc 84"/>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p:cNvGrpSpPr/>
            <p:nvPr/>
          </p:nvGrpSpPr>
          <p:grpSpPr>
            <a:xfrm rot="5400000">
              <a:off x="2905997" y="4243447"/>
              <a:ext cx="386397" cy="369332"/>
              <a:chOff x="6486207" y="2457450"/>
              <a:chExt cx="386397" cy="369332"/>
            </a:xfrm>
          </p:grpSpPr>
          <p:cxnSp>
            <p:nvCxnSpPr>
              <p:cNvPr id="82" name="Straight Arrow Connector 81"/>
              <p:cNvCxnSpPr/>
              <p:nvPr/>
            </p:nvCxnSpPr>
            <p:spPr>
              <a:xfrm flipV="1">
                <a:off x="6709410" y="2642116"/>
                <a:ext cx="163194" cy="58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86207" y="2457450"/>
                <a:ext cx="304800" cy="369332"/>
              </a:xfrm>
              <a:prstGeom prst="rect">
                <a:avLst/>
              </a:prstGeom>
              <a:noFill/>
            </p:spPr>
            <p:txBody>
              <a:bodyPr wrap="square" rtlCol="0">
                <a:spAutoFit/>
              </a:bodyPr>
              <a:lstStyle/>
              <a:p>
                <a:r>
                  <a:rPr lang="en-US" b="1" dirty="0" smtClean="0"/>
                  <a:t>F</a:t>
                </a:r>
                <a:endParaRPr lang="en-US" b="1" dirty="0"/>
              </a:p>
            </p:txBody>
          </p:sp>
        </p:grpSp>
        <p:grpSp>
          <p:nvGrpSpPr>
            <p:cNvPr id="79" name="Group 78"/>
            <p:cNvGrpSpPr/>
            <p:nvPr/>
          </p:nvGrpSpPr>
          <p:grpSpPr>
            <a:xfrm rot="10800000">
              <a:off x="2638223" y="4739759"/>
              <a:ext cx="359094" cy="476012"/>
              <a:chOff x="6597808" y="3172023"/>
              <a:chExt cx="359094" cy="476012"/>
            </a:xfrm>
          </p:grpSpPr>
          <p:sp>
            <p:nvSpPr>
              <p:cNvPr id="80" name="TextBox 79"/>
              <p:cNvSpPr txBox="1"/>
              <p:nvPr/>
            </p:nvSpPr>
            <p:spPr>
              <a:xfrm>
                <a:off x="6597808" y="3172023"/>
                <a:ext cx="304800" cy="369332"/>
              </a:xfrm>
              <a:prstGeom prst="rect">
                <a:avLst/>
              </a:prstGeom>
              <a:noFill/>
            </p:spPr>
            <p:txBody>
              <a:bodyPr wrap="square" rtlCol="0">
                <a:spAutoFit/>
              </a:bodyPr>
              <a:lstStyle/>
              <a:p>
                <a:r>
                  <a:rPr lang="en-US" b="1" dirty="0" smtClean="0"/>
                  <a:t>R</a:t>
                </a:r>
                <a:endParaRPr lang="en-US" b="1" dirty="0"/>
              </a:p>
            </p:txBody>
          </p:sp>
          <p:sp>
            <p:nvSpPr>
              <p:cNvPr id="81" name="Arc 80"/>
              <p:cNvSpPr/>
              <p:nvPr/>
            </p:nvSpPr>
            <p:spPr>
              <a:xfrm>
                <a:off x="6728460" y="3350855"/>
                <a:ext cx="228442" cy="297180"/>
              </a:xfrm>
              <a:prstGeom prst="arc">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01303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335" y="729049"/>
            <a:ext cx="10614454" cy="1077218"/>
          </a:xfrm>
          <a:prstGeom prst="rect">
            <a:avLst/>
          </a:prstGeom>
          <a:noFill/>
        </p:spPr>
        <p:txBody>
          <a:bodyPr wrap="square" rtlCol="0">
            <a:spAutoFit/>
          </a:bodyPr>
          <a:lstStyle/>
          <a:p>
            <a:r>
              <a:rPr lang="en-US" sz="3200" dirty="0" smtClean="0"/>
              <a:t>Do we use many of our computational thinking concepts in Examples 5 &amp; 6?</a:t>
            </a:r>
            <a:endParaRPr lang="en-US" sz="3200" dirty="0"/>
          </a:p>
        </p:txBody>
      </p:sp>
    </p:spTree>
    <p:extLst>
      <p:ext uri="{BB962C8B-B14F-4D97-AF65-F5344CB8AC3E}">
        <p14:creationId xmlns:p14="http://schemas.microsoft.com/office/powerpoint/2010/main" val="75701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51" y="98322"/>
            <a:ext cx="9733936" cy="1938992"/>
          </a:xfrm>
          <a:prstGeom prst="rect">
            <a:avLst/>
          </a:prstGeom>
          <a:noFill/>
        </p:spPr>
        <p:txBody>
          <a:bodyPr wrap="square" rtlCol="0">
            <a:spAutoFit/>
          </a:bodyPr>
          <a:lstStyle/>
          <a:p>
            <a:r>
              <a:rPr lang="en-US" sz="6000" dirty="0" smtClean="0"/>
              <a:t>Class Learning Goals</a:t>
            </a:r>
          </a:p>
          <a:p>
            <a:endParaRPr lang="en-US" sz="6000" dirty="0"/>
          </a:p>
        </p:txBody>
      </p:sp>
      <p:sp>
        <p:nvSpPr>
          <p:cNvPr id="3" name="TextBox 2"/>
          <p:cNvSpPr txBox="1"/>
          <p:nvPr/>
        </p:nvSpPr>
        <p:spPr>
          <a:xfrm>
            <a:off x="796413" y="1514168"/>
            <a:ext cx="10205884" cy="5078313"/>
          </a:xfrm>
          <a:prstGeom prst="rect">
            <a:avLst/>
          </a:prstGeom>
          <a:noFill/>
        </p:spPr>
        <p:txBody>
          <a:bodyPr wrap="square" rtlCol="0">
            <a:spAutoFit/>
          </a:bodyPr>
          <a:lstStyle/>
          <a:p>
            <a:r>
              <a:rPr lang="en-US" sz="3600" dirty="0" smtClean="0"/>
              <a:t>• Fluency with the basics of programming (variables, arrays, if/then, functions, loops, input/output)</a:t>
            </a:r>
          </a:p>
          <a:p>
            <a:r>
              <a:rPr lang="en-US" sz="3600" dirty="0" smtClean="0"/>
              <a:t>• Basic familiarity with numerical methods ( 2 weeks taught by Dr. Morin in November)</a:t>
            </a:r>
          </a:p>
          <a:p>
            <a:r>
              <a:rPr lang="en-US" sz="3600" dirty="0" smtClean="0"/>
              <a:t>• Ability to independently conceive and develop a computer program (Final Project) </a:t>
            </a:r>
          </a:p>
          <a:p>
            <a:r>
              <a:rPr lang="en-US" sz="3600" dirty="0" smtClean="0"/>
              <a:t>• Become a self-learning programmer (using trial-and-error and on-line resources) </a:t>
            </a:r>
          </a:p>
          <a:p>
            <a:endParaRPr lang="en-US" sz="3600" dirty="0"/>
          </a:p>
        </p:txBody>
      </p:sp>
    </p:spTree>
    <p:extLst>
      <p:ext uri="{BB962C8B-B14F-4D97-AF65-F5344CB8AC3E}">
        <p14:creationId xmlns:p14="http://schemas.microsoft.com/office/powerpoint/2010/main" val="249009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 language cart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654" y="300354"/>
            <a:ext cx="6294477" cy="626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101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587" y="737419"/>
            <a:ext cx="9733936" cy="1015663"/>
          </a:xfrm>
          <a:prstGeom prst="rect">
            <a:avLst/>
          </a:prstGeom>
          <a:noFill/>
        </p:spPr>
        <p:txBody>
          <a:bodyPr wrap="square" rtlCol="0">
            <a:spAutoFit/>
          </a:bodyPr>
          <a:lstStyle/>
          <a:p>
            <a:r>
              <a:rPr lang="en-US" sz="6000" dirty="0" smtClean="0"/>
              <a:t>Why R?</a:t>
            </a:r>
            <a:endParaRPr lang="en-US" sz="6000" dirty="0"/>
          </a:p>
        </p:txBody>
      </p:sp>
      <p:sp>
        <p:nvSpPr>
          <p:cNvPr id="3" name="TextBox 2"/>
          <p:cNvSpPr txBox="1"/>
          <p:nvPr/>
        </p:nvSpPr>
        <p:spPr>
          <a:xfrm>
            <a:off x="1140542" y="1995948"/>
            <a:ext cx="10726993" cy="3970318"/>
          </a:xfrm>
          <a:prstGeom prst="rect">
            <a:avLst/>
          </a:prstGeom>
          <a:noFill/>
        </p:spPr>
        <p:txBody>
          <a:bodyPr wrap="square" rtlCol="0">
            <a:spAutoFit/>
          </a:bodyPr>
          <a:lstStyle/>
          <a:p>
            <a:r>
              <a:rPr lang="en-US" sz="3600" dirty="0" smtClean="0"/>
              <a:t>• Somewhat eclectic computing language that includes elements of other languages (C, </a:t>
            </a:r>
            <a:r>
              <a:rPr lang="en-US" sz="3600" dirty="0" err="1" smtClean="0"/>
              <a:t>Matlab</a:t>
            </a:r>
            <a:r>
              <a:rPr lang="en-US" sz="3600" dirty="0" smtClean="0"/>
              <a:t>, Unix)</a:t>
            </a:r>
          </a:p>
          <a:p>
            <a:r>
              <a:rPr lang="en-US" sz="3600" dirty="0" smtClean="0"/>
              <a:t>• Has same fundamental elements of any programming language (we will emphasize universalities in programming, not features unique to a given language) </a:t>
            </a:r>
          </a:p>
          <a:p>
            <a:r>
              <a:rPr lang="en-US" sz="3600" dirty="0" smtClean="0"/>
              <a:t>• Open Source: free with extensive support available on internet</a:t>
            </a:r>
            <a:endParaRPr lang="en-US" sz="3600" dirty="0"/>
          </a:p>
        </p:txBody>
      </p:sp>
    </p:spTree>
    <p:extLst>
      <p:ext uri="{BB962C8B-B14F-4D97-AF65-F5344CB8AC3E}">
        <p14:creationId xmlns:p14="http://schemas.microsoft.com/office/powerpoint/2010/main" val="3906359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587" y="737419"/>
            <a:ext cx="9733936" cy="1015663"/>
          </a:xfrm>
          <a:prstGeom prst="rect">
            <a:avLst/>
          </a:prstGeom>
          <a:noFill/>
        </p:spPr>
        <p:txBody>
          <a:bodyPr wrap="square" rtlCol="0">
            <a:spAutoFit/>
          </a:bodyPr>
          <a:lstStyle/>
          <a:p>
            <a:r>
              <a:rPr lang="en-US" sz="6000" dirty="0" smtClean="0"/>
              <a:t>R Background</a:t>
            </a:r>
            <a:endParaRPr lang="en-US" sz="6000" dirty="0"/>
          </a:p>
        </p:txBody>
      </p:sp>
      <p:sp>
        <p:nvSpPr>
          <p:cNvPr id="3" name="TextBox 2"/>
          <p:cNvSpPr txBox="1"/>
          <p:nvPr/>
        </p:nvSpPr>
        <p:spPr>
          <a:xfrm>
            <a:off x="1229032" y="1868129"/>
            <a:ext cx="10540181" cy="2862322"/>
          </a:xfrm>
          <a:prstGeom prst="rect">
            <a:avLst/>
          </a:prstGeom>
          <a:noFill/>
        </p:spPr>
        <p:txBody>
          <a:bodyPr wrap="square" rtlCol="0">
            <a:spAutoFit/>
          </a:bodyPr>
          <a:lstStyle/>
          <a:p>
            <a:r>
              <a:rPr lang="en-US" sz="3600" dirty="0"/>
              <a:t>• </a:t>
            </a:r>
            <a:r>
              <a:rPr lang="en-US" sz="3600" dirty="0" smtClean="0"/>
              <a:t>grew out of a language called S that was </a:t>
            </a:r>
            <a:r>
              <a:rPr lang="en-US" sz="3600" dirty="0"/>
              <a:t>d</a:t>
            </a:r>
            <a:r>
              <a:rPr lang="en-US" sz="3600" dirty="0" smtClean="0"/>
              <a:t>eveloped at Bell Labs* in 1970’s </a:t>
            </a:r>
          </a:p>
          <a:p>
            <a:r>
              <a:rPr lang="en-US" sz="3600" dirty="0" smtClean="0"/>
              <a:t>• R is known as being a language for doing data science; sometimes referred to as a statistical computing language </a:t>
            </a:r>
            <a:endParaRPr lang="en-US" sz="3600" dirty="0"/>
          </a:p>
        </p:txBody>
      </p:sp>
    </p:spTree>
    <p:extLst>
      <p:ext uri="{BB962C8B-B14F-4D97-AF65-F5344CB8AC3E}">
        <p14:creationId xmlns:p14="http://schemas.microsoft.com/office/powerpoint/2010/main" val="4229714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55" y="304801"/>
            <a:ext cx="9753600" cy="1015663"/>
          </a:xfrm>
          <a:prstGeom prst="rect">
            <a:avLst/>
          </a:prstGeom>
          <a:noFill/>
        </p:spPr>
        <p:txBody>
          <a:bodyPr wrap="square" rtlCol="0">
            <a:spAutoFit/>
          </a:bodyPr>
          <a:lstStyle/>
          <a:p>
            <a:r>
              <a:rPr lang="en-US" sz="6000" dirty="0" smtClean="0"/>
              <a:t>*Brief History of Bell Labs</a:t>
            </a:r>
            <a:endParaRPr lang="en-US" sz="6000" dirty="0"/>
          </a:p>
        </p:txBody>
      </p:sp>
      <p:sp>
        <p:nvSpPr>
          <p:cNvPr id="3" name="TextBox 2"/>
          <p:cNvSpPr txBox="1"/>
          <p:nvPr/>
        </p:nvSpPr>
        <p:spPr>
          <a:xfrm>
            <a:off x="511277" y="1415845"/>
            <a:ext cx="10805651" cy="5078313"/>
          </a:xfrm>
          <a:prstGeom prst="rect">
            <a:avLst/>
          </a:prstGeom>
          <a:noFill/>
        </p:spPr>
        <p:txBody>
          <a:bodyPr wrap="square" rtlCol="0">
            <a:spAutoFit/>
          </a:bodyPr>
          <a:lstStyle/>
          <a:p>
            <a:r>
              <a:rPr lang="en-US" sz="3600" dirty="0" smtClean="0"/>
              <a:t>• It was at its peak during AT&amp;T’s monopoly of the telephone industry from the 1940’s to the early 1980’s</a:t>
            </a:r>
          </a:p>
          <a:p>
            <a:r>
              <a:rPr lang="en-US" sz="3600" dirty="0" smtClean="0"/>
              <a:t>• Had a role in nearly all computing and telecommunication technologies of the 20</a:t>
            </a:r>
            <a:r>
              <a:rPr lang="en-US" sz="3600" baseline="30000" dirty="0" smtClean="0"/>
              <a:t>th</a:t>
            </a:r>
            <a:r>
              <a:rPr lang="en-US" sz="3600" dirty="0" smtClean="0"/>
              <a:t> century (e.g. transistors, integrated circuits, cellular phone, satellite communication)</a:t>
            </a:r>
          </a:p>
          <a:p>
            <a:r>
              <a:rPr lang="en-US" sz="3600" dirty="0" smtClean="0"/>
              <a:t>• Bell Labs developed S language (predecessor to R) as well as C ( predecessor to C++) as well as Unix (language used on servers and mainframes)</a:t>
            </a:r>
            <a:endParaRPr lang="en-US" sz="3600" dirty="0"/>
          </a:p>
        </p:txBody>
      </p:sp>
    </p:spTree>
    <p:extLst>
      <p:ext uri="{BB962C8B-B14F-4D97-AF65-F5344CB8AC3E}">
        <p14:creationId xmlns:p14="http://schemas.microsoft.com/office/powerpoint/2010/main" val="236703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511277"/>
            <a:ext cx="8868697" cy="707886"/>
          </a:xfrm>
          <a:prstGeom prst="rect">
            <a:avLst/>
          </a:prstGeom>
          <a:noFill/>
        </p:spPr>
        <p:txBody>
          <a:bodyPr wrap="square" rtlCol="0">
            <a:spAutoFit/>
          </a:bodyPr>
          <a:lstStyle/>
          <a:p>
            <a:r>
              <a:rPr lang="en-US" sz="4000" dirty="0" smtClean="0"/>
              <a:t>Getting Started in R</a:t>
            </a:r>
            <a:endParaRPr lang="en-US" sz="4000" dirty="0"/>
          </a:p>
        </p:txBody>
      </p:sp>
      <p:sp>
        <p:nvSpPr>
          <p:cNvPr id="3" name="TextBox 2"/>
          <p:cNvSpPr txBox="1"/>
          <p:nvPr/>
        </p:nvSpPr>
        <p:spPr>
          <a:xfrm>
            <a:off x="1199535" y="1779639"/>
            <a:ext cx="9035846" cy="3046988"/>
          </a:xfrm>
          <a:prstGeom prst="rect">
            <a:avLst/>
          </a:prstGeom>
          <a:noFill/>
        </p:spPr>
        <p:txBody>
          <a:bodyPr wrap="square" rtlCol="0">
            <a:spAutoFit/>
          </a:bodyPr>
          <a:lstStyle/>
          <a:p>
            <a:r>
              <a:rPr lang="en-US" sz="3200" b="1" dirty="0" smtClean="0"/>
              <a:t>Two Options for Using R</a:t>
            </a:r>
            <a:r>
              <a:rPr lang="en-US" sz="3200" dirty="0" smtClean="0"/>
              <a:t>:</a:t>
            </a:r>
          </a:p>
          <a:p>
            <a:endParaRPr lang="en-US" sz="3200" dirty="0"/>
          </a:p>
          <a:p>
            <a:pPr marL="342900" indent="-342900">
              <a:buAutoNum type="arabicPeriod"/>
            </a:pPr>
            <a:r>
              <a:rPr lang="en-US" sz="3200" dirty="0" smtClean="0"/>
              <a:t>Use R on lab computers.</a:t>
            </a:r>
          </a:p>
          <a:p>
            <a:pPr marL="342900" indent="-342900">
              <a:buAutoNum type="arabicPeriod"/>
            </a:pPr>
            <a:endParaRPr lang="en-US" sz="3200" dirty="0"/>
          </a:p>
          <a:p>
            <a:pPr marL="342900" indent="-342900">
              <a:buAutoNum type="arabicPeriod"/>
            </a:pPr>
            <a:r>
              <a:rPr lang="en-US" sz="3200" dirty="0" smtClean="0"/>
              <a:t>Install R on your </a:t>
            </a:r>
            <a:r>
              <a:rPr lang="en-US" sz="3200" dirty="0"/>
              <a:t>own computer. </a:t>
            </a:r>
            <a:r>
              <a:rPr lang="en-US" sz="3200" dirty="0">
                <a:hlinkClick r:id="rId2"/>
              </a:rPr>
              <a:t>https://www.r-project.org</a:t>
            </a:r>
            <a:r>
              <a:rPr lang="en-US" sz="3200" dirty="0" smtClean="0">
                <a:hlinkClick r:id="rId2"/>
              </a:rPr>
              <a:t>/</a:t>
            </a:r>
            <a:r>
              <a:rPr lang="en-US" sz="3200" dirty="0" smtClean="0"/>
              <a:t> (or Google “Install R”)</a:t>
            </a:r>
            <a:endParaRPr lang="en-US" sz="3200" dirty="0"/>
          </a:p>
        </p:txBody>
      </p:sp>
    </p:spTree>
    <p:extLst>
      <p:ext uri="{BB962C8B-B14F-4D97-AF65-F5344CB8AC3E}">
        <p14:creationId xmlns:p14="http://schemas.microsoft.com/office/powerpoint/2010/main" val="2559350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757" y="889686"/>
            <a:ext cx="9885405" cy="2554545"/>
          </a:xfrm>
          <a:prstGeom prst="rect">
            <a:avLst/>
          </a:prstGeom>
          <a:noFill/>
        </p:spPr>
        <p:txBody>
          <a:bodyPr wrap="square" rtlCol="0">
            <a:spAutoFit/>
          </a:bodyPr>
          <a:lstStyle/>
          <a:p>
            <a:r>
              <a:rPr lang="en-US" sz="3200" b="1" dirty="0" smtClean="0"/>
              <a:t>Two Ways to Interact with R:</a:t>
            </a:r>
          </a:p>
          <a:p>
            <a:endParaRPr lang="en-US" sz="3200" dirty="0"/>
          </a:p>
          <a:p>
            <a:pPr marL="342900" indent="-342900">
              <a:buAutoNum type="arabicPeriod"/>
            </a:pPr>
            <a:r>
              <a:rPr lang="en-US" sz="3200" dirty="0" smtClean="0"/>
              <a:t>Basic R Interface</a:t>
            </a:r>
          </a:p>
          <a:p>
            <a:pPr marL="342900" indent="-342900">
              <a:buAutoNum type="arabicPeriod"/>
            </a:pPr>
            <a:endParaRPr lang="en-US" sz="3200" dirty="0"/>
          </a:p>
          <a:p>
            <a:pPr marL="342900" indent="-342900">
              <a:buAutoNum type="arabicPeriod"/>
            </a:pPr>
            <a:r>
              <a:rPr lang="en-US" sz="3200" dirty="0" smtClean="0"/>
              <a:t>R Studio</a:t>
            </a:r>
            <a:endParaRPr lang="en-US" sz="3200" dirty="0"/>
          </a:p>
        </p:txBody>
      </p:sp>
      <p:sp>
        <p:nvSpPr>
          <p:cNvPr id="3" name="TextBox 2"/>
          <p:cNvSpPr txBox="1"/>
          <p:nvPr/>
        </p:nvSpPr>
        <p:spPr>
          <a:xfrm>
            <a:off x="836140" y="4275438"/>
            <a:ext cx="11355860" cy="1569660"/>
          </a:xfrm>
          <a:prstGeom prst="rect">
            <a:avLst/>
          </a:prstGeom>
          <a:noFill/>
        </p:spPr>
        <p:txBody>
          <a:bodyPr wrap="square" rtlCol="0">
            <a:spAutoFit/>
          </a:bodyPr>
          <a:lstStyle/>
          <a:p>
            <a:r>
              <a:rPr lang="en-US" sz="3200" dirty="0" smtClean="0"/>
              <a:t>All commands and syntax is exactly the same. R Studio simply provides some shortcuts for running code and debugging as well as more easily allows you to keep track of variables and output.  </a:t>
            </a:r>
            <a:endParaRPr lang="en-US" sz="3200" dirty="0"/>
          </a:p>
        </p:txBody>
      </p:sp>
    </p:spTree>
    <p:extLst>
      <p:ext uri="{BB962C8B-B14F-4D97-AF65-F5344CB8AC3E}">
        <p14:creationId xmlns:p14="http://schemas.microsoft.com/office/powerpoint/2010/main" val="51416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383458"/>
            <a:ext cx="10579510" cy="6186309"/>
          </a:xfrm>
          <a:prstGeom prst="rect">
            <a:avLst/>
          </a:prstGeom>
          <a:noFill/>
        </p:spPr>
        <p:txBody>
          <a:bodyPr wrap="square" rtlCol="0">
            <a:spAutoFit/>
          </a:bodyPr>
          <a:lstStyle/>
          <a:p>
            <a:r>
              <a:rPr lang="en-US" sz="3600" b="1" dirty="0" smtClean="0"/>
              <a:t>5 </a:t>
            </a:r>
            <a:r>
              <a:rPr lang="en-US" sz="3600" b="1" dirty="0" smtClean="0"/>
              <a:t>Simple Items to Try:</a:t>
            </a:r>
          </a:p>
          <a:p>
            <a:endParaRPr lang="en-US" sz="3600" dirty="0"/>
          </a:p>
          <a:p>
            <a:pPr marL="342900" indent="-342900">
              <a:buAutoNum type="arabicPeriod"/>
            </a:pPr>
            <a:r>
              <a:rPr lang="en-US" sz="3600" dirty="0" smtClean="0"/>
              <a:t>Typing commands at the command line</a:t>
            </a:r>
          </a:p>
          <a:p>
            <a:pPr marL="342900" indent="-342900">
              <a:buAutoNum type="arabicPeriod"/>
            </a:pPr>
            <a:endParaRPr lang="en-US" sz="3600" dirty="0"/>
          </a:p>
          <a:p>
            <a:pPr marL="342900" indent="-342900">
              <a:buAutoNum type="arabicPeriod"/>
            </a:pPr>
            <a:r>
              <a:rPr lang="en-US" sz="3600" dirty="0" smtClean="0"/>
              <a:t> Getting help at the command line</a:t>
            </a:r>
          </a:p>
          <a:p>
            <a:pPr marL="342900" indent="-342900">
              <a:buAutoNum type="arabicPeriod"/>
            </a:pPr>
            <a:endParaRPr lang="en-US" sz="3600" dirty="0" smtClean="0"/>
          </a:p>
          <a:p>
            <a:pPr marL="342900" indent="-342900">
              <a:buAutoNum type="arabicPeriod"/>
            </a:pPr>
            <a:r>
              <a:rPr lang="en-US" sz="3600" dirty="0" smtClean="0"/>
              <a:t>Using the “print” command</a:t>
            </a:r>
          </a:p>
          <a:p>
            <a:pPr marL="342900" indent="-342900">
              <a:buAutoNum type="arabicPeriod"/>
            </a:pPr>
            <a:endParaRPr lang="en-US" sz="3600" dirty="0" smtClean="0"/>
          </a:p>
          <a:p>
            <a:pPr marL="342900" indent="-342900">
              <a:buAutoNum type="arabicPeriod"/>
            </a:pPr>
            <a:r>
              <a:rPr lang="en-US" sz="3600" dirty="0" smtClean="0"/>
              <a:t>Creating and calling a script (i.e. running a program</a:t>
            </a:r>
            <a:r>
              <a:rPr lang="en-US" sz="3600" dirty="0" smtClean="0"/>
              <a:t>)</a:t>
            </a:r>
          </a:p>
          <a:p>
            <a:pPr marL="342900" indent="-342900">
              <a:buAutoNum type="arabicPeriod"/>
            </a:pPr>
            <a:endParaRPr lang="en-US" sz="3600" dirty="0"/>
          </a:p>
          <a:p>
            <a:pPr marL="342900" indent="-342900">
              <a:buAutoNum type="arabicPeriod"/>
            </a:pPr>
            <a:r>
              <a:rPr lang="en-US" sz="3600" dirty="0" smtClean="0"/>
              <a:t> Identifying your working directory</a:t>
            </a:r>
            <a:endParaRPr lang="en-US" sz="3600" dirty="0"/>
          </a:p>
        </p:txBody>
      </p:sp>
    </p:spTree>
    <p:extLst>
      <p:ext uri="{BB962C8B-B14F-4D97-AF65-F5344CB8AC3E}">
        <p14:creationId xmlns:p14="http://schemas.microsoft.com/office/powerpoint/2010/main" val="1378064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785" y="0"/>
            <a:ext cx="8868697" cy="707886"/>
          </a:xfrm>
          <a:prstGeom prst="rect">
            <a:avLst/>
          </a:prstGeom>
          <a:noFill/>
        </p:spPr>
        <p:txBody>
          <a:bodyPr wrap="square" rtlCol="0">
            <a:spAutoFit/>
          </a:bodyPr>
          <a:lstStyle/>
          <a:p>
            <a:r>
              <a:rPr lang="en-US" sz="4000" dirty="0" smtClean="0"/>
              <a:t>Getting Started in R</a:t>
            </a:r>
            <a:endParaRPr lang="en-US" sz="4000" dirty="0"/>
          </a:p>
        </p:txBody>
      </p:sp>
      <p:pic>
        <p:nvPicPr>
          <p:cNvPr id="3" name="Picture 2"/>
          <p:cNvPicPr>
            <a:picLocks noChangeAspect="1"/>
          </p:cNvPicPr>
          <p:nvPr/>
        </p:nvPicPr>
        <p:blipFill>
          <a:blip r:embed="rId2"/>
          <a:stretch>
            <a:fillRect/>
          </a:stretch>
        </p:blipFill>
        <p:spPr>
          <a:xfrm>
            <a:off x="0" y="872680"/>
            <a:ext cx="12192000" cy="6477000"/>
          </a:xfrm>
          <a:prstGeom prst="rect">
            <a:avLst/>
          </a:prstGeom>
        </p:spPr>
      </p:pic>
      <p:sp>
        <p:nvSpPr>
          <p:cNvPr id="4" name="TextBox 3"/>
          <p:cNvSpPr txBox="1"/>
          <p:nvPr/>
        </p:nvSpPr>
        <p:spPr>
          <a:xfrm>
            <a:off x="4119937" y="5424755"/>
            <a:ext cx="3071973" cy="523220"/>
          </a:xfrm>
          <a:prstGeom prst="rect">
            <a:avLst/>
          </a:prstGeom>
          <a:noFill/>
        </p:spPr>
        <p:txBody>
          <a:bodyPr wrap="square" rtlCol="0">
            <a:spAutoFit/>
          </a:bodyPr>
          <a:lstStyle/>
          <a:p>
            <a:r>
              <a:rPr lang="en-US" sz="2800" b="1" dirty="0" smtClean="0">
                <a:solidFill>
                  <a:srgbClr val="FF0000"/>
                </a:solidFill>
              </a:rPr>
              <a:t>Command Line</a:t>
            </a:r>
            <a:endParaRPr lang="en-US" sz="2800" b="1" dirty="0">
              <a:solidFill>
                <a:srgbClr val="FF0000"/>
              </a:solidFill>
            </a:endParaRPr>
          </a:p>
        </p:txBody>
      </p:sp>
      <p:cxnSp>
        <p:nvCxnSpPr>
          <p:cNvPr id="6" name="Straight Arrow Connector 5"/>
          <p:cNvCxnSpPr/>
          <p:nvPr/>
        </p:nvCxnSpPr>
        <p:spPr>
          <a:xfrm flipH="1" flipV="1">
            <a:off x="955497" y="4993240"/>
            <a:ext cx="3000054" cy="5959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634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9091" b="9507"/>
          <a:stretch/>
        </p:blipFill>
        <p:spPr>
          <a:xfrm>
            <a:off x="0" y="0"/>
            <a:ext cx="12161520" cy="6809526"/>
          </a:xfrm>
          <a:prstGeom prst="rect">
            <a:avLst/>
          </a:prstGeom>
        </p:spPr>
      </p:pic>
      <p:sp>
        <p:nvSpPr>
          <p:cNvPr id="4" name="TextBox 3"/>
          <p:cNvSpPr txBox="1"/>
          <p:nvPr/>
        </p:nvSpPr>
        <p:spPr>
          <a:xfrm>
            <a:off x="3556000" y="1676400"/>
            <a:ext cx="6563360" cy="584775"/>
          </a:xfrm>
          <a:prstGeom prst="rect">
            <a:avLst/>
          </a:prstGeom>
          <a:noFill/>
        </p:spPr>
        <p:txBody>
          <a:bodyPr wrap="square" rtlCol="0">
            <a:spAutoFit/>
          </a:bodyPr>
          <a:lstStyle/>
          <a:p>
            <a:r>
              <a:rPr lang="en-US" sz="3200" b="1" dirty="0" smtClean="0">
                <a:solidFill>
                  <a:srgbClr val="FF0000"/>
                </a:solidFill>
              </a:rPr>
              <a:t>Can use command line as a calculator.</a:t>
            </a:r>
            <a:endParaRPr lang="en-US" sz="3200" b="1" dirty="0">
              <a:solidFill>
                <a:srgbClr val="FF0000"/>
              </a:solidFill>
            </a:endParaRPr>
          </a:p>
        </p:txBody>
      </p:sp>
    </p:spTree>
    <p:extLst>
      <p:ext uri="{BB962C8B-B14F-4D97-AF65-F5344CB8AC3E}">
        <p14:creationId xmlns:p14="http://schemas.microsoft.com/office/powerpoint/2010/main" val="1357779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849"/>
          <a:stretch/>
        </p:blipFill>
        <p:spPr>
          <a:xfrm>
            <a:off x="0" y="0"/>
            <a:ext cx="12133780" cy="7406640"/>
          </a:xfrm>
          <a:prstGeom prst="rect">
            <a:avLst/>
          </a:prstGeom>
        </p:spPr>
      </p:pic>
      <p:sp>
        <p:nvSpPr>
          <p:cNvPr id="3" name="TextBox 2"/>
          <p:cNvSpPr txBox="1"/>
          <p:nvPr/>
        </p:nvSpPr>
        <p:spPr>
          <a:xfrm>
            <a:off x="3556000" y="1676400"/>
            <a:ext cx="6563360" cy="1569660"/>
          </a:xfrm>
          <a:prstGeom prst="rect">
            <a:avLst/>
          </a:prstGeom>
          <a:noFill/>
        </p:spPr>
        <p:txBody>
          <a:bodyPr wrap="square" rtlCol="0">
            <a:spAutoFit/>
          </a:bodyPr>
          <a:lstStyle/>
          <a:p>
            <a:r>
              <a:rPr lang="en-US" sz="3200" b="1" dirty="0" smtClean="0">
                <a:solidFill>
                  <a:srgbClr val="FF0000"/>
                </a:solidFill>
              </a:rPr>
              <a:t>R has whole assortment of built-in functions. For instance, see use of factorial. </a:t>
            </a:r>
            <a:endParaRPr lang="en-US" sz="3200" b="1" dirty="0">
              <a:solidFill>
                <a:srgbClr val="FF0000"/>
              </a:solidFill>
            </a:endParaRPr>
          </a:p>
        </p:txBody>
      </p:sp>
    </p:spTree>
    <p:extLst>
      <p:ext uri="{BB962C8B-B14F-4D97-AF65-F5344CB8AC3E}">
        <p14:creationId xmlns:p14="http://schemas.microsoft.com/office/powerpoint/2010/main" val="2735892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962" y="304800"/>
            <a:ext cx="11090787" cy="2862322"/>
          </a:xfrm>
          <a:prstGeom prst="rect">
            <a:avLst/>
          </a:prstGeom>
          <a:noFill/>
        </p:spPr>
        <p:txBody>
          <a:bodyPr wrap="square" rtlCol="0">
            <a:spAutoFit/>
          </a:bodyPr>
          <a:lstStyle/>
          <a:p>
            <a:r>
              <a:rPr lang="en-US" sz="6000" dirty="0" smtClean="0"/>
              <a:t>Programming requires thinking differently than you may be used to…</a:t>
            </a:r>
            <a:endParaRPr lang="en-US" sz="6000" dirty="0"/>
          </a:p>
        </p:txBody>
      </p:sp>
      <p:sp>
        <p:nvSpPr>
          <p:cNvPr id="3" name="TextBox 2"/>
          <p:cNvSpPr txBox="1"/>
          <p:nvPr/>
        </p:nvSpPr>
        <p:spPr>
          <a:xfrm>
            <a:off x="845574" y="3167122"/>
            <a:ext cx="11346426" cy="3785652"/>
          </a:xfrm>
          <a:prstGeom prst="rect">
            <a:avLst/>
          </a:prstGeom>
          <a:noFill/>
        </p:spPr>
        <p:txBody>
          <a:bodyPr wrap="square" rtlCol="0">
            <a:spAutoFit/>
          </a:bodyPr>
          <a:lstStyle/>
          <a:p>
            <a:pPr marL="342900" indent="-342900">
              <a:buAutoNum type="arabicPeriod"/>
            </a:pPr>
            <a:r>
              <a:rPr lang="en-US" sz="4800" dirty="0" smtClean="0">
                <a:solidFill>
                  <a:srgbClr val="FF0000"/>
                </a:solidFill>
              </a:rPr>
              <a:t>Computational </a:t>
            </a:r>
            <a:r>
              <a:rPr lang="en-US" sz="4800" dirty="0">
                <a:solidFill>
                  <a:srgbClr val="FF0000"/>
                </a:solidFill>
              </a:rPr>
              <a:t>T</a:t>
            </a:r>
            <a:r>
              <a:rPr lang="en-US" sz="4800" dirty="0" smtClean="0">
                <a:solidFill>
                  <a:srgbClr val="FF0000"/>
                </a:solidFill>
              </a:rPr>
              <a:t>hinking (aka sequenced problem solving)</a:t>
            </a:r>
            <a:endParaRPr lang="en-US" sz="4800" dirty="0" smtClean="0">
              <a:solidFill>
                <a:srgbClr val="FF0000"/>
              </a:solidFill>
            </a:endParaRPr>
          </a:p>
          <a:p>
            <a:pPr marL="342900" indent="-342900">
              <a:buAutoNum type="arabicPeriod"/>
            </a:pPr>
            <a:endParaRPr lang="en-US" sz="4800" dirty="0" smtClean="0">
              <a:solidFill>
                <a:srgbClr val="FF0000"/>
              </a:solidFill>
            </a:endParaRPr>
          </a:p>
          <a:p>
            <a:pPr marL="342900" indent="-342900">
              <a:buAutoNum type="arabicPeriod"/>
            </a:pPr>
            <a:r>
              <a:rPr lang="en-US" sz="4800" dirty="0" smtClean="0">
                <a:solidFill>
                  <a:srgbClr val="FF0000"/>
                </a:solidFill>
              </a:rPr>
              <a:t>Process of trial-and-error in which you can test whether your thinking is correct</a:t>
            </a:r>
            <a:endParaRPr lang="en-US" sz="4800" dirty="0">
              <a:solidFill>
                <a:srgbClr val="FF0000"/>
              </a:solidFill>
            </a:endParaRPr>
          </a:p>
        </p:txBody>
      </p:sp>
    </p:spTree>
    <p:extLst>
      <p:ext uri="{BB962C8B-B14F-4D97-AF65-F5344CB8AC3E}">
        <p14:creationId xmlns:p14="http://schemas.microsoft.com/office/powerpoint/2010/main" val="1856193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2" t="-146" r="2731" b="4790"/>
          <a:stretch/>
        </p:blipFill>
        <p:spPr>
          <a:xfrm>
            <a:off x="17124" y="0"/>
            <a:ext cx="12174876" cy="6719298"/>
          </a:xfrm>
          <a:prstGeom prst="rect">
            <a:avLst/>
          </a:prstGeom>
        </p:spPr>
      </p:pic>
      <p:sp>
        <p:nvSpPr>
          <p:cNvPr id="3" name="TextBox 2"/>
          <p:cNvSpPr txBox="1"/>
          <p:nvPr/>
        </p:nvSpPr>
        <p:spPr>
          <a:xfrm>
            <a:off x="5486400" y="1239520"/>
            <a:ext cx="6563360" cy="1077218"/>
          </a:xfrm>
          <a:prstGeom prst="rect">
            <a:avLst/>
          </a:prstGeom>
          <a:noFill/>
        </p:spPr>
        <p:txBody>
          <a:bodyPr wrap="square" rtlCol="0">
            <a:spAutoFit/>
          </a:bodyPr>
          <a:lstStyle/>
          <a:p>
            <a:r>
              <a:rPr lang="en-US" sz="3200" b="1" dirty="0" smtClean="0">
                <a:solidFill>
                  <a:srgbClr val="FF0000"/>
                </a:solidFill>
              </a:rPr>
              <a:t>Typing “?” before function name open web link with reference info. </a:t>
            </a:r>
            <a:endParaRPr lang="en-US" sz="3200" b="1" dirty="0">
              <a:solidFill>
                <a:srgbClr val="FF0000"/>
              </a:solidFill>
            </a:endParaRPr>
          </a:p>
        </p:txBody>
      </p:sp>
    </p:spTree>
    <p:extLst>
      <p:ext uri="{BB962C8B-B14F-4D97-AF65-F5344CB8AC3E}">
        <p14:creationId xmlns:p14="http://schemas.microsoft.com/office/powerpoint/2010/main" val="1269166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6128" b="7679"/>
          <a:stretch/>
        </p:blipFill>
        <p:spPr>
          <a:xfrm>
            <a:off x="0" y="1"/>
            <a:ext cx="12102957" cy="6695440"/>
          </a:xfrm>
          <a:prstGeom prst="rect">
            <a:avLst/>
          </a:prstGeom>
        </p:spPr>
      </p:pic>
      <p:sp>
        <p:nvSpPr>
          <p:cNvPr id="4" name="TextBox 3"/>
          <p:cNvSpPr txBox="1"/>
          <p:nvPr/>
        </p:nvSpPr>
        <p:spPr>
          <a:xfrm>
            <a:off x="4043680" y="3810000"/>
            <a:ext cx="6563360" cy="1077218"/>
          </a:xfrm>
          <a:prstGeom prst="rect">
            <a:avLst/>
          </a:prstGeom>
          <a:noFill/>
        </p:spPr>
        <p:txBody>
          <a:bodyPr wrap="square" rtlCol="0">
            <a:spAutoFit/>
          </a:bodyPr>
          <a:lstStyle/>
          <a:p>
            <a:r>
              <a:rPr lang="en-US" sz="3200" b="1" dirty="0" smtClean="0">
                <a:solidFill>
                  <a:srgbClr val="FF0000"/>
                </a:solidFill>
              </a:rPr>
              <a:t>Using the “print” function; outputs text to user window.  </a:t>
            </a:r>
            <a:endParaRPr lang="en-US" sz="3200" b="1" dirty="0">
              <a:solidFill>
                <a:srgbClr val="FF0000"/>
              </a:solidFill>
            </a:endParaRPr>
          </a:p>
        </p:txBody>
      </p:sp>
    </p:spTree>
    <p:extLst>
      <p:ext uri="{BB962C8B-B14F-4D97-AF65-F5344CB8AC3E}">
        <p14:creationId xmlns:p14="http://schemas.microsoft.com/office/powerpoint/2010/main" val="862879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400" y="721360"/>
            <a:ext cx="11338560" cy="1200329"/>
          </a:xfrm>
          <a:prstGeom prst="rect">
            <a:avLst/>
          </a:prstGeom>
          <a:noFill/>
        </p:spPr>
        <p:txBody>
          <a:bodyPr wrap="square" rtlCol="0">
            <a:spAutoFit/>
          </a:bodyPr>
          <a:lstStyle/>
          <a:p>
            <a:r>
              <a:rPr lang="en-US" sz="3600" dirty="0" smtClean="0"/>
              <a:t>While useful for small snippets of code, why wouldn’t we want to type a whole program at the command line?</a:t>
            </a:r>
            <a:endParaRPr lang="en-US" sz="3600" dirty="0"/>
          </a:p>
        </p:txBody>
      </p:sp>
    </p:spTree>
    <p:extLst>
      <p:ext uri="{BB962C8B-B14F-4D97-AF65-F5344CB8AC3E}">
        <p14:creationId xmlns:p14="http://schemas.microsoft.com/office/powerpoint/2010/main" val="1077331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6550640" cy="9309735"/>
          </a:xfrm>
          <a:prstGeom prst="rect">
            <a:avLst/>
          </a:prstGeom>
        </p:spPr>
      </p:pic>
      <p:sp>
        <p:nvSpPr>
          <p:cNvPr id="3" name="Oval 2"/>
          <p:cNvSpPr/>
          <p:nvPr/>
        </p:nvSpPr>
        <p:spPr>
          <a:xfrm>
            <a:off x="-252516" y="842481"/>
            <a:ext cx="2003461" cy="3287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66970" y="1344202"/>
            <a:ext cx="6563360" cy="584775"/>
          </a:xfrm>
          <a:prstGeom prst="rect">
            <a:avLst/>
          </a:prstGeom>
          <a:noFill/>
        </p:spPr>
        <p:txBody>
          <a:bodyPr wrap="square" rtlCol="0">
            <a:spAutoFit/>
          </a:bodyPr>
          <a:lstStyle/>
          <a:p>
            <a:r>
              <a:rPr lang="en-US" sz="3200" b="1" dirty="0" smtClean="0">
                <a:solidFill>
                  <a:srgbClr val="FF0000"/>
                </a:solidFill>
              </a:rPr>
              <a:t>Create a “script” or program.  </a:t>
            </a:r>
            <a:endParaRPr lang="en-US" sz="3200" b="1" dirty="0">
              <a:solidFill>
                <a:srgbClr val="FF0000"/>
              </a:solidFill>
            </a:endParaRPr>
          </a:p>
        </p:txBody>
      </p:sp>
      <p:cxnSp>
        <p:nvCxnSpPr>
          <p:cNvPr id="6" name="Straight Arrow Connector 5"/>
          <p:cNvCxnSpPr/>
          <p:nvPr/>
        </p:nvCxnSpPr>
        <p:spPr>
          <a:xfrm flipH="1" flipV="1">
            <a:off x="1859622" y="1006867"/>
            <a:ext cx="2229494" cy="6297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35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3" t="199" r="9494" b="33284"/>
          <a:stretch/>
        </p:blipFill>
        <p:spPr>
          <a:xfrm>
            <a:off x="359596" y="0"/>
            <a:ext cx="16531119" cy="6842589"/>
          </a:xfrm>
          <a:prstGeom prst="rect">
            <a:avLst/>
          </a:prstGeom>
        </p:spPr>
      </p:pic>
      <p:sp>
        <p:nvSpPr>
          <p:cNvPr id="3" name="TextBox 2"/>
          <p:cNvSpPr txBox="1"/>
          <p:nvPr/>
        </p:nvSpPr>
        <p:spPr>
          <a:xfrm>
            <a:off x="4156696" y="30822"/>
            <a:ext cx="5788688" cy="1077218"/>
          </a:xfrm>
          <a:prstGeom prst="rect">
            <a:avLst/>
          </a:prstGeom>
          <a:noFill/>
        </p:spPr>
        <p:txBody>
          <a:bodyPr wrap="square" rtlCol="0">
            <a:spAutoFit/>
          </a:bodyPr>
          <a:lstStyle/>
          <a:p>
            <a:r>
              <a:rPr lang="en-US" sz="3200" b="1" dirty="0" smtClean="0">
                <a:solidFill>
                  <a:srgbClr val="FF0000"/>
                </a:solidFill>
              </a:rPr>
              <a:t>I named the script. This indicates the “file path” with the name.  </a:t>
            </a:r>
            <a:endParaRPr lang="en-US" sz="3200" b="1" dirty="0">
              <a:solidFill>
                <a:srgbClr val="FF0000"/>
              </a:solidFill>
            </a:endParaRPr>
          </a:p>
        </p:txBody>
      </p:sp>
      <p:cxnSp>
        <p:nvCxnSpPr>
          <p:cNvPr id="4" name="Straight Arrow Connector 3"/>
          <p:cNvCxnSpPr/>
          <p:nvPr/>
        </p:nvCxnSpPr>
        <p:spPr>
          <a:xfrm flipH="1">
            <a:off x="3071974" y="825501"/>
            <a:ext cx="945222" cy="5034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18731" y="1806539"/>
            <a:ext cx="4495858" cy="1077218"/>
          </a:xfrm>
          <a:prstGeom prst="rect">
            <a:avLst/>
          </a:prstGeom>
          <a:noFill/>
        </p:spPr>
        <p:txBody>
          <a:bodyPr wrap="square" rtlCol="0">
            <a:spAutoFit/>
          </a:bodyPr>
          <a:lstStyle/>
          <a:p>
            <a:r>
              <a:rPr lang="en-US" sz="3200" b="1" dirty="0" smtClean="0">
                <a:solidFill>
                  <a:srgbClr val="FF0000"/>
                </a:solidFill>
              </a:rPr>
              <a:t>A comment explains how the code is working.  </a:t>
            </a:r>
            <a:endParaRPr lang="en-US" sz="3200" b="1" dirty="0">
              <a:solidFill>
                <a:srgbClr val="FF0000"/>
              </a:solidFill>
            </a:endParaRPr>
          </a:p>
        </p:txBody>
      </p:sp>
    </p:spTree>
    <p:extLst>
      <p:ext uri="{BB962C8B-B14F-4D97-AF65-F5344CB8AC3E}">
        <p14:creationId xmlns:p14="http://schemas.microsoft.com/office/powerpoint/2010/main" val="3726993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8288000" cy="10287000"/>
          </a:xfrm>
          <a:prstGeom prst="rect">
            <a:avLst/>
          </a:prstGeom>
        </p:spPr>
      </p:pic>
      <p:sp>
        <p:nvSpPr>
          <p:cNvPr id="3" name="TextBox 2"/>
          <p:cNvSpPr txBox="1"/>
          <p:nvPr/>
        </p:nvSpPr>
        <p:spPr>
          <a:xfrm>
            <a:off x="5706381" y="2206660"/>
            <a:ext cx="5420531" cy="1077218"/>
          </a:xfrm>
          <a:prstGeom prst="rect">
            <a:avLst/>
          </a:prstGeom>
          <a:noFill/>
        </p:spPr>
        <p:txBody>
          <a:bodyPr wrap="square" rtlCol="0">
            <a:spAutoFit/>
          </a:bodyPr>
          <a:lstStyle/>
          <a:p>
            <a:r>
              <a:rPr lang="en-US" sz="3200" b="1" dirty="0" smtClean="0">
                <a:solidFill>
                  <a:srgbClr val="FF0000"/>
                </a:solidFill>
              </a:rPr>
              <a:t>Calling the script from the command line using “source”.  </a:t>
            </a:r>
            <a:endParaRPr lang="en-US" sz="3200" b="1" dirty="0">
              <a:solidFill>
                <a:srgbClr val="FF0000"/>
              </a:solidFill>
            </a:endParaRPr>
          </a:p>
        </p:txBody>
      </p:sp>
      <p:cxnSp>
        <p:nvCxnSpPr>
          <p:cNvPr id="5" name="Straight Arrow Connector 4"/>
          <p:cNvCxnSpPr/>
          <p:nvPr/>
        </p:nvCxnSpPr>
        <p:spPr>
          <a:xfrm flipH="1">
            <a:off x="7479587" y="3390472"/>
            <a:ext cx="760287" cy="1613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3600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535" y="129458"/>
            <a:ext cx="10579510" cy="6740307"/>
          </a:xfrm>
          <a:prstGeom prst="rect">
            <a:avLst/>
          </a:prstGeom>
          <a:noFill/>
        </p:spPr>
        <p:txBody>
          <a:bodyPr wrap="square" rtlCol="0">
            <a:spAutoFit/>
          </a:bodyPr>
          <a:lstStyle/>
          <a:p>
            <a:r>
              <a:rPr lang="en-US" sz="3600" b="1" dirty="0" smtClean="0"/>
              <a:t>Review </a:t>
            </a:r>
            <a:r>
              <a:rPr lang="en-US" sz="3600" b="1" dirty="0" smtClean="0"/>
              <a:t>:</a:t>
            </a:r>
            <a:endParaRPr lang="en-US" sz="3600" dirty="0"/>
          </a:p>
          <a:p>
            <a:pPr marL="342900" indent="-342900">
              <a:buAutoNum type="arabicPeriod"/>
            </a:pPr>
            <a:r>
              <a:rPr lang="en-US" sz="3600" dirty="0" smtClean="0"/>
              <a:t>What is the benefit of using the command line?</a:t>
            </a:r>
          </a:p>
          <a:p>
            <a:pPr marL="342900" indent="-342900">
              <a:buAutoNum type="arabicPeriod"/>
            </a:pPr>
            <a:endParaRPr lang="en-US" sz="3600" dirty="0"/>
          </a:p>
          <a:p>
            <a:pPr marL="342900" indent="-342900">
              <a:buAutoNum type="arabicPeriod"/>
            </a:pPr>
            <a:r>
              <a:rPr lang="en-US" sz="3600" dirty="0" smtClean="0"/>
              <a:t> How do you get help for a function at the command line?</a:t>
            </a:r>
          </a:p>
          <a:p>
            <a:pPr marL="342900" indent="-342900">
              <a:buAutoNum type="arabicPeriod"/>
            </a:pPr>
            <a:endParaRPr lang="en-US" sz="3600" dirty="0" smtClean="0"/>
          </a:p>
          <a:p>
            <a:pPr marL="342900" indent="-342900">
              <a:buAutoNum type="arabicPeriod"/>
            </a:pPr>
            <a:r>
              <a:rPr lang="en-US" sz="3600" dirty="0"/>
              <a:t> </a:t>
            </a:r>
            <a:r>
              <a:rPr lang="en-US" sz="3600" dirty="0" smtClean="0"/>
              <a:t>Why didn’t this use of “print” work properly?:</a:t>
            </a:r>
          </a:p>
          <a:p>
            <a:r>
              <a:rPr lang="en-US" sz="3600" dirty="0" smtClean="0"/>
              <a:t>		print( </a:t>
            </a:r>
            <a:r>
              <a:rPr lang="en-US" sz="3600" dirty="0" err="1" smtClean="0"/>
              <a:t>Ewoks</a:t>
            </a:r>
            <a:r>
              <a:rPr lang="en-US" sz="3600" dirty="0" smtClean="0"/>
              <a:t> rarely bathe, quote=TRUE )</a:t>
            </a:r>
          </a:p>
          <a:p>
            <a:pPr marL="342900" indent="-342900">
              <a:buAutoNum type="arabicPeriod"/>
            </a:pPr>
            <a:endParaRPr lang="en-US" sz="3600" dirty="0" smtClean="0"/>
          </a:p>
          <a:p>
            <a:r>
              <a:rPr lang="en-US" sz="3600" dirty="0" smtClean="0"/>
              <a:t>4. How do you create a script</a:t>
            </a:r>
            <a:r>
              <a:rPr lang="en-US" sz="3600" dirty="0" smtClean="0"/>
              <a:t>?</a:t>
            </a:r>
          </a:p>
          <a:p>
            <a:endParaRPr lang="en-US" sz="3600" dirty="0" smtClean="0"/>
          </a:p>
          <a:p>
            <a:r>
              <a:rPr lang="en-US" sz="3600" dirty="0" smtClean="0"/>
              <a:t>5.  What is the working directory?</a:t>
            </a:r>
            <a:endParaRPr lang="en-US" sz="3600" dirty="0"/>
          </a:p>
        </p:txBody>
      </p:sp>
    </p:spTree>
    <p:extLst>
      <p:ext uri="{BB962C8B-B14F-4D97-AF65-F5344CB8AC3E}">
        <p14:creationId xmlns:p14="http://schemas.microsoft.com/office/powerpoint/2010/main" val="2219163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80" y="822960"/>
            <a:ext cx="11805920" cy="6278642"/>
          </a:xfrm>
          <a:prstGeom prst="rect">
            <a:avLst/>
          </a:prstGeom>
          <a:noFill/>
        </p:spPr>
        <p:txBody>
          <a:bodyPr wrap="square" rtlCol="0">
            <a:spAutoFit/>
          </a:bodyPr>
          <a:lstStyle/>
          <a:p>
            <a:r>
              <a:rPr lang="en-US" sz="3200" dirty="0"/>
              <a:t>Objectives: </a:t>
            </a:r>
          </a:p>
          <a:p>
            <a:r>
              <a:rPr lang="en-US" sz="3200" dirty="0"/>
              <a:t>1. T</a:t>
            </a:r>
            <a:r>
              <a:rPr lang="en-US" sz="3200" dirty="0" smtClean="0"/>
              <a:t>est </a:t>
            </a:r>
            <a:r>
              <a:rPr lang="en-US" sz="3200" dirty="0"/>
              <a:t>out </a:t>
            </a:r>
            <a:r>
              <a:rPr lang="en-US" sz="3200" b="1" dirty="0"/>
              <a:t>print</a:t>
            </a:r>
            <a:r>
              <a:rPr lang="en-US" sz="3200" dirty="0"/>
              <a:t> at the command line.</a:t>
            </a:r>
          </a:p>
          <a:p>
            <a:endParaRPr lang="en-US" sz="3200" dirty="0" smtClean="0"/>
          </a:p>
          <a:p>
            <a:r>
              <a:rPr lang="en-US" sz="3200" dirty="0" smtClean="0"/>
              <a:t>2</a:t>
            </a:r>
            <a:r>
              <a:rPr lang="en-US" sz="3200" dirty="0"/>
              <a:t>. Write an R script that creates a picture using letters and symbols on the keyboard.   In the comments of the R script, </a:t>
            </a:r>
            <a:r>
              <a:rPr lang="en-US" sz="3200" b="1" dirty="0"/>
              <a:t>indicate where you completed this assignment</a:t>
            </a:r>
            <a:r>
              <a:rPr lang="en-US" sz="3200" dirty="0"/>
              <a:t>: on your own personal computer or on a lab computer. </a:t>
            </a:r>
          </a:p>
          <a:p>
            <a:endParaRPr lang="en-US" sz="3200" b="1" dirty="0" smtClean="0"/>
          </a:p>
          <a:p>
            <a:r>
              <a:rPr lang="en-US" sz="3200" b="1" dirty="0" smtClean="0"/>
              <a:t>To </a:t>
            </a:r>
            <a:r>
              <a:rPr lang="en-US" sz="3200" b="1" dirty="0"/>
              <a:t>receive credit for the assignment,</a:t>
            </a:r>
            <a:r>
              <a:rPr lang="en-US" sz="3200" dirty="0"/>
              <a:t> you need to: 1) hand in a copy of your R script and 2) a copy of the output of your script (use a screenshot). You must hand this in by </a:t>
            </a:r>
            <a:r>
              <a:rPr lang="en-US" sz="3200" b="1" dirty="0"/>
              <a:t>noon on Friday, Aug 30</a:t>
            </a:r>
            <a:r>
              <a:rPr lang="en-US" sz="3200" dirty="0"/>
              <a:t> (so we can make sure everyone has access to a working version of R). </a:t>
            </a:r>
          </a:p>
          <a:p>
            <a:endParaRPr lang="en-US" dirty="0"/>
          </a:p>
        </p:txBody>
      </p:sp>
      <p:sp>
        <p:nvSpPr>
          <p:cNvPr id="3" name="TextBox 2"/>
          <p:cNvSpPr txBox="1"/>
          <p:nvPr/>
        </p:nvSpPr>
        <p:spPr>
          <a:xfrm>
            <a:off x="2712720" y="91440"/>
            <a:ext cx="8290560" cy="830997"/>
          </a:xfrm>
          <a:prstGeom prst="rect">
            <a:avLst/>
          </a:prstGeom>
          <a:noFill/>
        </p:spPr>
        <p:txBody>
          <a:bodyPr wrap="square" rtlCol="0">
            <a:spAutoFit/>
          </a:bodyPr>
          <a:lstStyle/>
          <a:p>
            <a:r>
              <a:rPr lang="en-US" sz="4800" dirty="0" smtClean="0"/>
              <a:t>Assignment 1 </a:t>
            </a:r>
            <a:r>
              <a:rPr lang="en-US" sz="2800" dirty="0" smtClean="0"/>
              <a:t>(see full text on Blackboard) </a:t>
            </a:r>
            <a:endParaRPr lang="en-US" sz="2800" dirty="0"/>
          </a:p>
        </p:txBody>
      </p:sp>
    </p:spTree>
    <p:extLst>
      <p:ext uri="{BB962C8B-B14F-4D97-AF65-F5344CB8AC3E}">
        <p14:creationId xmlns:p14="http://schemas.microsoft.com/office/powerpoint/2010/main" val="40523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511277"/>
            <a:ext cx="8868697" cy="707886"/>
          </a:xfrm>
          <a:prstGeom prst="rect">
            <a:avLst/>
          </a:prstGeom>
          <a:noFill/>
        </p:spPr>
        <p:txBody>
          <a:bodyPr wrap="square" rtlCol="0">
            <a:spAutoFit/>
          </a:bodyPr>
          <a:lstStyle/>
          <a:p>
            <a:r>
              <a:rPr lang="en-US" sz="4000" dirty="0" smtClean="0"/>
              <a:t>Computational Thinking</a:t>
            </a:r>
            <a:endParaRPr lang="en-US" sz="4000" dirty="0"/>
          </a:p>
        </p:txBody>
      </p:sp>
      <p:sp>
        <p:nvSpPr>
          <p:cNvPr id="3" name="TextBox 2"/>
          <p:cNvSpPr txBox="1"/>
          <p:nvPr/>
        </p:nvSpPr>
        <p:spPr>
          <a:xfrm>
            <a:off x="1066799" y="1573161"/>
            <a:ext cx="8637640" cy="2616101"/>
          </a:xfrm>
          <a:prstGeom prst="rect">
            <a:avLst/>
          </a:prstGeom>
          <a:noFill/>
        </p:spPr>
        <p:txBody>
          <a:bodyPr wrap="square" rtlCol="0">
            <a:spAutoFit/>
          </a:bodyPr>
          <a:lstStyle/>
          <a:p>
            <a:r>
              <a:rPr lang="en-US" sz="3600" b="1" dirty="0" smtClean="0"/>
              <a:t>Example 1 </a:t>
            </a:r>
          </a:p>
          <a:p>
            <a:r>
              <a:rPr lang="en-US" sz="3200" dirty="0" smtClean="0"/>
              <a:t>Take 3 minutes: Add up all numbers from 1 to 200. </a:t>
            </a:r>
          </a:p>
          <a:p>
            <a:endParaRPr lang="en-US" sz="3200" dirty="0"/>
          </a:p>
          <a:p>
            <a:r>
              <a:rPr lang="en-US" sz="3200" dirty="0" smtClean="0"/>
              <a:t>What is your approach? Is there a computational short-cut?</a:t>
            </a:r>
            <a:endParaRPr lang="en-US" sz="3200" dirty="0"/>
          </a:p>
        </p:txBody>
      </p:sp>
      <p:sp>
        <p:nvSpPr>
          <p:cNvPr id="4" name="TextBox 3"/>
          <p:cNvSpPr txBox="1"/>
          <p:nvPr/>
        </p:nvSpPr>
        <p:spPr>
          <a:xfrm>
            <a:off x="6253316" y="6371303"/>
            <a:ext cx="5545394" cy="369332"/>
          </a:xfrm>
          <a:prstGeom prst="rect">
            <a:avLst/>
          </a:prstGeom>
          <a:noFill/>
        </p:spPr>
        <p:txBody>
          <a:bodyPr wrap="square" rtlCol="0">
            <a:spAutoFit/>
          </a:bodyPr>
          <a:lstStyle/>
          <a:p>
            <a:r>
              <a:rPr lang="en-US" dirty="0" smtClean="0"/>
              <a:t>https://code.org/curriculum/course3/1/Teacher</a:t>
            </a:r>
            <a:endParaRPr lang="en-US" dirty="0"/>
          </a:p>
        </p:txBody>
      </p:sp>
    </p:spTree>
    <p:extLst>
      <p:ext uri="{BB962C8B-B14F-4D97-AF65-F5344CB8AC3E}">
        <p14:creationId xmlns:p14="http://schemas.microsoft.com/office/powerpoint/2010/main" val="65206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1884" y="589935"/>
            <a:ext cx="9586451" cy="923330"/>
          </a:xfrm>
          <a:prstGeom prst="rect">
            <a:avLst/>
          </a:prstGeom>
          <a:noFill/>
        </p:spPr>
        <p:txBody>
          <a:bodyPr wrap="square" rtlCol="0">
            <a:spAutoFit/>
          </a:bodyPr>
          <a:lstStyle/>
          <a:p>
            <a:r>
              <a:rPr lang="en-US" b="1" dirty="0" smtClean="0"/>
              <a:t>Standard approach: </a:t>
            </a:r>
          </a:p>
          <a:p>
            <a:endParaRPr lang="en-US" dirty="0"/>
          </a:p>
          <a:p>
            <a:r>
              <a:rPr lang="en-US" dirty="0" smtClean="0"/>
              <a:t>1 + 2 +3 +4 + 5 +… + 199 + 200</a:t>
            </a:r>
            <a:endParaRPr lang="en-US" dirty="0"/>
          </a:p>
        </p:txBody>
      </p:sp>
      <p:sp>
        <p:nvSpPr>
          <p:cNvPr id="3" name="TextBox 2"/>
          <p:cNvSpPr txBox="1"/>
          <p:nvPr/>
        </p:nvSpPr>
        <p:spPr>
          <a:xfrm>
            <a:off x="1061884" y="3916843"/>
            <a:ext cx="2910348" cy="2585323"/>
          </a:xfrm>
          <a:prstGeom prst="rect">
            <a:avLst/>
          </a:prstGeom>
          <a:noFill/>
        </p:spPr>
        <p:txBody>
          <a:bodyPr wrap="square" rtlCol="0">
            <a:spAutoFit/>
          </a:bodyPr>
          <a:lstStyle/>
          <a:p>
            <a:r>
              <a:rPr lang="en-US" b="1" dirty="0" smtClean="0"/>
              <a:t>Alternate Approach 2:</a:t>
            </a:r>
          </a:p>
          <a:p>
            <a:endParaRPr lang="en-US" dirty="0"/>
          </a:p>
          <a:p>
            <a:r>
              <a:rPr lang="en-US" dirty="0" smtClean="0"/>
              <a:t>1 + 200 = 201</a:t>
            </a:r>
          </a:p>
          <a:p>
            <a:endParaRPr lang="en-US" dirty="0"/>
          </a:p>
          <a:p>
            <a:r>
              <a:rPr lang="en-US" dirty="0" smtClean="0"/>
              <a:t>2 + 199 = 201</a:t>
            </a:r>
          </a:p>
          <a:p>
            <a:endParaRPr lang="en-US" dirty="0"/>
          </a:p>
          <a:p>
            <a:r>
              <a:rPr lang="en-US" dirty="0" smtClean="0"/>
              <a:t>3 + 198 = 201</a:t>
            </a:r>
          </a:p>
          <a:p>
            <a:endParaRPr lang="en-US" dirty="0" smtClean="0"/>
          </a:p>
          <a:p>
            <a:r>
              <a:rPr lang="en-US" dirty="0" smtClean="0"/>
              <a:t>… </a:t>
            </a:r>
            <a:endParaRPr lang="en-US" dirty="0"/>
          </a:p>
        </p:txBody>
      </p:sp>
      <p:sp>
        <p:nvSpPr>
          <p:cNvPr id="4" name="TextBox 3"/>
          <p:cNvSpPr txBox="1"/>
          <p:nvPr/>
        </p:nvSpPr>
        <p:spPr>
          <a:xfrm>
            <a:off x="1061884" y="1995948"/>
            <a:ext cx="3834581" cy="923330"/>
          </a:xfrm>
          <a:prstGeom prst="rect">
            <a:avLst/>
          </a:prstGeom>
          <a:noFill/>
        </p:spPr>
        <p:txBody>
          <a:bodyPr wrap="square" rtlCol="0">
            <a:spAutoFit/>
          </a:bodyPr>
          <a:lstStyle/>
          <a:p>
            <a:r>
              <a:rPr lang="en-US" b="1" dirty="0" smtClean="0"/>
              <a:t>Alternate Approach 1: </a:t>
            </a:r>
          </a:p>
          <a:p>
            <a:endParaRPr lang="en-US" dirty="0"/>
          </a:p>
          <a:p>
            <a:r>
              <a:rPr lang="en-US" dirty="0" smtClean="0"/>
              <a:t>Note that 1+2+3+4+5+6+7+8+9 = 45</a:t>
            </a:r>
            <a:endParaRPr lang="en-US" dirty="0"/>
          </a:p>
        </p:txBody>
      </p:sp>
      <p:sp>
        <p:nvSpPr>
          <p:cNvPr id="5" name="TextBox 4"/>
          <p:cNvSpPr txBox="1"/>
          <p:nvPr/>
        </p:nvSpPr>
        <p:spPr>
          <a:xfrm>
            <a:off x="1061884" y="3156155"/>
            <a:ext cx="8996516" cy="369332"/>
          </a:xfrm>
          <a:prstGeom prst="rect">
            <a:avLst/>
          </a:prstGeom>
          <a:noFill/>
        </p:spPr>
        <p:txBody>
          <a:bodyPr wrap="square" rtlCol="0">
            <a:spAutoFit/>
          </a:bodyPr>
          <a:lstStyle/>
          <a:p>
            <a:r>
              <a:rPr lang="en-US" dirty="0" smtClean="0"/>
              <a:t>Then, break into parts: 45 + (10*10 +45) + (10*20 +45) + (10*30 +45) + … + (10 *190 +45) =</a:t>
            </a:r>
            <a:endParaRPr lang="en-US" dirty="0"/>
          </a:p>
        </p:txBody>
      </p:sp>
    </p:spTree>
    <p:extLst>
      <p:ext uri="{BB962C8B-B14F-4D97-AF65-F5344CB8AC3E}">
        <p14:creationId xmlns:p14="http://schemas.microsoft.com/office/powerpoint/2010/main" val="3077614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42" y="285135"/>
            <a:ext cx="11149781" cy="923330"/>
          </a:xfrm>
          <a:prstGeom prst="rect">
            <a:avLst/>
          </a:prstGeom>
          <a:noFill/>
        </p:spPr>
        <p:txBody>
          <a:bodyPr wrap="square" rtlCol="0">
            <a:spAutoFit/>
          </a:bodyPr>
          <a:lstStyle/>
          <a:p>
            <a:r>
              <a:rPr lang="en-US" sz="5400" dirty="0" smtClean="0"/>
              <a:t>Elements of Computational Thinking</a:t>
            </a:r>
            <a:endParaRPr lang="en-US" sz="5400" dirty="0"/>
          </a:p>
        </p:txBody>
      </p:sp>
      <p:sp>
        <p:nvSpPr>
          <p:cNvPr id="3" name="TextBox 2"/>
          <p:cNvSpPr txBox="1"/>
          <p:nvPr/>
        </p:nvSpPr>
        <p:spPr>
          <a:xfrm>
            <a:off x="344129" y="1927123"/>
            <a:ext cx="4296697" cy="830997"/>
          </a:xfrm>
          <a:prstGeom prst="rect">
            <a:avLst/>
          </a:prstGeom>
          <a:noFill/>
          <a:ln w="28575">
            <a:solidFill>
              <a:srgbClr val="FF0000"/>
            </a:solidFill>
          </a:ln>
        </p:spPr>
        <p:txBody>
          <a:bodyPr wrap="square" rtlCol="0">
            <a:spAutoFit/>
          </a:bodyPr>
          <a:lstStyle/>
          <a:p>
            <a:r>
              <a:rPr lang="en-US" sz="2400" b="1" dirty="0" smtClean="0"/>
              <a:t>Abstraction</a:t>
            </a:r>
            <a:r>
              <a:rPr lang="en-US" sz="2400" dirty="0" smtClean="0"/>
              <a:t> (Identifying universalities across problems)</a:t>
            </a:r>
            <a:endParaRPr lang="en-US" sz="2400" dirty="0"/>
          </a:p>
        </p:txBody>
      </p:sp>
      <p:sp>
        <p:nvSpPr>
          <p:cNvPr id="4" name="TextBox 3"/>
          <p:cNvSpPr txBox="1"/>
          <p:nvPr/>
        </p:nvSpPr>
        <p:spPr>
          <a:xfrm>
            <a:off x="2005780" y="4306529"/>
            <a:ext cx="2507225" cy="1200329"/>
          </a:xfrm>
          <a:prstGeom prst="rect">
            <a:avLst/>
          </a:prstGeom>
          <a:noFill/>
          <a:ln w="28575">
            <a:solidFill>
              <a:srgbClr val="92D050"/>
            </a:solidFill>
          </a:ln>
        </p:spPr>
        <p:txBody>
          <a:bodyPr wrap="square" rtlCol="0">
            <a:spAutoFit/>
          </a:bodyPr>
          <a:lstStyle/>
          <a:p>
            <a:r>
              <a:rPr lang="en-US" sz="2400" b="1" dirty="0" smtClean="0"/>
              <a:t>Decomposition</a:t>
            </a:r>
            <a:r>
              <a:rPr lang="en-US" sz="2400" dirty="0" smtClean="0"/>
              <a:t> (Breaking down into smaller parts)</a:t>
            </a:r>
            <a:endParaRPr lang="en-US" sz="2400" dirty="0"/>
          </a:p>
        </p:txBody>
      </p:sp>
      <p:sp>
        <p:nvSpPr>
          <p:cNvPr id="5" name="TextBox 4"/>
          <p:cNvSpPr txBox="1"/>
          <p:nvPr/>
        </p:nvSpPr>
        <p:spPr>
          <a:xfrm>
            <a:off x="6794089" y="4002576"/>
            <a:ext cx="3077497" cy="1569660"/>
          </a:xfrm>
          <a:prstGeom prst="rect">
            <a:avLst/>
          </a:prstGeom>
          <a:noFill/>
          <a:ln w="28575">
            <a:solidFill>
              <a:srgbClr val="00B0F0"/>
            </a:solidFill>
          </a:ln>
        </p:spPr>
        <p:txBody>
          <a:bodyPr wrap="square" rtlCol="0">
            <a:spAutoFit/>
          </a:bodyPr>
          <a:lstStyle/>
          <a:p>
            <a:r>
              <a:rPr lang="en-US" sz="2400" b="1" dirty="0" smtClean="0"/>
              <a:t>Algorithm</a:t>
            </a:r>
            <a:r>
              <a:rPr lang="en-US" sz="2400" dirty="0" smtClean="0"/>
              <a:t> (Creating specific sequence of steps that lead to a solution)</a:t>
            </a:r>
            <a:endParaRPr lang="en-US" sz="2400" dirty="0"/>
          </a:p>
        </p:txBody>
      </p:sp>
      <p:sp>
        <p:nvSpPr>
          <p:cNvPr id="6" name="TextBox 5"/>
          <p:cNvSpPr txBox="1"/>
          <p:nvPr/>
        </p:nvSpPr>
        <p:spPr>
          <a:xfrm>
            <a:off x="6410632" y="1927123"/>
            <a:ext cx="3303640" cy="830997"/>
          </a:xfrm>
          <a:prstGeom prst="rect">
            <a:avLst/>
          </a:prstGeom>
          <a:noFill/>
          <a:ln w="28575">
            <a:solidFill>
              <a:srgbClr val="FFC000"/>
            </a:solidFill>
          </a:ln>
        </p:spPr>
        <p:txBody>
          <a:bodyPr wrap="square" rtlCol="0">
            <a:spAutoFit/>
          </a:bodyPr>
          <a:lstStyle/>
          <a:p>
            <a:r>
              <a:rPr lang="en-US" sz="2400" b="1" dirty="0" smtClean="0"/>
              <a:t>Pattern Matching </a:t>
            </a:r>
            <a:r>
              <a:rPr lang="en-US" sz="2400" dirty="0" smtClean="0"/>
              <a:t>(finding similarities)</a:t>
            </a:r>
            <a:endParaRPr lang="en-US" sz="2400" dirty="0"/>
          </a:p>
        </p:txBody>
      </p:sp>
    </p:spTree>
    <p:extLst>
      <p:ext uri="{BB962C8B-B14F-4D97-AF65-F5344CB8AC3E}">
        <p14:creationId xmlns:p14="http://schemas.microsoft.com/office/powerpoint/2010/main" val="249546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586" y="310358"/>
            <a:ext cx="9586451" cy="923330"/>
          </a:xfrm>
          <a:prstGeom prst="rect">
            <a:avLst/>
          </a:prstGeom>
          <a:noFill/>
        </p:spPr>
        <p:txBody>
          <a:bodyPr wrap="square" rtlCol="0">
            <a:spAutoFit/>
          </a:bodyPr>
          <a:lstStyle/>
          <a:p>
            <a:r>
              <a:rPr lang="en-US" b="1" dirty="0" smtClean="0"/>
              <a:t>Standard approach: </a:t>
            </a:r>
          </a:p>
          <a:p>
            <a:endParaRPr lang="en-US" dirty="0"/>
          </a:p>
          <a:p>
            <a:r>
              <a:rPr lang="en-US" dirty="0" smtClean="0"/>
              <a:t>1 + 2 +3 +4 + 5 +… + 199 + 200</a:t>
            </a:r>
            <a:endParaRPr lang="en-US" dirty="0"/>
          </a:p>
        </p:txBody>
      </p:sp>
      <p:sp>
        <p:nvSpPr>
          <p:cNvPr id="3" name="TextBox 2"/>
          <p:cNvSpPr txBox="1"/>
          <p:nvPr/>
        </p:nvSpPr>
        <p:spPr>
          <a:xfrm>
            <a:off x="727586" y="4193311"/>
            <a:ext cx="2910348" cy="2031325"/>
          </a:xfrm>
          <a:prstGeom prst="rect">
            <a:avLst/>
          </a:prstGeom>
          <a:noFill/>
        </p:spPr>
        <p:txBody>
          <a:bodyPr wrap="square" rtlCol="0">
            <a:spAutoFit/>
          </a:bodyPr>
          <a:lstStyle/>
          <a:p>
            <a:r>
              <a:rPr lang="en-US" b="1" dirty="0" smtClean="0"/>
              <a:t>Alternate Approach 2:</a:t>
            </a:r>
          </a:p>
          <a:p>
            <a:endParaRPr lang="en-US" dirty="0"/>
          </a:p>
          <a:p>
            <a:r>
              <a:rPr lang="en-US" dirty="0" smtClean="0"/>
              <a:t>1 + 200 = 201</a:t>
            </a:r>
          </a:p>
          <a:p>
            <a:endParaRPr lang="en-US" dirty="0"/>
          </a:p>
          <a:p>
            <a:r>
              <a:rPr lang="en-US" dirty="0" smtClean="0"/>
              <a:t>2 + 199 = 201</a:t>
            </a:r>
          </a:p>
          <a:p>
            <a:endParaRPr lang="en-US" dirty="0"/>
          </a:p>
          <a:p>
            <a:r>
              <a:rPr lang="en-US" dirty="0" smtClean="0"/>
              <a:t>3 + 198 = 201 </a:t>
            </a:r>
            <a:endParaRPr lang="en-US" dirty="0"/>
          </a:p>
        </p:txBody>
      </p:sp>
      <p:sp>
        <p:nvSpPr>
          <p:cNvPr id="4" name="TextBox 3"/>
          <p:cNvSpPr txBox="1"/>
          <p:nvPr/>
        </p:nvSpPr>
        <p:spPr>
          <a:xfrm>
            <a:off x="727586" y="1859024"/>
            <a:ext cx="3834581" cy="923330"/>
          </a:xfrm>
          <a:prstGeom prst="rect">
            <a:avLst/>
          </a:prstGeom>
          <a:noFill/>
        </p:spPr>
        <p:txBody>
          <a:bodyPr wrap="square" rtlCol="0">
            <a:spAutoFit/>
          </a:bodyPr>
          <a:lstStyle/>
          <a:p>
            <a:r>
              <a:rPr lang="en-US" b="1" dirty="0" smtClean="0"/>
              <a:t>Alternate Approach 1: </a:t>
            </a:r>
          </a:p>
          <a:p>
            <a:endParaRPr lang="en-US" dirty="0"/>
          </a:p>
          <a:p>
            <a:r>
              <a:rPr lang="en-US" dirty="0" smtClean="0"/>
              <a:t>Note that 1+2+3+4+5+6+7+8+9 = 45</a:t>
            </a:r>
            <a:endParaRPr lang="en-US" dirty="0"/>
          </a:p>
        </p:txBody>
      </p:sp>
      <p:sp>
        <p:nvSpPr>
          <p:cNvPr id="5" name="TextBox 4"/>
          <p:cNvSpPr txBox="1"/>
          <p:nvPr/>
        </p:nvSpPr>
        <p:spPr>
          <a:xfrm>
            <a:off x="727586" y="2996691"/>
            <a:ext cx="9818494" cy="369332"/>
          </a:xfrm>
          <a:prstGeom prst="rect">
            <a:avLst/>
          </a:prstGeom>
          <a:noFill/>
        </p:spPr>
        <p:txBody>
          <a:bodyPr wrap="square" rtlCol="0">
            <a:spAutoFit/>
          </a:bodyPr>
          <a:lstStyle/>
          <a:p>
            <a:r>
              <a:rPr lang="en-US" dirty="0" smtClean="0"/>
              <a:t>Then, break into parts: 45 + (10*10 +45) + (10*20 +45) + (10*30 +45) + … + (10 *190 +45) +200 =</a:t>
            </a:r>
            <a:endParaRPr lang="en-US" dirty="0"/>
          </a:p>
        </p:txBody>
      </p:sp>
      <p:sp>
        <p:nvSpPr>
          <p:cNvPr id="7" name="TextBox 6"/>
          <p:cNvSpPr txBox="1"/>
          <p:nvPr/>
        </p:nvSpPr>
        <p:spPr>
          <a:xfrm>
            <a:off x="4473676" y="515967"/>
            <a:ext cx="1504337" cy="461665"/>
          </a:xfrm>
          <a:prstGeom prst="rect">
            <a:avLst/>
          </a:prstGeom>
          <a:noFill/>
          <a:ln w="28575">
            <a:solidFill>
              <a:srgbClr val="00B0F0"/>
            </a:solidFill>
          </a:ln>
        </p:spPr>
        <p:txBody>
          <a:bodyPr wrap="square" rtlCol="0">
            <a:spAutoFit/>
          </a:bodyPr>
          <a:lstStyle/>
          <a:p>
            <a:r>
              <a:rPr lang="en-US" sz="2400" b="1" dirty="0" smtClean="0"/>
              <a:t>Algorithm</a:t>
            </a:r>
            <a:endParaRPr lang="en-US" sz="2400" dirty="0"/>
          </a:p>
        </p:txBody>
      </p:sp>
      <p:sp>
        <p:nvSpPr>
          <p:cNvPr id="8" name="TextBox 7"/>
          <p:cNvSpPr txBox="1"/>
          <p:nvPr/>
        </p:nvSpPr>
        <p:spPr>
          <a:xfrm>
            <a:off x="5191431" y="2393928"/>
            <a:ext cx="1504337" cy="461665"/>
          </a:xfrm>
          <a:prstGeom prst="rect">
            <a:avLst/>
          </a:prstGeom>
          <a:noFill/>
          <a:ln w="28575">
            <a:solidFill>
              <a:srgbClr val="00B0F0"/>
            </a:solidFill>
          </a:ln>
        </p:spPr>
        <p:txBody>
          <a:bodyPr wrap="square" rtlCol="0">
            <a:spAutoFit/>
          </a:bodyPr>
          <a:lstStyle/>
          <a:p>
            <a:r>
              <a:rPr lang="en-US" sz="2400" b="1" dirty="0" smtClean="0"/>
              <a:t>Algorithm</a:t>
            </a:r>
            <a:endParaRPr lang="en-US" sz="2400" dirty="0"/>
          </a:p>
        </p:txBody>
      </p:sp>
      <p:sp>
        <p:nvSpPr>
          <p:cNvPr id="9" name="TextBox 8"/>
          <p:cNvSpPr txBox="1"/>
          <p:nvPr/>
        </p:nvSpPr>
        <p:spPr>
          <a:xfrm>
            <a:off x="4237703" y="5228866"/>
            <a:ext cx="1504337" cy="461665"/>
          </a:xfrm>
          <a:prstGeom prst="rect">
            <a:avLst/>
          </a:prstGeom>
          <a:noFill/>
          <a:ln w="28575">
            <a:solidFill>
              <a:srgbClr val="00B0F0"/>
            </a:solidFill>
          </a:ln>
        </p:spPr>
        <p:txBody>
          <a:bodyPr wrap="square" rtlCol="0">
            <a:spAutoFit/>
          </a:bodyPr>
          <a:lstStyle/>
          <a:p>
            <a:r>
              <a:rPr lang="en-US" sz="2400" b="1" dirty="0" smtClean="0"/>
              <a:t>Algorithm</a:t>
            </a:r>
            <a:endParaRPr lang="en-US" sz="2400" dirty="0"/>
          </a:p>
        </p:txBody>
      </p:sp>
      <p:sp>
        <p:nvSpPr>
          <p:cNvPr id="10" name="TextBox 9"/>
          <p:cNvSpPr txBox="1"/>
          <p:nvPr/>
        </p:nvSpPr>
        <p:spPr>
          <a:xfrm>
            <a:off x="727586" y="3496638"/>
            <a:ext cx="9144000" cy="369332"/>
          </a:xfrm>
          <a:prstGeom prst="rect">
            <a:avLst/>
          </a:prstGeom>
          <a:noFill/>
        </p:spPr>
        <p:txBody>
          <a:bodyPr wrap="square" rtlCol="0">
            <a:spAutoFit/>
          </a:bodyPr>
          <a:lstStyle/>
          <a:p>
            <a:r>
              <a:rPr lang="en-US" dirty="0" smtClean="0"/>
              <a:t>Regroup:  45*20 + 10*(10 +20 +30+40+…+190) + 200 = 900 + 19,000 + 200 = 20,100</a:t>
            </a:r>
            <a:endParaRPr lang="en-US" dirty="0"/>
          </a:p>
        </p:txBody>
      </p:sp>
      <p:sp>
        <p:nvSpPr>
          <p:cNvPr id="11" name="TextBox 10"/>
          <p:cNvSpPr txBox="1"/>
          <p:nvPr/>
        </p:nvSpPr>
        <p:spPr>
          <a:xfrm>
            <a:off x="727586" y="6249808"/>
            <a:ext cx="9144000" cy="369332"/>
          </a:xfrm>
          <a:prstGeom prst="rect">
            <a:avLst/>
          </a:prstGeom>
          <a:noFill/>
        </p:spPr>
        <p:txBody>
          <a:bodyPr wrap="square" rtlCol="0">
            <a:spAutoFit/>
          </a:bodyPr>
          <a:lstStyle/>
          <a:p>
            <a:r>
              <a:rPr lang="en-US" dirty="0" smtClean="0"/>
              <a:t>Regroup:  100 * 201 = 20,100</a:t>
            </a:r>
            <a:endParaRPr lang="en-US" dirty="0"/>
          </a:p>
        </p:txBody>
      </p:sp>
      <p:sp>
        <p:nvSpPr>
          <p:cNvPr id="12" name="TextBox 11"/>
          <p:cNvSpPr txBox="1"/>
          <p:nvPr/>
        </p:nvSpPr>
        <p:spPr>
          <a:xfrm>
            <a:off x="9674937" y="2363471"/>
            <a:ext cx="2379408" cy="461665"/>
          </a:xfrm>
          <a:prstGeom prst="rect">
            <a:avLst/>
          </a:prstGeom>
          <a:noFill/>
          <a:ln w="28575">
            <a:solidFill>
              <a:srgbClr val="FFC000"/>
            </a:solidFill>
          </a:ln>
        </p:spPr>
        <p:txBody>
          <a:bodyPr wrap="square" rtlCol="0">
            <a:spAutoFit/>
          </a:bodyPr>
          <a:lstStyle/>
          <a:p>
            <a:r>
              <a:rPr lang="en-US" sz="2400" b="1" dirty="0" smtClean="0"/>
              <a:t>Pattern Matching</a:t>
            </a:r>
            <a:endParaRPr lang="en-US" sz="2400" dirty="0"/>
          </a:p>
        </p:txBody>
      </p:sp>
      <p:sp>
        <p:nvSpPr>
          <p:cNvPr id="13" name="TextBox 12"/>
          <p:cNvSpPr txBox="1"/>
          <p:nvPr/>
        </p:nvSpPr>
        <p:spPr>
          <a:xfrm>
            <a:off x="8652383" y="5208974"/>
            <a:ext cx="2379408" cy="461665"/>
          </a:xfrm>
          <a:prstGeom prst="rect">
            <a:avLst/>
          </a:prstGeom>
          <a:noFill/>
          <a:ln w="28575">
            <a:solidFill>
              <a:srgbClr val="FFC000"/>
            </a:solidFill>
          </a:ln>
        </p:spPr>
        <p:txBody>
          <a:bodyPr wrap="square" rtlCol="0">
            <a:spAutoFit/>
          </a:bodyPr>
          <a:lstStyle/>
          <a:p>
            <a:r>
              <a:rPr lang="en-US" sz="2400" b="1" dirty="0" smtClean="0"/>
              <a:t>Pattern Matching</a:t>
            </a:r>
            <a:endParaRPr lang="en-US" sz="2400" dirty="0"/>
          </a:p>
        </p:txBody>
      </p:sp>
      <p:sp>
        <p:nvSpPr>
          <p:cNvPr id="14" name="TextBox 13"/>
          <p:cNvSpPr txBox="1"/>
          <p:nvPr/>
        </p:nvSpPr>
        <p:spPr>
          <a:xfrm>
            <a:off x="5943599" y="5208974"/>
            <a:ext cx="2507225" cy="461665"/>
          </a:xfrm>
          <a:prstGeom prst="rect">
            <a:avLst/>
          </a:prstGeom>
          <a:noFill/>
          <a:ln w="28575">
            <a:solidFill>
              <a:srgbClr val="92D050"/>
            </a:solidFill>
          </a:ln>
        </p:spPr>
        <p:txBody>
          <a:bodyPr wrap="square" rtlCol="0">
            <a:spAutoFit/>
          </a:bodyPr>
          <a:lstStyle/>
          <a:p>
            <a:r>
              <a:rPr lang="en-US" sz="2400" b="1" dirty="0" smtClean="0"/>
              <a:t>Decomposition</a:t>
            </a:r>
            <a:endParaRPr lang="en-US" sz="2400" dirty="0"/>
          </a:p>
        </p:txBody>
      </p:sp>
      <p:sp>
        <p:nvSpPr>
          <p:cNvPr id="15" name="TextBox 14"/>
          <p:cNvSpPr txBox="1"/>
          <p:nvPr/>
        </p:nvSpPr>
        <p:spPr>
          <a:xfrm>
            <a:off x="6931740" y="2383926"/>
            <a:ext cx="2507225" cy="461665"/>
          </a:xfrm>
          <a:prstGeom prst="rect">
            <a:avLst/>
          </a:prstGeom>
          <a:noFill/>
          <a:ln w="28575">
            <a:solidFill>
              <a:srgbClr val="92D050"/>
            </a:solidFill>
          </a:ln>
        </p:spPr>
        <p:txBody>
          <a:bodyPr wrap="square" rtlCol="0">
            <a:spAutoFit/>
          </a:bodyPr>
          <a:lstStyle/>
          <a:p>
            <a:r>
              <a:rPr lang="en-US" sz="2400" b="1" dirty="0" smtClean="0"/>
              <a:t>Decomposition</a:t>
            </a:r>
            <a:endParaRPr lang="en-US" sz="2400" dirty="0"/>
          </a:p>
        </p:txBody>
      </p:sp>
    </p:spTree>
    <p:extLst>
      <p:ext uri="{BB962C8B-B14F-4D97-AF65-F5344CB8AC3E}">
        <p14:creationId xmlns:p14="http://schemas.microsoft.com/office/powerpoint/2010/main" val="3233631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477" y="176981"/>
            <a:ext cx="7374194" cy="1200329"/>
          </a:xfrm>
          <a:prstGeom prst="rect">
            <a:avLst/>
          </a:prstGeom>
          <a:noFill/>
          <a:ln w="28575">
            <a:solidFill>
              <a:srgbClr val="FF0000"/>
            </a:solidFill>
          </a:ln>
        </p:spPr>
        <p:txBody>
          <a:bodyPr wrap="square" rtlCol="0">
            <a:spAutoFit/>
          </a:bodyPr>
          <a:lstStyle/>
          <a:p>
            <a:r>
              <a:rPr lang="en-US" sz="3600" b="1" dirty="0" smtClean="0"/>
              <a:t>Abstraction</a:t>
            </a:r>
            <a:r>
              <a:rPr lang="en-US" sz="3600" dirty="0" smtClean="0"/>
              <a:t> (Identifying universalities across problems)</a:t>
            </a:r>
            <a:endParaRPr lang="en-US" sz="3600" dirty="0"/>
          </a:p>
        </p:txBody>
      </p:sp>
      <p:sp>
        <p:nvSpPr>
          <p:cNvPr id="3" name="TextBox 2"/>
          <p:cNvSpPr txBox="1"/>
          <p:nvPr/>
        </p:nvSpPr>
        <p:spPr>
          <a:xfrm>
            <a:off x="363794" y="1641988"/>
            <a:ext cx="2408903" cy="646331"/>
          </a:xfrm>
          <a:prstGeom prst="rect">
            <a:avLst/>
          </a:prstGeom>
          <a:noFill/>
        </p:spPr>
        <p:txBody>
          <a:bodyPr wrap="square" rtlCol="0">
            <a:spAutoFit/>
          </a:bodyPr>
          <a:lstStyle/>
          <a:p>
            <a:r>
              <a:rPr lang="en-US" sz="3600" b="1" dirty="0" smtClean="0"/>
              <a:t>Example 2:</a:t>
            </a:r>
            <a:endParaRPr lang="en-US" sz="3600" b="1" dirty="0"/>
          </a:p>
        </p:txBody>
      </p:sp>
      <p:sp>
        <p:nvSpPr>
          <p:cNvPr id="4" name="TextBox 3"/>
          <p:cNvSpPr txBox="1"/>
          <p:nvPr/>
        </p:nvSpPr>
        <p:spPr>
          <a:xfrm>
            <a:off x="1022555" y="2507226"/>
            <a:ext cx="9045677" cy="584775"/>
          </a:xfrm>
          <a:prstGeom prst="rect">
            <a:avLst/>
          </a:prstGeom>
          <a:noFill/>
        </p:spPr>
        <p:txBody>
          <a:bodyPr wrap="square" rtlCol="0">
            <a:spAutoFit/>
          </a:bodyPr>
          <a:lstStyle/>
          <a:p>
            <a:r>
              <a:rPr lang="en-US" sz="3200" dirty="0" smtClean="0"/>
              <a:t>Sum all numbers from 1 to 2000.</a:t>
            </a:r>
            <a:endParaRPr lang="en-US" sz="3200" dirty="0"/>
          </a:p>
        </p:txBody>
      </p:sp>
    </p:spTree>
    <p:extLst>
      <p:ext uri="{BB962C8B-B14F-4D97-AF65-F5344CB8AC3E}">
        <p14:creationId xmlns:p14="http://schemas.microsoft.com/office/powerpoint/2010/main" val="976826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60" y="129882"/>
            <a:ext cx="10707329" cy="584775"/>
          </a:xfrm>
          <a:prstGeom prst="rect">
            <a:avLst/>
          </a:prstGeom>
          <a:noFill/>
        </p:spPr>
        <p:txBody>
          <a:bodyPr wrap="square" rtlCol="0">
            <a:spAutoFit/>
          </a:bodyPr>
          <a:lstStyle/>
          <a:p>
            <a:r>
              <a:rPr lang="en-US" sz="3200" b="1" dirty="0" smtClean="0"/>
              <a:t>Example 3</a:t>
            </a:r>
            <a:r>
              <a:rPr lang="en-US" sz="3200" b="1" dirty="0"/>
              <a:t> </a:t>
            </a:r>
            <a:r>
              <a:rPr lang="en-US" sz="3200" b="1" dirty="0" smtClean="0"/>
              <a:t> </a:t>
            </a:r>
            <a:r>
              <a:rPr lang="en-US" sz="3200" dirty="0" smtClean="0"/>
              <a:t>Create instructions for brushing your teeth.</a:t>
            </a:r>
            <a:endParaRPr lang="en-US" sz="3200" dirty="0"/>
          </a:p>
        </p:txBody>
      </p:sp>
    </p:spTree>
    <p:extLst>
      <p:ext uri="{BB962C8B-B14F-4D97-AF65-F5344CB8AC3E}">
        <p14:creationId xmlns:p14="http://schemas.microsoft.com/office/powerpoint/2010/main" val="1745694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5155</TotalTime>
  <Words>1596</Words>
  <Application>Microsoft Office PowerPoint</Application>
  <PresentationFormat>Widescreen</PresentationFormat>
  <Paragraphs>203</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 Shaw</dc:creator>
  <cp:lastModifiedBy>Stephen B. Shaw</cp:lastModifiedBy>
  <cp:revision>42</cp:revision>
  <dcterms:created xsi:type="dcterms:W3CDTF">2018-08-13T10:53:47Z</dcterms:created>
  <dcterms:modified xsi:type="dcterms:W3CDTF">2019-07-09T12:51:30Z</dcterms:modified>
</cp:coreProperties>
</file>