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71" r:id="rId5"/>
    <p:sldId id="259" r:id="rId6"/>
    <p:sldId id="261" r:id="rId7"/>
    <p:sldId id="262" r:id="rId8"/>
    <p:sldId id="260" r:id="rId9"/>
    <p:sldId id="258" r:id="rId10"/>
    <p:sldId id="272" r:id="rId11"/>
    <p:sldId id="273" r:id="rId12"/>
    <p:sldId id="263" r:id="rId13"/>
    <p:sldId id="264" r:id="rId14"/>
    <p:sldId id="285" r:id="rId15"/>
    <p:sldId id="275" r:id="rId16"/>
    <p:sldId id="282" r:id="rId17"/>
    <p:sldId id="268" r:id="rId18"/>
    <p:sldId id="276" r:id="rId19"/>
    <p:sldId id="277" r:id="rId20"/>
    <p:sldId id="278" r:id="rId21"/>
    <p:sldId id="269" r:id="rId22"/>
    <p:sldId id="279" r:id="rId23"/>
    <p:sldId id="274" r:id="rId24"/>
    <p:sldId id="281" r:id="rId25"/>
    <p:sldId id="283" r:id="rId26"/>
    <p:sldId id="284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5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E7C3-5CDD-4829-8897-5BB7AF510AD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0DC7-FCB1-475F-AAC0-96832972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hyperlink" Target="https://www.statmethods.net/r-tutorial/index.htm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527" y="397164"/>
            <a:ext cx="1127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Self-learning in R:</a:t>
            </a:r>
          </a:p>
          <a:p>
            <a:endParaRPr lang="en-US" sz="2800" dirty="0"/>
          </a:p>
          <a:p>
            <a:r>
              <a:rPr lang="en-US" sz="2800" dirty="0" smtClean="0"/>
              <a:t>Quick R by </a:t>
            </a:r>
            <a:r>
              <a:rPr lang="en-US" sz="2800" dirty="0" err="1" smtClean="0"/>
              <a:t>Datacamp</a:t>
            </a:r>
            <a:r>
              <a:rPr lang="en-US" sz="2800" dirty="0" smtClean="0"/>
              <a:t>: 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www.statmethods.net/r-tutorial/index.html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Swirls: downloaded as package into R</a:t>
            </a:r>
          </a:p>
          <a:p>
            <a:endParaRPr lang="en-US" sz="2800" dirty="0"/>
          </a:p>
          <a:p>
            <a:r>
              <a:rPr lang="en-US" sz="2800" u="sng" dirty="0" smtClean="0"/>
              <a:t>R for Data Science </a:t>
            </a:r>
            <a:r>
              <a:rPr lang="en-US" sz="2800" dirty="0" smtClean="0"/>
              <a:t>by </a:t>
            </a:r>
            <a:r>
              <a:rPr lang="en-US" sz="2800" dirty="0" err="1" smtClean="0"/>
              <a:t>Grolemund</a:t>
            </a:r>
            <a:r>
              <a:rPr lang="en-US" sz="2800" dirty="0" smtClean="0"/>
              <a:t> </a:t>
            </a:r>
            <a:r>
              <a:rPr lang="en-US" sz="2800" dirty="0"/>
              <a:t>and Wickham: </a:t>
            </a:r>
            <a:r>
              <a:rPr lang="en-US" sz="2800" dirty="0">
                <a:hlinkClick r:id="rId3"/>
              </a:rPr>
              <a:t>http://r4ds.had.co.nz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57382" y="4572000"/>
            <a:ext cx="9698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Complementary to what we are doing in class but not identical. These have a stronger data science focus. 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3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552" y="408770"/>
            <a:ext cx="8927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Example 3: </a:t>
            </a:r>
            <a:r>
              <a:rPr lang="en-US" sz="3200" dirty="0"/>
              <a:t>Find the roots of the following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4401" y="1394692"/>
                <a:ext cx="4097176" cy="1185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1" y="1394692"/>
                <a:ext cx="4097176" cy="1185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91489" y="3195782"/>
            <a:ext cx="9966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Would take some time to do this by hand with a calculator.</a:t>
            </a:r>
          </a:p>
          <a:p>
            <a:endParaRPr lang="en-US" sz="3200" dirty="0"/>
          </a:p>
          <a:p>
            <a:r>
              <a:rPr lang="en-US" sz="3200" dirty="0" smtClean="0"/>
              <a:t>Can we write a script?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92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3421" b="33567"/>
          <a:stretch/>
        </p:blipFill>
        <p:spPr>
          <a:xfrm>
            <a:off x="0" y="0"/>
            <a:ext cx="12175958" cy="6833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489" y="2466109"/>
            <a:ext cx="433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Assigning variables to quadratic formula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0616" y="3331631"/>
            <a:ext cx="433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Solving parts of quadratic formula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1504" y="4904235"/>
            <a:ext cx="433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Printing Roots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5416" y="4197153"/>
            <a:ext cx="433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Finding first and second root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6182" y="5843906"/>
            <a:ext cx="611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use of eight different variables to make writing and understanding of this solution easier.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4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854" y="166255"/>
            <a:ext cx="95134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Variables Don’t Have to be Numbers.</a:t>
            </a:r>
          </a:p>
          <a:p>
            <a:endParaRPr lang="en-US" sz="3600" dirty="0"/>
          </a:p>
          <a:p>
            <a:r>
              <a:rPr lang="en-US" sz="3600" dirty="0" smtClean="0"/>
              <a:t>	There are multiple data types. (In R and in 	other computer languages.) </a:t>
            </a:r>
          </a:p>
          <a:p>
            <a:endParaRPr lang="en-US" sz="3600" dirty="0"/>
          </a:p>
          <a:p>
            <a:r>
              <a:rPr lang="en-US" sz="3600" dirty="0" smtClean="0"/>
              <a:t>	Standard data types you will see are: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1. Numeric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2. Character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3. Logic</a:t>
            </a:r>
          </a:p>
          <a:p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2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80" y="1487055"/>
            <a:ext cx="110836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1. </a:t>
            </a:r>
            <a:r>
              <a:rPr lang="en-US" sz="3600" b="1" dirty="0" smtClean="0"/>
              <a:t>Numeric</a:t>
            </a:r>
            <a:r>
              <a:rPr lang="en-US" sz="3600" dirty="0" smtClean="0"/>
              <a:t>:  10 or -5 or 999.87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(subcategories: integer &amp; double)</a:t>
            </a:r>
          </a:p>
          <a:p>
            <a:endParaRPr lang="en-US" sz="3600" dirty="0"/>
          </a:p>
          <a:p>
            <a:r>
              <a:rPr lang="en-US" sz="3600" dirty="0"/>
              <a:t>	2</a:t>
            </a:r>
            <a:r>
              <a:rPr lang="en-US" sz="3600" dirty="0" smtClean="0"/>
              <a:t>. </a:t>
            </a:r>
            <a:r>
              <a:rPr lang="en-US" sz="3600" b="1" dirty="0" smtClean="0"/>
              <a:t>Logic</a:t>
            </a:r>
            <a:r>
              <a:rPr lang="en-US" sz="3600" dirty="0" smtClean="0"/>
              <a:t> (or Boolean): TRUE or FALSE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/>
              <a:t>	</a:t>
            </a:r>
            <a:r>
              <a:rPr lang="en-US" sz="3600" dirty="0" smtClean="0"/>
              <a:t>3. </a:t>
            </a:r>
            <a:r>
              <a:rPr lang="en-US" sz="3600" b="1" dirty="0" smtClean="0"/>
              <a:t>Character</a:t>
            </a:r>
            <a:r>
              <a:rPr lang="en-US" sz="3600" dirty="0" smtClean="0"/>
              <a:t> (or string): “A” or “meat” or “123”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5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818" y="203200"/>
            <a:ext cx="964276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is a “double” numeric value?</a:t>
            </a:r>
          </a:p>
          <a:p>
            <a:endParaRPr lang="en-US" sz="3200" dirty="0"/>
          </a:p>
          <a:p>
            <a:r>
              <a:rPr lang="en-US" sz="3200" dirty="0" smtClean="0"/>
              <a:t>Double refers to the degree of precision (the number of significant digits in a number). More broadly referred to as “double precision floating point”.</a:t>
            </a:r>
          </a:p>
          <a:p>
            <a:endParaRPr lang="en-US" sz="3200" dirty="0"/>
          </a:p>
          <a:p>
            <a:r>
              <a:rPr lang="en-US" sz="3200" dirty="0" smtClean="0"/>
              <a:t>A double is a 64-bit value. 53 bits are used to determine the number of significant digits (around 16 digits). We’ll talk more about ‘bits’ next week. </a:t>
            </a:r>
          </a:p>
          <a:p>
            <a:endParaRPr lang="en-US" sz="3200" dirty="0"/>
          </a:p>
          <a:p>
            <a:r>
              <a:rPr lang="en-US" sz="3200" dirty="0" smtClean="0"/>
              <a:t>R automatically converts between integer and double as needed, so it is unlikely you will ever have to  explicitly define.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383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8263" b="33567"/>
          <a:stretch/>
        </p:blipFill>
        <p:spPr>
          <a:xfrm>
            <a:off x="0" y="0"/>
            <a:ext cx="13119234" cy="6833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3089" y="1671782"/>
            <a:ext cx="43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Define LOGIC variable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8325" y="2803237"/>
            <a:ext cx="43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Define CHARACTER variable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397" y="3687132"/>
            <a:ext cx="43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Print CHARACTER variable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3088" y="4571027"/>
            <a:ext cx="43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Print LOGIC variable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088" y="5396770"/>
            <a:ext cx="823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Print the word “Outcome” (not the variable)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6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3" y="129309"/>
            <a:ext cx="1118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Assignment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1673" y="775640"/>
            <a:ext cx="1185025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Objectives: </a:t>
            </a:r>
          </a:p>
          <a:p>
            <a:r>
              <a:rPr lang="en-US" sz="2800" dirty="0"/>
              <a:t>1. First, start by testing out </a:t>
            </a:r>
            <a:r>
              <a:rPr lang="en-US" sz="2800" b="1" dirty="0"/>
              <a:t>paste</a:t>
            </a:r>
            <a:r>
              <a:rPr lang="en-US" sz="2800" dirty="0"/>
              <a:t> and </a:t>
            </a:r>
            <a:r>
              <a:rPr lang="en-US" sz="2800" b="1" dirty="0" err="1"/>
              <a:t>readline</a:t>
            </a:r>
            <a:r>
              <a:rPr lang="en-US" sz="2800" dirty="0"/>
              <a:t> at the command line.</a:t>
            </a:r>
          </a:p>
          <a:p>
            <a:r>
              <a:rPr lang="en-US" sz="2800" dirty="0"/>
              <a:t>2. Before starting to code, develop pseudocode that lays out the sequence and logic of the code. Remember, the intent of this exercise is to practice using variables, and the pseudo-code should indicate how variables come into play in this program.</a:t>
            </a:r>
          </a:p>
          <a:p>
            <a:r>
              <a:rPr lang="en-US" sz="2800" dirty="0"/>
              <a:t>3. Write an R script that requests from the user specified words of a given part of speech and that then outputs the completed text with the words filled in.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/>
              <a:t>To receive credit for the assignment,</a:t>
            </a:r>
            <a:r>
              <a:rPr lang="en-US" sz="2800" dirty="0"/>
              <a:t> you need to: 1) hand in a typed version of your pseudo-code, 2) hand in a copy of your R script, and 3) show a TA a working version of your code.  When you hand in your pseudocode and script, be sure to indicate anyone you may have worked with on your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8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473" b="45439"/>
          <a:stretch/>
        </p:blipFill>
        <p:spPr>
          <a:xfrm>
            <a:off x="0" y="1211580"/>
            <a:ext cx="12166333" cy="5612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78" y="480291"/>
            <a:ext cx="1208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readline</a:t>
            </a:r>
            <a:r>
              <a:rPr lang="en-US" sz="3200" b="1" dirty="0" smtClean="0"/>
              <a:t>(prompt = “  “ ) </a:t>
            </a:r>
            <a:r>
              <a:rPr lang="en-US" sz="3200" dirty="0" smtClean="0"/>
              <a:t>: function to allow user to input data into script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5422" y="2711427"/>
            <a:ext cx="43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Note syntax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0438" y="3225580"/>
            <a:ext cx="43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Output to user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0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4596" b="45065"/>
          <a:stretch/>
        </p:blipFill>
        <p:spPr>
          <a:xfrm>
            <a:off x="0" y="1206767"/>
            <a:ext cx="11960994" cy="5651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878" y="480291"/>
            <a:ext cx="1208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readline</a:t>
            </a:r>
            <a:r>
              <a:rPr lang="en-US" sz="3200" b="1" dirty="0" smtClean="0"/>
              <a:t>(prompt = “  “ ) </a:t>
            </a:r>
            <a:r>
              <a:rPr lang="en-US" sz="3200" dirty="0" smtClean="0"/>
              <a:t>: function to allow user to input data into script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772077" y="3110078"/>
            <a:ext cx="462012" cy="51976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5857" y="3158204"/>
            <a:ext cx="43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Input by user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4569" y="4315604"/>
            <a:ext cx="4331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But where does this user entered value go?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6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897" y="481263"/>
            <a:ext cx="10549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value is not stored anywhere. It just disappears. 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Is there something we can do to store the value input by the user?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4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27" y="369455"/>
            <a:ext cx="251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Variables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109" y="1385455"/>
            <a:ext cx="10067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Using variables:</a:t>
            </a:r>
          </a:p>
          <a:p>
            <a:r>
              <a:rPr lang="en-US" sz="3200" dirty="0" smtClean="0"/>
              <a:t>• Minimizes errors</a:t>
            </a:r>
          </a:p>
          <a:p>
            <a:r>
              <a:rPr lang="en-US" sz="3200" dirty="0"/>
              <a:t>• Makes </a:t>
            </a:r>
            <a:r>
              <a:rPr lang="en-US" sz="3200" dirty="0" smtClean="0"/>
              <a:t>the code more generalizable</a:t>
            </a:r>
          </a:p>
          <a:p>
            <a:r>
              <a:rPr lang="en-US" sz="3200" dirty="0"/>
              <a:t>• </a:t>
            </a:r>
            <a:r>
              <a:rPr lang="en-US" sz="3200" dirty="0" smtClean="0"/>
              <a:t>Allows automation of data processing</a:t>
            </a:r>
          </a:p>
          <a:p>
            <a:r>
              <a:rPr lang="en-US" sz="3200" dirty="0"/>
              <a:t>• </a:t>
            </a:r>
            <a:r>
              <a:rPr lang="en-US" sz="3200" dirty="0" smtClean="0"/>
              <a:t>Makes the code easier to update and revise</a:t>
            </a:r>
          </a:p>
          <a:p>
            <a:endParaRPr lang="en-US" sz="3200" dirty="0"/>
          </a:p>
          <a:p>
            <a:r>
              <a:rPr lang="en-US" sz="3200" u="sng" dirty="0" smtClean="0"/>
              <a:t>Assigning and using variables is a central aspect of computer programming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46162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3263" b="33755"/>
          <a:stretch/>
        </p:blipFill>
        <p:spPr>
          <a:xfrm>
            <a:off x="0" y="0"/>
            <a:ext cx="12204834" cy="68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5916" y="3407343"/>
            <a:ext cx="498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Assigns user input to a variable.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4571" y="4178579"/>
            <a:ext cx="4987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variable age now has the value of 21.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4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636" y="434109"/>
            <a:ext cx="1060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</a:t>
            </a:r>
            <a:r>
              <a:rPr lang="en-US" sz="3200" b="1" dirty="0" smtClean="0"/>
              <a:t>aste() </a:t>
            </a:r>
            <a:r>
              <a:rPr lang="en-US" sz="3200" dirty="0" smtClean="0"/>
              <a:t>: function to combine text, including multiple variables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421" b="34772"/>
          <a:stretch/>
        </p:blipFill>
        <p:spPr>
          <a:xfrm>
            <a:off x="0" y="1096077"/>
            <a:ext cx="12175958" cy="67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7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3473" b="33380"/>
          <a:stretch/>
        </p:blipFill>
        <p:spPr>
          <a:xfrm>
            <a:off x="0" y="0"/>
            <a:ext cx="12166333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0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751" y="541649"/>
            <a:ext cx="1216515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Some R shortcuts: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Use “up”  &amp; “ down” arrow keys to toggle between                                                  prior commands typed at command line.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Use “~/path/filename” to abbreviate full path.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r>
              <a:rPr lang="en-US" sz="2800" dirty="0"/>
              <a:t>Say, </a:t>
            </a:r>
            <a:r>
              <a:rPr lang="en-US" sz="2800" dirty="0" smtClean="0">
                <a:solidFill>
                  <a:srgbClr val="FF0000"/>
                </a:solidFill>
              </a:rPr>
              <a:t>source(“C://Users//</a:t>
            </a:r>
            <a:r>
              <a:rPr lang="en-US" sz="2800" dirty="0" err="1" smtClean="0">
                <a:solidFill>
                  <a:srgbClr val="FF0000"/>
                </a:solidFill>
              </a:rPr>
              <a:t>sbshaw</a:t>
            </a:r>
            <a:r>
              <a:rPr lang="en-US" sz="2800" dirty="0" smtClean="0">
                <a:solidFill>
                  <a:srgbClr val="FF0000"/>
                </a:solidFill>
              </a:rPr>
              <a:t>//Documents//ERE335//</a:t>
            </a:r>
            <a:r>
              <a:rPr lang="en-US" sz="2800" dirty="0" err="1" smtClean="0">
                <a:solidFill>
                  <a:srgbClr val="FF0000"/>
                </a:solidFill>
              </a:rPr>
              <a:t>TestFig.R</a:t>
            </a:r>
            <a:r>
              <a:rPr lang="en-US" sz="2800" dirty="0" smtClean="0">
                <a:solidFill>
                  <a:srgbClr val="FF0000"/>
                </a:solidFill>
              </a:rPr>
              <a:t>”)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if the working directory </a:t>
            </a:r>
            <a:r>
              <a:rPr lang="en-US" sz="2800" dirty="0"/>
              <a:t>is : </a:t>
            </a:r>
            <a:r>
              <a:rPr lang="en-US" sz="2800" dirty="0" smtClean="0">
                <a:solidFill>
                  <a:srgbClr val="FF0000"/>
                </a:solidFill>
              </a:rPr>
              <a:t>C://Users//sbshaw//Documents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</a:t>
            </a:r>
            <a:r>
              <a:rPr lang="en-US" sz="2800" dirty="0" smtClean="0"/>
              <a:t>hen, </a:t>
            </a:r>
            <a:r>
              <a:rPr lang="en-US" sz="2800" dirty="0" smtClean="0">
                <a:solidFill>
                  <a:srgbClr val="FF0000"/>
                </a:solidFill>
              </a:rPr>
              <a:t>source(~//ERE335//</a:t>
            </a:r>
            <a:r>
              <a:rPr lang="en-US" sz="2800" dirty="0" err="1" smtClean="0">
                <a:solidFill>
                  <a:srgbClr val="FF0000"/>
                </a:solidFill>
              </a:rPr>
              <a:t>TestFig.R</a:t>
            </a:r>
            <a:r>
              <a:rPr lang="en-US" sz="2800" dirty="0" smtClean="0">
                <a:solidFill>
                  <a:srgbClr val="FF0000"/>
                </a:solidFill>
              </a:rPr>
              <a:t>”) </a:t>
            </a:r>
            <a:r>
              <a:rPr lang="en-US" sz="2800" dirty="0" smtClean="0"/>
              <a:t>is equivalent. Use </a:t>
            </a:r>
            <a:r>
              <a:rPr lang="en-US" sz="2800" dirty="0" err="1" smtClean="0"/>
              <a:t>getwd</a:t>
            </a:r>
            <a:r>
              <a:rPr lang="en-US" sz="2800" dirty="0" smtClean="0"/>
              <a:t>() to find directory.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26" name="Picture 2" descr="Image result for arrow keys on keyboard not wo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284" y="1110529"/>
            <a:ext cx="21050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8980487" y="1121931"/>
            <a:ext cx="766618" cy="6373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64756" y="1872529"/>
            <a:ext cx="766618" cy="6373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1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455" y="461818"/>
            <a:ext cx="93749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Guideline for Pseudo-code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 smtClean="0"/>
              <a:t>Presents structure and flow of the program in natural language.  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 smtClean="0"/>
              <a:t>It includes a  line for every major command given within the code.  </a:t>
            </a:r>
          </a:p>
          <a:p>
            <a:endParaRPr lang="en-US" sz="3200" dirty="0"/>
          </a:p>
          <a:p>
            <a:r>
              <a:rPr lang="en-US" sz="3200" dirty="0"/>
              <a:t>3</a:t>
            </a:r>
            <a:r>
              <a:rPr lang="en-US" sz="3200" dirty="0" smtClean="0"/>
              <a:t>.   Does </a:t>
            </a:r>
            <a:r>
              <a:rPr lang="en-US" sz="3200" u="sng" dirty="0" smtClean="0"/>
              <a:t>not</a:t>
            </a:r>
            <a:r>
              <a:rPr lang="en-US" sz="3200" dirty="0" smtClean="0"/>
              <a:t> use the exact syntax of the language you are coding in.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41745" y="5569527"/>
            <a:ext cx="11656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Main idea: </a:t>
            </a:r>
            <a:r>
              <a:rPr lang="en-US" sz="3200" u="sng" dirty="0" smtClean="0"/>
              <a:t>it should be easily understood by someone trying to make sense of your program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303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655" y="397164"/>
            <a:ext cx="96797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Pseudo-Code: Quadratic Formula Solver</a:t>
            </a:r>
          </a:p>
          <a:p>
            <a:endParaRPr lang="en-US" sz="2400" dirty="0"/>
          </a:p>
          <a:p>
            <a:r>
              <a:rPr lang="en-US" sz="2400" dirty="0" smtClean="0"/>
              <a:t>Assign numeric value to A</a:t>
            </a:r>
          </a:p>
          <a:p>
            <a:r>
              <a:rPr lang="en-US" sz="2400" dirty="0" smtClean="0"/>
              <a:t>Assign </a:t>
            </a:r>
            <a:r>
              <a:rPr lang="en-US" sz="2400" dirty="0"/>
              <a:t>n</a:t>
            </a:r>
            <a:r>
              <a:rPr lang="en-US" sz="2400" dirty="0" smtClean="0"/>
              <a:t>umeric value to B</a:t>
            </a:r>
          </a:p>
          <a:p>
            <a:r>
              <a:rPr lang="en-US" sz="2400" dirty="0" smtClean="0"/>
              <a:t>Assign numeric value to C</a:t>
            </a:r>
          </a:p>
          <a:p>
            <a:endParaRPr lang="en-US" sz="2400" dirty="0"/>
          </a:p>
          <a:p>
            <a:r>
              <a:rPr lang="en-US" sz="2400" dirty="0" smtClean="0"/>
              <a:t>Calculate Part I of Quad Formula:  -B</a:t>
            </a:r>
          </a:p>
          <a:p>
            <a:r>
              <a:rPr lang="en-US" sz="2400" dirty="0" smtClean="0"/>
              <a:t>Calculate Part II of Quad Formula: </a:t>
            </a:r>
            <a:r>
              <a:rPr lang="en-US" sz="2400" dirty="0" err="1" smtClean="0"/>
              <a:t>sqrt</a:t>
            </a:r>
            <a:r>
              <a:rPr lang="en-US" sz="2400" dirty="0" smtClean="0"/>
              <a:t>(B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4AC)</a:t>
            </a:r>
          </a:p>
          <a:p>
            <a:r>
              <a:rPr lang="en-US" sz="2400" dirty="0" smtClean="0"/>
              <a:t>Calculate Part III of Quad Formula: 2A</a:t>
            </a:r>
          </a:p>
          <a:p>
            <a:endParaRPr lang="en-US" sz="2400" dirty="0"/>
          </a:p>
          <a:p>
            <a:r>
              <a:rPr lang="en-US" sz="2400" dirty="0" smtClean="0"/>
              <a:t>Calculate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Root using Part I, Part II, and Part III</a:t>
            </a:r>
          </a:p>
          <a:p>
            <a:r>
              <a:rPr lang="en-US" sz="2400" dirty="0"/>
              <a:t>Calculate </a:t>
            </a:r>
            <a:r>
              <a:rPr lang="en-US" sz="2400" dirty="0" smtClean="0"/>
              <a:t>2nd </a:t>
            </a:r>
            <a:r>
              <a:rPr lang="en-US" sz="2400" dirty="0"/>
              <a:t>Root using Part I, Part II, and Part </a:t>
            </a:r>
            <a:r>
              <a:rPr lang="en-US" sz="2400" dirty="0" smtClean="0"/>
              <a:t>III</a:t>
            </a:r>
          </a:p>
          <a:p>
            <a:endParaRPr lang="en-US" sz="2400" dirty="0"/>
          </a:p>
          <a:p>
            <a:r>
              <a:rPr lang="en-US" sz="2400" dirty="0" smtClean="0"/>
              <a:t>Print Root 1</a:t>
            </a:r>
          </a:p>
          <a:p>
            <a:r>
              <a:rPr lang="en-US" sz="2400" dirty="0" smtClean="0"/>
              <a:t>Print Root 2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8873" y="5953115"/>
            <a:ext cx="68995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We’ll look  at more graphical approach in a few weeks as we learn about more programming structures.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305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291" y="323273"/>
            <a:ext cx="1104669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Assignment Reminders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Put name on top of paper.                                                                                 (You can also repeat in script comments if you want).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Clearly indicate who you worked with. Also indicate this at the top of the paper. 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You can cut-and-paste code into Word doc. You don’t need to show screen shot of code.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Hardcopy of pseudo-code and code due Wednesdays. Can show TA working code at next lab.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43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200" y="1570182"/>
            <a:ext cx="1042785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MadLib</a:t>
            </a:r>
            <a:r>
              <a:rPr lang="en-US" sz="3200" b="1" dirty="0" smtClean="0"/>
              <a:t> Text</a:t>
            </a:r>
          </a:p>
          <a:p>
            <a:endParaRPr lang="en-US" sz="3200" dirty="0"/>
          </a:p>
          <a:p>
            <a:r>
              <a:rPr lang="en-US" sz="3200" dirty="0" smtClean="0"/>
              <a:t>SUNY </a:t>
            </a:r>
            <a:r>
              <a:rPr lang="en-US" sz="3200" dirty="0"/>
              <a:t>ESF has some of the [superlative] [plural noun 1] in the country. The [plural noun 1] are known for their [ adjective 1] [noun 2].   The [adjective 1] [ noun 2] was refined by thousands of [unit of time] of tireless [noun 3]. However, if the [plural noun 1] had done less [noun 3], they SUNY ESF may have a better  [noun 4] club.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6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673" y="1366981"/>
            <a:ext cx="10344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= 1</a:t>
            </a:r>
          </a:p>
          <a:p>
            <a:r>
              <a:rPr lang="en-US" sz="2800" dirty="0" smtClean="0"/>
              <a:t>B = 2</a:t>
            </a:r>
          </a:p>
          <a:p>
            <a:r>
              <a:rPr lang="en-US" sz="2800" dirty="0" smtClean="0"/>
              <a:t>C = 3</a:t>
            </a:r>
          </a:p>
          <a:p>
            <a:endParaRPr lang="en-US" sz="2800" dirty="0"/>
          </a:p>
          <a:p>
            <a:r>
              <a:rPr lang="en-US" sz="2800" dirty="0" smtClean="0"/>
              <a:t>D = A + C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 = 2*A*B^2</a:t>
            </a:r>
          </a:p>
          <a:p>
            <a:endParaRPr lang="en-US" sz="2800" dirty="0"/>
          </a:p>
          <a:p>
            <a:r>
              <a:rPr lang="en-US" sz="2800" dirty="0" smtClean="0"/>
              <a:t>C + D = 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5709" y="314036"/>
            <a:ext cx="553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1: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563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673" y="1366981"/>
            <a:ext cx="10344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= 1</a:t>
            </a:r>
          </a:p>
          <a:p>
            <a:r>
              <a:rPr lang="en-US" sz="2800" dirty="0" smtClean="0"/>
              <a:t>B = 2</a:t>
            </a:r>
          </a:p>
          <a:p>
            <a:r>
              <a:rPr lang="en-US" sz="2800" dirty="0" smtClean="0"/>
              <a:t>C = 3</a:t>
            </a:r>
          </a:p>
          <a:p>
            <a:endParaRPr lang="en-US" sz="2800" dirty="0"/>
          </a:p>
          <a:p>
            <a:r>
              <a:rPr lang="en-US" sz="2800" dirty="0" smtClean="0"/>
              <a:t>D = A + C  </a:t>
            </a:r>
            <a:r>
              <a:rPr lang="en-US" sz="2800" b="1" dirty="0" smtClean="0">
                <a:solidFill>
                  <a:srgbClr val="FF0000"/>
                </a:solidFill>
              </a:rPr>
              <a:t>= 1 + 3 = 4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C = 2*A*B^2 </a:t>
            </a:r>
            <a:r>
              <a:rPr lang="en-US" sz="2800" b="1" dirty="0" smtClean="0">
                <a:solidFill>
                  <a:srgbClr val="FF0000"/>
                </a:solidFill>
              </a:rPr>
              <a:t>= 2*1*2^2 = 2*4 = 8</a:t>
            </a:r>
          </a:p>
          <a:p>
            <a:endParaRPr lang="en-US" sz="2800" dirty="0"/>
          </a:p>
          <a:p>
            <a:r>
              <a:rPr lang="en-US" sz="2800" dirty="0" smtClean="0"/>
              <a:t>C + D = </a:t>
            </a:r>
            <a:r>
              <a:rPr lang="en-US" sz="2800" b="1" dirty="0" smtClean="0">
                <a:solidFill>
                  <a:srgbClr val="FF0000"/>
                </a:solidFill>
              </a:rPr>
              <a:t>8 + 4 = 12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709" y="314036"/>
            <a:ext cx="553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1: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6193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709" y="314036"/>
            <a:ext cx="904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2</a:t>
            </a:r>
            <a:r>
              <a:rPr lang="en-US" sz="3200" dirty="0" smtClean="0"/>
              <a:t>: Write pseudo-code to calculate the number of heads, shoulders, knees, and toes for a party that may have between 2 and 200 people?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55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709" y="314036"/>
            <a:ext cx="904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3</a:t>
            </a:r>
            <a:r>
              <a:rPr lang="en-US" sz="3200" dirty="0" smtClean="0"/>
              <a:t>: Write pseudo-code to calculate the number of heads, shoulders, knees, and toes for a party that may have between 2 and 200 people?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57745" y="2235200"/>
            <a:ext cx="9494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Ans.  </a:t>
            </a:r>
            <a:r>
              <a:rPr lang="en-US" sz="2400" dirty="0" smtClean="0">
                <a:solidFill>
                  <a:srgbClr val="FF0000"/>
                </a:solidFill>
              </a:rPr>
              <a:t>Say there are 100 people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People = 100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Heads = People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Knees = People *2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Shoulders = Knees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Toes = People *10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5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854" y="166255"/>
            <a:ext cx="951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Assigning Variables (i.e. Objects) in R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4228" b="41457"/>
          <a:stretch/>
        </p:blipFill>
        <p:spPr>
          <a:xfrm>
            <a:off x="51337" y="812586"/>
            <a:ext cx="12028370" cy="6022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236" y="3990108"/>
            <a:ext cx="5412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 R, variable assignment is made using “arrow” notation. 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2692" y="3454401"/>
            <a:ext cx="1154544" cy="932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7236" y="6090200"/>
            <a:ext cx="676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But, where is value of the variable?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4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854" y="166255"/>
            <a:ext cx="951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Assigning Variables in 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251200" y="4710545"/>
            <a:ext cx="5412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 R, variable assignment is made using “arrow” notation. 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2691" y="3454400"/>
            <a:ext cx="1154545" cy="15055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3368" b="41279"/>
          <a:stretch/>
        </p:blipFill>
        <p:spPr>
          <a:xfrm>
            <a:off x="0" y="812586"/>
            <a:ext cx="12185583" cy="6040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6764" y="4552084"/>
            <a:ext cx="6765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Variable value is being stored within R. It can be seem by typing the name of the variable.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708727" y="4207163"/>
            <a:ext cx="1542473" cy="604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83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708" y="314036"/>
            <a:ext cx="947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3: </a:t>
            </a:r>
            <a:r>
              <a:rPr lang="en-US" sz="3200" dirty="0" smtClean="0"/>
              <a:t>Find the roots of the following equations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685310" y="883222"/>
            <a:ext cx="354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2x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+ 50x +0.3 = 0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02182" y="2341983"/>
            <a:ext cx="3916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500x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+ 20x </a:t>
            </a:r>
            <a:r>
              <a:rPr lang="en-US" sz="3200" dirty="0"/>
              <a:t>-</a:t>
            </a:r>
            <a:r>
              <a:rPr lang="en-US" sz="3200" dirty="0" smtClean="0"/>
              <a:t> 1200 = 0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02181" y="1612602"/>
            <a:ext cx="354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-4x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+ 0.2x + 99 = 0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37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1207</Words>
  <Application>Microsoft Office PowerPoint</Application>
  <PresentationFormat>Widescreen</PresentationFormat>
  <Paragraphs>162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B. Shaw</dc:creator>
  <cp:lastModifiedBy>Stephen B. Shaw</cp:lastModifiedBy>
  <cp:revision>34</cp:revision>
  <dcterms:created xsi:type="dcterms:W3CDTF">2018-08-14T13:07:04Z</dcterms:created>
  <dcterms:modified xsi:type="dcterms:W3CDTF">2018-09-06T16:02:32Z</dcterms:modified>
</cp:coreProperties>
</file>