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360" y="2841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Universal polarization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Universal Polarization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32000" y="4680000"/>
            <a:ext cx="4426560" cy="251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Degraded channels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   W1       W2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I(W1;X) &gt;= I(W2;X)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Hassani et.al showed polar codes of Arikans construction are universal for this subclass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005080" y="4680000"/>
            <a:ext cx="4426560" cy="251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noisy comparable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   X      YZ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 (or W) is better than 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Wang et.al showed polar codes of Arikans construction are universal for this subclass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32360" y="1224000"/>
            <a:ext cx="9071280" cy="3212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Compound Channels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 class of BMS channels       symmetric Capacity 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code of rate R&lt; I(W) is universal if  Pe vanishes over the class.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188160" y="2039400"/>
            <a:ext cx="3183840" cy="7164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392000" y="1738080"/>
            <a:ext cx="503640" cy="421920"/>
          </a:xfrm>
          <a:prstGeom prst="rect">
            <a:avLst/>
          </a:prstGeom>
          <a:ln>
            <a:noFill/>
          </a:ln>
        </p:spPr>
      </p:pic>
      <p:sp>
        <p:nvSpPr>
          <p:cNvPr id="118" name="Line 5"/>
          <p:cNvSpPr/>
          <p:nvPr/>
        </p:nvSpPr>
        <p:spPr>
          <a:xfrm>
            <a:off x="1080000" y="5400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6"/>
          <p:cNvSpPr/>
          <p:nvPr/>
        </p:nvSpPr>
        <p:spPr>
          <a:xfrm>
            <a:off x="2160000" y="5328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7"/>
          <p:cNvSpPr/>
          <p:nvPr/>
        </p:nvSpPr>
        <p:spPr>
          <a:xfrm>
            <a:off x="5688000" y="5472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8"/>
          <p:cNvSpPr/>
          <p:nvPr/>
        </p:nvSpPr>
        <p:spPr>
          <a:xfrm>
            <a:off x="6408000" y="5472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328000" y="5760000"/>
            <a:ext cx="3311640" cy="5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Universal Polarization for compound channels (Rx knows the channel)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16240" y="2082960"/>
            <a:ext cx="8674560" cy="4384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step polarization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Slow polarization (ensures universality)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Combines distinct channels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Approximately 1/2 the channels are good.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 (Arikan’s) Polarization (Converges Z)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Combines identical channels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Butterflies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69080" y="1800000"/>
            <a:ext cx="4426560" cy="561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Arikan’s butterfly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152680" y="1769040"/>
            <a:ext cx="4426560" cy="5646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Wangs butterfly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 1 is same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Subsequent stages 2(types) distinct Channels are combined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80000" y="2304000"/>
            <a:ext cx="2447640" cy="14796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64000" y="3672000"/>
            <a:ext cx="2735640" cy="21596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5544000" y="2376000"/>
            <a:ext cx="3023640" cy="10796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5472000" y="3888000"/>
            <a:ext cx="3383640" cy="17996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6336000" y="5472000"/>
            <a:ext cx="1871640" cy="9356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6"/>
          <a:stretch/>
        </p:blipFill>
        <p:spPr>
          <a:xfrm>
            <a:off x="1224000" y="5760000"/>
            <a:ext cx="2063880" cy="7513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7"/>
          <a:stretch/>
        </p:blipFill>
        <p:spPr>
          <a:xfrm>
            <a:off x="1319760" y="1159920"/>
            <a:ext cx="3143880" cy="3157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8"/>
          <a:stretch/>
        </p:blipFill>
        <p:spPr>
          <a:xfrm>
            <a:off x="4591800" y="1152000"/>
            <a:ext cx="3543840" cy="50364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1080000" y="1080000"/>
            <a:ext cx="7847640" cy="575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576000" y="2376000"/>
            <a:ext cx="647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(W-)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504000" y="2952000"/>
            <a:ext cx="79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(W+)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Inequalities and polarization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Arikan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I(W`) tends to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I(W``) tends to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220720" y="2880000"/>
            <a:ext cx="3490920" cy="4316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152680" y="2466720"/>
            <a:ext cx="2990160" cy="4849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5112000" y="3796920"/>
            <a:ext cx="4059360" cy="13867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4"/>
          <a:stretch/>
        </p:blipFill>
        <p:spPr>
          <a:xfrm>
            <a:off x="821160" y="2520000"/>
            <a:ext cx="2346480" cy="6260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5"/>
          <a:stretch/>
        </p:blipFill>
        <p:spPr>
          <a:xfrm>
            <a:off x="864000" y="5328000"/>
            <a:ext cx="2969640" cy="10130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6"/>
          <a:stretch/>
        </p:blipFill>
        <p:spPr>
          <a:xfrm>
            <a:off x="5243040" y="5213160"/>
            <a:ext cx="3180600" cy="618480"/>
          </a:xfrm>
          <a:prstGeom prst="rect">
            <a:avLst/>
          </a:prstGeom>
          <a:ln>
            <a:noFill/>
          </a:ln>
        </p:spPr>
      </p:pic>
      <p:sp>
        <p:nvSpPr>
          <p:cNvPr id="148" name="Line 4"/>
          <p:cNvSpPr/>
          <p:nvPr/>
        </p:nvSpPr>
        <p:spPr>
          <a:xfrm>
            <a:off x="3456000" y="2808000"/>
            <a:ext cx="1512000" cy="36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5"/>
          <p:cNvSpPr/>
          <p:nvPr/>
        </p:nvSpPr>
        <p:spPr>
          <a:xfrm>
            <a:off x="3528000" y="4176000"/>
            <a:ext cx="1512000" cy="36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6"/>
          <p:cNvSpPr/>
          <p:nvPr/>
        </p:nvSpPr>
        <p:spPr>
          <a:xfrm>
            <a:off x="3528000" y="5472000"/>
            <a:ext cx="1512000" cy="360"/>
          </a:xfrm>
          <a:prstGeom prst="line">
            <a:avLst/>
          </a:prstGeom>
          <a:ln>
            <a:solidFill>
              <a:srgbClr val="ff3333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"/>
          <p:cNvSpPr/>
          <p:nvPr/>
        </p:nvSpPr>
        <p:spPr>
          <a:xfrm>
            <a:off x="720000" y="6413760"/>
            <a:ext cx="8495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regulates the speed , for Arikan Z(w``) goes to zero faster, but for Wang Z(R) goes to zero while Z(L) goes to constant ( 1 if I(W)=1/2) hence Z(Rn+1) goes to 0 in a slower rate.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K(L1,R1) are combined to get (K-1)(L2,R2)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76000" y="1714320"/>
            <a:ext cx="4276080" cy="368532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864000" y="2304000"/>
            <a:ext cx="719640" cy="2231640"/>
          </a:xfrm>
          <a:prstGeom prst="rect">
            <a:avLst/>
          </a:prstGeom>
          <a:noFill/>
          <a:ln w="57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152680" y="2278440"/>
            <a:ext cx="4566960" cy="5209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K=4 in stage 2,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N=16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(L1,R1)      3(L2,R2)        5(L3R3)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4( L1,R1)      3(L2,R2)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X1 , 2 X2 lost = 16 lost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N=32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(L1,R1)      3(L2,R2)    5(L3,R3)  9(L4,R4)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4( L1,R1)      3(L2,R2)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(L1,R1)      3(L2,R2)    5(L3,R3)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4( L1,R1)      3(L2,R2)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X1, 4 X2, 2 X3 lost = 32 lost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6264000" y="3456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>
            <a:off x="6264000" y="3744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7"/>
          <p:cNvSpPr/>
          <p:nvPr/>
        </p:nvSpPr>
        <p:spPr>
          <a:xfrm flipV="1">
            <a:off x="7560000" y="3456000"/>
            <a:ext cx="36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8"/>
          <p:cNvSpPr/>
          <p:nvPr/>
        </p:nvSpPr>
        <p:spPr>
          <a:xfrm>
            <a:off x="6300000" y="5508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9"/>
          <p:cNvSpPr/>
          <p:nvPr/>
        </p:nvSpPr>
        <p:spPr>
          <a:xfrm>
            <a:off x="6300000" y="5751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0"/>
          <p:cNvSpPr/>
          <p:nvPr/>
        </p:nvSpPr>
        <p:spPr>
          <a:xfrm>
            <a:off x="7452000" y="5535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1"/>
          <p:cNvSpPr/>
          <p:nvPr/>
        </p:nvSpPr>
        <p:spPr>
          <a:xfrm>
            <a:off x="8568000" y="5643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2"/>
          <p:cNvSpPr/>
          <p:nvPr/>
        </p:nvSpPr>
        <p:spPr>
          <a:xfrm>
            <a:off x="6264000" y="604548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3"/>
          <p:cNvSpPr/>
          <p:nvPr/>
        </p:nvSpPr>
        <p:spPr>
          <a:xfrm>
            <a:off x="6264000" y="628848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4"/>
          <p:cNvSpPr/>
          <p:nvPr/>
        </p:nvSpPr>
        <p:spPr>
          <a:xfrm>
            <a:off x="7416000" y="607248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936000" y="6503760"/>
            <a:ext cx="3397320" cy="551880"/>
          </a:xfrm>
          <a:prstGeom prst="rect">
            <a:avLst/>
          </a:prstGeom>
          <a:ln>
            <a:noFill/>
          </a:ln>
        </p:spPr>
      </p:pic>
      <p:sp>
        <p:nvSpPr>
          <p:cNvPr id="168" name="CustomShape 15"/>
          <p:cNvSpPr/>
          <p:nvPr/>
        </p:nvSpPr>
        <p:spPr>
          <a:xfrm>
            <a:off x="792000" y="5616000"/>
            <a:ext cx="3959640" cy="93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Block of N=2</a:t>
            </a:r>
            <a:r>
              <a:rPr b="0" lang="en-IN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n-1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IN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n-i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lost at level i after nth recusion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Thus rate loss (below) can be neglected for large 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positions of Rn’s are independent of 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Makes it universal.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nice ‘I(Rn)’ is reached ,using 1/2 of these Rn channels , we apply  arikan polarization.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provides a rate 1/2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Arbitrary rates (g/b+g)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769040"/>
            <a:ext cx="4426560" cy="514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 ‘g/b’ &lt;= 1/2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2/6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52680" y="1769040"/>
            <a:ext cx="4426560" cy="514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‘g/b’ &gt; 1/2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720000" y="2808000"/>
            <a:ext cx="3527640" cy="24526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261800" y="5400000"/>
            <a:ext cx="2625840" cy="73152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1382400" y="6122160"/>
            <a:ext cx="2145240" cy="717480"/>
          </a:xfrm>
          <a:prstGeom prst="rect">
            <a:avLst/>
          </a:prstGeom>
          <a:ln>
            <a:noFill/>
          </a:ln>
        </p:spPr>
      </p:pic>
      <p:sp>
        <p:nvSpPr>
          <p:cNvPr id="178" name="Line 4"/>
          <p:cNvSpPr/>
          <p:nvPr/>
        </p:nvSpPr>
        <p:spPr>
          <a:xfrm flipH="1">
            <a:off x="2088000" y="4536000"/>
            <a:ext cx="432000" cy="288000"/>
          </a:xfrm>
          <a:prstGeom prst="line">
            <a:avLst/>
          </a:prstGeom>
          <a:ln>
            <a:solidFill>
              <a:srgbClr val="9900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5"/>
          <p:cNvSpPr/>
          <p:nvPr/>
        </p:nvSpPr>
        <p:spPr>
          <a:xfrm>
            <a:off x="2088000" y="4176000"/>
            <a:ext cx="360000" cy="216000"/>
          </a:xfrm>
          <a:prstGeom prst="line">
            <a:avLst/>
          </a:prstGeom>
          <a:ln>
            <a:solidFill>
              <a:srgbClr val="00cc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5400000" y="2880000"/>
            <a:ext cx="3523680" cy="250452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5"/>
          <a:stretch/>
        </p:blipFill>
        <p:spPr>
          <a:xfrm>
            <a:off x="5688000" y="5385600"/>
            <a:ext cx="2736000" cy="7675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5781600" y="6068880"/>
            <a:ext cx="2714040" cy="7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Arbitrary rates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for b=4,g=2,b-g+1=4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60400" y="4142520"/>
            <a:ext cx="4107240" cy="18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Capacity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Polarization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860400" y="4680000"/>
            <a:ext cx="3846960" cy="71964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860400" y="5990400"/>
            <a:ext cx="3094920" cy="5612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5205600" y="1584000"/>
            <a:ext cx="4154040" cy="388764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3168000" y="3816000"/>
            <a:ext cx="100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b-g+1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816000" y="3456000"/>
            <a:ext cx="5036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j=g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576000" y="1577160"/>
            <a:ext cx="3239640" cy="2310480"/>
          </a:xfrm>
          <a:prstGeom prst="rect">
            <a:avLst/>
          </a:prstGeom>
          <a:ln>
            <a:noFill/>
          </a:ln>
        </p:spPr>
      </p:pic>
      <p:sp>
        <p:nvSpPr>
          <p:cNvPr id="192" name="Line 6"/>
          <p:cNvSpPr/>
          <p:nvPr/>
        </p:nvSpPr>
        <p:spPr>
          <a:xfrm flipH="1" flipV="1">
            <a:off x="2088000" y="2664000"/>
            <a:ext cx="1008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7"/>
          <p:cNvSpPr/>
          <p:nvPr/>
        </p:nvSpPr>
        <p:spPr>
          <a:xfrm>
            <a:off x="720000" y="2448000"/>
            <a:ext cx="3528000" cy="36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8"/>
          <p:cNvSpPr/>
          <p:nvPr/>
        </p:nvSpPr>
        <p:spPr>
          <a:xfrm flipH="1" flipV="1">
            <a:off x="1944000" y="3240000"/>
            <a:ext cx="288000" cy="504000"/>
          </a:xfrm>
          <a:prstGeom prst="line">
            <a:avLst/>
          </a:prstGeom>
          <a:ln>
            <a:solidFill>
              <a:srgbClr val="0099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9"/>
          <p:cNvSpPr/>
          <p:nvPr/>
        </p:nvSpPr>
        <p:spPr>
          <a:xfrm flipH="1" flipV="1">
            <a:off x="2088000" y="2952000"/>
            <a:ext cx="432000" cy="79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0"/>
          <p:cNvSpPr/>
          <p:nvPr/>
        </p:nvSpPr>
        <p:spPr>
          <a:xfrm flipH="1" flipV="1">
            <a:off x="1800000" y="3501720"/>
            <a:ext cx="144000" cy="288000"/>
          </a:xfrm>
          <a:prstGeom prst="line">
            <a:avLst/>
          </a:prstGeom>
          <a:ln>
            <a:solidFill>
              <a:srgbClr val="6666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1"/>
          <p:cNvSpPr/>
          <p:nvPr/>
        </p:nvSpPr>
        <p:spPr>
          <a:xfrm>
            <a:off x="2520000" y="3744000"/>
            <a:ext cx="57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IN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2"/>
          <p:cNvSpPr/>
          <p:nvPr/>
        </p:nvSpPr>
        <p:spPr>
          <a:xfrm>
            <a:off x="2088000" y="3744000"/>
            <a:ext cx="57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IN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3"/>
          <p:cNvSpPr/>
          <p:nvPr/>
        </p:nvSpPr>
        <p:spPr>
          <a:xfrm>
            <a:off x="1728000" y="3789720"/>
            <a:ext cx="57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Line 14"/>
          <p:cNvSpPr/>
          <p:nvPr/>
        </p:nvSpPr>
        <p:spPr>
          <a:xfrm flipH="1" flipV="1">
            <a:off x="3096000" y="1944000"/>
            <a:ext cx="720000" cy="144000"/>
          </a:xfrm>
          <a:prstGeom prst="line">
            <a:avLst/>
          </a:prstGeom>
          <a:ln>
            <a:solidFill>
              <a:srgbClr val="6666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15"/>
          <p:cNvSpPr/>
          <p:nvPr/>
        </p:nvSpPr>
        <p:spPr>
          <a:xfrm flipH="1">
            <a:off x="2592000" y="2160000"/>
            <a:ext cx="1296000" cy="144000"/>
          </a:xfrm>
          <a:prstGeom prst="line">
            <a:avLst/>
          </a:prstGeom>
          <a:ln>
            <a:solidFill>
              <a:srgbClr val="6666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"/>
          <p:cNvSpPr/>
          <p:nvPr/>
        </p:nvSpPr>
        <p:spPr>
          <a:xfrm>
            <a:off x="3888000" y="1989720"/>
            <a:ext cx="57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5"/>
          <a:stretch/>
        </p:blipFill>
        <p:spPr>
          <a:xfrm>
            <a:off x="5184000" y="5456520"/>
            <a:ext cx="4039200" cy="138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2017-09-14T10:42:52Z</dcterms:created>
  <dc:creator/>
  <dc:description/>
  <dc:language>en-IN</dc:language>
  <cp:lastModifiedBy/>
  <dcterms:modified xsi:type="dcterms:W3CDTF">2017-09-18T15:58:23Z</dcterms:modified>
  <cp:revision>20</cp:revision>
  <dc:subject/>
  <dc:title/>
</cp:coreProperties>
</file>