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5" r:id="rId5"/>
    <p:sldId id="258" r:id="rId6"/>
    <p:sldId id="260" r:id="rId7"/>
    <p:sldId id="263" r:id="rId8"/>
    <p:sldId id="264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F3E6"/>
    <a:srgbClr val="F3BE3D"/>
    <a:srgbClr val="43F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ä¸­åº¦æ ·å¼ 1 - å¼ºè°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" name="Picture 16" descr="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980" y="313944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1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n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95" y="314769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n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455" y="312864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Oval 20"/>
          <p:cNvSpPr/>
          <p:nvPr/>
        </p:nvSpPr>
        <p:spPr>
          <a:xfrm>
            <a:off x="2751455" y="1504950"/>
            <a:ext cx="205105" cy="1968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2" name="Oval 21"/>
          <p:cNvSpPr/>
          <p:nvPr/>
        </p:nvSpPr>
        <p:spPr>
          <a:xfrm>
            <a:off x="2531110" y="2038350"/>
            <a:ext cx="481330" cy="44196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3" name="Oval 22"/>
          <p:cNvSpPr/>
          <p:nvPr/>
        </p:nvSpPr>
        <p:spPr>
          <a:xfrm>
            <a:off x="3169920" y="141414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4" name="Oval 23"/>
          <p:cNvSpPr/>
          <p:nvPr/>
        </p:nvSpPr>
        <p:spPr>
          <a:xfrm>
            <a:off x="4074795" y="213106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5" name="Oval 24"/>
          <p:cNvSpPr/>
          <p:nvPr/>
        </p:nvSpPr>
        <p:spPr>
          <a:xfrm>
            <a:off x="4367530" y="133286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6" name="Oval 25"/>
          <p:cNvSpPr/>
          <p:nvPr/>
        </p:nvSpPr>
        <p:spPr>
          <a:xfrm>
            <a:off x="5414010" y="1352550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7" name="Oval 26"/>
          <p:cNvSpPr/>
          <p:nvPr/>
        </p:nvSpPr>
        <p:spPr>
          <a:xfrm>
            <a:off x="4956810" y="2272030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8" name="Oval 27"/>
          <p:cNvSpPr/>
          <p:nvPr/>
        </p:nvSpPr>
        <p:spPr>
          <a:xfrm>
            <a:off x="6349365" y="146748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9" name="Oval 28"/>
          <p:cNvSpPr/>
          <p:nvPr/>
        </p:nvSpPr>
        <p:spPr>
          <a:xfrm>
            <a:off x="5734050" y="1713865"/>
            <a:ext cx="205105" cy="19685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0" name="Oval 29"/>
          <p:cNvSpPr/>
          <p:nvPr/>
        </p:nvSpPr>
        <p:spPr>
          <a:xfrm>
            <a:off x="6058535" y="208026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1" name="Oval 30"/>
          <p:cNvSpPr/>
          <p:nvPr/>
        </p:nvSpPr>
        <p:spPr>
          <a:xfrm>
            <a:off x="7472045" y="1566545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2" name="Oval 31"/>
          <p:cNvSpPr/>
          <p:nvPr/>
        </p:nvSpPr>
        <p:spPr>
          <a:xfrm>
            <a:off x="3585210" y="1593215"/>
            <a:ext cx="464820" cy="4419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3" name="Oval 32"/>
          <p:cNvSpPr/>
          <p:nvPr/>
        </p:nvSpPr>
        <p:spPr>
          <a:xfrm>
            <a:off x="6631940" y="1840230"/>
            <a:ext cx="394335" cy="3689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506980" y="2714625"/>
            <a:ext cx="129540" cy="367030"/>
            <a:chOff x="3948" y="4275"/>
            <a:chExt cx="204" cy="578"/>
          </a:xfrm>
          <a:effectLst/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052570" y="2703830"/>
            <a:ext cx="129540" cy="367030"/>
            <a:chOff x="3948" y="4275"/>
            <a:chExt cx="204" cy="578"/>
          </a:xfrm>
          <a:effectLst/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770880" y="2714625"/>
            <a:ext cx="129540" cy="367030"/>
            <a:chOff x="3948" y="4275"/>
            <a:chExt cx="204" cy="578"/>
          </a:xfrm>
          <a:effectLst/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7519035" y="2722880"/>
            <a:ext cx="129540" cy="367030"/>
            <a:chOff x="3948" y="4275"/>
            <a:chExt cx="204" cy="578"/>
          </a:xfrm>
          <a:effectLst/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948" y="4275"/>
              <a:ext cx="0" cy="579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52" y="4309"/>
              <a:ext cx="0" cy="545"/>
            </a:xfrm>
            <a:prstGeom prst="straightConnector1">
              <a:avLst/>
            </a:prstGeom>
            <a:ln w="38100">
              <a:solidFill>
                <a:srgbClr val="F3BE3D"/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2541905" y="2027555"/>
            <a:ext cx="481330" cy="44196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0" name="Oval 49"/>
          <p:cNvSpPr/>
          <p:nvPr/>
        </p:nvSpPr>
        <p:spPr>
          <a:xfrm>
            <a:off x="4378325" y="132207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1" name="Oval 50"/>
          <p:cNvSpPr/>
          <p:nvPr/>
        </p:nvSpPr>
        <p:spPr>
          <a:xfrm>
            <a:off x="5744845" y="1703070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2" name="Oval 51"/>
          <p:cNvSpPr/>
          <p:nvPr/>
        </p:nvSpPr>
        <p:spPr>
          <a:xfrm>
            <a:off x="7252970" y="2035175"/>
            <a:ext cx="205105" cy="196850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3" name="Oval 52"/>
          <p:cNvSpPr/>
          <p:nvPr/>
        </p:nvSpPr>
        <p:spPr>
          <a:xfrm>
            <a:off x="7726680" y="1828800"/>
            <a:ext cx="81280" cy="781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54" name="Straight Connector 53"/>
          <p:cNvCxnSpPr>
            <a:stCxn id="49" idx="7"/>
            <a:endCxn id="32" idx="2"/>
          </p:cNvCxnSpPr>
          <p:nvPr/>
        </p:nvCxnSpPr>
        <p:spPr>
          <a:xfrm flipV="1">
            <a:off x="2952750" y="1814195"/>
            <a:ext cx="632460" cy="27813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2"/>
          </p:cNvCxnSpPr>
          <p:nvPr/>
        </p:nvCxnSpPr>
        <p:spPr>
          <a:xfrm flipH="1" flipV="1">
            <a:off x="2063750" y="2206625"/>
            <a:ext cx="478155" cy="4191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9" idx="0"/>
            <a:endCxn id="21" idx="4"/>
          </p:cNvCxnSpPr>
          <p:nvPr/>
        </p:nvCxnSpPr>
        <p:spPr>
          <a:xfrm flipV="1">
            <a:off x="2782570" y="1701800"/>
            <a:ext cx="71755" cy="32575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3" idx="6"/>
          </p:cNvCxnSpPr>
          <p:nvPr/>
        </p:nvCxnSpPr>
        <p:spPr>
          <a:xfrm>
            <a:off x="3375025" y="1512570"/>
            <a:ext cx="223520" cy="1333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3" idx="1"/>
          </p:cNvCxnSpPr>
          <p:nvPr/>
        </p:nvCxnSpPr>
        <p:spPr>
          <a:xfrm flipH="1" flipV="1">
            <a:off x="3025775" y="1201420"/>
            <a:ext cx="173990" cy="24130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3" idx="2"/>
            <a:endCxn id="21" idx="6"/>
          </p:cNvCxnSpPr>
          <p:nvPr/>
        </p:nvCxnSpPr>
        <p:spPr>
          <a:xfrm flipH="1">
            <a:off x="2956560" y="1512570"/>
            <a:ext cx="213360" cy="90805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2" idx="3"/>
          </p:cNvCxnSpPr>
          <p:nvPr/>
        </p:nvCxnSpPr>
        <p:spPr>
          <a:xfrm flipH="1">
            <a:off x="3382645" y="1970405"/>
            <a:ext cx="270510" cy="56070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7"/>
            <a:endCxn id="50" idx="2"/>
          </p:cNvCxnSpPr>
          <p:nvPr/>
        </p:nvCxnSpPr>
        <p:spPr>
          <a:xfrm flipV="1">
            <a:off x="3982085" y="1420495"/>
            <a:ext cx="396240" cy="23749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0" idx="1"/>
          </p:cNvCxnSpPr>
          <p:nvPr/>
        </p:nvCxnSpPr>
        <p:spPr>
          <a:xfrm flipH="1" flipV="1">
            <a:off x="4182110" y="1082675"/>
            <a:ext cx="226060" cy="26797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4"/>
          </p:cNvCxnSpPr>
          <p:nvPr/>
        </p:nvCxnSpPr>
        <p:spPr>
          <a:xfrm flipH="1">
            <a:off x="4452620" y="1518920"/>
            <a:ext cx="28575" cy="35306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2" idx="5"/>
            <a:endCxn id="24" idx="1"/>
          </p:cNvCxnSpPr>
          <p:nvPr/>
        </p:nvCxnSpPr>
        <p:spPr>
          <a:xfrm>
            <a:off x="3982085" y="1970405"/>
            <a:ext cx="122555" cy="18923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6"/>
            <a:endCxn id="27" idx="2"/>
          </p:cNvCxnSpPr>
          <p:nvPr/>
        </p:nvCxnSpPr>
        <p:spPr>
          <a:xfrm>
            <a:off x="4279900" y="2229485"/>
            <a:ext cx="676910" cy="14097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7" idx="3"/>
          </p:cNvCxnSpPr>
          <p:nvPr/>
        </p:nvCxnSpPr>
        <p:spPr>
          <a:xfrm flipH="1">
            <a:off x="4830445" y="2440305"/>
            <a:ext cx="156210" cy="231140"/>
          </a:xfrm>
          <a:prstGeom prst="lin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6" idx="5"/>
            <a:endCxn id="51" idx="1"/>
          </p:cNvCxnSpPr>
          <p:nvPr/>
        </p:nvCxnSpPr>
        <p:spPr>
          <a:xfrm>
            <a:off x="5589270" y="1520825"/>
            <a:ext cx="185420" cy="2108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6" idx="0"/>
          </p:cNvCxnSpPr>
          <p:nvPr/>
        </p:nvCxnSpPr>
        <p:spPr>
          <a:xfrm flipH="1" flipV="1">
            <a:off x="5501005" y="1104265"/>
            <a:ext cx="15875" cy="24828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6" idx="3"/>
          </p:cNvCxnSpPr>
          <p:nvPr/>
        </p:nvCxnSpPr>
        <p:spPr>
          <a:xfrm flipH="1">
            <a:off x="5122545" y="1520825"/>
            <a:ext cx="321310" cy="24320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1" idx="6"/>
            <a:endCxn id="33" idx="2"/>
          </p:cNvCxnSpPr>
          <p:nvPr/>
        </p:nvCxnSpPr>
        <p:spPr>
          <a:xfrm>
            <a:off x="5949950" y="1801495"/>
            <a:ext cx="681990" cy="2235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0" idx="1"/>
            <a:endCxn id="51" idx="5"/>
          </p:cNvCxnSpPr>
          <p:nvPr/>
        </p:nvCxnSpPr>
        <p:spPr>
          <a:xfrm flipH="1" flipV="1">
            <a:off x="5920105" y="1871345"/>
            <a:ext cx="168275" cy="23749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3" idx="1"/>
          </p:cNvCxnSpPr>
          <p:nvPr/>
        </p:nvCxnSpPr>
        <p:spPr>
          <a:xfrm flipH="1" flipV="1">
            <a:off x="6517005" y="1666240"/>
            <a:ext cx="172720" cy="227965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7"/>
            <a:endCxn id="31" idx="2"/>
          </p:cNvCxnSpPr>
          <p:nvPr/>
        </p:nvCxnSpPr>
        <p:spPr>
          <a:xfrm flipV="1">
            <a:off x="6968490" y="1664970"/>
            <a:ext cx="503555" cy="22923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8" idx="7"/>
          </p:cNvCxnSpPr>
          <p:nvPr/>
        </p:nvCxnSpPr>
        <p:spPr>
          <a:xfrm flipV="1">
            <a:off x="6524625" y="1374775"/>
            <a:ext cx="154305" cy="12128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8" idx="2"/>
          </p:cNvCxnSpPr>
          <p:nvPr/>
        </p:nvCxnSpPr>
        <p:spPr>
          <a:xfrm flipH="1">
            <a:off x="6138545" y="1565910"/>
            <a:ext cx="210820" cy="31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607300" y="1731010"/>
            <a:ext cx="151765" cy="1047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1" idx="0"/>
          </p:cNvCxnSpPr>
          <p:nvPr/>
        </p:nvCxnSpPr>
        <p:spPr>
          <a:xfrm flipV="1">
            <a:off x="7574915" y="1385570"/>
            <a:ext cx="55245" cy="18097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3" idx="7"/>
          </p:cNvCxnSpPr>
          <p:nvPr/>
        </p:nvCxnSpPr>
        <p:spPr>
          <a:xfrm flipV="1">
            <a:off x="7795895" y="1720215"/>
            <a:ext cx="234315" cy="12001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3" idx="5"/>
          </p:cNvCxnSpPr>
          <p:nvPr/>
        </p:nvCxnSpPr>
        <p:spPr>
          <a:xfrm>
            <a:off x="7795895" y="1895475"/>
            <a:ext cx="114935" cy="18161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6"/>
          </p:cNvCxnSpPr>
          <p:nvPr/>
        </p:nvCxnSpPr>
        <p:spPr>
          <a:xfrm>
            <a:off x="7458075" y="2133600"/>
            <a:ext cx="269240" cy="73025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53" idx="3"/>
          </p:cNvCxnSpPr>
          <p:nvPr/>
        </p:nvCxnSpPr>
        <p:spPr>
          <a:xfrm flipV="1">
            <a:off x="7457440" y="1895475"/>
            <a:ext cx="281305" cy="160020"/>
          </a:xfrm>
          <a:prstGeom prst="lin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7" idx="7"/>
            <a:endCxn id="51" idx="3"/>
          </p:cNvCxnSpPr>
          <p:nvPr/>
        </p:nvCxnSpPr>
        <p:spPr>
          <a:xfrm flipV="1">
            <a:off x="5132070" y="1871345"/>
            <a:ext cx="642620" cy="42926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Right Arrow 8"/>
          <p:cNvSpPr/>
          <p:nvPr/>
        </p:nvSpPr>
        <p:spPr>
          <a:xfrm>
            <a:off x="3760470" y="3309620"/>
            <a:ext cx="2615565" cy="1102360"/>
          </a:xfrm>
          <a:prstGeom prst="rightArrow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IN" sz="2400" b="1"/>
          </a:p>
        </p:txBody>
      </p:sp>
      <p:sp>
        <p:nvSpPr>
          <p:cNvPr id="4" name="Rectangle 3"/>
          <p:cNvSpPr/>
          <p:nvPr/>
        </p:nvSpPr>
        <p:spPr>
          <a:xfrm>
            <a:off x="2107565" y="2985135"/>
            <a:ext cx="1459865" cy="1805305"/>
          </a:xfrm>
          <a:prstGeom prst="rect">
            <a:avLst/>
          </a:prstGeom>
          <a:noFill/>
          <a:ln w="7620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6527800" y="2963545"/>
            <a:ext cx="1459865" cy="1805305"/>
          </a:xfrm>
          <a:prstGeom prst="rect">
            <a:avLst/>
          </a:prstGeom>
          <a:noFill/>
          <a:ln w="76200"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document-file-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0" y="3336290"/>
            <a:ext cx="1423035" cy="142303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681470" y="3279140"/>
            <a:ext cx="1455308" cy="1466106"/>
            <a:chOff x="10504" y="5012"/>
            <a:chExt cx="2785" cy="2785"/>
          </a:xfrm>
        </p:grpSpPr>
        <p:pic>
          <p:nvPicPr>
            <p:cNvPr id="7" name="Picture 6" descr="document-file-ic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04" y="5012"/>
              <a:ext cx="2785" cy="2785"/>
            </a:xfrm>
            <a:prstGeom prst="rect">
              <a:avLst/>
            </a:prstGeom>
          </p:spPr>
        </p:pic>
        <p:pic>
          <p:nvPicPr>
            <p:cNvPr id="8" name="Picture 7" descr="Filetype-Docs-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6" y="5458"/>
              <a:ext cx="1931" cy="1846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05295" y="1291590"/>
            <a:ext cx="994410" cy="956310"/>
            <a:chOff x="10683" y="2749"/>
            <a:chExt cx="1566" cy="1506"/>
          </a:xfrm>
        </p:grpSpPr>
        <p:pic>
          <p:nvPicPr>
            <p:cNvPr id="11" name="Picture 10" descr="document-file-ic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3" y="2816"/>
              <a:ext cx="1408" cy="1408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Oval 11"/>
            <p:cNvSpPr/>
            <p:nvPr/>
          </p:nvSpPr>
          <p:spPr>
            <a:xfrm>
              <a:off x="10683" y="2749"/>
              <a:ext cx="1566" cy="150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7305675" y="2358390"/>
            <a:ext cx="10795" cy="454025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4085" y="2941955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X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5590" y="2876550"/>
            <a:ext cx="648335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Y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0310" y="1439545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bg1"/>
                </a:solidFill>
              </a:rPr>
              <a:t>X</a:t>
            </a:r>
            <a:endParaRPr lang="x-none" altLang="en-IN" sz="36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470" y="1104900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61790" y="2791460"/>
            <a:ext cx="1933575" cy="808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b="1" i="1">
                <a:solidFill>
                  <a:schemeClr val="bg1"/>
                </a:solidFill>
              </a:rPr>
              <a:t>H(X/Y)</a:t>
            </a:r>
            <a:endParaRPr lang="x-none" altLang="en-IN" sz="2800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Arrow 8"/>
          <p:cNvSpPr/>
          <p:nvPr/>
        </p:nvSpPr>
        <p:spPr>
          <a:xfrm>
            <a:off x="3760470" y="3309620"/>
            <a:ext cx="2615565" cy="1102360"/>
          </a:xfrm>
          <a:prstGeom prst="rightArrow">
            <a:avLst/>
          </a:prstGeom>
          <a:noFill/>
          <a:ln w="38100"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IN" sz="2400" b="1"/>
          </a:p>
        </p:txBody>
      </p:sp>
      <p:sp>
        <p:nvSpPr>
          <p:cNvPr id="4" name="Rectangle 3"/>
          <p:cNvSpPr/>
          <p:nvPr/>
        </p:nvSpPr>
        <p:spPr>
          <a:xfrm>
            <a:off x="2107565" y="2985135"/>
            <a:ext cx="1459865" cy="1805305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6527800" y="2963545"/>
            <a:ext cx="1459865" cy="1805305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05675" y="2358390"/>
            <a:ext cx="10795" cy="45402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56815" y="3425190"/>
            <a:ext cx="875030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tx1"/>
                </a:solidFill>
              </a:rPr>
              <a:t>X</a:t>
            </a:r>
            <a:endParaRPr lang="x-none" altLang="en-IN" sz="3600" b="1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2770" y="3349625"/>
            <a:ext cx="648335" cy="101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b="1">
                <a:solidFill>
                  <a:schemeClr val="tx1"/>
                </a:solidFill>
              </a:rPr>
              <a:t>Y</a:t>
            </a:r>
            <a:endParaRPr lang="x-none" altLang="en-IN" sz="3600" b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56755" y="1430020"/>
            <a:ext cx="875030" cy="1626870"/>
            <a:chOff x="9906" y="1740"/>
            <a:chExt cx="1378" cy="2562"/>
          </a:xfrm>
        </p:grpSpPr>
        <p:sp>
          <p:nvSpPr>
            <p:cNvPr id="18" name="TextBox 17"/>
            <p:cNvSpPr txBox="1"/>
            <p:nvPr/>
          </p:nvSpPr>
          <p:spPr>
            <a:xfrm>
              <a:off x="9906" y="2267"/>
              <a:ext cx="1378" cy="1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3600" b="1">
                  <a:solidFill>
                    <a:schemeClr val="tx1"/>
                  </a:solidFill>
                </a:rPr>
                <a:t>X</a:t>
              </a:r>
              <a:endParaRPr lang="x-none" altLang="en-IN" sz="3600" b="1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22" y="1740"/>
              <a:ext cx="596" cy="25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tx1"/>
                  </a:solidFill>
                </a:rPr>
                <a:t>^</a:t>
              </a:r>
              <a:endParaRPr lang="x-none" altLang="en-IN" sz="6000" b="1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54450" y="2945130"/>
            <a:ext cx="2230755" cy="552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 i="1">
                <a:solidFill>
                  <a:schemeClr val="tx1"/>
                </a:solidFill>
              </a:rPr>
              <a:t>Bits at Rate &gt; H(X|Y)</a:t>
            </a:r>
            <a:endParaRPr lang="x-none" altLang="en-IN" sz="2800" b="1" i="1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111115" y="3197860"/>
            <a:ext cx="99060" cy="66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203065" y="1871345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endParaRPr lang="x-none" altLang="en-IN" sz="4000" b="1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5340" y="1806575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1390" y="2910840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3014345" y="1949450"/>
            <a:ext cx="119062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0">
            <a:off x="8502015" y="1870710"/>
            <a:ext cx="1190625" cy="3173730"/>
            <a:chOff x="4080" y="3305"/>
            <a:chExt cx="2539" cy="414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5576570" y="3277235"/>
            <a:ext cx="42164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6766560" y="3288030"/>
            <a:ext cx="39941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537700" y="1526540"/>
            <a:ext cx="643890" cy="1437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IN" b="1">
                <a:solidFill>
                  <a:schemeClr val="bg1"/>
                </a:solidFill>
              </a:rPr>
              <a:t>RELIABLE</a:t>
            </a:r>
            <a:endParaRPr lang="x-none" altLang="en-IN" b="1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18015" y="3870960"/>
            <a:ext cx="641985" cy="1437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IN">
                <a:solidFill>
                  <a:schemeClr val="accent2">
                    <a:lumMod val="20000"/>
                    <a:lumOff val="80000"/>
                  </a:schemeClr>
                </a:solidFill>
              </a:rPr>
              <a:t>UNRELIABLE</a:t>
            </a:r>
            <a:endParaRPr lang="x-none" altLang="en-IN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1960" y="2477770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X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02865" y="305054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618345" y="3104515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78295" y="2466975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Y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83750" y="2759075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2534920" y="3785870"/>
            <a:ext cx="64198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FROZEN</a:t>
            </a:r>
            <a:endParaRPr lang="x-none" alt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771015" y="1795780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r>
              <a:rPr lang="x-none" altLang="en-IN" sz="4000" b="1" baseline="30000">
                <a:solidFill>
                  <a:srgbClr val="8EF3E6"/>
                </a:solidFill>
              </a:rPr>
              <a:t>-1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3040" y="1731010"/>
            <a:ext cx="1329690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1440" y="2835275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 flipH="1">
            <a:off x="962025" y="1918335"/>
            <a:ext cx="78803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3188335" y="3201670"/>
            <a:ext cx="65976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4660900" y="3234055"/>
            <a:ext cx="58166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11500" y="234823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X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9275" y="3018155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80890" y="234823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Y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8080" y="1706880"/>
            <a:ext cx="101663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T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1315" y="240284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16720" y="2586990"/>
            <a:ext cx="378460" cy="1626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6000" b="1">
                <a:solidFill>
                  <a:schemeClr val="bg1"/>
                </a:solidFill>
              </a:rPr>
              <a:t>^</a:t>
            </a:r>
            <a:endParaRPr lang="x-none" altLang="en-IN" sz="6000" b="1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661150" y="3147695"/>
            <a:ext cx="754380" cy="410210"/>
          </a:xfrm>
          <a:prstGeom prst="rightArrow">
            <a:avLst/>
          </a:prstGeom>
          <a:noFill/>
          <a:ln w="28575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rgbClr val="8EF3E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9890" y="2918460"/>
            <a:ext cx="875030" cy="1115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 b="1" i="1">
                <a:solidFill>
                  <a:schemeClr val="bg1"/>
                </a:solidFill>
              </a:rPr>
              <a:t>X</a:t>
            </a:r>
            <a:r>
              <a:rPr lang="x-none" altLang="en-IN" sz="4000" b="1" i="1" baseline="-25000">
                <a:solidFill>
                  <a:schemeClr val="bg1"/>
                </a:solidFill>
              </a:rPr>
              <a:t>N</a:t>
            </a:r>
            <a:endParaRPr lang="x-none" altLang="en-IN" sz="4000" b="1" i="1" baseline="-2500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8585200" y="3147695"/>
            <a:ext cx="754380" cy="410210"/>
          </a:xfrm>
          <a:prstGeom prst="rightArrow">
            <a:avLst/>
          </a:prstGeom>
          <a:noFill/>
          <a:ln w="28575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>
              <a:solidFill>
                <a:srgbClr val="8EF3E6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415415" y="368744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2235" y="4043680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339850" y="449770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318260" y="4897755"/>
            <a:ext cx="107950" cy="27051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" idx="2"/>
          </p:cNvCxnSpPr>
          <p:nvPr/>
        </p:nvCxnSpPr>
        <p:spPr>
          <a:xfrm flipV="1">
            <a:off x="1404620" y="5060315"/>
            <a:ext cx="4533265" cy="497205"/>
          </a:xfrm>
          <a:prstGeom prst="bentConnector2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26210" y="5211445"/>
            <a:ext cx="0" cy="36766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0800000">
            <a:off x="589280" y="3753485"/>
            <a:ext cx="64198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FROZEN</a:t>
            </a:r>
            <a:endParaRPr lang="x-none" alt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377440" y="1115695"/>
            <a:ext cx="70675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4000" b="1">
                <a:solidFill>
                  <a:srgbClr val="8EF3E6"/>
                </a:solidFill>
              </a:rPr>
              <a:t>T</a:t>
            </a:r>
            <a:endParaRPr lang="x-none" altLang="en-IN" sz="4000" b="1">
              <a:solidFill>
                <a:srgbClr val="8EF3E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6005" y="1091565"/>
            <a:ext cx="798195" cy="3329305"/>
          </a:xfrm>
          <a:prstGeom prst="rect">
            <a:avLst/>
          </a:prstGeom>
          <a:noFill/>
          <a:ln w="57150">
            <a:solidFill>
              <a:srgbClr val="8EF3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p>
            <a:pPr algn="ctr"/>
            <a:r>
              <a:rPr lang="x-none" altLang="en-IN" sz="3600" b="1">
                <a:solidFill>
                  <a:srgbClr val="8EF3E6"/>
                </a:solidFill>
              </a:rPr>
              <a:t>DECODER</a:t>
            </a:r>
            <a:endParaRPr lang="x-none" altLang="en-IN" sz="4000" b="1" baseline="30000">
              <a:solidFill>
                <a:srgbClr val="8EF3E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0615" y="2219960"/>
            <a:ext cx="681990" cy="127571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 sz="2400" b="1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x-none" altLang="en-IN" sz="2400" b="1" baseline="-2500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x-none" altLang="en-IN" sz="2400" b="1" baseline="-250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0">
            <a:off x="1188085" y="1192530"/>
            <a:ext cx="1190625" cy="3109595"/>
            <a:chOff x="4080" y="3305"/>
            <a:chExt cx="2539" cy="414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0">
            <a:off x="5718175" y="1196340"/>
            <a:ext cx="1190625" cy="3173730"/>
            <a:chOff x="4080" y="3305"/>
            <a:chExt cx="2539" cy="414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080" y="5820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097" y="631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080" y="6893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97" y="7454"/>
              <a:ext cx="2485" cy="0"/>
            </a:xfrm>
            <a:prstGeom prst="straightConnector1">
              <a:avLst/>
            </a:prstGeom>
            <a:ln w="57150">
              <a:solidFill>
                <a:schemeClr val="accent2">
                  <a:lumMod val="40000"/>
                  <a:lumOff val="60000"/>
                </a:schemeClr>
              </a:solidFill>
              <a:prstDash val="sysDot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3143250" y="2512060"/>
            <a:ext cx="421640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1" name="Right Arrow 40"/>
          <p:cNvSpPr/>
          <p:nvPr/>
        </p:nvSpPr>
        <p:spPr>
          <a:xfrm>
            <a:off x="4391660" y="2505710"/>
            <a:ext cx="399415" cy="410210"/>
          </a:xfrm>
          <a:prstGeom prst="rightArrow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063875" y="1729105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X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6605" y="2293620"/>
            <a:ext cx="875030" cy="1009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3600" i="1">
                <a:solidFill>
                  <a:schemeClr val="bg1"/>
                </a:solidFill>
              </a:rPr>
              <a:t>U</a:t>
            </a:r>
            <a:r>
              <a:rPr lang="x-none" altLang="en-IN" sz="3600" i="1" baseline="-25000">
                <a:solidFill>
                  <a:schemeClr val="bg1"/>
                </a:solidFill>
              </a:rPr>
              <a:t>N</a:t>
            </a:r>
            <a:endParaRPr lang="x-none" altLang="en-IN" sz="3600" i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37050" y="1742440"/>
            <a:ext cx="875030" cy="805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2800" i="1">
                <a:solidFill>
                  <a:schemeClr val="bg1"/>
                </a:solidFill>
              </a:rPr>
              <a:t>Y</a:t>
            </a:r>
            <a:r>
              <a:rPr lang="x-none" altLang="en-IN" sz="2800" i="1" baseline="-25000">
                <a:solidFill>
                  <a:schemeClr val="bg1"/>
                </a:solidFill>
              </a:rPr>
              <a:t>N</a:t>
            </a:r>
            <a:endParaRPr lang="x-none" altLang="en-IN" sz="2800" i="1" baseline="-2500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rot="10800000">
            <a:off x="434340" y="3028950"/>
            <a:ext cx="916305" cy="11544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'N-K' FROZEN</a:t>
            </a:r>
            <a:endParaRPr lang="x-none" altLang="en-IN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99250" y="1922780"/>
            <a:ext cx="643890" cy="29451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 b="1">
                <a:solidFill>
                  <a:schemeClr val="bg1"/>
                </a:solidFill>
              </a:rPr>
              <a:t>SOFT OUTPUTS</a:t>
            </a:r>
            <a:endParaRPr lang="x-none" altLang="en-IN" b="1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5840" y="900430"/>
            <a:ext cx="1033145" cy="3608705"/>
          </a:xfrm>
          <a:prstGeom prst="rect">
            <a:avLst/>
          </a:pr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l"/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>
              <a:solidFill>
                <a:srgbClr val="8EF3E6"/>
              </a:solidFill>
            </a:endParaRPr>
          </a:p>
          <a:p>
            <a:pPr algn="ctr"/>
            <a:r>
              <a:rPr lang="x-none" altLang="en-IN" sz="20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PHY LAYER ERROR DETECTION</a:t>
            </a:r>
            <a:endParaRPr lang="x-none" altLang="en-IN" sz="20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 baseline="300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  <a:p>
            <a:pPr algn="ctr"/>
            <a:endParaRPr lang="x-none" altLang="en-IN" sz="2000" b="1" baseline="30000">
              <a:solidFill>
                <a:srgbClr val="8EF3E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0800000">
            <a:off x="334010" y="905510"/>
            <a:ext cx="916305" cy="143764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p>
            <a:r>
              <a:rPr lang="x-none" altLang="en-IN">
                <a:solidFill>
                  <a:schemeClr val="bg1"/>
                </a:solidFill>
              </a:rPr>
              <a:t>'K' ASSUMED RELIABLE</a:t>
            </a:r>
            <a:endParaRPr lang="x-none" altLang="en-IN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3" idx="2"/>
            <a:endCxn id="20" idx="3"/>
          </p:cNvCxnSpPr>
          <p:nvPr/>
        </p:nvCxnSpPr>
        <p:spPr>
          <a:xfrm rot="5400000">
            <a:off x="4850130" y="2177415"/>
            <a:ext cx="690880" cy="5354320"/>
          </a:xfrm>
          <a:prstGeom prst="bentConnector2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17165" y="4758055"/>
            <a:ext cx="1122045" cy="552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 i="1">
                <a:solidFill>
                  <a:schemeClr val="accent4">
                    <a:lumMod val="20000"/>
                    <a:lumOff val="80000"/>
                  </a:schemeClr>
                </a:solidFill>
              </a:rPr>
              <a:t>NACK</a:t>
            </a:r>
            <a:endParaRPr lang="x-none" altLang="en-IN" b="1" i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2155" y="4775835"/>
            <a:ext cx="1786255" cy="847725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INCREASE FROZEN BITS</a:t>
            </a:r>
            <a:endParaRPr lang="x-none" altLang="en-IN" b="1" i="1" baseline="-2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204085" y="1904365"/>
            <a:ext cx="1664335" cy="21831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 sz="5400"/>
              <a:t>X</a:t>
            </a:r>
            <a:endParaRPr lang="x-none" altLang="en-IN" sz="5400"/>
          </a:p>
        </p:txBody>
      </p:sp>
      <p:sp>
        <p:nvSpPr>
          <p:cNvPr id="6" name="Rectangle 5"/>
          <p:cNvSpPr/>
          <p:nvPr/>
        </p:nvSpPr>
        <p:spPr>
          <a:xfrm>
            <a:off x="6156325" y="1879600"/>
            <a:ext cx="1664335" cy="21831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 sz="6000"/>
              <a:t>Y</a:t>
            </a:r>
            <a:endParaRPr lang="x-none" altLang="en-IN" sz="6000"/>
          </a:p>
        </p:txBody>
      </p:sp>
      <p:grpSp>
        <p:nvGrpSpPr>
          <p:cNvPr id="28" name="Group 27"/>
          <p:cNvGrpSpPr/>
          <p:nvPr/>
        </p:nvGrpSpPr>
        <p:grpSpPr>
          <a:xfrm rot="0">
            <a:off x="3897630" y="2349500"/>
            <a:ext cx="1735455" cy="1224915"/>
            <a:chOff x="4118" y="3305"/>
            <a:chExt cx="2502" cy="163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10800000">
            <a:off x="4348480" y="2497455"/>
            <a:ext cx="1800225" cy="1224915"/>
            <a:chOff x="4118" y="3305"/>
            <a:chExt cx="2502" cy="163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118" y="3305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135" y="3799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118" y="4378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35" y="4939"/>
              <a:ext cx="248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76085" y="4163695"/>
            <a:ext cx="853440" cy="1626870"/>
            <a:chOff x="11658" y="6932"/>
            <a:chExt cx="1344" cy="2562"/>
          </a:xfrm>
        </p:grpSpPr>
        <p:sp>
          <p:nvSpPr>
            <p:cNvPr id="32" name="TextBox 31"/>
            <p:cNvSpPr txBox="1"/>
            <p:nvPr/>
          </p:nvSpPr>
          <p:spPr>
            <a:xfrm>
              <a:off x="11692" y="6932"/>
              <a:ext cx="596" cy="2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tx1"/>
                  </a:solidFill>
                </a:rPr>
                <a:t>^</a:t>
              </a:r>
              <a:endParaRPr lang="x-none" altLang="en-IN" sz="6000" b="1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658" y="7442"/>
              <a:ext cx="1345" cy="1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3600" b="1"/>
                <a:t>X</a:t>
              </a:r>
              <a:endParaRPr lang="x-none" altLang="en-IN" sz="3600" b="1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43835" y="4174490"/>
            <a:ext cx="854075" cy="1626870"/>
            <a:chOff x="11658" y="6932"/>
            <a:chExt cx="1345" cy="2562"/>
          </a:xfrm>
        </p:grpSpPr>
        <p:sp>
          <p:nvSpPr>
            <p:cNvPr id="36" name="TextBox 35"/>
            <p:cNvSpPr txBox="1"/>
            <p:nvPr/>
          </p:nvSpPr>
          <p:spPr>
            <a:xfrm>
              <a:off x="11692" y="6932"/>
              <a:ext cx="596" cy="2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6000" b="1">
                  <a:solidFill>
                    <a:schemeClr val="tx1"/>
                  </a:solidFill>
                </a:rPr>
                <a:t>^</a:t>
              </a:r>
              <a:endParaRPr lang="x-none" altLang="en-IN" sz="6000" b="1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658" y="7442"/>
              <a:ext cx="1345" cy="1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3600" b="1"/>
                <a:t>Y</a:t>
              </a:r>
              <a:endParaRPr lang="x-none" altLang="en-IN" sz="3600" b="1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2982595" y="4087495"/>
            <a:ext cx="0" cy="356870"/>
          </a:xfrm>
          <a:prstGeom prst="straightConnector1">
            <a:avLst/>
          </a:prstGeom>
          <a:ln w="28575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035800" y="4076700"/>
            <a:ext cx="0" cy="356870"/>
          </a:xfrm>
          <a:prstGeom prst="straightConnector1">
            <a:avLst/>
          </a:prstGeom>
          <a:ln w="28575"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812925" y="782955"/>
          <a:ext cx="506095" cy="32194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60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x-none" b="0" i="1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x-none" b="0" i="1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x-none" b="0" i="1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b="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x-none" b="0" i="1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3145155" y="785495"/>
          <a:ext cx="506095" cy="32194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6095"/>
              </a:tblGrid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x-none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x-none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x-none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x-none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x-none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4319270" y="771525"/>
          <a:ext cx="506095" cy="32194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6095"/>
              </a:tblGrid>
              <a:tr h="552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x-none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x-none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x-none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x-none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x-none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x-none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1528445" y="960120"/>
            <a:ext cx="166370" cy="19443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7" name="Left Brace 6"/>
          <p:cNvSpPr/>
          <p:nvPr/>
        </p:nvSpPr>
        <p:spPr>
          <a:xfrm>
            <a:off x="2791460" y="843915"/>
            <a:ext cx="166370" cy="14211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8" name="Left Brace 7"/>
          <p:cNvSpPr/>
          <p:nvPr/>
        </p:nvSpPr>
        <p:spPr>
          <a:xfrm>
            <a:off x="4038600" y="818515"/>
            <a:ext cx="166370" cy="998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69010" y="1051560"/>
            <a:ext cx="641985" cy="1647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r>
              <a:rPr lang="x-none" altLang="en-IN"/>
              <a:t>good channels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273300" y="677545"/>
            <a:ext cx="641985" cy="1647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r>
              <a:rPr lang="x-none" altLang="en-IN"/>
              <a:t>good channels</a:t>
            </a:r>
            <a:endParaRPr lang="x-none" altLang="en-IN"/>
          </a:p>
        </p:txBody>
      </p:sp>
      <p:sp>
        <p:nvSpPr>
          <p:cNvPr id="11" name="TextBox 10"/>
          <p:cNvSpPr txBox="1"/>
          <p:nvPr/>
        </p:nvSpPr>
        <p:spPr>
          <a:xfrm>
            <a:off x="3628390" y="477520"/>
            <a:ext cx="641985" cy="1647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r>
              <a:rPr lang="x-none" altLang="en-IN"/>
              <a:t>good channels</a:t>
            </a:r>
            <a:endParaRPr lang="x-none" altLang="en-IN"/>
          </a:p>
        </p:txBody>
      </p:sp>
      <p:sp>
        <p:nvSpPr>
          <p:cNvPr id="12" name="TextBox 11"/>
          <p:cNvSpPr txBox="1"/>
          <p:nvPr/>
        </p:nvSpPr>
        <p:spPr>
          <a:xfrm>
            <a:off x="1894205" y="5148580"/>
            <a:ext cx="4795520" cy="550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</a:t>
            </a:r>
            <a:r>
              <a:rPr lang="x-none" altLang="en-IN" baseline="-25000"/>
              <a:t>1              </a:t>
            </a:r>
            <a:r>
              <a:rPr lang="x-none" altLang="en-IN"/>
              <a:t> &lt;     p</a:t>
            </a:r>
            <a:r>
              <a:rPr lang="x-none" altLang="en-IN" baseline="-25000"/>
              <a:t>2</a:t>
            </a:r>
            <a:r>
              <a:rPr lang="x-none" altLang="en-IN"/>
              <a:t>        &lt;      p</a:t>
            </a:r>
            <a:r>
              <a:rPr lang="x-none" altLang="en-IN" baseline="-25000"/>
              <a:t>3</a:t>
            </a:r>
            <a:endParaRPr lang="x-none" altLang="en-IN" baseline="-2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Kingsoft Office WPP</Application>
  <PresentationFormat>Widescreen</PresentationFormat>
  <Paragraphs>166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smart</dc:creator>
  <cp:lastModifiedBy>smart</cp:lastModifiedBy>
  <cp:revision>21</cp:revision>
  <dcterms:created xsi:type="dcterms:W3CDTF">2018-01-09T05:13:43Z</dcterms:created>
  <dcterms:modified xsi:type="dcterms:W3CDTF">2018-01-09T05:13:43Z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16393ަ-10.1.0.5707</vt:lpwstr>
  </property>
</Properties>
</file>