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0" r:id="rId5"/>
    <p:sldId id="261" r:id="rId6"/>
    <p:sldId id="265" r:id="rId8"/>
    <p:sldId id="266" r:id="rId9"/>
    <p:sldId id="267" r:id="rId10"/>
    <p:sldId id="269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281" r:id="rId21"/>
    <p:sldId id="285" r:id="rId22"/>
    <p:sldId id="284" r:id="rId23"/>
    <p:sldId id="282" r:id="rId24"/>
    <p:sldId id="286" r:id="rId25"/>
    <p:sldId id="287" r:id="rId26"/>
    <p:sldId id="289" r:id="rId27"/>
    <p:sldId id="29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7A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ä¸­åº¦æ ·å¼ 1 - å¼ºè°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5"/>
            <a:ext cx="685801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2" y="3602043"/>
            <a:ext cx="685801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85" y="365126"/>
            <a:ext cx="1971678" cy="5811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34" cy="58118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12" cy="285274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12" cy="15001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8"/>
            <a:ext cx="3886206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7" y="1825628"/>
            <a:ext cx="3886206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12" cy="1325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5"/>
            <a:ext cx="3868346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9"/>
            <a:ext cx="3868346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7" y="1681165"/>
            <a:ext cx="388739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7" y="2505079"/>
            <a:ext cx="3887397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8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5" y="6356359"/>
            <a:ext cx="3086105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60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5.png"/><Relationship Id="rId1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p>
            <a:r>
              <a:rPr lang="x-none" altLang="en-IN" sz="4000"/>
              <a:t>REED MULLER CODES ACHIEVE CAPACITY ON ERASURE CHANNELS</a:t>
            </a:r>
            <a:br>
              <a:rPr lang="x-none" altLang="en-IN" sz="4000"/>
            </a:br>
            <a:r>
              <a:rPr lang="x-none" altLang="en-IN" sz="1600"/>
              <a:t>S.Kudekar,S.Kumar,M.Mondelli,H.D.Pfister,E.Sasoglu,R.Urbanke</a:t>
            </a:r>
            <a:endParaRPr lang="x-none" altLang="en-IN" sz="1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990"/>
            <a:ext cx="6858000" cy="2445385"/>
          </a:xfrm>
        </p:spPr>
        <p:txBody>
          <a:bodyPr>
            <a:normAutofit fontScale="80000"/>
          </a:bodyPr>
          <a:p>
            <a:pPr>
              <a:lnSpc>
                <a:spcPct val="50000"/>
              </a:lnSpc>
            </a:pPr>
            <a:r>
              <a:rPr lang="x-none" altLang="en-IN" i="1"/>
              <a:t>E2:207:Concentration Inequalities </a:t>
            </a:r>
            <a:endParaRPr lang="x-none" altLang="en-IN" i="1"/>
          </a:p>
          <a:p>
            <a:pPr>
              <a:lnSpc>
                <a:spcPct val="50000"/>
              </a:lnSpc>
            </a:pPr>
            <a:r>
              <a:rPr lang="x-none" altLang="en-IN" i="1"/>
              <a:t>Course Project Report</a:t>
            </a:r>
            <a:endParaRPr lang="x-none" altLang="en-IN" i="1"/>
          </a:p>
          <a:p>
            <a:pPr>
              <a:lnSpc>
                <a:spcPct val="50000"/>
              </a:lnSpc>
            </a:pPr>
            <a:r>
              <a:rPr lang="x-none" altLang="en-IN" i="1"/>
              <a:t>by</a:t>
            </a:r>
            <a:endParaRPr lang="x-none" altLang="en-IN" i="1"/>
          </a:p>
          <a:p>
            <a:pPr>
              <a:lnSpc>
                <a:spcPct val="50000"/>
              </a:lnSpc>
            </a:pPr>
            <a:r>
              <a:rPr lang="x-none" altLang="en-IN" sz="3600"/>
              <a:t>Ramakrishnan</a:t>
            </a:r>
            <a:endParaRPr lang="x-none" altLang="en-IN" sz="3600"/>
          </a:p>
          <a:p>
            <a:pPr>
              <a:lnSpc>
                <a:spcPct val="50000"/>
              </a:lnSpc>
            </a:pPr>
            <a:r>
              <a:rPr lang="x-none" altLang="en-IN" sz="3600"/>
              <a:t>Soumya Subhra Banerjee</a:t>
            </a:r>
            <a:endParaRPr lang="x-none" altLang="en-IN" sz="3600"/>
          </a:p>
          <a:p>
            <a:pPr>
              <a:lnSpc>
                <a:spcPct val="50000"/>
              </a:lnSpc>
            </a:pPr>
            <a:r>
              <a:rPr lang="x-none" altLang="en-IN" sz="2000"/>
              <a:t>ECE,IISc</a:t>
            </a:r>
            <a:endParaRPr lang="x-none" altLang="en-IN" sz="2000"/>
          </a:p>
          <a:p>
            <a:pPr>
              <a:lnSpc>
                <a:spcPct val="50000"/>
              </a:lnSpc>
            </a:pPr>
            <a:r>
              <a:rPr lang="x-none" altLang="en-IN" sz="2000"/>
              <a:t>December 2,2017</a:t>
            </a:r>
            <a:endParaRPr lang="x-none" altLang="en-IN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MAP EXIT function </a:t>
            </a:r>
            <a:r>
              <a:rPr lang="x-none" altLang="en-IN" sz="2800" i="1"/>
              <a:t>...as a measure of a set</a:t>
            </a:r>
            <a:endParaRPr lang="x-none" altLang="en-IN" sz="2800" i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x-none" altLang="en-US"/>
              <a:t>EXIT-6.Omega</a:t>
            </a:r>
            <a:endParaRPr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07720" y="1278255"/>
            <a:ext cx="7477760" cy="4989830"/>
            <a:chOff x="1272" y="2013"/>
            <a:chExt cx="11776" cy="7858"/>
          </a:xfrm>
        </p:grpSpPr>
        <p:sp>
          <p:nvSpPr>
            <p:cNvPr id="8" name="TextBox 7"/>
            <p:cNvSpPr txBox="1"/>
            <p:nvPr/>
          </p:nvSpPr>
          <p:spPr>
            <a:xfrm>
              <a:off x="1272" y="2013"/>
              <a:ext cx="11777" cy="78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x-none" altLang="en-IN" sz="2000" i="1"/>
                <a:t>Proof:</a:t>
              </a:r>
              <a:endParaRPr lang="x-none" altLang="en-IN" sz="2000" i="1"/>
            </a:p>
            <a:p>
              <a:r>
                <a:rPr lang="x-none" altLang="en-IN" sz="2000" i="1"/>
                <a:t>by definition of conditional entropy,</a:t>
              </a:r>
              <a:endParaRPr lang="x-none" altLang="en-IN" sz="2000" i="1"/>
            </a:p>
            <a:p>
              <a:endParaRPr lang="x-none" altLang="en-IN" sz="2000" i="1"/>
            </a:p>
            <a:p>
              <a:endParaRPr lang="x-none" altLang="en-IN" sz="2000" i="1"/>
            </a:p>
            <a:p>
              <a:endParaRPr lang="x-none" altLang="en-IN" sz="2000" i="1"/>
            </a:p>
            <a:p>
              <a:endParaRPr lang="x-none" altLang="en-IN" sz="2000" i="1"/>
            </a:p>
            <a:p>
              <a:endParaRPr lang="x-none" altLang="en-IN" sz="2000" i="1"/>
            </a:p>
            <a:p>
              <a:pPr>
                <a:lnSpc>
                  <a:spcPct val="70000"/>
                </a:lnSpc>
              </a:pPr>
              <a:r>
                <a:rPr lang="x-none" altLang="en-IN" sz="2000" i="1"/>
                <a:t>WOLOG assume all 0's were sent.due to error pattern A , few bits got erased.</a:t>
              </a:r>
              <a:endParaRPr lang="x-none" altLang="en-IN" sz="2000" i="1"/>
            </a:p>
            <a:p>
              <a:pPr>
                <a:lnSpc>
                  <a:spcPct val="70000"/>
                </a:lnSpc>
              </a:pPr>
              <a:endParaRPr lang="x-none" altLang="en-IN" sz="2000" i="1"/>
            </a:p>
            <a:p>
              <a:pPr>
                <a:lnSpc>
                  <a:spcPct val="70000"/>
                </a:lnSpc>
              </a:pPr>
              <a:r>
                <a:rPr lang="x-none" altLang="en-IN" sz="2000" i="1"/>
                <a:t>thus,</a:t>
              </a:r>
              <a:endParaRPr lang="x-none" altLang="en-IN" sz="2000" i="1"/>
            </a:p>
            <a:p>
              <a:pPr>
                <a:lnSpc>
                  <a:spcPct val="70000"/>
                </a:lnSpc>
              </a:pPr>
              <a:endParaRPr lang="x-none" altLang="en-IN" sz="2000" i="1"/>
            </a:p>
            <a:p>
              <a:pPr>
                <a:lnSpc>
                  <a:spcPct val="70000"/>
                </a:lnSpc>
              </a:pPr>
              <a:endParaRPr lang="x-none" altLang="en-IN" sz="2000" i="1"/>
            </a:p>
            <a:p>
              <a:pPr>
                <a:lnSpc>
                  <a:spcPct val="70000"/>
                </a:lnSpc>
              </a:pPr>
              <a:endParaRPr lang="x-none" altLang="en-IN" sz="2000" i="1"/>
            </a:p>
            <a:p>
              <a:pPr>
                <a:lnSpc>
                  <a:spcPct val="70000"/>
                </a:lnSpc>
              </a:pPr>
              <a:r>
                <a:rPr lang="x-none" altLang="en-IN" sz="2000" i="1"/>
                <a:t>Now , if A </a:t>
              </a:r>
              <a:r>
                <a:rPr lang="x-none" altLang="en-IN" sz="2000" i="1">
                  <a:sym typeface="+mn-ea"/>
                </a:rPr>
                <a:t>∈ </a:t>
              </a:r>
              <a:r>
                <a:rPr lang="x-none" altLang="en-IN" sz="2000" i="1">
                  <a:solidFill>
                    <a:schemeClr val="tx1"/>
                  </a:solidFill>
                  <a:latin typeface="Ubuntu" charset="0"/>
                  <a:cs typeface="Ubuntu" charset="0"/>
                  <a:sym typeface="+mn-ea"/>
                </a:rPr>
                <a:t>Ω</a:t>
              </a:r>
              <a:r>
                <a:rPr lang="x-none" altLang="en-IN" sz="2000" i="1" baseline="-25000">
                  <a:solidFill>
                    <a:schemeClr val="tx1"/>
                  </a:solidFill>
                  <a:latin typeface="Ubuntu" charset="0"/>
                  <a:cs typeface="Ubuntu" charset="0"/>
                  <a:sym typeface="+mn-ea"/>
                </a:rPr>
                <a:t>i</a:t>
              </a:r>
              <a:r>
                <a:rPr lang="x-none" altLang="en-IN" sz="2000" i="1">
                  <a:solidFill>
                    <a:schemeClr val="tx1"/>
                  </a:solidFill>
                  <a:latin typeface="Ubuntu" charset="0"/>
                  <a:cs typeface="Ubuntu" charset="0"/>
                  <a:sym typeface="+mn-ea"/>
                </a:rPr>
                <a:t> , </a:t>
              </a:r>
              <a:r>
                <a:rPr lang="x-none" altLang="en-IN" i="1">
                  <a:solidFill>
                    <a:schemeClr val="tx1"/>
                  </a:solidFill>
                  <a:latin typeface="Abyssinica SIL" charset="0"/>
                  <a:cs typeface="Ubuntu" charset="0"/>
                  <a:sym typeface="+mn-ea"/>
                </a:rPr>
                <a:t>then </a:t>
              </a:r>
              <a:r>
                <a:rPr lang="x-none" altLang="en-IN" sz="2000" i="1"/>
                <a:t>decoding fails hence ,                            ,else 0. </a:t>
              </a:r>
              <a:endParaRPr lang="x-none" altLang="en-IN" sz="2000" i="1"/>
            </a:p>
            <a:p>
              <a:pPr>
                <a:lnSpc>
                  <a:spcPct val="70000"/>
                </a:lnSpc>
              </a:pPr>
              <a:endParaRPr lang="x-none" altLang="en-IN" sz="2000" i="1"/>
            </a:p>
            <a:p>
              <a:pPr>
                <a:lnSpc>
                  <a:spcPct val="70000"/>
                </a:lnSpc>
              </a:pPr>
              <a:r>
                <a:rPr lang="x-none" altLang="en-IN" sz="2000" i="1"/>
                <a:t>thus,       </a:t>
              </a:r>
              <a:endParaRPr lang="x-none" altLang="en-IN" sz="2000" i="1"/>
            </a:p>
            <a:p>
              <a:pPr>
                <a:lnSpc>
                  <a:spcPct val="70000"/>
                </a:lnSpc>
              </a:pPr>
              <a:endParaRPr lang="x-none" altLang="en-IN" sz="2000" i="1"/>
            </a:p>
            <a:p>
              <a:pPr>
                <a:lnSpc>
                  <a:spcPct val="70000"/>
                </a:lnSpc>
              </a:pPr>
              <a:endParaRPr lang="x-none" altLang="en-IN" sz="2000" i="1"/>
            </a:p>
            <a:p>
              <a:pPr>
                <a:lnSpc>
                  <a:spcPct val="70000"/>
                </a:lnSpc>
              </a:pPr>
              <a:r>
                <a:rPr lang="x-none" altLang="en-IN" sz="2000" i="1"/>
                <a:t>the result follows on considering, p</a:t>
              </a:r>
              <a:r>
                <a:rPr lang="x-none" altLang="en-IN" sz="2000" i="1" baseline="-25000"/>
                <a:t>l</a:t>
              </a:r>
              <a:r>
                <a:rPr lang="x-none" altLang="en-IN" sz="2000" i="1"/>
                <a:t>=p.</a:t>
              </a:r>
              <a:endParaRPr lang="x-none" altLang="en-IN" sz="2000" i="1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38" y="3272"/>
              <a:ext cx="8626" cy="184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3" y="5894"/>
              <a:ext cx="6031" cy="105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5" y="7457"/>
              <a:ext cx="3153" cy="42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0" y="8030"/>
              <a:ext cx="5975" cy="11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MAP EXIT function </a:t>
            </a:r>
            <a:r>
              <a:rPr lang="x-none" altLang="en-IN" sz="2800" i="1"/>
              <a:t>...Influences of </a:t>
            </a:r>
            <a:r>
              <a:rPr lang="x-none" altLang="en-IN" sz="2800" i="1">
                <a:latin typeface="Ubuntu" charset="0"/>
                <a:cs typeface="Ubuntu" charset="0"/>
                <a:sym typeface="+mn-ea"/>
              </a:rPr>
              <a:t>Ω</a:t>
            </a:r>
            <a:r>
              <a:rPr lang="x-none" altLang="en-IN" sz="2800" i="1" baseline="-25000">
                <a:latin typeface="Ubuntu" charset="0"/>
                <a:cs typeface="Ubuntu" charset="0"/>
                <a:sym typeface="+mn-ea"/>
              </a:rPr>
              <a:t>i</a:t>
            </a:r>
            <a:r>
              <a:rPr lang="x-none" altLang="en-IN" sz="2800" i="1">
                <a:latin typeface="Ubuntu" charset="0"/>
                <a:cs typeface="Ubuntu" charset="0"/>
                <a:sym typeface="+mn-ea"/>
              </a:rPr>
              <a:t> </a:t>
            </a:r>
            <a:r>
              <a:rPr lang="x-none" altLang="en-IN" sz="2800" i="1"/>
              <a:t> </a:t>
            </a:r>
            <a:endParaRPr lang="x-none" altLang="en-IN" sz="2800" i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x-none" altLang="en-US"/>
              <a:t>EXIT-7.Influence</a:t>
            </a:r>
            <a:endParaRPr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49020" y="1259840"/>
            <a:ext cx="6938645" cy="4270375"/>
            <a:chOff x="1652" y="1984"/>
            <a:chExt cx="10927" cy="6725"/>
          </a:xfrm>
        </p:grpSpPr>
        <p:sp>
          <p:nvSpPr>
            <p:cNvPr id="10" name="Oval 9"/>
            <p:cNvSpPr/>
            <p:nvPr/>
          </p:nvSpPr>
          <p:spPr>
            <a:xfrm>
              <a:off x="1652" y="2638"/>
              <a:ext cx="5041" cy="4785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652" y="3690"/>
              <a:ext cx="1809" cy="171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999" y="1984"/>
              <a:ext cx="1809" cy="1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396" y="5613"/>
              <a:ext cx="1809" cy="171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808" y="4357"/>
              <a:ext cx="1809" cy="1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cxnSp>
          <p:nvCxnSpPr>
            <p:cNvPr id="18" name="Curved Connector 17"/>
            <p:cNvCxnSpPr>
              <a:stCxn id="11" idx="0"/>
            </p:cNvCxnSpPr>
            <p:nvPr/>
          </p:nvCxnSpPr>
          <p:spPr>
            <a:xfrm rot="16200000">
              <a:off x="5708" y="2423"/>
              <a:ext cx="1116" cy="1418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14" idx="4"/>
            </p:cNvCxnSpPr>
            <p:nvPr/>
          </p:nvCxnSpPr>
          <p:spPr>
            <a:xfrm rot="5400000">
              <a:off x="6202" y="5155"/>
              <a:ext cx="590" cy="2431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4088" y="3305"/>
              <a:ext cx="5146" cy="3482"/>
            </a:xfrm>
            <a:custGeom>
              <a:avLst/>
              <a:gdLst>
                <a:gd name="connisteX0" fmla="*/ 244821 w 3267736"/>
                <a:gd name="connsiteY0" fmla="*/ 497224 h 2211329"/>
                <a:gd name="connisteX1" fmla="*/ 700751 w 3267736"/>
                <a:gd name="connsiteY1" fmla="*/ 19 h 2211329"/>
                <a:gd name="connisteX2" fmla="*/ 1726911 w 3267736"/>
                <a:gd name="connsiteY2" fmla="*/ 480714 h 2211329"/>
                <a:gd name="connisteX3" fmla="*/ 2639406 w 3267736"/>
                <a:gd name="connsiteY3" fmla="*/ 472459 h 2211329"/>
                <a:gd name="connisteX4" fmla="*/ 3266151 w 3267736"/>
                <a:gd name="connsiteY4" fmla="*/ 1156989 h 2211329"/>
                <a:gd name="connisteX5" fmla="*/ 2500976 w 3267736"/>
                <a:gd name="connsiteY5" fmla="*/ 2207279 h 2211329"/>
                <a:gd name="connisteX6" fmla="*/ 1450051 w 3267736"/>
                <a:gd name="connsiteY6" fmla="*/ 1466234 h 2211329"/>
                <a:gd name="connisteX7" fmla="*/ 733136 w 3267736"/>
                <a:gd name="connsiteY7" fmla="*/ 1490999 h 2211329"/>
                <a:gd name="connisteX8" fmla="*/ 16221 w 3267736"/>
                <a:gd name="connsiteY8" fmla="*/ 838854 h 2211329"/>
                <a:gd name="connisteX9" fmla="*/ 285461 w 3267736"/>
                <a:gd name="connsiteY9" fmla="*/ 464204 h 2211329"/>
                <a:gd name="connisteX10" fmla="*/ 268951 w 3267736"/>
                <a:gd name="connsiteY10" fmla="*/ 488969 h 2211329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</a:cxnLst>
              <a:rect l="l" t="t" r="r" b="b"/>
              <a:pathLst>
                <a:path w="3267736" h="2211330">
                  <a:moveTo>
                    <a:pt x="244821" y="497224"/>
                  </a:moveTo>
                  <a:cubicBezTo>
                    <a:pt x="315306" y="388004"/>
                    <a:pt x="404206" y="3194"/>
                    <a:pt x="700751" y="19"/>
                  </a:cubicBezTo>
                  <a:cubicBezTo>
                    <a:pt x="997296" y="-3156"/>
                    <a:pt x="1338926" y="386099"/>
                    <a:pt x="1726911" y="480714"/>
                  </a:cubicBezTo>
                  <a:cubicBezTo>
                    <a:pt x="2114896" y="575329"/>
                    <a:pt x="2331431" y="337204"/>
                    <a:pt x="2639406" y="472459"/>
                  </a:cubicBezTo>
                  <a:cubicBezTo>
                    <a:pt x="2947381" y="607714"/>
                    <a:pt x="3294091" y="810279"/>
                    <a:pt x="3266151" y="1156989"/>
                  </a:cubicBezTo>
                  <a:cubicBezTo>
                    <a:pt x="3238211" y="1503699"/>
                    <a:pt x="2864196" y="2145684"/>
                    <a:pt x="2500976" y="2207279"/>
                  </a:cubicBezTo>
                  <a:cubicBezTo>
                    <a:pt x="2137756" y="2268874"/>
                    <a:pt x="1803746" y="1609744"/>
                    <a:pt x="1450051" y="1466234"/>
                  </a:cubicBezTo>
                  <a:cubicBezTo>
                    <a:pt x="1096356" y="1322724"/>
                    <a:pt x="1020156" y="1616729"/>
                    <a:pt x="733136" y="1490999"/>
                  </a:cubicBezTo>
                  <a:cubicBezTo>
                    <a:pt x="446116" y="1365269"/>
                    <a:pt x="105756" y="1043959"/>
                    <a:pt x="16221" y="838854"/>
                  </a:cubicBezTo>
                  <a:cubicBezTo>
                    <a:pt x="-73314" y="633749"/>
                    <a:pt x="234661" y="534054"/>
                    <a:pt x="285461" y="464204"/>
                  </a:cubicBezTo>
                </a:path>
              </a:pathLst>
            </a:custGeom>
            <a:ln>
              <a:prstDash val="sysDot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40" y="3946"/>
              <a:ext cx="1547" cy="110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x-none" altLang="en-IN" sz="4000" i="1">
                  <a:latin typeface="Ubuntu" charset="0"/>
                  <a:cs typeface="Ubuntu" charset="0"/>
                  <a:sym typeface="+mn-ea"/>
                </a:rPr>
                <a:t>Ω</a:t>
              </a:r>
              <a:r>
                <a:rPr lang="x-none" altLang="en-IN" sz="4000" i="1" baseline="-25000">
                  <a:latin typeface="Ubuntu" charset="0"/>
                  <a:cs typeface="Ubuntu" charset="0"/>
                  <a:sym typeface="+mn-ea"/>
                </a:rPr>
                <a:t>i</a:t>
              </a:r>
              <a:r>
                <a:rPr lang="x-none" altLang="en-IN" sz="4000" i="1">
                  <a:latin typeface="Ubuntu" charset="0"/>
                  <a:cs typeface="Ubuntu" charset="0"/>
                  <a:sym typeface="+mn-ea"/>
                </a:rPr>
                <a:t> </a:t>
              </a:r>
              <a:endParaRPr lang="x-none" altLang="en-IN" sz="4000" i="1">
                <a:latin typeface="Ubuntu" charset="0"/>
                <a:cs typeface="Ubuntu" charset="0"/>
                <a:sym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81" y="2253"/>
              <a:ext cx="1039" cy="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flip j</a:t>
              </a:r>
              <a:endParaRPr lang="x-none" altLang="en-IN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25" y="6499"/>
              <a:ext cx="1039" cy="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flip j</a:t>
              </a:r>
              <a:endParaRPr lang="x-none" altLang="en-IN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43" y="7695"/>
              <a:ext cx="10837" cy="1014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9733" y="3204"/>
              <a:ext cx="2720" cy="2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2000" i="1"/>
                <a:t>The measure of this set is the j-th influence of </a:t>
              </a:r>
              <a:r>
                <a:rPr lang="x-none" altLang="en-IN" sz="2000" i="1">
                  <a:latin typeface="Ubuntu" charset="0"/>
                  <a:cs typeface="Ubuntu" charset="0"/>
                  <a:sym typeface="+mn-ea"/>
                </a:rPr>
                <a:t>Ω</a:t>
              </a:r>
              <a:r>
                <a:rPr lang="x-none" altLang="en-IN" sz="2000" i="1" baseline="-25000">
                  <a:latin typeface="Ubuntu" charset="0"/>
                  <a:cs typeface="Ubuntu" charset="0"/>
                  <a:sym typeface="+mn-ea"/>
                </a:rPr>
                <a:t>i</a:t>
              </a:r>
              <a:r>
                <a:rPr lang="x-none" altLang="en-IN" sz="2000" i="1">
                  <a:latin typeface="Ubuntu" charset="0"/>
                  <a:cs typeface="Ubuntu" charset="0"/>
                  <a:sym typeface="+mn-ea"/>
                </a:rPr>
                <a:t> </a:t>
              </a:r>
              <a:r>
                <a:rPr lang="x-none" altLang="en-IN" sz="2000" i="1"/>
                <a:t> </a:t>
              </a:r>
              <a:endParaRPr lang="x-none" altLang="en-IN" sz="2000" i="1"/>
            </a:p>
          </p:txBody>
        </p:sp>
        <p:cxnSp>
          <p:nvCxnSpPr>
            <p:cNvPr id="27" name="Curved Connector 26"/>
            <p:cNvCxnSpPr>
              <a:stCxn id="25" idx="0"/>
            </p:cNvCxnSpPr>
            <p:nvPr/>
          </p:nvCxnSpPr>
          <p:spPr>
            <a:xfrm rot="16200000">
              <a:off x="7002" y="7031"/>
              <a:ext cx="824" cy="505"/>
            </a:xfrm>
            <a:prstGeom prst="curvedConnector3">
              <a:avLst>
                <a:gd name="adj1" fmla="val 4993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MAP EXIT function </a:t>
            </a:r>
            <a:r>
              <a:rPr lang="x-none" altLang="en-IN" sz="2800" i="1"/>
              <a:t>...Influences of </a:t>
            </a:r>
            <a:r>
              <a:rPr lang="x-none" altLang="en-IN" sz="2800" i="1">
                <a:latin typeface="Ubuntu" charset="0"/>
                <a:cs typeface="Ubuntu" charset="0"/>
                <a:sym typeface="+mn-ea"/>
              </a:rPr>
              <a:t>Ω</a:t>
            </a:r>
            <a:r>
              <a:rPr lang="x-none" altLang="en-IN" sz="2800" i="1" baseline="-25000">
                <a:latin typeface="Ubuntu" charset="0"/>
                <a:cs typeface="Ubuntu" charset="0"/>
                <a:sym typeface="+mn-ea"/>
              </a:rPr>
              <a:t>i</a:t>
            </a:r>
            <a:r>
              <a:rPr lang="x-none" altLang="en-IN" sz="2800" i="1">
                <a:latin typeface="Ubuntu" charset="0"/>
                <a:cs typeface="Ubuntu" charset="0"/>
                <a:sym typeface="+mn-ea"/>
              </a:rPr>
              <a:t> </a:t>
            </a:r>
            <a:r>
              <a:rPr lang="x-none" altLang="en-IN" sz="2800" i="1"/>
              <a:t> </a:t>
            </a:r>
            <a:endParaRPr lang="x-none" altLang="en-IN" sz="2800" i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x-none" altLang="en-US"/>
              <a:t>EXIT-8.Influence</a:t>
            </a:r>
            <a:endParaRPr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1585" y="2222500"/>
            <a:ext cx="6545580" cy="1051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85" y="3322320"/>
            <a:ext cx="6643370" cy="10083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9140" y="5194300"/>
            <a:ext cx="7485380" cy="10883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x-none" altLang="en-IN" sz="1400" i="1"/>
              <a:t>We need to show next :</a:t>
            </a:r>
            <a:endParaRPr lang="x-none" altLang="en-IN" sz="1400" i="1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 sz="1400" i="1"/>
              <a:t>all influences are equal, hence the set is symmetric ...</a:t>
            </a:r>
            <a:endParaRPr lang="x-none" altLang="en-IN" sz="1400" i="1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 sz="1400" i="1"/>
              <a:t>all hi(p) are equal , hence area theorem can be applied...</a:t>
            </a:r>
            <a:endParaRPr lang="x-none" altLang="en-IN" sz="1400" i="1"/>
          </a:p>
          <a:p>
            <a:pPr marL="285750" indent="-285750"/>
            <a:r>
              <a:rPr lang="x-none" altLang="en-IN" sz="1400" i="1"/>
              <a:t>these will stem from the assumption that the code is 2-transitive</a:t>
            </a:r>
            <a:endParaRPr lang="x-none" altLang="en-IN" sz="1400" i="1"/>
          </a:p>
        </p:txBody>
      </p:sp>
      <p:grpSp>
        <p:nvGrpSpPr>
          <p:cNvPr id="11" name="Group 10"/>
          <p:cNvGrpSpPr/>
          <p:nvPr/>
        </p:nvGrpSpPr>
        <p:grpSpPr>
          <a:xfrm>
            <a:off x="733425" y="1545590"/>
            <a:ext cx="7493000" cy="3569970"/>
            <a:chOff x="1155" y="2434"/>
            <a:chExt cx="11800" cy="5622"/>
          </a:xfrm>
        </p:grpSpPr>
        <p:sp>
          <p:nvSpPr>
            <p:cNvPr id="3" name="TextBox 2"/>
            <p:cNvSpPr txBox="1"/>
            <p:nvPr/>
          </p:nvSpPr>
          <p:spPr>
            <a:xfrm>
              <a:off x="1155" y="2434"/>
              <a:ext cx="11800" cy="562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x-none" altLang="en-IN" b="1" i="1"/>
                <a:t>Proposition </a:t>
              </a:r>
              <a:r>
                <a:rPr lang="x-none" altLang="en-IN" b="1" i="1">
                  <a:solidFill>
                    <a:schemeClr val="accent1">
                      <a:lumMod val="75000"/>
                    </a:schemeClr>
                  </a:solidFill>
                </a:rPr>
                <a:t>3(b),4(b),</a:t>
              </a:r>
              <a:r>
                <a:rPr lang="x-none" altLang="en-IN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x-none" altLang="en-IN" i="1">
                  <a:solidFill>
                    <a:schemeClr val="accent1">
                      <a:lumMod val="75000"/>
                    </a:schemeClr>
                  </a:solidFill>
                </a:rPr>
                <a:t>jth partial derivative of</a:t>
              </a:r>
              <a:r>
                <a:rPr lang="x-none" altLang="en-IN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x-none" altLang="en-IN" i="1">
                  <a:solidFill>
                    <a:schemeClr val="accent1">
                      <a:lumMod val="75000"/>
                    </a:schemeClr>
                  </a:solidFill>
                </a:rPr>
                <a:t>h</a:t>
              </a:r>
              <a:r>
                <a:rPr lang="x-none" altLang="en-IN" i="1" baseline="-25000">
                  <a:solidFill>
                    <a:schemeClr val="accent1">
                      <a:lumMod val="75000"/>
                    </a:schemeClr>
                  </a:solidFill>
                </a:rPr>
                <a:t>i</a:t>
              </a:r>
              <a:r>
                <a:rPr lang="x-none" altLang="en-IN" i="1">
                  <a:solidFill>
                    <a:schemeClr val="accent1">
                      <a:lumMod val="75000"/>
                    </a:schemeClr>
                  </a:solidFill>
                </a:rPr>
                <a:t>(p) is jth influence of </a:t>
              </a:r>
              <a:r>
                <a:rPr lang="x-none" altLang="en-IN" i="1">
                  <a:solidFill>
                    <a:schemeClr val="accent1">
                      <a:lumMod val="75000"/>
                    </a:schemeClr>
                  </a:solidFill>
                  <a:latin typeface="Ubuntu" charset="0"/>
                  <a:cs typeface="Ubuntu" charset="0"/>
                </a:rPr>
                <a:t>Ω</a:t>
              </a:r>
              <a:r>
                <a:rPr lang="x-none" altLang="en-IN" i="1" baseline="-25000">
                  <a:solidFill>
                    <a:schemeClr val="accent1">
                      <a:lumMod val="75000"/>
                    </a:schemeClr>
                  </a:solidFill>
                  <a:latin typeface="Ubuntu" charset="0"/>
                  <a:cs typeface="Ubuntu" charset="0"/>
                </a:rPr>
                <a:t>i</a:t>
              </a:r>
              <a:r>
                <a:rPr lang="x-none" altLang="en-IN" i="1">
                  <a:solidFill>
                    <a:schemeClr val="accent1">
                      <a:lumMod val="75000"/>
                    </a:schemeClr>
                  </a:solidFill>
                  <a:latin typeface="Ubuntu" charset="0"/>
                  <a:cs typeface="Ubuntu" charset="0"/>
                </a:rPr>
                <a:t>  </a:t>
              </a:r>
              <a:r>
                <a:rPr lang="x-none" altLang="en-IN" i="1">
                  <a:solidFill>
                    <a:schemeClr val="tx1"/>
                  </a:solidFill>
                  <a:latin typeface="Ubuntu" charset="0"/>
                  <a:cs typeface="Ubuntu" charset="0"/>
                </a:rPr>
                <a:t>:</a:t>
              </a:r>
              <a:endParaRPr lang="x-none" altLang="en-IN" i="1">
                <a:solidFill>
                  <a:schemeClr val="tx1"/>
                </a:solidFill>
                <a:latin typeface="Ubuntu" charset="0"/>
                <a:cs typeface="Ubuntu" charset="0"/>
              </a:endParaRPr>
            </a:p>
            <a:p>
              <a:endParaRPr lang="x-none" altLang="en-IN" i="1">
                <a:solidFill>
                  <a:schemeClr val="tx1"/>
                </a:solidFill>
                <a:latin typeface="Ubuntu" charset="0"/>
                <a:cs typeface="Ubuntu" charset="0"/>
              </a:endParaRPr>
            </a:p>
            <a:p>
              <a:endParaRPr lang="x-none" altLang="en-IN" i="1">
                <a:solidFill>
                  <a:schemeClr val="tx1"/>
                </a:solidFill>
                <a:latin typeface="Ubuntu" charset="0"/>
                <a:cs typeface="Ubuntu" charset="0"/>
              </a:endParaRPr>
            </a:p>
            <a:p>
              <a:endParaRPr lang="x-none" altLang="en-IN" i="1">
                <a:solidFill>
                  <a:schemeClr val="tx1"/>
                </a:solidFill>
                <a:latin typeface="Ubuntu" charset="0"/>
                <a:cs typeface="Ubuntu" charset="0"/>
              </a:endParaRPr>
            </a:p>
            <a:p>
              <a:endParaRPr lang="x-none" altLang="en-IN" i="1">
                <a:solidFill>
                  <a:schemeClr val="tx1"/>
                </a:solidFill>
                <a:latin typeface="Ubuntu" charset="0"/>
                <a:cs typeface="Ubuntu" charset="0"/>
              </a:endParaRPr>
            </a:p>
            <a:p>
              <a:endParaRPr lang="x-none" altLang="en-IN" i="1">
                <a:solidFill>
                  <a:schemeClr val="tx1"/>
                </a:solidFill>
                <a:latin typeface="Ubuntu" charset="0"/>
                <a:cs typeface="Ubuntu" charset="0"/>
              </a:endParaRPr>
            </a:p>
            <a:p>
              <a:endParaRPr lang="x-none" altLang="en-IN" i="1">
                <a:solidFill>
                  <a:schemeClr val="tx1"/>
                </a:solidFill>
                <a:latin typeface="Ubuntu" charset="0"/>
                <a:cs typeface="Ubuntu" charset="0"/>
              </a:endParaRPr>
            </a:p>
            <a:p>
              <a:endParaRPr lang="x-none" altLang="en-IN" i="1">
                <a:solidFill>
                  <a:schemeClr val="tx1"/>
                </a:solidFill>
                <a:latin typeface="Ubuntu" charset="0"/>
                <a:cs typeface="Ubuntu" charset="0"/>
              </a:endParaRPr>
            </a:p>
            <a:p>
              <a:endParaRPr lang="x-none" altLang="en-IN" i="1">
                <a:solidFill>
                  <a:schemeClr val="tx1"/>
                </a:solidFill>
                <a:latin typeface="Ubuntu" charset="0"/>
                <a:cs typeface="Ubuntu" charset="0"/>
              </a:endParaRPr>
            </a:p>
            <a:p>
              <a:endParaRPr lang="x-none" altLang="en-IN" i="1">
                <a:solidFill>
                  <a:schemeClr val="tx1"/>
                </a:solidFill>
                <a:latin typeface="Ubuntu" charset="0"/>
                <a:cs typeface="Ubuntu" charset="0"/>
              </a:endParaRPr>
            </a:p>
            <a:p>
              <a:endParaRPr lang="x-none" altLang="en-IN" i="1">
                <a:solidFill>
                  <a:schemeClr val="tx1"/>
                </a:solidFill>
                <a:latin typeface="Ubuntu" charset="0"/>
                <a:cs typeface="Ubuntu" charset="0"/>
              </a:endParaRPr>
            </a:p>
            <a:p>
              <a:pPr algn="l"/>
              <a:r>
                <a:rPr lang="x-none" altLang="en-IN" sz="1600" i="1"/>
                <a:t>Proof:</a:t>
              </a:r>
              <a:r>
                <a:rPr lang="x-none" altLang="en-IN" sz="1800" b="1" i="1"/>
                <a:t> </a:t>
              </a:r>
              <a:r>
                <a:rPr lang="x-none" altLang="en-IN" i="1"/>
                <a:t>similar to proposition 3(a),4(a)</a:t>
              </a:r>
              <a:r>
                <a:rPr lang="x-none" altLang="en-IN" i="1">
                  <a:solidFill>
                    <a:schemeClr val="accent1">
                      <a:lumMod val="75000"/>
                    </a:schemeClr>
                  </a:solidFill>
                  <a:latin typeface="Ubuntu" charset="0"/>
                  <a:cs typeface="Ubuntu" charset="0"/>
                </a:rPr>
                <a:t>  </a:t>
              </a:r>
              <a:endParaRPr lang="x-none" altLang="en-IN" i="1">
                <a:solidFill>
                  <a:schemeClr val="accent1">
                    <a:lumMod val="75000"/>
                  </a:schemeClr>
                </a:solidFill>
                <a:latin typeface="Ubuntu" charset="0"/>
                <a:cs typeface="Ubuntu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2" y="3500"/>
              <a:ext cx="10308" cy="165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2" y="5232"/>
              <a:ext cx="10462" cy="15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Permutation group...</a:t>
            </a:r>
            <a:r>
              <a:rPr lang="x-none" altLang="en-IN" sz="2800" i="1"/>
              <a:t>briefing</a:t>
            </a:r>
            <a:endParaRPr lang="x-none" altLang="en-IN" sz="28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45" y="1421765"/>
            <a:ext cx="3987800" cy="219202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60000"/>
          </a:bodyPr>
          <a:p>
            <a:r>
              <a:rPr lang="x-none" altLang="en-IN" b="1" i="1"/>
              <a:t>Symmetric group S</a:t>
            </a:r>
            <a:r>
              <a:rPr lang="x-none" altLang="en-IN" b="1" i="1" baseline="-25000"/>
              <a:t>N</a:t>
            </a:r>
            <a:r>
              <a:rPr lang="x-none" altLang="en-IN" b="1" i="1"/>
              <a:t> of [N]:</a:t>
            </a:r>
            <a:endParaRPr lang="x-none" altLang="en-IN" b="1" i="1"/>
          </a:p>
          <a:p>
            <a:pPr marL="0" indent="0">
              <a:buNone/>
            </a:pPr>
            <a:r>
              <a:rPr lang="x-none" altLang="en-IN" i="1"/>
              <a:t>Is the set of all permutations of N possible.</a:t>
            </a:r>
            <a:endParaRPr lang="x-none" altLang="en-IN" i="1"/>
          </a:p>
          <a:p>
            <a:pPr marL="0" indent="0">
              <a:buNone/>
            </a:pPr>
            <a:r>
              <a:rPr lang="x-none" altLang="en-IN"/>
              <a:t>[N=3] , SN={{1,2,3},{1,3,2},{2,1,3}...}</a:t>
            </a:r>
            <a:endParaRPr lang="x-none" altLang="en-IN"/>
          </a:p>
          <a:p>
            <a:r>
              <a:rPr lang="x-none" altLang="en-IN" b="1" i="1"/>
              <a:t>Permutation group</a:t>
            </a:r>
            <a:r>
              <a:rPr lang="x-none" altLang="en-IN" i="1"/>
              <a:t> is a subset of symmetric group.</a:t>
            </a:r>
            <a:endParaRPr lang="x-none" altLang="en-IN" sz="2800" i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x-none" altLang="en-US"/>
              <a:t>P.group 1</a:t>
            </a:r>
            <a:endParaRPr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872990" y="1597025"/>
            <a:ext cx="3123565" cy="1508760"/>
            <a:chOff x="7674" y="2515"/>
            <a:chExt cx="4919" cy="2376"/>
          </a:xfrm>
        </p:grpSpPr>
        <p:sp>
          <p:nvSpPr>
            <p:cNvPr id="8" name="Oval 7"/>
            <p:cNvSpPr/>
            <p:nvPr/>
          </p:nvSpPr>
          <p:spPr>
            <a:xfrm>
              <a:off x="7674" y="2515"/>
              <a:ext cx="2597" cy="23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023" y="2931"/>
              <a:ext cx="1571" cy="15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cxnSp>
          <p:nvCxnSpPr>
            <p:cNvPr id="10" name="Curved Connector 9"/>
            <p:cNvCxnSpPr>
              <a:stCxn id="8" idx="0"/>
              <a:endCxn id="9" idx="0"/>
            </p:cNvCxnSpPr>
            <p:nvPr/>
          </p:nvCxnSpPr>
          <p:spPr>
            <a:xfrm rot="16200000" flipH="1">
              <a:off x="10183" y="1305"/>
              <a:ext cx="416" cy="2836"/>
            </a:xfrm>
            <a:prstGeom prst="curvedConnector3">
              <a:avLst>
                <a:gd name="adj1" fmla="val -9014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9" idx="2"/>
              <a:endCxn id="8" idx="4"/>
            </p:cNvCxnSpPr>
            <p:nvPr/>
          </p:nvCxnSpPr>
          <p:spPr>
            <a:xfrm rot="5400000">
              <a:off x="10171" y="3253"/>
              <a:ext cx="441" cy="2836"/>
            </a:xfrm>
            <a:prstGeom prst="curvedConnector3">
              <a:avLst>
                <a:gd name="adj1" fmla="val 18492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517" y="3151"/>
              <a:ext cx="1104" cy="1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3200" i="1"/>
                <a:t>C</a:t>
              </a:r>
              <a:endParaRPr lang="x-none" altLang="en-IN" sz="3200" i="1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78" y="3216"/>
              <a:ext cx="623" cy="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2800" i="1">
                  <a:cs typeface="Ubuntu" charset="0"/>
                  <a:sym typeface="+mn-ea"/>
                </a:rPr>
                <a:t>π</a:t>
              </a:r>
              <a:endParaRPr lang="x-none" altLang="en-IN" sz="2800" i="1">
                <a:cs typeface="Ubuntu" charset="0"/>
                <a:sym typeface="+mn-ea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9600" y="3790315"/>
            <a:ext cx="7881620" cy="2470150"/>
            <a:chOff x="960" y="5969"/>
            <a:chExt cx="12412" cy="3890"/>
          </a:xfrm>
        </p:grpSpPr>
        <p:sp>
          <p:nvSpPr>
            <p:cNvPr id="7" name="TextBox 6"/>
            <p:cNvSpPr txBox="1"/>
            <p:nvPr/>
          </p:nvSpPr>
          <p:spPr>
            <a:xfrm>
              <a:off x="960" y="5969"/>
              <a:ext cx="12413" cy="38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marL="0" indent="0">
                <a:lnSpc>
                  <a:spcPct val="100000"/>
                </a:lnSpc>
                <a:buNone/>
              </a:pPr>
              <a:r>
                <a:rPr lang="x-none" altLang="en-IN" i="1">
                  <a:sym typeface="+mn-ea"/>
                </a:rPr>
                <a:t>Considering [N] denotes the set of indices of a code a permutation operation(</a:t>
              </a:r>
              <a:r>
                <a:rPr lang="x-none" altLang="en-IN" i="1">
                  <a:cs typeface="Ubuntu" charset="0"/>
                  <a:sym typeface="+mn-ea"/>
                </a:rPr>
                <a:t>π)</a:t>
              </a:r>
              <a:r>
                <a:rPr lang="x-none" altLang="en-IN" i="1">
                  <a:sym typeface="+mn-ea"/>
                </a:rPr>
                <a:t> is a rearrangement of the bits of a code.</a:t>
              </a:r>
              <a:endParaRPr lang="x-none" altLang="en-IN" i="1">
                <a:sym typeface="+mn-ea"/>
              </a:endParaRPr>
            </a:p>
            <a:p>
              <a:pPr marL="0" indent="0">
                <a:lnSpc>
                  <a:spcPct val="100000"/>
                </a:lnSpc>
                <a:buNone/>
              </a:pPr>
              <a:endParaRPr lang="x-none" altLang="en-IN" i="1"/>
            </a:p>
            <a:p>
              <a:pPr marL="342900" indent="-342900">
                <a:lnSpc>
                  <a:spcPct val="100000"/>
                </a:lnSpc>
                <a:buFont typeface="Arial" panose="02080604020202020204" charset="0"/>
                <a:buChar char="•"/>
              </a:pPr>
              <a:r>
                <a:rPr lang="x-none" altLang="en-IN" i="1">
                  <a:sym typeface="+mn-ea"/>
                </a:rPr>
                <a:t>A </a:t>
              </a:r>
              <a:r>
                <a:rPr lang="x-none" altLang="en-IN" b="1" i="1">
                  <a:sym typeface="+mn-ea"/>
                </a:rPr>
                <a:t>Permutation automorphic group P</a:t>
              </a:r>
              <a:r>
                <a:rPr lang="x-none" altLang="en-IN" b="1" i="1" baseline="-25000">
                  <a:sym typeface="+mn-ea"/>
                </a:rPr>
                <a:t>Aut</a:t>
              </a:r>
              <a:r>
                <a:rPr lang="x-none" altLang="en-IN" b="1" i="1">
                  <a:sym typeface="+mn-ea"/>
                </a:rPr>
                <a:t>(C)</a:t>
              </a:r>
              <a:r>
                <a:rPr lang="x-none" altLang="en-IN" i="1">
                  <a:sym typeface="+mn-ea"/>
                </a:rPr>
                <a:t> of a code is the permutation group , suchthat under </a:t>
              </a:r>
              <a:r>
                <a:rPr lang="x-none" altLang="en-IN" i="1">
                  <a:cs typeface="Ubuntu" charset="0"/>
                  <a:sym typeface="+mn-ea"/>
                </a:rPr>
                <a:t>π </a:t>
              </a:r>
              <a:r>
                <a:rPr lang="x-none" altLang="en-IN" i="1">
                  <a:sym typeface="+mn-ea"/>
                </a:rPr>
                <a:t>∈ P</a:t>
              </a:r>
              <a:r>
                <a:rPr lang="x-none" altLang="en-IN" i="1" baseline="-25000">
                  <a:sym typeface="+mn-ea"/>
                </a:rPr>
                <a:t>Aut</a:t>
              </a:r>
              <a:r>
                <a:rPr lang="x-none" altLang="en-IN" i="1">
                  <a:sym typeface="+mn-ea"/>
                </a:rPr>
                <a:t>(C) the membership of the code is preserved, we denote P</a:t>
              </a:r>
              <a:r>
                <a:rPr lang="x-none" altLang="en-IN" i="1" baseline="-25000">
                  <a:sym typeface="+mn-ea"/>
                </a:rPr>
                <a:t>Aut</a:t>
              </a:r>
              <a:r>
                <a:rPr lang="x-none" altLang="en-IN" i="1">
                  <a:sym typeface="+mn-ea"/>
                </a:rPr>
                <a:t>(C), as </a:t>
              </a:r>
              <a:endParaRPr lang="x-none" altLang="en-IN" i="1">
                <a:sym typeface="+mn-ea"/>
              </a:endParaRPr>
            </a:p>
            <a:p>
              <a:pPr indent="0">
                <a:lnSpc>
                  <a:spcPct val="100000"/>
                </a:lnSpc>
                <a:buFont typeface="Arial" panose="02080604020202020204" charset="0"/>
                <a:buNone/>
              </a:pPr>
              <a:r>
                <a:rPr lang="x-none" altLang="en-IN" i="1">
                  <a:sym typeface="+mn-ea"/>
                </a:rPr>
                <a:t> </a:t>
              </a:r>
              <a:endParaRPr lang="x-none" altLang="en-IN" i="1">
                <a:sym typeface="+mn-ea"/>
              </a:endParaRPr>
            </a:p>
            <a:p>
              <a:pPr marL="285750" indent="-285750"/>
              <a:endParaRPr lang="en-IN" alt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12" y="8619"/>
              <a:ext cx="7793" cy="8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Permutation group...</a:t>
            </a:r>
            <a:r>
              <a:rPr lang="x-none" altLang="en-IN" sz="2400" i="1"/>
              <a:t>transitivity</a:t>
            </a:r>
            <a:endParaRPr lang="x-none" altLang="en-IN" sz="2400" i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x-none" altLang="en-US"/>
              <a:t>P.group 2-transitivity</a:t>
            </a:r>
            <a:endParaRPr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716915" y="1399540"/>
            <a:ext cx="3776980" cy="2011680"/>
            <a:chOff x="1129" y="2204"/>
            <a:chExt cx="5948" cy="3168"/>
          </a:xfrm>
        </p:grpSpPr>
        <p:sp>
          <p:nvSpPr>
            <p:cNvPr id="7" name="TextBox 6"/>
            <p:cNvSpPr txBox="1"/>
            <p:nvPr/>
          </p:nvSpPr>
          <p:spPr>
            <a:xfrm>
              <a:off x="1129" y="2204"/>
              <a:ext cx="5948" cy="316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marL="285750" indent="-285750"/>
              <a:endParaRPr lang="en-IN" altLang="en-US"/>
            </a:p>
            <a:p>
              <a:pPr marL="285750" indent="-285750"/>
              <a:endParaRPr lang="en-IN" altLang="en-US"/>
            </a:p>
            <a:p>
              <a:pPr marL="285750" indent="-285750"/>
              <a:r>
                <a:rPr lang="x-none" altLang="en-IN" i="1"/>
                <a:t>if for any              , there exists,</a:t>
              </a:r>
              <a:endParaRPr lang="x-none" altLang="en-IN" i="1"/>
            </a:p>
            <a:p>
              <a:pPr marL="285750" indent="-285750"/>
              <a:r>
                <a:rPr lang="x-none" altLang="en-IN" i="1"/>
                <a:t>             , such that                </a:t>
              </a:r>
              <a:endParaRPr lang="x-none" altLang="en-IN" i="1"/>
            </a:p>
            <a:p>
              <a:pPr marL="285750" indent="-285750"/>
              <a:r>
                <a:rPr lang="x-none" altLang="en-IN" i="1"/>
                <a:t>then     is </a:t>
              </a:r>
              <a:r>
                <a:rPr lang="x-none" altLang="en-IN" b="1" i="1"/>
                <a:t>transitive.</a:t>
              </a:r>
              <a:endParaRPr lang="x-none" altLang="en-IN" b="1" i="1"/>
            </a:p>
            <a:p>
              <a:pPr marL="285750" indent="-285750"/>
              <a:endParaRPr lang="en-IN" altLang="en-US"/>
            </a:p>
            <a:p>
              <a:pPr marL="285750" indent="-285750"/>
              <a:endParaRPr lang="en-IN" alt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3" y="2389"/>
              <a:ext cx="5729" cy="61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2" y="3190"/>
              <a:ext cx="1187" cy="45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7" y="3593"/>
              <a:ext cx="1345" cy="58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8" y="3526"/>
              <a:ext cx="1611" cy="723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8" y="4069"/>
              <a:ext cx="408" cy="607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4872990" y="1070610"/>
            <a:ext cx="3670935" cy="2409825"/>
            <a:chOff x="7674" y="1686"/>
            <a:chExt cx="5781" cy="3795"/>
          </a:xfrm>
        </p:grpSpPr>
        <p:sp>
          <p:nvSpPr>
            <p:cNvPr id="8" name="Oval 7"/>
            <p:cNvSpPr/>
            <p:nvPr/>
          </p:nvSpPr>
          <p:spPr>
            <a:xfrm>
              <a:off x="7674" y="2515"/>
              <a:ext cx="2597" cy="23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023" y="2931"/>
              <a:ext cx="1571" cy="15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cxnSp>
          <p:nvCxnSpPr>
            <p:cNvPr id="10" name="Curved Connector 9"/>
            <p:cNvCxnSpPr>
              <a:stCxn id="8" idx="0"/>
              <a:endCxn id="9" idx="0"/>
            </p:cNvCxnSpPr>
            <p:nvPr/>
          </p:nvCxnSpPr>
          <p:spPr>
            <a:xfrm rot="16200000" flipH="1">
              <a:off x="10183" y="1305"/>
              <a:ext cx="416" cy="2836"/>
            </a:xfrm>
            <a:prstGeom prst="curvedConnector3">
              <a:avLst>
                <a:gd name="adj1" fmla="val -9014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9" idx="2"/>
              <a:endCxn id="8" idx="4"/>
            </p:cNvCxnSpPr>
            <p:nvPr/>
          </p:nvCxnSpPr>
          <p:spPr>
            <a:xfrm rot="5400000">
              <a:off x="10171" y="3253"/>
              <a:ext cx="441" cy="2836"/>
            </a:xfrm>
            <a:prstGeom prst="curvedConnector3">
              <a:avLst>
                <a:gd name="adj1" fmla="val 18492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517" y="3151"/>
              <a:ext cx="1104" cy="1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3200" i="1"/>
                <a:t>C</a:t>
              </a:r>
              <a:endParaRPr lang="x-none" altLang="en-IN" sz="3200" i="1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78" y="3216"/>
              <a:ext cx="623" cy="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2800" i="1">
                  <a:cs typeface="Ubuntu" charset="0"/>
                  <a:sym typeface="+mn-ea"/>
                </a:rPr>
                <a:t>π</a:t>
              </a:r>
              <a:endParaRPr lang="x-none" altLang="en-IN" sz="2800" i="1">
                <a:cs typeface="Ubuntu" charset="0"/>
                <a:sym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47" y="1686"/>
              <a:ext cx="2205" cy="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1400"/>
                <a:t>code with bit 'b' at index i</a:t>
              </a:r>
              <a:endParaRPr lang="x-none" altLang="en-IN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1" y="4439"/>
              <a:ext cx="2205" cy="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1400"/>
                <a:t>code with bit 'b' at index j</a:t>
              </a:r>
              <a:endParaRPr lang="x-none" altLang="en-IN" sz="14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87070" y="3736340"/>
            <a:ext cx="3776980" cy="2560320"/>
            <a:chOff x="1129" y="2204"/>
            <a:chExt cx="5948" cy="4032"/>
          </a:xfrm>
        </p:grpSpPr>
        <p:sp>
          <p:nvSpPr>
            <p:cNvPr id="25" name="TextBox 24"/>
            <p:cNvSpPr txBox="1"/>
            <p:nvPr/>
          </p:nvSpPr>
          <p:spPr>
            <a:xfrm>
              <a:off x="1129" y="2204"/>
              <a:ext cx="5948" cy="4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marL="285750" indent="-285750"/>
              <a:endParaRPr lang="en-IN" altLang="en-US"/>
            </a:p>
            <a:p>
              <a:pPr marL="285750" indent="-285750"/>
              <a:endParaRPr lang="en-IN" altLang="en-US"/>
            </a:p>
            <a:p>
              <a:pPr marL="285750" indent="-285750"/>
              <a:r>
                <a:rPr lang="x-none" altLang="en-IN" i="1"/>
                <a:t>if for any                  , there exists,</a:t>
              </a:r>
              <a:endParaRPr lang="x-none" altLang="en-IN" i="1"/>
            </a:p>
            <a:p>
              <a:pPr marL="285750" indent="-285750"/>
              <a:r>
                <a:rPr lang="x-none" altLang="en-IN" i="1"/>
                <a:t>             , such that,                </a:t>
              </a:r>
              <a:endParaRPr lang="x-none" altLang="en-IN" i="1"/>
            </a:p>
            <a:p>
              <a:pPr marL="285750" indent="-285750"/>
              <a:endParaRPr lang="x-none" altLang="en-IN" i="1"/>
            </a:p>
            <a:p>
              <a:pPr marL="285750" indent="-285750"/>
              <a:r>
                <a:rPr lang="x-none" altLang="en-IN" i="1"/>
                <a:t> </a:t>
              </a:r>
              <a:endParaRPr lang="x-none" altLang="en-IN" i="1"/>
            </a:p>
            <a:p>
              <a:pPr marL="285750" indent="-285750"/>
              <a:r>
                <a:rPr lang="x-none" altLang="en-IN" i="1"/>
                <a:t>then     is </a:t>
              </a:r>
              <a:r>
                <a:rPr lang="x-none" altLang="en-IN" b="1" i="1"/>
                <a:t>doubly</a:t>
              </a:r>
              <a:r>
                <a:rPr lang="x-none" altLang="en-IN" i="1"/>
                <a:t>-</a:t>
              </a:r>
              <a:r>
                <a:rPr lang="x-none" altLang="en-IN" b="1" i="1"/>
                <a:t>transitive.</a:t>
              </a:r>
              <a:endParaRPr lang="x-none" altLang="en-IN" b="1" i="1"/>
            </a:p>
            <a:p>
              <a:pPr marL="285750" indent="-285750"/>
              <a:endParaRPr lang="en-IN" altLang="en-US"/>
            </a:p>
            <a:p>
              <a:pPr marL="285750" indent="-285750"/>
              <a:endParaRPr lang="en-IN" altLang="en-US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3" y="2389"/>
              <a:ext cx="5729" cy="61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1" y="3605"/>
              <a:ext cx="1345" cy="58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93" y="4887"/>
              <a:ext cx="408" cy="607"/>
            </a:xfrm>
            <a:prstGeom prst="rect">
              <a:avLst/>
            </a:prstGeom>
          </p:spPr>
        </p:pic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4965" y="4391660"/>
            <a:ext cx="1237615" cy="30035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835" y="4975225"/>
            <a:ext cx="2721610" cy="41021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033010" y="3566795"/>
            <a:ext cx="3267075" cy="2785110"/>
            <a:chOff x="7926" y="5617"/>
            <a:chExt cx="5145" cy="4386"/>
          </a:xfrm>
        </p:grpSpPr>
        <p:sp>
          <p:nvSpPr>
            <p:cNvPr id="34" name="Oval 33"/>
            <p:cNvSpPr/>
            <p:nvPr/>
          </p:nvSpPr>
          <p:spPr>
            <a:xfrm>
              <a:off x="7926" y="6753"/>
              <a:ext cx="2597" cy="237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275" y="7169"/>
              <a:ext cx="1571" cy="15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cxnSp>
          <p:nvCxnSpPr>
            <p:cNvPr id="36" name="Curved Connector 35"/>
            <p:cNvCxnSpPr>
              <a:stCxn id="34" idx="0"/>
              <a:endCxn id="35" idx="0"/>
            </p:cNvCxnSpPr>
            <p:nvPr/>
          </p:nvCxnSpPr>
          <p:spPr>
            <a:xfrm rot="16200000" flipH="1">
              <a:off x="10435" y="5543"/>
              <a:ext cx="416" cy="2836"/>
            </a:xfrm>
            <a:prstGeom prst="curvedConnector3">
              <a:avLst>
                <a:gd name="adj1" fmla="val -90144"/>
              </a:avLst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>
              <a:stCxn id="35" idx="2"/>
              <a:endCxn id="34" idx="4"/>
            </p:cNvCxnSpPr>
            <p:nvPr/>
          </p:nvCxnSpPr>
          <p:spPr>
            <a:xfrm rot="5400000">
              <a:off x="10423" y="7491"/>
              <a:ext cx="441" cy="2836"/>
            </a:xfrm>
            <a:prstGeom prst="curvedConnector3">
              <a:avLst>
                <a:gd name="adj1" fmla="val 184921"/>
              </a:avLst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8769" y="7389"/>
              <a:ext cx="1104" cy="1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3200" i="1"/>
                <a:t>C</a:t>
              </a:r>
              <a:endParaRPr lang="x-none" altLang="en-IN" sz="3200" i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730" y="7454"/>
              <a:ext cx="623" cy="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2800" i="1">
                  <a:cs typeface="Ubuntu" charset="0"/>
                  <a:sym typeface="+mn-ea"/>
                </a:rPr>
                <a:t>π</a:t>
              </a:r>
              <a:endParaRPr lang="x-none" altLang="en-IN" sz="2800" i="1">
                <a:cs typeface="Ubuntu" charset="0"/>
                <a:sym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867" y="8625"/>
              <a:ext cx="2205" cy="1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1400"/>
                <a:t>code with bit 'b' at index i, bit 'c' at index k.</a:t>
              </a:r>
              <a:endParaRPr lang="x-none" altLang="en-IN" sz="14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353" y="5617"/>
              <a:ext cx="2205" cy="1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1400"/>
                <a:t>code with bit 'b' at index i, bit 'c' at index j.</a:t>
              </a:r>
              <a:endParaRPr lang="x-none" altLang="en-IN" sz="14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n-IN"/>
              <a:t>MAP EXIT function </a:t>
            </a:r>
            <a:r>
              <a:rPr lang="x-none" altLang="en-IN" sz="2800" i="1"/>
              <a:t>...for doubly transitive code</a:t>
            </a:r>
            <a:endParaRPr lang="x-none" altLang="en-IN" sz="2800" i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x-none" altLang="en-US"/>
              <a:t>EXIT-9.towards area theorem</a:t>
            </a:r>
            <a:endParaRPr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3425" y="1553845"/>
            <a:ext cx="7493000" cy="13754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x-none" altLang="en-IN" b="1" i="1"/>
              <a:t>Proposition </a:t>
            </a:r>
            <a:r>
              <a:rPr lang="x-none" altLang="en-IN" b="1" i="1">
                <a:solidFill>
                  <a:schemeClr val="accent1">
                    <a:lumMod val="75000"/>
                  </a:schemeClr>
                </a:solidFill>
              </a:rPr>
              <a:t>7,</a:t>
            </a:r>
            <a:r>
              <a:rPr lang="x-none" altLang="en-IN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x-none" altLang="en-IN" i="1">
                <a:solidFill>
                  <a:schemeClr val="accent1">
                    <a:lumMod val="75000"/>
                  </a:schemeClr>
                </a:solidFill>
              </a:rPr>
              <a:t>All EXIT functions are equal</a:t>
            </a:r>
            <a:r>
              <a:rPr lang="x-none" altLang="en-IN" i="1">
                <a:solidFill>
                  <a:schemeClr val="accent1">
                    <a:lumMod val="75000"/>
                  </a:schemeClr>
                </a:solidFill>
                <a:latin typeface="Ubuntu" charset="0"/>
                <a:cs typeface="Ubuntu" charset="0"/>
              </a:rPr>
              <a:t> , </a:t>
            </a:r>
            <a:r>
              <a:rPr lang="x-none" altLang="en-IN" i="1">
                <a:solidFill>
                  <a:schemeClr val="accent1">
                    <a:lumMod val="75000"/>
                  </a:schemeClr>
                </a:solidFill>
              </a:rPr>
              <a:t>for a transitive code</a:t>
            </a:r>
            <a:r>
              <a:rPr lang="x-none" altLang="en-IN" i="1">
                <a:solidFill>
                  <a:schemeClr val="tx1"/>
                </a:solidFill>
                <a:latin typeface="Ubuntu" charset="0"/>
                <a:cs typeface="Ubuntu" charset="0"/>
              </a:rPr>
              <a:t>:</a:t>
            </a:r>
            <a:endParaRPr lang="x-none" altLang="en-IN" i="1">
              <a:solidFill>
                <a:schemeClr val="tx1"/>
              </a:solidFill>
              <a:latin typeface="Ubuntu" charset="0"/>
              <a:cs typeface="Ubuntu" charset="0"/>
            </a:endParaRPr>
          </a:p>
          <a:p>
            <a:endParaRPr lang="x-none" altLang="en-IN" i="1">
              <a:solidFill>
                <a:schemeClr val="tx1"/>
              </a:solidFill>
              <a:latin typeface="Ubuntu" charset="0"/>
              <a:cs typeface="Ubuntu" charset="0"/>
            </a:endParaRPr>
          </a:p>
          <a:p>
            <a:endParaRPr lang="x-none" altLang="en-IN" i="1">
              <a:solidFill>
                <a:schemeClr val="tx1"/>
              </a:solidFill>
              <a:latin typeface="Ubuntu" charset="0"/>
              <a:cs typeface="Ubuntu" charset="0"/>
            </a:endParaRPr>
          </a:p>
          <a:p>
            <a:endParaRPr lang="x-none" altLang="en-IN" i="1">
              <a:solidFill>
                <a:schemeClr val="accent1">
                  <a:lumMod val="75000"/>
                </a:schemeClr>
              </a:solidFill>
              <a:latin typeface="Ubuntu" charset="0"/>
              <a:cs typeface="Ubuntu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1715" y="1890395"/>
            <a:ext cx="4388485" cy="8007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3420" y="3037205"/>
            <a:ext cx="7561580" cy="274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endParaRPr lang="x-none" altLang="en-IN" i="1"/>
          </a:p>
          <a:p>
            <a:endParaRPr lang="x-none" altLang="en-IN" i="1"/>
          </a:p>
          <a:p>
            <a:endParaRPr lang="x-none" altLang="en-IN" i="1"/>
          </a:p>
          <a:p>
            <a:endParaRPr lang="x-none" altLang="en-IN" i="1"/>
          </a:p>
          <a:p>
            <a:endParaRPr lang="x-none" altLang="en-IN" i="1"/>
          </a:p>
          <a:p>
            <a:endParaRPr lang="x-none" altLang="en-IN" i="1"/>
          </a:p>
          <a:p>
            <a:endParaRPr lang="x-none" altLang="en-IN" i="1"/>
          </a:p>
          <a:p>
            <a:r>
              <a:rPr lang="x-none" altLang="en-IN" i="1"/>
              <a:t>i.e,using,</a:t>
            </a:r>
            <a:endParaRPr lang="x-none" altLang="en-IN" i="1"/>
          </a:p>
          <a:p>
            <a:endParaRPr lang="x-none" altLang="en-IN" i="1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3101340"/>
            <a:ext cx="7475855" cy="182308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70" y="4936490"/>
            <a:ext cx="3656330" cy="6153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IN"/>
              <a:t>MAP EXIT function </a:t>
            </a:r>
            <a:r>
              <a:rPr lang="x-none" altLang="en-IN" sz="2800" i="1"/>
              <a:t>...symmetry </a:t>
            </a:r>
            <a:endParaRPr lang="x-none" altLang="en-IN" sz="2800" i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x-none" altLang="en-US"/>
              <a:t>EXIT-9.symmetric</a:t>
            </a:r>
            <a:endParaRPr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3425" y="1553845"/>
            <a:ext cx="7493000" cy="16497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x-none" altLang="en-IN" b="1" i="1"/>
              <a:t>Proposition </a:t>
            </a:r>
            <a:r>
              <a:rPr lang="x-none" altLang="en-IN" b="1" i="1">
                <a:solidFill>
                  <a:schemeClr val="accent1">
                    <a:lumMod val="75000"/>
                  </a:schemeClr>
                </a:solidFill>
              </a:rPr>
              <a:t>8,</a:t>
            </a:r>
            <a:r>
              <a:rPr lang="x-none" altLang="en-IN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x-none" altLang="en-IN" i="1">
                <a:solidFill>
                  <a:schemeClr val="accent1">
                    <a:lumMod val="75000"/>
                  </a:schemeClr>
                </a:solidFill>
              </a:rPr>
              <a:t>All Influences are equal</a:t>
            </a:r>
            <a:r>
              <a:rPr lang="x-none" altLang="en-IN" i="1">
                <a:solidFill>
                  <a:schemeClr val="accent1">
                    <a:lumMod val="75000"/>
                  </a:schemeClr>
                </a:solidFill>
                <a:latin typeface="Ubuntu" charset="0"/>
                <a:cs typeface="Ubuntu" charset="0"/>
              </a:rPr>
              <a:t> , </a:t>
            </a:r>
            <a:r>
              <a:rPr lang="x-none" altLang="en-IN" i="1">
                <a:solidFill>
                  <a:schemeClr val="accent1">
                    <a:lumMod val="75000"/>
                  </a:schemeClr>
                </a:solidFill>
              </a:rPr>
              <a:t>for a transitive code</a:t>
            </a:r>
            <a:r>
              <a:rPr lang="x-none" altLang="en-IN" i="1">
                <a:solidFill>
                  <a:schemeClr val="tx1"/>
                </a:solidFill>
                <a:latin typeface="Ubuntu" charset="0"/>
                <a:cs typeface="Ubuntu" charset="0"/>
              </a:rPr>
              <a:t>:</a:t>
            </a:r>
            <a:endParaRPr lang="x-none" altLang="en-IN" i="1">
              <a:solidFill>
                <a:schemeClr val="tx1"/>
              </a:solidFill>
              <a:latin typeface="Ubuntu" charset="0"/>
              <a:cs typeface="Ubuntu" charset="0"/>
            </a:endParaRPr>
          </a:p>
          <a:p>
            <a:endParaRPr lang="x-none" altLang="en-IN" i="1">
              <a:solidFill>
                <a:schemeClr val="tx1"/>
              </a:solidFill>
              <a:latin typeface="Ubuntu" charset="0"/>
              <a:cs typeface="Ubuntu" charset="0"/>
            </a:endParaRPr>
          </a:p>
          <a:p>
            <a:endParaRPr lang="x-none" altLang="en-IN" i="1">
              <a:solidFill>
                <a:schemeClr val="tx1"/>
              </a:solidFill>
              <a:latin typeface="Ubuntu" charset="0"/>
              <a:cs typeface="Ubuntu" charset="0"/>
            </a:endParaRPr>
          </a:p>
          <a:p>
            <a:endParaRPr lang="x-none" altLang="en-IN" i="1">
              <a:solidFill>
                <a:schemeClr val="tx1"/>
              </a:solidFill>
              <a:latin typeface="Ubuntu" charset="0"/>
              <a:cs typeface="Ubuntu" charset="0"/>
            </a:endParaRPr>
          </a:p>
          <a:p>
            <a:r>
              <a:rPr lang="x-none" altLang="en-IN" i="1">
                <a:solidFill>
                  <a:schemeClr val="tx1"/>
                </a:solidFill>
              </a:rPr>
              <a:t>for distinct,</a:t>
            </a:r>
            <a:r>
              <a:rPr lang="x-none" altLang="en-IN" i="1">
                <a:solidFill>
                  <a:schemeClr val="tx1"/>
                </a:solidFill>
                <a:latin typeface="Ubuntu" charset="0"/>
                <a:cs typeface="Ubuntu" charset="0"/>
              </a:rPr>
              <a:t> </a:t>
            </a:r>
            <a:endParaRPr lang="x-none" altLang="en-IN" i="1">
              <a:solidFill>
                <a:schemeClr val="accent1">
                  <a:lumMod val="75000"/>
                </a:schemeClr>
              </a:solidFill>
              <a:latin typeface="Ubuntu" charset="0"/>
              <a:cs typeface="Ubuntu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7070" y="3260090"/>
            <a:ext cx="756158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x-none" altLang="en-IN" i="1"/>
              <a:t>Proof:</a:t>
            </a:r>
            <a:endParaRPr lang="x-none" altLang="en-IN" i="1"/>
          </a:p>
          <a:p>
            <a:r>
              <a:rPr lang="x-none" altLang="en-IN" i="1"/>
              <a:t>Similar to Proposition 7.Intuitively we expect that once we permute the</a:t>
            </a:r>
            <a:endParaRPr lang="x-none" altLang="en-IN" i="1"/>
          </a:p>
          <a:p>
            <a:r>
              <a:rPr lang="x-none" altLang="en-IN" i="1"/>
              <a:t>locations , the bits which were pivotal must continue to remain so.Otherwise we could</a:t>
            </a:r>
            <a:endParaRPr lang="x-none" altLang="en-IN" i="1"/>
          </a:p>
          <a:p>
            <a:r>
              <a:rPr lang="x-none" altLang="en-IN" i="1"/>
              <a:t>have decoded the concerned bit using simple permutations.</a:t>
            </a:r>
            <a:endParaRPr lang="x-none" altLang="en-IN" i="1"/>
          </a:p>
          <a:p>
            <a:endParaRPr lang="x-none" altLang="en-IN" i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0325" y="1901825"/>
            <a:ext cx="3729990" cy="8458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65" y="2722245"/>
            <a:ext cx="1109345" cy="3073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Outline...</a:t>
            </a:r>
            <a:endParaRPr lang="x-none" alt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x-none" altLang="en-US"/>
              <a:t>MAP</a:t>
            </a:r>
            <a:endParaRPr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44245" y="556260"/>
            <a:ext cx="7582535" cy="5612765"/>
            <a:chOff x="899" y="660"/>
            <a:chExt cx="11941" cy="8839"/>
          </a:xfrm>
        </p:grpSpPr>
        <p:sp>
          <p:nvSpPr>
            <p:cNvPr id="8" name="Rectangle 7"/>
            <p:cNvSpPr/>
            <p:nvPr/>
          </p:nvSpPr>
          <p:spPr>
            <a:xfrm>
              <a:off x="5648" y="1907"/>
              <a:ext cx="2455" cy="80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/>
                <a:t>EXIT function</a:t>
              </a:r>
              <a:endParaRPr lang="x-none" alt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99" y="3066"/>
              <a:ext cx="4258" cy="124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 b="1" i="1"/>
                <a:t>Area theorem</a:t>
              </a:r>
              <a:r>
                <a:rPr lang="x-none" altLang="en-IN"/>
                <a:t>,connection to rate</a:t>
              </a:r>
              <a:endParaRPr lang="x-none" alt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48" y="3060"/>
              <a:ext cx="2455" cy="12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/>
                <a:t>Measure of a </a:t>
              </a:r>
              <a:r>
                <a:rPr lang="x-none" altLang="en-IN" b="1" i="1"/>
                <a:t>monotone*</a:t>
              </a:r>
              <a:r>
                <a:rPr lang="x-none" altLang="en-IN"/>
                <a:t> set</a:t>
              </a:r>
              <a:endParaRPr lang="x-none" alt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49" y="3048"/>
              <a:ext cx="2456" cy="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 b="1" i="1"/>
                <a:t>Influences</a:t>
              </a:r>
              <a:r>
                <a:rPr lang="x-none" altLang="en-IN"/>
                <a:t> of the set</a:t>
              </a:r>
              <a:endParaRPr lang="x-none" alt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06" y="4761"/>
              <a:ext cx="2455" cy="1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 b="1" i="1"/>
                <a:t>2-Transitivity</a:t>
              </a:r>
              <a:r>
                <a:rPr lang="x-none" altLang="en-IN"/>
                <a:t> of code</a:t>
              </a:r>
              <a:endParaRPr lang="x-none" alt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386" y="4753"/>
              <a:ext cx="2455" cy="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 b="1" i="1"/>
                <a:t>Symmetry</a:t>
              </a:r>
              <a:endParaRPr lang="x-none" altLang="en-IN" b="1" i="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71" y="6411"/>
              <a:ext cx="2455" cy="159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 b="1" i="1"/>
                <a:t>Russo's lemma and Threshold phenomenon</a:t>
              </a:r>
              <a:endParaRPr lang="x-none" altLang="en-IN" b="1" i="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33" y="6581"/>
              <a:ext cx="3559" cy="127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 sz="1400"/>
                <a:t>Equivalence of Capacity to threshold phenomenon of EXIT function</a:t>
              </a:r>
              <a:endParaRPr lang="x-none" altLang="en-IN" sz="1400"/>
            </a:p>
          </p:txBody>
        </p:sp>
        <p:sp>
          <p:nvSpPr>
            <p:cNvPr id="16" name="Oval 15"/>
            <p:cNvSpPr/>
            <p:nvPr/>
          </p:nvSpPr>
          <p:spPr>
            <a:xfrm>
              <a:off x="5505" y="660"/>
              <a:ext cx="2727" cy="105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 sz="1400" b="1" i="1"/>
                <a:t>Probability of bit error</a:t>
              </a:r>
              <a:endParaRPr lang="x-none" altLang="en-IN" sz="1400" b="1" i="1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84" y="4749"/>
              <a:ext cx="2455" cy="127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 sz="1600"/>
                <a:t>Applicability of Area theorem</a:t>
              </a:r>
              <a:endParaRPr lang="x-none" altLang="en-IN" sz="16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34" y="8294"/>
              <a:ext cx="2363" cy="11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 sz="1400" b="1" i="1"/>
                <a:t>2-transitive codes are Capacity achieving</a:t>
              </a:r>
              <a:endParaRPr lang="x-none" altLang="en-IN" sz="1400" b="1" i="1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28" y="8241"/>
              <a:ext cx="2350" cy="12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 sz="1400"/>
                <a:t>Reed Muller/polar  codes are capacity achieving</a:t>
              </a:r>
              <a:endParaRPr lang="x-none" altLang="en-IN" sz="1400"/>
            </a:p>
          </p:txBody>
        </p:sp>
        <p:cxnSp>
          <p:nvCxnSpPr>
            <p:cNvPr id="20" name="Straight Arrow Connector 19"/>
            <p:cNvCxnSpPr>
              <a:stCxn id="16" idx="4"/>
              <a:endCxn id="8" idx="0"/>
            </p:cNvCxnSpPr>
            <p:nvPr/>
          </p:nvCxnSpPr>
          <p:spPr>
            <a:xfrm>
              <a:off x="6869" y="1711"/>
              <a:ext cx="7" cy="1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1"/>
              <a:endCxn id="9" idx="0"/>
            </p:cNvCxnSpPr>
            <p:nvPr/>
          </p:nvCxnSpPr>
          <p:spPr>
            <a:xfrm flipH="1">
              <a:off x="3028" y="2310"/>
              <a:ext cx="2620" cy="7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2"/>
              <a:endCxn id="10" idx="0"/>
            </p:cNvCxnSpPr>
            <p:nvPr/>
          </p:nvCxnSpPr>
          <p:spPr>
            <a:xfrm>
              <a:off x="6876" y="2712"/>
              <a:ext cx="0" cy="3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2"/>
            </p:cNvCxnSpPr>
            <p:nvPr/>
          </p:nvCxnSpPr>
          <p:spPr>
            <a:xfrm>
              <a:off x="6876" y="4333"/>
              <a:ext cx="5" cy="10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2" idx="1"/>
              <a:endCxn id="17" idx="3"/>
            </p:cNvCxnSpPr>
            <p:nvPr/>
          </p:nvCxnSpPr>
          <p:spPr>
            <a:xfrm flipH="1" flipV="1">
              <a:off x="4939" y="5386"/>
              <a:ext cx="2267" cy="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17" idx="0"/>
            </p:cNvCxnSpPr>
            <p:nvPr/>
          </p:nvCxnSpPr>
          <p:spPr>
            <a:xfrm>
              <a:off x="3028" y="4350"/>
              <a:ext cx="684" cy="3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2" idx="3"/>
              <a:endCxn id="13" idx="1"/>
            </p:cNvCxnSpPr>
            <p:nvPr/>
          </p:nvCxnSpPr>
          <p:spPr>
            <a:xfrm flipV="1">
              <a:off x="9661" y="5390"/>
              <a:ext cx="725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 flipH="1">
              <a:off x="10049" y="4321"/>
              <a:ext cx="228" cy="10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2"/>
              <a:endCxn id="14" idx="3"/>
            </p:cNvCxnSpPr>
            <p:nvPr/>
          </p:nvCxnSpPr>
          <p:spPr>
            <a:xfrm flipH="1">
              <a:off x="9726" y="6026"/>
              <a:ext cx="1888" cy="11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3"/>
              <a:endCxn id="11" idx="1"/>
            </p:cNvCxnSpPr>
            <p:nvPr/>
          </p:nvCxnSpPr>
          <p:spPr>
            <a:xfrm flipV="1">
              <a:off x="8103" y="3685"/>
              <a:ext cx="946" cy="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8833" y="1973"/>
              <a:ext cx="2882" cy="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 i="1"/>
                <a:t>partial derivatives</a:t>
              </a:r>
              <a:endParaRPr lang="x-none" altLang="en-IN" i="1"/>
            </a:p>
          </p:txBody>
        </p:sp>
        <p:cxnSp>
          <p:nvCxnSpPr>
            <p:cNvPr id="34" name="Straight Arrow Connector 33"/>
            <p:cNvCxnSpPr>
              <a:stCxn id="8" idx="3"/>
              <a:endCxn id="33" idx="1"/>
            </p:cNvCxnSpPr>
            <p:nvPr/>
          </p:nvCxnSpPr>
          <p:spPr>
            <a:xfrm flipV="1">
              <a:off x="8103" y="2304"/>
              <a:ext cx="730" cy="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2"/>
              <a:endCxn id="11" idx="0"/>
            </p:cNvCxnSpPr>
            <p:nvPr/>
          </p:nvCxnSpPr>
          <p:spPr>
            <a:xfrm>
              <a:off x="10274" y="2635"/>
              <a:ext cx="3" cy="4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4" idx="1"/>
              <a:endCxn id="15" idx="3"/>
            </p:cNvCxnSpPr>
            <p:nvPr/>
          </p:nvCxnSpPr>
          <p:spPr>
            <a:xfrm flipH="1">
              <a:off x="5492" y="7210"/>
              <a:ext cx="1779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5" idx="2"/>
              <a:endCxn id="18" idx="0"/>
            </p:cNvCxnSpPr>
            <p:nvPr/>
          </p:nvCxnSpPr>
          <p:spPr>
            <a:xfrm>
              <a:off x="3713" y="7854"/>
              <a:ext cx="3" cy="44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3"/>
              <a:endCxn id="19" idx="1"/>
            </p:cNvCxnSpPr>
            <p:nvPr/>
          </p:nvCxnSpPr>
          <p:spPr>
            <a:xfrm>
              <a:off x="4897" y="8866"/>
              <a:ext cx="1231" cy="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855" y="5411"/>
              <a:ext cx="429" cy="12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7" idx="2"/>
              <a:endCxn id="15" idx="0"/>
            </p:cNvCxnSpPr>
            <p:nvPr/>
          </p:nvCxnSpPr>
          <p:spPr>
            <a:xfrm>
              <a:off x="3712" y="6022"/>
              <a:ext cx="1" cy="5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6775" y="5328"/>
              <a:ext cx="221" cy="2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6869" y="1698"/>
              <a:ext cx="7" cy="19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028" y="2297"/>
              <a:ext cx="2620" cy="75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876" y="2699"/>
              <a:ext cx="0" cy="34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6876" y="4320"/>
              <a:ext cx="5" cy="102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 flipV="1">
              <a:off x="4939" y="5373"/>
              <a:ext cx="2267" cy="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028" y="4337"/>
              <a:ext cx="684" cy="39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9661" y="5377"/>
              <a:ext cx="725" cy="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10049" y="4308"/>
              <a:ext cx="228" cy="109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9726" y="6013"/>
              <a:ext cx="1888" cy="11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8103" y="3672"/>
              <a:ext cx="946" cy="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8103" y="2291"/>
              <a:ext cx="730" cy="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10274" y="2622"/>
              <a:ext cx="3" cy="41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5492" y="7197"/>
              <a:ext cx="1779" cy="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4897" y="8853"/>
              <a:ext cx="1231" cy="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6855" y="5398"/>
              <a:ext cx="429" cy="129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3712" y="6009"/>
              <a:ext cx="1" cy="55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you-are-here-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520000">
            <a:off x="4173220" y="3011805"/>
            <a:ext cx="608965" cy="608965"/>
          </a:xfrm>
          <a:prstGeom prst="rect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IN"/>
              <a:t>Capacity achieving codes...</a:t>
            </a:r>
            <a:r>
              <a:rPr lang="x-none" altLang="en-IN" sz="2000" i="1"/>
              <a:t>equivalence</a:t>
            </a:r>
            <a:r>
              <a:rPr lang="x-none" altLang="en-IN"/>
              <a:t> </a:t>
            </a:r>
            <a:endParaRPr lang="x-none" alt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x-none" altLang="en-US"/>
              <a:t>Capacity-1-equivalence</a:t>
            </a:r>
            <a:endParaRPr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785" y="4481195"/>
            <a:ext cx="1084580" cy="235585"/>
          </a:xfrm>
          <a:prstGeom prst="rect">
            <a:avLst/>
          </a:prstGeom>
        </p:spPr>
      </p:pic>
      <p:sp>
        <p:nvSpPr>
          <p:cNvPr id="11" name="Notched Right Arrow 10"/>
          <p:cNvSpPr/>
          <p:nvPr/>
        </p:nvSpPr>
        <p:spPr>
          <a:xfrm>
            <a:off x="1914525" y="5593080"/>
            <a:ext cx="232410" cy="148590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1024255" y="2977515"/>
            <a:ext cx="7221220" cy="3295650"/>
            <a:chOff x="1613" y="4689"/>
            <a:chExt cx="11372" cy="5190"/>
          </a:xfrm>
        </p:grpSpPr>
        <p:sp>
          <p:nvSpPr>
            <p:cNvPr id="7" name="TextBox 6"/>
            <p:cNvSpPr txBox="1"/>
            <p:nvPr/>
          </p:nvSpPr>
          <p:spPr>
            <a:xfrm>
              <a:off x="1613" y="4689"/>
              <a:ext cx="11373" cy="519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l"/>
              <a:r>
                <a:rPr lang="x-none" altLang="en-IN" b="1" i="1">
                  <a:solidFill>
                    <a:schemeClr val="tx1"/>
                  </a:solidFill>
                </a:rPr>
                <a:t> </a:t>
              </a:r>
              <a:r>
                <a:rPr lang="x-none" altLang="en-IN" b="1" i="1">
                  <a:solidFill>
                    <a:schemeClr val="accent1">
                      <a:lumMod val="75000"/>
                    </a:schemeClr>
                  </a:solidFill>
                </a:rPr>
                <a:t>The following are equivalent,</a:t>
              </a:r>
              <a:endParaRPr lang="x-none" altLang="en-IN" b="1" i="1">
                <a:solidFill>
                  <a:schemeClr val="tx1"/>
                </a:solidFill>
              </a:endParaRPr>
            </a:p>
            <a:p>
              <a:pPr algn="l">
                <a:buFont typeface="Arial" panose="02080604020202020204" charset="0"/>
                <a:buChar char="•"/>
              </a:pPr>
              <a:r>
                <a:rPr lang="x-none" altLang="en-IN" i="1">
                  <a:solidFill>
                    <a:schemeClr val="tx1"/>
                  </a:solidFill>
                </a:rPr>
                <a:t>S1: {Cn } is capacity achieving on the BEC under bit-MAP decoding.</a:t>
              </a:r>
              <a:endParaRPr lang="x-none" altLang="en-IN" i="1">
                <a:solidFill>
                  <a:schemeClr val="tx1"/>
                </a:solidFill>
              </a:endParaRPr>
            </a:p>
            <a:p>
              <a:pPr algn="l">
                <a:buFont typeface="Arial" panose="02080604020202020204" charset="0"/>
                <a:buChar char="•"/>
              </a:pPr>
              <a:r>
                <a:rPr lang="x-none" altLang="en-IN" i="1">
                  <a:solidFill>
                    <a:schemeClr val="tx1"/>
                  </a:solidFill>
                </a:rPr>
                <a:t>S2: The sequence of average EXIT functions satisfies</a:t>
              </a:r>
              <a:endParaRPr lang="x-none" altLang="en-IN" i="1">
                <a:solidFill>
                  <a:schemeClr val="tx1"/>
                </a:solidFill>
              </a:endParaRPr>
            </a:p>
            <a:p>
              <a:pPr algn="l">
                <a:buFont typeface="Arial" panose="02080604020202020204" charset="0"/>
                <a:buChar char="•"/>
              </a:pPr>
              <a:endParaRPr lang="x-none" altLang="en-IN" i="1">
                <a:solidFill>
                  <a:schemeClr val="tx1"/>
                </a:solidFill>
              </a:endParaRPr>
            </a:p>
            <a:p>
              <a:pPr algn="l">
                <a:buFont typeface="Arial" panose="02080604020202020204" charset="0"/>
                <a:buChar char="•"/>
              </a:pPr>
              <a:endParaRPr lang="x-none" altLang="en-IN" i="1">
                <a:solidFill>
                  <a:schemeClr val="tx1"/>
                </a:solidFill>
              </a:endParaRPr>
            </a:p>
            <a:p>
              <a:pPr algn="l">
                <a:buFont typeface="Arial" panose="02080604020202020204" charset="0"/>
                <a:buChar char="•"/>
              </a:pPr>
              <a:r>
                <a:rPr lang="x-none" altLang="en-IN" i="1">
                  <a:solidFill>
                    <a:schemeClr val="tx1"/>
                  </a:solidFill>
                </a:rPr>
                <a:t>S3: For any,</a:t>
              </a:r>
              <a:endParaRPr lang="x-none" altLang="en-IN" i="1">
                <a:solidFill>
                  <a:schemeClr val="tx1"/>
                </a:solidFill>
              </a:endParaRPr>
            </a:p>
            <a:p>
              <a:pPr algn="l">
                <a:buFont typeface="Arial" panose="02080604020202020204" charset="0"/>
                <a:buChar char="•"/>
              </a:pPr>
              <a:endParaRPr lang="x-none" altLang="en-IN" i="1">
                <a:solidFill>
                  <a:schemeClr val="tx1"/>
                </a:solidFill>
              </a:endParaRPr>
            </a:p>
            <a:p>
              <a:pPr algn="l">
                <a:buFont typeface="Arial" panose="02080604020202020204" charset="0"/>
                <a:buChar char="•"/>
              </a:pPr>
              <a:endParaRPr lang="x-none" altLang="en-IN" i="1">
                <a:solidFill>
                  <a:schemeClr val="tx1"/>
                </a:solidFill>
              </a:endParaRPr>
            </a:p>
            <a:p>
              <a:pPr indent="0" algn="l">
                <a:buFont typeface="Arial" panose="02080604020202020204" charset="0"/>
                <a:buNone/>
              </a:pPr>
              <a:r>
                <a:rPr lang="x-none" altLang="en-IN" i="1">
                  <a:solidFill>
                    <a:schemeClr val="tx1"/>
                  </a:solidFill>
                </a:rPr>
                <a:t>note,</a:t>
              </a:r>
              <a:endParaRPr lang="x-none" altLang="en-IN" i="1">
                <a:solidFill>
                  <a:schemeClr val="tx1"/>
                </a:solidFill>
              </a:endParaRPr>
            </a:p>
            <a:p>
              <a:pPr indent="0" algn="l">
                <a:buFont typeface="Arial" panose="02080604020202020204" charset="0"/>
                <a:buNone/>
              </a:pPr>
              <a:r>
                <a:rPr lang="x-none" altLang="en-IN" i="1">
                  <a:solidFill>
                    <a:schemeClr val="tx1"/>
                  </a:solidFill>
                </a:rPr>
                <a:t>While S1    S2 , follows from relationship between h</a:t>
              </a:r>
              <a:r>
                <a:rPr lang="x-none" altLang="en-IN" i="1" baseline="-25000">
                  <a:solidFill>
                    <a:schemeClr val="tx1"/>
                  </a:solidFill>
                </a:rPr>
                <a:t>i</a:t>
              </a:r>
              <a:r>
                <a:rPr lang="x-none" altLang="en-IN" i="1">
                  <a:solidFill>
                    <a:schemeClr val="tx1"/>
                  </a:solidFill>
                </a:rPr>
                <a:t>(p) and probability of bit error ,the rest follow from area theorem</a:t>
              </a:r>
              <a:endParaRPr lang="x-none" altLang="en-IN" i="1">
                <a:solidFill>
                  <a:schemeClr val="tx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rcRect l="1805" t="10127" b="16456"/>
            <a:stretch>
              <a:fillRect/>
            </a:stretch>
          </p:blipFill>
          <p:spPr>
            <a:xfrm>
              <a:off x="4375" y="6055"/>
              <a:ext cx="5496" cy="87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rcRect l="41032" t="12557"/>
            <a:stretch>
              <a:fillRect/>
            </a:stretch>
          </p:blipFill>
          <p:spPr>
            <a:xfrm>
              <a:off x="4460" y="7222"/>
              <a:ext cx="4087" cy="100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4" y="8148"/>
              <a:ext cx="2388" cy="587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013460" y="1259205"/>
            <a:ext cx="7239000" cy="1647825"/>
            <a:chOff x="1596" y="1983"/>
            <a:chExt cx="11400" cy="2595"/>
          </a:xfrm>
        </p:grpSpPr>
        <p:sp>
          <p:nvSpPr>
            <p:cNvPr id="13" name="TextBox 12"/>
            <p:cNvSpPr txBox="1"/>
            <p:nvPr/>
          </p:nvSpPr>
          <p:spPr>
            <a:xfrm>
              <a:off x="1596" y="1983"/>
              <a:ext cx="11400" cy="259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x-none" altLang="en-IN" i="1">
                  <a:solidFill>
                    <a:schemeClr val="tx1"/>
                  </a:solidFill>
                </a:rPr>
                <a:t>Suppose {C</a:t>
              </a:r>
              <a:r>
                <a:rPr lang="x-none" altLang="en-IN" i="1" baseline="-25000">
                  <a:solidFill>
                    <a:schemeClr val="tx1"/>
                  </a:solidFill>
                </a:rPr>
                <a:t>n</a:t>
              </a:r>
              <a:r>
                <a:rPr lang="x-none" altLang="en-IN" i="1">
                  <a:solidFill>
                    <a:schemeClr val="tx1"/>
                  </a:solidFill>
                </a:rPr>
                <a:t>} is a sequence of codes with rates {r</a:t>
              </a:r>
              <a:r>
                <a:rPr lang="x-none" altLang="en-IN" i="1" baseline="-25000">
                  <a:solidFill>
                    <a:schemeClr val="tx1"/>
                  </a:solidFill>
                </a:rPr>
                <a:t>n</a:t>
              </a:r>
              <a:r>
                <a:rPr lang="x-none" altLang="en-IN" i="1">
                  <a:solidFill>
                    <a:schemeClr val="tx1"/>
                  </a:solidFill>
                </a:rPr>
                <a:t>} where r</a:t>
              </a:r>
              <a:r>
                <a:rPr lang="x-none" altLang="en-IN" i="1" baseline="-25000">
                  <a:solidFill>
                    <a:schemeClr val="tx1"/>
                  </a:solidFill>
                </a:rPr>
                <a:t>n</a:t>
              </a:r>
              <a:r>
                <a:rPr lang="x-none" altLang="en-IN" i="1">
                  <a:solidFill>
                    <a:schemeClr val="tx1"/>
                  </a:solidFill>
                </a:rPr>
                <a:t> → r for</a:t>
              </a:r>
              <a:endParaRPr lang="x-none" altLang="en-IN" i="1">
                <a:solidFill>
                  <a:schemeClr val="tx1"/>
                </a:solidFill>
              </a:endParaRPr>
            </a:p>
            <a:p>
              <a:r>
                <a:rPr lang="x-none" altLang="en-IN" i="1">
                  <a:solidFill>
                    <a:schemeClr val="tx1"/>
                  </a:solidFill>
                </a:rPr>
                <a:t>r </a:t>
              </a:r>
              <a:r>
                <a:rPr lang="x-none" altLang="en-IN" sz="1400" i="1">
                  <a:solidFill>
                    <a:schemeClr val="tx1"/>
                  </a:solidFill>
                </a:rPr>
                <a:t>∈ </a:t>
              </a:r>
              <a:r>
                <a:rPr lang="x-none" altLang="en-IN" i="1">
                  <a:solidFill>
                    <a:schemeClr val="tx1"/>
                  </a:solidFill>
                </a:rPr>
                <a:t>(0, 1). a) {Cn} is said to be </a:t>
              </a:r>
              <a:r>
                <a:rPr lang="x-none" altLang="en-IN" b="1" i="1">
                  <a:solidFill>
                    <a:schemeClr val="tx1"/>
                  </a:solidFill>
                </a:rPr>
                <a:t>capacity achieving on the BEC </a:t>
              </a:r>
              <a:r>
                <a:rPr lang="x-none" altLang="en-IN" i="1">
                  <a:solidFill>
                    <a:schemeClr val="tx1"/>
                  </a:solidFill>
                </a:rPr>
                <a:t>under bit-MAP decoding, if for any p </a:t>
              </a:r>
              <a:r>
                <a:rPr lang="x-none" altLang="en-IN" sz="1400" i="1">
                  <a:solidFill>
                    <a:schemeClr val="tx1"/>
                  </a:solidFill>
                </a:rPr>
                <a:t>∈</a:t>
              </a:r>
              <a:r>
                <a:rPr lang="x-none" altLang="en-IN" i="1">
                  <a:solidFill>
                    <a:schemeClr val="tx1"/>
                  </a:solidFill>
                </a:rPr>
                <a:t> [0, 1 − r), the average bit-erasure probabilities satisfy,</a:t>
              </a:r>
              <a:endParaRPr lang="x-none" altLang="en-IN" i="1">
                <a:solidFill>
                  <a:schemeClr val="tx1"/>
                </a:solidFill>
              </a:endParaRPr>
            </a:p>
            <a:p>
              <a:endParaRPr lang="x-none" altLang="en-IN" i="1">
                <a:solidFill>
                  <a:schemeClr val="tx1"/>
                </a:solidFill>
              </a:endParaRPr>
            </a:p>
            <a:p>
              <a:endParaRPr lang="x-none" altLang="en-IN" i="1">
                <a:solidFill>
                  <a:schemeClr val="tx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6" y="3412"/>
              <a:ext cx="3298" cy="10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Capacity achieving codes...</a:t>
            </a:r>
            <a:endParaRPr lang="x-none" alt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x-none" altLang="en-US"/>
              <a:t>Capacity-2,threshold phenomenon, RM code</a:t>
            </a:r>
            <a:endParaRPr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Content Placeholder 6" descr="exitfu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2095" y="1224280"/>
            <a:ext cx="5516245" cy="4244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6640" y="5507355"/>
            <a:ext cx="7609840" cy="824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i="1"/>
              <a:t>The average EXIT function of Rate-1/2 RM-code with,Block length N.</a:t>
            </a:r>
            <a:endParaRPr lang="x-none" altLang="en-IN" i="1"/>
          </a:p>
          <a:p>
            <a:r>
              <a:rPr lang="x-none" altLang="en-IN" i="1"/>
              <a:t>Shows threshold phenomenon.</a:t>
            </a:r>
            <a:endParaRPr lang="x-none" altLang="en-IN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>
                <a:latin typeface="+mn-lt"/>
              </a:rPr>
              <a:t>Motivation</a:t>
            </a:r>
            <a:endParaRPr lang="x-none" altLang="en-IN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395" y="3174365"/>
            <a:ext cx="7886700" cy="308038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50000"/>
          </a:bodyPr>
          <a:p>
            <a:r>
              <a:rPr lang="x-none" altLang="en-IN" sz="4800"/>
              <a:t>Another* answer to the search for PROVABLY capacity achieving channel codes.</a:t>
            </a:r>
            <a:endParaRPr lang="x-none" altLang="en-IN" sz="4800"/>
          </a:p>
          <a:p>
            <a:r>
              <a:rPr lang="x-none" altLang="en-IN" sz="4800"/>
              <a:t>Perhaps one of the most important applications of </a:t>
            </a:r>
            <a:r>
              <a:rPr lang="x-none" altLang="en-IN" sz="4800" b="1" i="1"/>
              <a:t>threshold phenomenon</a:t>
            </a:r>
            <a:r>
              <a:rPr lang="x-none" altLang="en-IN" sz="4800" b="1"/>
              <a:t>.</a:t>
            </a:r>
            <a:endParaRPr lang="x-none" altLang="en-IN" sz="4800" b="1"/>
          </a:p>
          <a:p>
            <a:r>
              <a:rPr lang="x-none" altLang="en-IN" sz="4800"/>
              <a:t>Establishes that a certain class of codes achieve capacity, Which include Reed-Muller codes,Polar codes.</a:t>
            </a:r>
            <a:endParaRPr lang="x-none" altLang="en-IN" sz="4800"/>
          </a:p>
          <a:p>
            <a:pPr marL="0" indent="0">
              <a:lnSpc>
                <a:spcPct val="10000"/>
              </a:lnSpc>
              <a:buNone/>
            </a:pPr>
            <a:endParaRPr lang="x-none" altLang="en-IN"/>
          </a:p>
          <a:p>
            <a:pPr marL="0" indent="0">
              <a:lnSpc>
                <a:spcPct val="10000"/>
              </a:lnSpc>
              <a:buNone/>
            </a:pPr>
            <a:r>
              <a:rPr lang="x-none" altLang="en-IN"/>
              <a:t>*</a:t>
            </a:r>
            <a:r>
              <a:rPr lang="x-none" altLang="en-IN" sz="2400" i="1"/>
              <a:t>That polar codes achieve capacity was proved by E.Arikan before this.</a:t>
            </a:r>
            <a:endParaRPr lang="x-none" altLang="en-IN" sz="2400" i="1"/>
          </a:p>
          <a:p>
            <a:pPr marL="0" indent="0">
              <a:lnSpc>
                <a:spcPct val="10000"/>
              </a:lnSpc>
              <a:buNone/>
            </a:pPr>
            <a:r>
              <a:rPr lang="x-none" altLang="en-IN" sz="2400" i="1"/>
              <a:t>This provides an alternate method of the same proof leveraging fewer properties of polar codes</a:t>
            </a:r>
            <a:endParaRPr lang="x-none" altLang="en-IN" sz="2400" i="1"/>
          </a:p>
        </p:txBody>
      </p:sp>
      <p:sp>
        <p:nvSpPr>
          <p:cNvPr id="4" name="TextBox 3"/>
          <p:cNvSpPr txBox="1"/>
          <p:nvPr/>
        </p:nvSpPr>
        <p:spPr>
          <a:xfrm>
            <a:off x="614045" y="1243965"/>
            <a:ext cx="7933055" cy="7169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IN" altLang="en-US" sz="2000">
                <a:latin typeface="Abyssinica SIL" charset="0"/>
              </a:rPr>
              <a:t>The channel capacity is the largest rate at which communication </a:t>
            </a:r>
            <a:r>
              <a:rPr lang="en-IN" altLang="en-US" sz="2000" b="1" i="1">
                <a:latin typeface="Abyssinica SIL" charset="0"/>
              </a:rPr>
              <a:t>can be</a:t>
            </a:r>
            <a:r>
              <a:rPr lang="en-IN" altLang="en-US" sz="2000">
                <a:latin typeface="Abyssinica SIL" charset="0"/>
              </a:rPr>
              <a:t> made with arbitrary small error</a:t>
            </a:r>
            <a:r>
              <a:rPr lang="x-none" altLang="en-IN" sz="2000">
                <a:latin typeface="Abyssinica SIL" charset="0"/>
              </a:rPr>
              <a:t>.</a:t>
            </a:r>
            <a:endParaRPr lang="x-none" altLang="en-IN" sz="2000">
              <a:latin typeface="Abyssinica SIL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x-none" altLang="en-US"/>
              <a:t>Introduction</a:t>
            </a:r>
            <a:endParaRPr lang="x-none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4045" y="1984375"/>
            <a:ext cx="8014335" cy="988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1600"/>
              <a:t>Channel coding tells us </a:t>
            </a:r>
            <a:r>
              <a:rPr lang="x-none" altLang="en-IN" sz="1600" b="1"/>
              <a:t>how </a:t>
            </a:r>
            <a:r>
              <a:rPr lang="x-none" altLang="en-IN" sz="1600"/>
              <a:t>capacity can be achieved.</a:t>
            </a:r>
            <a:endParaRPr lang="x-none" altLang="en-IN" sz="1600"/>
          </a:p>
          <a:p>
            <a:r>
              <a:rPr lang="x-none" altLang="en-IN" sz="1600"/>
              <a:t>Turbo , SC-LDPC achieve capacity, but no proof is presented yet</a:t>
            </a:r>
            <a:endParaRPr lang="x-none" altLang="en-IN" sz="1600"/>
          </a:p>
          <a:p>
            <a:r>
              <a:rPr lang="x-none" altLang="en-IN" sz="1600"/>
              <a:t>Polar and Reed-Muller were proved to achieve Capacity... </a:t>
            </a:r>
            <a:endParaRPr lang="x-none" altLang="en-IN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IN"/>
              <a:t>Main result...</a:t>
            </a:r>
            <a:r>
              <a:rPr lang="x-none" altLang="en-IN" sz="2000" i="1"/>
              <a:t>threshold phenomenon</a:t>
            </a:r>
            <a:endParaRPr lang="x-none" altLang="en-IN" sz="2000" i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x-none" altLang="en-US"/>
              <a:t>Main-result-1,Defining Threshold phenomenon</a:t>
            </a:r>
            <a:endParaRPr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774700" y="1250950"/>
            <a:ext cx="7569200" cy="2249170"/>
            <a:chOff x="1259" y="1970"/>
            <a:chExt cx="11920" cy="3542"/>
          </a:xfrm>
        </p:grpSpPr>
        <p:sp>
          <p:nvSpPr>
            <p:cNvPr id="9" name="TextBox 8"/>
            <p:cNvSpPr txBox="1"/>
            <p:nvPr/>
          </p:nvSpPr>
          <p:spPr>
            <a:xfrm>
              <a:off x="1259" y="1970"/>
              <a:ext cx="11920" cy="354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x-none" altLang="en-IN" sz="2000" b="1" i="1"/>
                <a:t>Influence:</a:t>
              </a:r>
              <a:endParaRPr lang="x-none" altLang="en-IN" sz="2000" b="1" i="1"/>
            </a:p>
            <a:p>
              <a:r>
                <a:rPr lang="x-none" altLang="en-IN" i="1">
                  <a:sym typeface="+mn-ea"/>
                </a:rPr>
                <a:t>for a Monotone set Ω, the j-th influence is defined as.</a:t>
              </a:r>
              <a:endParaRPr lang="x-none" altLang="en-IN" i="1">
                <a:sym typeface="+mn-ea"/>
              </a:endParaRPr>
            </a:p>
            <a:p>
              <a:endParaRPr lang="x-none" altLang="en-IN" i="1">
                <a:sym typeface="+mn-ea"/>
              </a:endParaRPr>
            </a:p>
            <a:p>
              <a:endParaRPr lang="x-none" altLang="en-IN" i="1">
                <a:sym typeface="+mn-ea"/>
              </a:endParaRPr>
            </a:p>
            <a:p>
              <a:r>
                <a:rPr lang="x-none" altLang="en-IN" i="1">
                  <a:sym typeface="+mn-ea"/>
                </a:rPr>
                <a:t>the total, Influence is defined as,</a:t>
              </a:r>
              <a:endParaRPr lang="x-none" altLang="en-IN" i="1">
                <a:sym typeface="+mn-ea"/>
              </a:endParaRPr>
            </a:p>
            <a:p>
              <a:endParaRPr lang="x-none" altLang="en-IN"/>
            </a:p>
            <a:p>
              <a:endParaRPr lang="x-none" altLang="en-IN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492" y="2989"/>
              <a:ext cx="3059" cy="81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06" y="4112"/>
              <a:ext cx="2513" cy="1206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790575" y="3559810"/>
            <a:ext cx="7552690" cy="2867025"/>
            <a:chOff x="1233" y="5714"/>
            <a:chExt cx="11894" cy="4515"/>
          </a:xfrm>
        </p:grpSpPr>
        <p:sp>
          <p:nvSpPr>
            <p:cNvPr id="3" name="TextBox 2"/>
            <p:cNvSpPr txBox="1"/>
            <p:nvPr/>
          </p:nvSpPr>
          <p:spPr>
            <a:xfrm>
              <a:off x="1233" y="5714"/>
              <a:ext cx="11894" cy="451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l">
                <a:lnSpc>
                  <a:spcPct val="90000"/>
                </a:lnSpc>
              </a:pPr>
              <a:r>
                <a:rPr lang="x-none" altLang="en-IN" b="1" i="1">
                  <a:solidFill>
                    <a:schemeClr val="dk1"/>
                  </a:solidFill>
                </a:rPr>
                <a:t>Theorem 19:</a:t>
              </a:r>
              <a:r>
                <a:rPr lang="x-none" altLang="en-IN" i="1">
                  <a:solidFill>
                    <a:schemeClr val="dk1"/>
                  </a:solidFill>
                </a:rPr>
                <a:t>Let Ω be a monotone set and suppose that, for all                the influences of all bits are equal ,</a:t>
              </a:r>
              <a:r>
                <a:rPr lang="x-none" altLang="en-IN" sz="1600" i="1">
                  <a:solidFill>
                    <a:schemeClr val="dk1"/>
                  </a:solidFill>
                  <a:sym typeface="+mn-ea"/>
                </a:rPr>
                <a:t>i.e,</a:t>
              </a:r>
              <a:endParaRPr lang="x-none" altLang="en-IN" sz="1600" i="1">
                <a:solidFill>
                  <a:schemeClr val="dk1"/>
                </a:solidFill>
                <a:sym typeface="+mn-ea"/>
              </a:endParaRPr>
            </a:p>
            <a:p>
              <a:pPr algn="l">
                <a:lnSpc>
                  <a:spcPct val="90000"/>
                </a:lnSpc>
              </a:pPr>
              <a:endParaRPr lang="x-none" altLang="en-IN" sz="1400" i="1">
                <a:solidFill>
                  <a:schemeClr val="dk1"/>
                </a:solidFill>
                <a:sym typeface="+mn-ea"/>
              </a:endParaRPr>
            </a:p>
            <a:p>
              <a:pPr algn="l">
                <a:lnSpc>
                  <a:spcPct val="90000"/>
                </a:lnSpc>
              </a:pPr>
              <a:endParaRPr lang="x-none" altLang="en-IN" sz="1200" i="1">
                <a:solidFill>
                  <a:schemeClr val="dk1"/>
                </a:solidFill>
                <a:sym typeface="+mn-ea"/>
              </a:endParaRPr>
            </a:p>
            <a:p>
              <a:pPr algn="l">
                <a:lnSpc>
                  <a:spcPct val="90000"/>
                </a:lnSpc>
              </a:pPr>
              <a:r>
                <a:rPr lang="x-none" altLang="en-IN" i="1">
                  <a:solidFill>
                    <a:schemeClr val="dk1"/>
                  </a:solidFill>
                </a:rPr>
                <a:t>Then, for any</a:t>
              </a:r>
              <a:endParaRPr lang="x-none" altLang="en-IN" i="1">
                <a:solidFill>
                  <a:schemeClr val="dk1"/>
                </a:solidFill>
              </a:endParaRPr>
            </a:p>
            <a:p>
              <a:pPr algn="l">
                <a:lnSpc>
                  <a:spcPct val="90000"/>
                </a:lnSpc>
              </a:pPr>
              <a:r>
                <a:rPr lang="x-none" altLang="en-IN" i="1">
                  <a:solidFill>
                    <a:schemeClr val="dk1"/>
                  </a:solidFill>
                </a:rPr>
                <a:t> </a:t>
              </a:r>
              <a:br>
                <a:rPr lang="x-none" altLang="en-IN" i="1">
                  <a:solidFill>
                    <a:schemeClr val="dk1"/>
                  </a:solidFill>
                </a:rPr>
              </a:br>
              <a:endParaRPr lang="x-none" altLang="en-IN" i="1">
                <a:solidFill>
                  <a:schemeClr val="dk1"/>
                </a:solidFill>
              </a:endParaRPr>
            </a:p>
            <a:p>
              <a:pPr algn="l">
                <a:lnSpc>
                  <a:spcPct val="90000"/>
                </a:lnSpc>
              </a:pPr>
              <a:endParaRPr lang="x-none" altLang="en-IN" i="1">
                <a:solidFill>
                  <a:schemeClr val="dk1"/>
                </a:solidFill>
              </a:endParaRPr>
            </a:p>
            <a:p>
              <a:pPr algn="l">
                <a:lnSpc>
                  <a:spcPct val="100000"/>
                </a:lnSpc>
              </a:pPr>
              <a:r>
                <a:rPr lang="x-none" altLang="en-IN" sz="1600" i="1">
                  <a:solidFill>
                    <a:schemeClr val="dk1"/>
                  </a:solidFill>
                </a:rPr>
                <a:t>where p</a:t>
              </a:r>
              <a:r>
                <a:rPr lang="x-none" altLang="en-IN" sz="1600" i="1" baseline="-25000">
                  <a:solidFill>
                    <a:schemeClr val="dk1"/>
                  </a:solidFill>
                </a:rPr>
                <a:t>t</a:t>
              </a:r>
              <a:r>
                <a:rPr lang="x-none" altLang="en-IN" sz="1600" i="1">
                  <a:solidFill>
                    <a:schemeClr val="dk1"/>
                  </a:solidFill>
                </a:rPr>
                <a:t> = inf{p ∈ [0, 1] : μp(Ω) &gt; t} is well defined because μp(Ω) is strictly increasing in p with μ</a:t>
              </a:r>
              <a:r>
                <a:rPr lang="x-none" altLang="en-IN" sz="1600" i="1" baseline="-25000">
                  <a:solidFill>
                    <a:schemeClr val="dk1"/>
                  </a:solidFill>
                </a:rPr>
                <a:t>0</a:t>
              </a:r>
              <a:r>
                <a:rPr lang="x-none" altLang="en-IN" sz="1600" i="1">
                  <a:solidFill>
                    <a:schemeClr val="dk1"/>
                  </a:solidFill>
                </a:rPr>
                <a:t>(Ω) = 0 and μ</a:t>
              </a:r>
              <a:r>
                <a:rPr lang="x-none" altLang="en-IN" sz="1600" i="1" baseline="-25000">
                  <a:solidFill>
                    <a:schemeClr val="dk1"/>
                  </a:solidFill>
                </a:rPr>
                <a:t>1</a:t>
              </a:r>
              <a:r>
                <a:rPr lang="x-none" altLang="en-IN" sz="1600" i="1">
                  <a:solidFill>
                    <a:schemeClr val="dk1"/>
                  </a:solidFill>
                </a:rPr>
                <a:t>(Ω) = 1.</a:t>
              </a:r>
              <a:endParaRPr lang="x-none" altLang="en-IN" sz="1600" i="1">
                <a:solidFill>
                  <a:schemeClr val="dk1"/>
                </a:solidFill>
              </a:endParaRPr>
            </a:p>
            <a:p>
              <a:pPr algn="l">
                <a:lnSpc>
                  <a:spcPct val="100000"/>
                </a:lnSpc>
              </a:pPr>
              <a:r>
                <a:rPr lang="x-none" altLang="en-IN" sz="1600" i="1">
                  <a:solidFill>
                    <a:schemeClr val="dk1"/>
                  </a:solidFill>
                </a:rPr>
                <a:t>Proof: follows from Russo's lemma</a:t>
              </a:r>
              <a:endParaRPr lang="x-none" altLang="en-IN" sz="1600" i="1">
                <a:solidFill>
                  <a:schemeClr val="dk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239" y="5772"/>
              <a:ext cx="8088" cy="2871"/>
              <a:chOff x="3239" y="5772"/>
              <a:chExt cx="8088" cy="2871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3" y="5772"/>
                <a:ext cx="1545" cy="52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7" y="6626"/>
                <a:ext cx="3776" cy="64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9" y="7173"/>
                <a:ext cx="1771" cy="409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10" y="7379"/>
                <a:ext cx="4923" cy="126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Box 8"/>
          <p:cNvSpPr txBox="1"/>
          <p:nvPr/>
        </p:nvSpPr>
        <p:spPr>
          <a:xfrm>
            <a:off x="791210" y="1250950"/>
            <a:ext cx="7569200" cy="3072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x-none" altLang="en-IN" sz="2000" b="1" i="1"/>
              <a:t>Redefinitions</a:t>
            </a:r>
            <a:endParaRPr lang="x-none" altLang="en-IN" sz="2000" b="1" i="1"/>
          </a:p>
          <a:p>
            <a:r>
              <a:rPr lang="x-none" altLang="en-IN" i="1"/>
              <a:t>We can redefine Ω</a:t>
            </a:r>
            <a:r>
              <a:rPr lang="x-none" altLang="en-IN" i="1" baseline="-25000"/>
              <a:t>i</a:t>
            </a:r>
            <a:r>
              <a:rPr lang="x-none" altLang="en-IN" i="1"/>
              <a:t> as a set of indicator vectors of A.</a:t>
            </a:r>
            <a:endParaRPr lang="x-none" altLang="en-IN" i="1"/>
          </a:p>
          <a:p>
            <a:endParaRPr lang="x-none" altLang="en-IN" i="1"/>
          </a:p>
          <a:p>
            <a:endParaRPr lang="x-none" altLang="en-IN"/>
          </a:p>
          <a:p>
            <a:endParaRPr lang="x-none" altLang="en-IN"/>
          </a:p>
          <a:p>
            <a:endParaRPr lang="x-none" altLang="en-IN"/>
          </a:p>
          <a:p>
            <a:endParaRPr lang="x-none" altLang="en-IN"/>
          </a:p>
          <a:p>
            <a:endParaRPr lang="x-none" altLang="en-IN"/>
          </a:p>
          <a:p>
            <a:endParaRPr lang="x-none" altLang="en-IN"/>
          </a:p>
          <a:p>
            <a:endParaRPr lang="x-none" alt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Main result...</a:t>
            </a:r>
            <a:r>
              <a:rPr lang="x-none" altLang="en-IN" sz="2000" i="1"/>
              <a:t>notations</a:t>
            </a:r>
            <a:endParaRPr lang="x-none" altLang="en-IN" sz="2000" i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x-none" altLang="en-US"/>
              <a:t>Main-result-2-sets to indicator vectors</a:t>
            </a:r>
            <a:endParaRPr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8535" y="1877060"/>
            <a:ext cx="4291330" cy="22682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1380" y="4400550"/>
            <a:ext cx="7511415" cy="824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i="1"/>
              <a:t>Accordingly ,we can refine the definition of the measure... </a:t>
            </a:r>
            <a:endParaRPr lang="x-none" altLang="en-IN" i="1"/>
          </a:p>
          <a:p>
            <a:endParaRPr lang="x-none" altLang="en-IN" b="1" i="1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265" y="4972685"/>
            <a:ext cx="4857750" cy="8185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Box 10"/>
          <p:cNvSpPr txBox="1"/>
          <p:nvPr/>
        </p:nvSpPr>
        <p:spPr>
          <a:xfrm>
            <a:off x="662940" y="3942715"/>
            <a:ext cx="7800340" cy="3019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x-none" altLang="en-IN"/>
          </a:p>
          <a:p>
            <a:r>
              <a:rPr lang="x-none" altLang="en-IN"/>
              <a:t>                                                </a:t>
            </a:r>
            <a:endParaRPr lang="x-none" altLang="en-IN"/>
          </a:p>
          <a:p>
            <a:endParaRPr lang="x-none" altLang="en-IN" i="1"/>
          </a:p>
          <a:p>
            <a:r>
              <a:rPr lang="x-none" altLang="en-IN"/>
              <a:t>                                                    </a:t>
            </a:r>
            <a:endParaRPr lang="x-none" altLang="en-IN"/>
          </a:p>
          <a:p>
            <a:r>
              <a:rPr lang="x-none" altLang="en-IN"/>
              <a:t>                                                             </a:t>
            </a:r>
            <a:endParaRPr lang="x-none" altLang="en-IN" i="1"/>
          </a:p>
          <a:p>
            <a:r>
              <a:rPr lang="x-none" altLang="en-IN"/>
              <a:t>      </a:t>
            </a:r>
            <a:r>
              <a:rPr lang="x-none" altLang="en-IN" i="1"/>
              <a:t>This implies</a:t>
            </a:r>
            <a:r>
              <a:rPr lang="x-none" altLang="en-IN"/>
              <a:t>, </a:t>
            </a:r>
            <a:endParaRPr lang="x-none" altLang="en-IN"/>
          </a:p>
          <a:p>
            <a:r>
              <a:rPr lang="x-none" altLang="en-IN"/>
              <a:t>       </a:t>
            </a:r>
            <a:endParaRPr lang="x-none" altLang="en-IN"/>
          </a:p>
          <a:p>
            <a:r>
              <a:rPr lang="x-none" altLang="en-IN"/>
              <a:t>          </a:t>
            </a:r>
            <a:r>
              <a:rPr lang="x-none" altLang="en-IN" i="1"/>
              <a:t>Hence </a:t>
            </a:r>
            <a:r>
              <a:rPr lang="x-none" altLang="en-IN"/>
              <a:t>                                 , </a:t>
            </a:r>
            <a:r>
              <a:rPr lang="x-none" altLang="en-IN" i="1"/>
              <a:t>and </a:t>
            </a:r>
            <a:r>
              <a:rPr lang="x-none" altLang="en-IN" b="1" i="1"/>
              <a:t>C</a:t>
            </a:r>
            <a:r>
              <a:rPr lang="x-none" altLang="en-IN" b="1" i="1" baseline="-25000"/>
              <a:t>n</a:t>
            </a:r>
            <a:r>
              <a:rPr lang="x-none" altLang="en-IN" b="1" i="1"/>
              <a:t> achieves Capacity. </a:t>
            </a:r>
            <a:r>
              <a:rPr lang="x-none" altLang="en-IN" i="1"/>
              <a:t>                              </a:t>
            </a:r>
            <a:endParaRPr lang="x-none" altLang="en-IN" i="1"/>
          </a:p>
          <a:p>
            <a:endParaRPr lang="x-none" altLang="en-IN" i="1"/>
          </a:p>
          <a:p>
            <a:endParaRPr lang="x-none" altLang="en-IN" i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Main result...</a:t>
            </a:r>
            <a:endParaRPr lang="x-none" alt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x-none" altLang="en-US"/>
              <a:t>Main-result-3</a:t>
            </a:r>
            <a:endParaRPr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4385" y="5824855"/>
            <a:ext cx="2101850" cy="527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945" y="5122545"/>
            <a:ext cx="2722245" cy="69913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758190" y="2986405"/>
            <a:ext cx="7569200" cy="2146935"/>
            <a:chOff x="1038" y="2048"/>
            <a:chExt cx="11920" cy="3381"/>
          </a:xfrm>
        </p:grpSpPr>
        <p:sp>
          <p:nvSpPr>
            <p:cNvPr id="12" name="TextBox 11"/>
            <p:cNvSpPr txBox="1"/>
            <p:nvPr/>
          </p:nvSpPr>
          <p:spPr>
            <a:xfrm>
              <a:off x="1038" y="2048"/>
              <a:ext cx="11920" cy="33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indent="0">
                <a:buFont typeface="Arial" panose="02080604020202020204" charset="0"/>
                <a:buNone/>
              </a:pPr>
              <a:r>
                <a:rPr lang="x-none" altLang="en-IN" sz="1600" b="1" i="1"/>
                <a:t>Properties of </a:t>
              </a:r>
              <a:r>
                <a:rPr lang="x-none" altLang="en-IN" sz="1600" b="1" i="1">
                  <a:sym typeface="+mn-ea"/>
                </a:rPr>
                <a:t>Ω</a:t>
              </a:r>
              <a:r>
                <a:rPr lang="x-none" altLang="en-IN" sz="1600" b="1" i="1" baseline="-25000">
                  <a:sym typeface="+mn-ea"/>
                </a:rPr>
                <a:t>i</a:t>
              </a:r>
              <a:r>
                <a:rPr lang="x-none" altLang="en-IN" sz="1600" b="1" i="1">
                  <a:sym typeface="+mn-ea"/>
                </a:rPr>
                <a:t>'</a:t>
              </a:r>
              <a:endParaRPr lang="x-none" altLang="en-IN" sz="1600" b="1" i="1">
                <a:sym typeface="+mn-ea"/>
              </a:endParaRPr>
            </a:p>
            <a:p>
              <a:pPr marL="285750" indent="-285750">
                <a:buFont typeface="Arial" panose="02080604020202020204" charset="0"/>
                <a:buChar char="•"/>
              </a:pPr>
              <a:r>
                <a:rPr lang="x-none" altLang="en-IN" sz="1600" i="1">
                  <a:sym typeface="+mn-ea"/>
                </a:rPr>
                <a:t>Ω</a:t>
              </a:r>
              <a:r>
                <a:rPr lang="x-none" altLang="en-IN" sz="1600" i="1" baseline="-25000">
                  <a:sym typeface="+mn-ea"/>
                </a:rPr>
                <a:t>i</a:t>
              </a:r>
              <a:r>
                <a:rPr lang="x-none" altLang="en-IN" sz="1600" i="1">
                  <a:sym typeface="+mn-ea"/>
                </a:rPr>
                <a:t>' is the set of error patterns that prevent the detection of Xi.</a:t>
              </a:r>
              <a:endParaRPr lang="x-none" altLang="en-IN" sz="1600" i="1">
                <a:sym typeface="+mn-ea"/>
              </a:endParaRPr>
            </a:p>
            <a:p>
              <a:pPr indent="0">
                <a:buFont typeface="Arial" panose="02080604020202020204" charset="0"/>
                <a:buNone/>
              </a:pPr>
              <a:r>
                <a:rPr lang="x-none" altLang="en-IN" sz="1600" i="1">
                  <a:sym typeface="+mn-ea"/>
                </a:rPr>
                <a:t>    Consider A ∈ Ω</a:t>
              </a:r>
              <a:r>
                <a:rPr lang="x-none" altLang="en-IN" sz="1600" i="1" baseline="-25000">
                  <a:sym typeface="+mn-ea"/>
                </a:rPr>
                <a:t>i</a:t>
              </a:r>
              <a:r>
                <a:rPr lang="x-none" altLang="en-IN" sz="1600" i="1">
                  <a:sym typeface="+mn-ea"/>
                </a:rPr>
                <a:t>' , any B &gt; A will surely cause error.Hence B ∈ Ω</a:t>
              </a:r>
              <a:r>
                <a:rPr lang="x-none" altLang="en-IN" sz="1600" i="1" baseline="-25000">
                  <a:sym typeface="+mn-ea"/>
                </a:rPr>
                <a:t>i</a:t>
              </a:r>
              <a:r>
                <a:rPr lang="x-none" altLang="en-IN" sz="1600" i="1">
                  <a:sym typeface="+mn-ea"/>
                </a:rPr>
                <a:t>'  and thus,</a:t>
              </a:r>
              <a:endParaRPr lang="x-none" altLang="en-IN" sz="1600" i="1">
                <a:sym typeface="+mn-ea"/>
              </a:endParaRPr>
            </a:p>
            <a:p>
              <a:pPr indent="0">
                <a:buFont typeface="Arial" panose="02080604020202020204" charset="0"/>
                <a:buNone/>
              </a:pPr>
              <a:r>
                <a:rPr lang="x-none" altLang="en-IN" sz="1600" b="1" i="1">
                  <a:sym typeface="+mn-ea"/>
                </a:rPr>
                <a:t>    Ω</a:t>
              </a:r>
              <a:r>
                <a:rPr lang="x-none" altLang="en-IN" sz="1600" b="1" i="1" baseline="-25000">
                  <a:sym typeface="+mn-ea"/>
                </a:rPr>
                <a:t>i</a:t>
              </a:r>
              <a:r>
                <a:rPr lang="x-none" altLang="en-IN" sz="1600" b="1" i="1" baseline="30000">
                  <a:sym typeface="+mn-ea"/>
                </a:rPr>
                <a:t>'</a:t>
              </a:r>
              <a:r>
                <a:rPr lang="x-none" altLang="en-IN" sz="1600" b="1" i="1">
                  <a:sym typeface="+mn-ea"/>
                </a:rPr>
                <a:t> is monotone</a:t>
              </a:r>
              <a:r>
                <a:rPr lang="x-none" altLang="en-IN" sz="1600" i="1">
                  <a:sym typeface="+mn-ea"/>
                </a:rPr>
                <a:t>. </a:t>
              </a:r>
              <a:endParaRPr lang="x-none" altLang="en-IN" sz="1600" i="1">
                <a:sym typeface="+mn-ea"/>
              </a:endParaRPr>
            </a:p>
            <a:p>
              <a:pPr marL="285750" indent="-285750">
                <a:buFont typeface="Arial" panose="02080604020202020204" charset="0"/>
                <a:buChar char="•"/>
              </a:pPr>
              <a:endParaRPr lang="x-none" altLang="en-IN" sz="1400" i="1">
                <a:sym typeface="+mn-ea"/>
              </a:endParaRPr>
            </a:p>
            <a:p>
              <a:pPr marL="285750" indent="-285750">
                <a:buFont typeface="Arial" panose="02080604020202020204" charset="0"/>
                <a:buChar char="•"/>
              </a:pPr>
              <a:r>
                <a:rPr lang="x-none" altLang="en-IN" sz="1600" i="1">
                  <a:sym typeface="+mn-ea"/>
                </a:rPr>
                <a:t>Recall,</a:t>
              </a:r>
              <a:endParaRPr lang="x-none" altLang="en-IN" sz="1600" i="1">
                <a:sym typeface="+mn-ea"/>
              </a:endParaRPr>
            </a:p>
            <a:p>
              <a:pPr indent="0">
                <a:buFont typeface="Arial" panose="02080604020202020204" charset="0"/>
                <a:buNone/>
              </a:pPr>
              <a:endParaRPr lang="x-none" altLang="en-IN" sz="1400" i="1">
                <a:sym typeface="+mn-ea"/>
              </a:endParaRPr>
            </a:p>
            <a:p>
              <a:pPr indent="0">
                <a:buFont typeface="Arial" panose="02080604020202020204" charset="0"/>
                <a:buNone/>
              </a:pPr>
              <a:r>
                <a:rPr lang="x-none" altLang="en-IN" sz="1600" i="1">
                  <a:sym typeface="+mn-ea"/>
                </a:rPr>
                <a:t>    hence,                                                         thus </a:t>
              </a:r>
              <a:r>
                <a:rPr lang="x-none" altLang="en-IN" sz="1600" b="1" i="1">
                  <a:sym typeface="+mn-ea"/>
                </a:rPr>
                <a:t>Ω</a:t>
              </a:r>
              <a:r>
                <a:rPr lang="x-none" altLang="en-IN" sz="1600" b="1" i="1" baseline="-25000">
                  <a:sym typeface="+mn-ea"/>
                </a:rPr>
                <a:t>i</a:t>
              </a:r>
              <a:r>
                <a:rPr lang="x-none" altLang="en-IN" sz="1600" b="1" i="1" baseline="30000">
                  <a:sym typeface="+mn-ea"/>
                </a:rPr>
                <a:t>' </a:t>
              </a:r>
              <a:r>
                <a:rPr lang="x-none" altLang="en-IN" sz="1600" b="1" i="1">
                  <a:sym typeface="+mn-ea"/>
                </a:rPr>
                <a:t>is symmetric.</a:t>
              </a:r>
              <a:r>
                <a:rPr lang="x-none" altLang="en-IN" sz="1600" i="1"/>
                <a:t> </a:t>
              </a:r>
              <a:r>
                <a:rPr lang="x-none" altLang="en-IN" sz="1600"/>
                <a:t> </a:t>
              </a:r>
              <a:endParaRPr lang="x-none" altLang="en-IN" sz="160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rcRect t="10908" b="13723"/>
            <a:stretch>
              <a:fillRect/>
            </a:stretch>
          </p:blipFill>
          <p:spPr>
            <a:xfrm>
              <a:off x="2461" y="3716"/>
              <a:ext cx="5614" cy="98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rcRect t="24684" b="24684"/>
            <a:stretch>
              <a:fillRect/>
            </a:stretch>
          </p:blipFill>
          <p:spPr>
            <a:xfrm>
              <a:off x="2273" y="4703"/>
              <a:ext cx="5927" cy="48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774700" y="1193165"/>
            <a:ext cx="7585710" cy="10991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x-none" altLang="en-IN" i="1">
                <a:solidFill>
                  <a:schemeClr val="dk1"/>
                </a:solidFill>
              </a:rPr>
              <a:t>Let {C</a:t>
            </a:r>
            <a:r>
              <a:rPr lang="x-none" altLang="en-IN" i="1" baseline="-25000">
                <a:solidFill>
                  <a:schemeClr val="dk1"/>
                </a:solidFill>
              </a:rPr>
              <a:t>n</a:t>
            </a:r>
            <a:r>
              <a:rPr lang="x-none" altLang="en-IN" i="1">
                <a:solidFill>
                  <a:schemeClr val="dk1"/>
                </a:solidFill>
              </a:rPr>
              <a:t>} be a sequence of codes where the blocklengths satisfy N</a:t>
            </a:r>
            <a:r>
              <a:rPr lang="x-none" altLang="en-IN" i="1" baseline="-25000">
                <a:solidFill>
                  <a:schemeClr val="dk1"/>
                </a:solidFill>
              </a:rPr>
              <a:t>n</a:t>
            </a:r>
            <a:r>
              <a:rPr lang="x-none" altLang="en-IN" i="1">
                <a:solidFill>
                  <a:schemeClr val="dk1"/>
                </a:solidFill>
              </a:rPr>
              <a:t> → ∞, the rates satisfy r</a:t>
            </a:r>
            <a:r>
              <a:rPr lang="x-none" altLang="en-IN" i="1" baseline="-25000">
                <a:solidFill>
                  <a:schemeClr val="dk1"/>
                </a:solidFill>
              </a:rPr>
              <a:t>n</a:t>
            </a:r>
            <a:r>
              <a:rPr lang="x-none" altLang="en-IN" i="1">
                <a:solidFill>
                  <a:schemeClr val="dk1"/>
                </a:solidFill>
              </a:rPr>
              <a:t> → r, and the permutation group G</a:t>
            </a:r>
            <a:r>
              <a:rPr lang="x-none" altLang="en-IN" i="1" baseline="-25000">
                <a:solidFill>
                  <a:schemeClr val="dk1"/>
                </a:solidFill>
              </a:rPr>
              <a:t>(n)</a:t>
            </a:r>
            <a:r>
              <a:rPr lang="x-none" altLang="en-IN" i="1">
                <a:solidFill>
                  <a:schemeClr val="dk1"/>
                </a:solidFill>
              </a:rPr>
              <a:t>(of C</a:t>
            </a:r>
            <a:r>
              <a:rPr lang="x-none" altLang="en-IN" i="1" baseline="-25000">
                <a:solidFill>
                  <a:schemeClr val="dk1"/>
                </a:solidFill>
              </a:rPr>
              <a:t>n</a:t>
            </a:r>
            <a:r>
              <a:rPr lang="x-none" altLang="en-IN" i="1">
                <a:solidFill>
                  <a:schemeClr val="dk1"/>
                </a:solidFill>
              </a:rPr>
              <a:t>) is </a:t>
            </a:r>
            <a:r>
              <a:rPr lang="x-none" altLang="en-IN" b="1" i="1">
                <a:solidFill>
                  <a:schemeClr val="dk1"/>
                </a:solidFill>
              </a:rPr>
              <a:t>doubly transitive</a:t>
            </a:r>
            <a:r>
              <a:rPr lang="x-none" altLang="en-IN" i="1">
                <a:solidFill>
                  <a:schemeClr val="dk1"/>
                </a:solidFill>
              </a:rPr>
              <a:t> for each n. If r ∈ (0, 1), </a:t>
            </a:r>
            <a:r>
              <a:rPr lang="x-none" altLang="en-IN" b="1" i="1">
                <a:solidFill>
                  <a:schemeClr val="dk1"/>
                </a:solidFill>
              </a:rPr>
              <a:t>then {C</a:t>
            </a:r>
            <a:r>
              <a:rPr lang="x-none" altLang="en-IN" b="1" i="1" baseline="-25000">
                <a:solidFill>
                  <a:schemeClr val="dk1"/>
                </a:solidFill>
              </a:rPr>
              <a:t>n </a:t>
            </a:r>
            <a:r>
              <a:rPr lang="x-none" altLang="en-IN" b="1" i="1">
                <a:solidFill>
                  <a:schemeClr val="dk1"/>
                </a:solidFill>
              </a:rPr>
              <a:t>} is capacity achieving on the BEC under bit-MAP decoding.</a:t>
            </a:r>
            <a:endParaRPr lang="x-none" altLang="en-IN" b="1" i="1">
              <a:solidFill>
                <a:schemeClr val="dk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955" y="2349500"/>
            <a:ext cx="7435850" cy="824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i="1"/>
              <a:t>Proof:           </a:t>
            </a:r>
            <a:endParaRPr lang="x-none" altLang="en-IN" i="1"/>
          </a:p>
          <a:p>
            <a:r>
              <a:rPr lang="x-none" altLang="en-IN" i="1"/>
              <a:t>       Note,                               ,   , where h</a:t>
            </a:r>
            <a:r>
              <a:rPr lang="x-none" altLang="en-IN" i="1" baseline="30000"/>
              <a:t>(n)</a:t>
            </a:r>
            <a:r>
              <a:rPr lang="x-none" altLang="en-IN" i="1"/>
              <a:t>(p) is the EXIT function of C</a:t>
            </a:r>
            <a:r>
              <a:rPr lang="x-none" altLang="en-IN" i="1" baseline="-25000"/>
              <a:t>n.</a:t>
            </a:r>
            <a:r>
              <a:rPr lang="x-none" altLang="en-IN" i="1"/>
              <a:t> </a:t>
            </a:r>
            <a:r>
              <a:rPr lang="x-none" altLang="en-IN"/>
              <a:t> </a:t>
            </a:r>
            <a:endParaRPr lang="x-none" alt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rcRect t="28782" b="19065"/>
          <a:stretch>
            <a:fillRect/>
          </a:stretch>
        </p:blipFill>
        <p:spPr>
          <a:xfrm>
            <a:off x="1811655" y="2693670"/>
            <a:ext cx="2131060" cy="2692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n-IN"/>
              <a:t>Polar codes are Capacity achieving...</a:t>
            </a:r>
            <a:br>
              <a:rPr lang="x-none" altLang="en-IN"/>
            </a:br>
            <a:r>
              <a:rPr lang="x-none" altLang="en-IN" sz="2400" i="1"/>
              <a:t>Introduction to polar codes</a:t>
            </a:r>
            <a:endParaRPr lang="x-none" altLang="en-IN" sz="24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291" y="1606553"/>
            <a:ext cx="7886712" cy="435134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lnSpc>
                <a:spcPct val="80000"/>
              </a:lnSpc>
              <a:buNone/>
            </a:pPr>
            <a:r>
              <a:rPr lang="x-none" altLang="en-IN" sz="1800" i="1">
                <a:solidFill>
                  <a:schemeClr val="dk1"/>
                </a:solidFill>
              </a:rPr>
              <a:t>Channel polarization is an operation by which one manufactures out of N independent copies of a given B-DMC W,a second set of N channels {W</a:t>
            </a:r>
            <a:r>
              <a:rPr lang="x-none" altLang="en-IN" sz="1800" i="1" baseline="30000">
                <a:solidFill>
                  <a:schemeClr val="dk1"/>
                </a:solidFill>
              </a:rPr>
              <a:t>(i)</a:t>
            </a:r>
            <a:r>
              <a:rPr lang="x-none" altLang="en-IN" sz="1800" i="1" baseline="-25000">
                <a:solidFill>
                  <a:schemeClr val="dk1"/>
                </a:solidFill>
              </a:rPr>
              <a:t>N</a:t>
            </a:r>
            <a:r>
              <a:rPr lang="x-none" altLang="en-IN" sz="1800" i="1">
                <a:solidFill>
                  <a:schemeClr val="dk1"/>
                </a:solidFill>
              </a:rPr>
              <a:t> : 1 ≤ i ≤ N } that show a polarization effect in the sense that, as N becomes large,the symmetric capacity terms </a:t>
            </a:r>
            <a:r>
              <a:rPr lang="x-none" altLang="en-IN" sz="1800" b="1" i="1">
                <a:solidFill>
                  <a:schemeClr val="dk1"/>
                </a:solidFill>
              </a:rPr>
              <a:t>{I(W</a:t>
            </a:r>
            <a:r>
              <a:rPr lang="x-none" altLang="en-IN" sz="1800" b="1" i="1" baseline="30000">
                <a:solidFill>
                  <a:schemeClr val="dk1"/>
                </a:solidFill>
              </a:rPr>
              <a:t>(i)</a:t>
            </a:r>
            <a:r>
              <a:rPr lang="x-none" altLang="en-IN" sz="1800" b="1" i="1" baseline="-25000">
                <a:solidFill>
                  <a:schemeClr val="dk1"/>
                </a:solidFill>
              </a:rPr>
              <a:t>N</a:t>
            </a:r>
            <a:r>
              <a:rPr lang="x-none" altLang="en-IN" sz="1800" b="1" i="1">
                <a:solidFill>
                  <a:schemeClr val="dk1"/>
                </a:solidFill>
              </a:rPr>
              <a:t> )} tend towards 0 or 1</a:t>
            </a:r>
            <a:r>
              <a:rPr lang="x-none" altLang="en-IN" sz="1800" i="1">
                <a:solidFill>
                  <a:schemeClr val="dk1"/>
                </a:solidFill>
              </a:rPr>
              <a:t>,for all but a vanishing fraction of indices i. This operation consists of a channel combining and a channel splitting phase.</a:t>
            </a:r>
            <a:endParaRPr lang="x-none" altLang="en-IN" sz="1800" i="1">
              <a:solidFill>
                <a:schemeClr val="dk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r"/>
            <a:r>
              <a:rPr lang="x-none" altLang="en-US"/>
              <a:t>Application-1,Polar codes</a:t>
            </a:r>
            <a:endParaRPr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8145" y="3143250"/>
            <a:ext cx="2225675" cy="15411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70" y="3016250"/>
            <a:ext cx="3547745" cy="2686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020" y="4899025"/>
            <a:ext cx="1230630" cy="4629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n-IN"/>
              <a:t>Polar codes are Capacity achieving...</a:t>
            </a:r>
            <a:br>
              <a:rPr lang="x-none" altLang="en-IN"/>
            </a:br>
            <a:r>
              <a:rPr lang="x-none" altLang="en-IN" sz="2000" i="1"/>
              <a:t>polar codes are doubly - transitive ,hence achieve capacity</a:t>
            </a:r>
            <a:endParaRPr lang="x-none" altLang="en-IN" sz="20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395" y="1548765"/>
            <a:ext cx="7886700" cy="47752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p>
            <a:pPr marL="0" indent="0">
              <a:lnSpc>
                <a:spcPct val="70000"/>
              </a:lnSpc>
              <a:buNone/>
            </a:pPr>
            <a:r>
              <a:rPr lang="x-none" altLang="en-IN" sz="1600" i="1">
                <a:latin typeface="+mj-lt"/>
                <a:ea typeface="+mj-ea"/>
                <a:cs typeface="+mj-cs"/>
              </a:rPr>
              <a:t>Proof:</a:t>
            </a:r>
            <a:endParaRPr lang="x-none" altLang="en-IN" sz="1600" i="1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x-none" altLang="en-IN" sz="1600" i="1">
                <a:latin typeface="+mj-lt"/>
                <a:ea typeface="+mj-ea"/>
                <a:cs typeface="+mj-cs"/>
              </a:rPr>
              <a:t>Assume we are given four distinct locations in the code a,b,c and d ∈ [N] ,we need to give a permutation π : [N] → [N] such that,</a:t>
            </a:r>
            <a:endParaRPr lang="x-none" altLang="en-IN" sz="1600" i="1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x-none" altLang="en-IN" sz="1600" i="1">
                <a:latin typeface="+mj-lt"/>
                <a:ea typeface="+mj-ea"/>
                <a:cs typeface="+mj-cs"/>
              </a:rPr>
              <a:t> π(a) = c and π(b) = d , and it is automorphic.</a:t>
            </a:r>
            <a:endParaRPr lang="x-none" altLang="en-IN" sz="1600" i="1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x-none" altLang="en-IN" sz="1600" i="1">
                <a:latin typeface="+mj-lt"/>
                <a:ea typeface="+mj-ea"/>
                <a:cs typeface="+mj-cs"/>
              </a:rPr>
              <a:t>Consider any permutation which satisfies the above constraint,proving it is automorphic suffices.</a:t>
            </a:r>
            <a:endParaRPr lang="x-none" altLang="en-IN" sz="1600" i="1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70000"/>
              </a:lnSpc>
              <a:buNone/>
            </a:pPr>
            <a:endParaRPr lang="x-none" altLang="en-IN" sz="1600" i="1">
              <a:latin typeface="+mj-lt"/>
              <a:ea typeface="+mj-ea"/>
              <a:cs typeface="+mj-cs"/>
            </a:endParaRPr>
          </a:p>
          <a:p>
            <a:pPr marL="0" indent="0" algn="ctr">
              <a:lnSpc>
                <a:spcPct val="70000"/>
              </a:lnSpc>
              <a:buNone/>
            </a:pPr>
            <a:r>
              <a:rPr lang="x-none" altLang="en-IN" sz="1600" i="1">
                <a:latin typeface="+mj-lt"/>
                <a:ea typeface="+mj-ea"/>
                <a:cs typeface="+mj-cs"/>
              </a:rPr>
              <a:t>Note , π</a:t>
            </a:r>
            <a:r>
              <a:rPr lang="x-none" altLang="en-IN" sz="1600" i="1" baseline="-25000">
                <a:latin typeface="+mj-lt"/>
                <a:ea typeface="+mj-ea"/>
                <a:cs typeface="+mj-cs"/>
              </a:rPr>
              <a:t>N×N </a:t>
            </a:r>
            <a:r>
              <a:rPr lang="x-none" altLang="en-IN" sz="1600" i="1">
                <a:latin typeface="+mj-lt"/>
                <a:ea typeface="+mj-ea"/>
                <a:cs typeface="+mj-cs"/>
              </a:rPr>
              <a:t>∗ [u</a:t>
            </a:r>
            <a:r>
              <a:rPr lang="x-none" altLang="en-IN" sz="1600" i="1" baseline="-25000">
                <a:latin typeface="+mj-lt"/>
                <a:ea typeface="+mj-ea"/>
                <a:cs typeface="+mj-cs"/>
              </a:rPr>
              <a:t>1</a:t>
            </a:r>
            <a:r>
              <a:rPr lang="x-none" altLang="en-IN" sz="1600" i="1">
                <a:latin typeface="+mj-lt"/>
                <a:ea typeface="+mj-ea"/>
                <a:cs typeface="+mj-cs"/>
              </a:rPr>
              <a:t> ...u</a:t>
            </a:r>
            <a:r>
              <a:rPr lang="x-none" altLang="en-IN" sz="1600" i="1" baseline="-25000">
                <a:latin typeface="+mj-lt"/>
                <a:ea typeface="+mj-ea"/>
                <a:cs typeface="+mj-cs"/>
              </a:rPr>
              <a:t>n</a:t>
            </a:r>
            <a:r>
              <a:rPr lang="x-none" altLang="en-IN" sz="1600" i="1">
                <a:latin typeface="+mj-lt"/>
                <a:ea typeface="+mj-ea"/>
                <a:cs typeface="+mj-cs"/>
              </a:rPr>
              <a:t> ] = [u</a:t>
            </a:r>
            <a:r>
              <a:rPr lang="x-none" altLang="en-IN" sz="1600" i="1" baseline="-25000">
                <a:latin typeface="+mj-lt"/>
                <a:ea typeface="+mj-ea"/>
                <a:cs typeface="+mj-cs"/>
              </a:rPr>
              <a:t> π(1)</a:t>
            </a:r>
            <a:r>
              <a:rPr lang="x-none" altLang="en-IN" sz="1600" i="1">
                <a:latin typeface="+mj-lt"/>
                <a:ea typeface="+mj-ea"/>
                <a:cs typeface="+mj-cs"/>
              </a:rPr>
              <a:t> ...u </a:t>
            </a:r>
            <a:r>
              <a:rPr lang="x-none" altLang="en-IN" sz="1600" i="1" baseline="-25000">
                <a:latin typeface="+mj-lt"/>
                <a:ea typeface="+mj-ea"/>
                <a:cs typeface="+mj-cs"/>
              </a:rPr>
              <a:t>π(n)</a:t>
            </a:r>
            <a:r>
              <a:rPr lang="x-none" altLang="en-IN" sz="1600" i="1">
                <a:latin typeface="+mj-lt"/>
                <a:ea typeface="+mj-ea"/>
                <a:cs typeface="+mj-cs"/>
              </a:rPr>
              <a:t> ]</a:t>
            </a:r>
            <a:endParaRPr lang="x-none" altLang="en-IN" sz="1600" i="1">
              <a:latin typeface="+mj-lt"/>
              <a:ea typeface="+mj-ea"/>
              <a:cs typeface="+mj-cs"/>
            </a:endParaRPr>
          </a:p>
          <a:p>
            <a:pPr marL="0" indent="0" algn="ctr">
              <a:lnSpc>
                <a:spcPct val="70000"/>
              </a:lnSpc>
              <a:buNone/>
            </a:pPr>
            <a:r>
              <a:rPr lang="x-none" altLang="en-IN" sz="1600" i="1">
                <a:latin typeface="+mj-lt"/>
                <a:ea typeface="+mj-ea"/>
                <a:cs typeface="+mj-cs"/>
                <a:sym typeface="+mn-ea"/>
              </a:rPr>
              <a:t>  and, π</a:t>
            </a:r>
            <a:r>
              <a:rPr lang="x-none" altLang="en-IN" sz="1600" i="1" baseline="-25000">
                <a:latin typeface="+mj-lt"/>
                <a:ea typeface="+mj-ea"/>
                <a:cs typeface="+mj-cs"/>
                <a:sym typeface="+mn-ea"/>
              </a:rPr>
              <a:t>N×N </a:t>
            </a:r>
            <a:r>
              <a:rPr lang="x-none" altLang="en-IN" sz="1600" i="1">
                <a:latin typeface="+mj-lt"/>
                <a:ea typeface="+mj-ea"/>
                <a:cs typeface="+mj-cs"/>
                <a:sym typeface="+mn-ea"/>
              </a:rPr>
              <a:t>∗ [x</a:t>
            </a:r>
            <a:r>
              <a:rPr lang="x-none" altLang="en-IN" sz="1600" i="1" baseline="-25000">
                <a:latin typeface="+mj-lt"/>
                <a:ea typeface="+mj-ea"/>
                <a:cs typeface="+mj-cs"/>
                <a:sym typeface="+mn-ea"/>
              </a:rPr>
              <a:t>1</a:t>
            </a:r>
            <a:r>
              <a:rPr lang="x-none" altLang="en-IN" sz="1600" i="1">
                <a:latin typeface="+mj-lt"/>
                <a:ea typeface="+mj-ea"/>
                <a:cs typeface="+mj-cs"/>
                <a:sym typeface="+mn-ea"/>
              </a:rPr>
              <a:t> ...x</a:t>
            </a:r>
            <a:r>
              <a:rPr lang="x-none" altLang="en-IN" sz="1600" i="1" baseline="-25000">
                <a:latin typeface="+mj-lt"/>
                <a:ea typeface="+mj-ea"/>
                <a:cs typeface="+mj-cs"/>
                <a:sym typeface="+mn-ea"/>
              </a:rPr>
              <a:t>n</a:t>
            </a:r>
            <a:r>
              <a:rPr lang="x-none" altLang="en-IN" sz="1600" i="1">
                <a:latin typeface="+mj-lt"/>
                <a:ea typeface="+mj-ea"/>
                <a:cs typeface="+mj-cs"/>
                <a:sym typeface="+mn-ea"/>
              </a:rPr>
              <a:t> ] = [x</a:t>
            </a:r>
            <a:r>
              <a:rPr lang="x-none" altLang="en-IN" sz="1600" i="1" baseline="-25000">
                <a:latin typeface="+mj-lt"/>
                <a:ea typeface="+mj-ea"/>
                <a:cs typeface="+mj-cs"/>
                <a:sym typeface="+mn-ea"/>
              </a:rPr>
              <a:t>π(1)</a:t>
            </a:r>
            <a:r>
              <a:rPr lang="x-none" altLang="en-IN" sz="1600" i="1">
                <a:latin typeface="+mj-lt"/>
                <a:ea typeface="+mj-ea"/>
                <a:cs typeface="+mj-cs"/>
                <a:sym typeface="+mn-ea"/>
              </a:rPr>
              <a:t> ...x</a:t>
            </a:r>
            <a:r>
              <a:rPr lang="x-none" altLang="en-IN" sz="1600" i="1" baseline="-25000">
                <a:latin typeface="+mj-lt"/>
                <a:ea typeface="+mj-ea"/>
                <a:cs typeface="+mj-cs"/>
                <a:sym typeface="+mn-ea"/>
              </a:rPr>
              <a:t>π(n)</a:t>
            </a:r>
            <a:r>
              <a:rPr lang="x-none" altLang="en-IN" sz="2000" i="1">
                <a:latin typeface="+mj-lt"/>
                <a:ea typeface="+mj-ea"/>
                <a:cs typeface="+mj-cs"/>
                <a:sym typeface="+mn-ea"/>
              </a:rPr>
              <a:t> ]</a:t>
            </a:r>
            <a:endParaRPr lang="x-none" altLang="en-IN" sz="2000" i="1">
              <a:latin typeface="+mj-lt"/>
              <a:ea typeface="+mj-ea"/>
              <a:cs typeface="+mj-cs"/>
              <a:sym typeface="+mn-ea"/>
            </a:endParaRPr>
          </a:p>
          <a:p>
            <a:pPr marL="0" indent="0" algn="ctr">
              <a:lnSpc>
                <a:spcPct val="70000"/>
              </a:lnSpc>
              <a:buNone/>
            </a:pPr>
            <a:endParaRPr lang="x-none" altLang="en-IN" sz="2000" i="1">
              <a:latin typeface="+mj-lt"/>
              <a:ea typeface="+mj-ea"/>
              <a:cs typeface="+mj-cs"/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x-none" altLang="en-IN" sz="1600" i="1">
                <a:latin typeface="+mj-lt"/>
                <a:ea typeface="+mj-ea"/>
                <a:cs typeface="+mj-cs"/>
              </a:rPr>
              <a:t>Hence,upon premultiplying the encoding equation with π ,we get</a:t>
            </a:r>
            <a:endParaRPr lang="x-none" altLang="en-IN" sz="1600" i="1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70000"/>
              </a:lnSpc>
              <a:buNone/>
            </a:pPr>
            <a:endParaRPr lang="x-none" altLang="en-IN" sz="1600" i="1">
              <a:latin typeface="+mj-lt"/>
              <a:ea typeface="+mj-ea"/>
              <a:cs typeface="+mj-cs"/>
            </a:endParaRPr>
          </a:p>
          <a:p>
            <a:pPr marL="0" indent="0" algn="ctr">
              <a:lnSpc>
                <a:spcPct val="70000"/>
              </a:lnSpc>
              <a:buNone/>
            </a:pPr>
            <a:r>
              <a:rPr lang="x-none" altLang="en-IN" sz="1600" i="1">
                <a:latin typeface="+mj-lt"/>
                <a:ea typeface="+mj-ea"/>
                <a:cs typeface="+mj-cs"/>
              </a:rPr>
              <a:t>π ∗ </a:t>
            </a:r>
            <a:r>
              <a:rPr lang="x-none" altLang="en-IN" sz="1600" i="1">
                <a:latin typeface="+mj-lt"/>
                <a:ea typeface="+mj-ea"/>
                <a:cs typeface="+mj-cs"/>
                <a:sym typeface="+mn-ea"/>
              </a:rPr>
              <a:t> [x</a:t>
            </a:r>
            <a:r>
              <a:rPr lang="x-none" altLang="en-IN" sz="1600" i="1" baseline="-25000">
                <a:latin typeface="+mj-lt"/>
                <a:ea typeface="+mj-ea"/>
                <a:cs typeface="+mj-cs"/>
                <a:sym typeface="+mn-ea"/>
              </a:rPr>
              <a:t>1</a:t>
            </a:r>
            <a:r>
              <a:rPr lang="x-none" altLang="en-IN" sz="1600" i="1">
                <a:latin typeface="+mj-lt"/>
                <a:ea typeface="+mj-ea"/>
                <a:cs typeface="+mj-cs"/>
                <a:sym typeface="+mn-ea"/>
              </a:rPr>
              <a:t> ...x</a:t>
            </a:r>
            <a:r>
              <a:rPr lang="x-none" altLang="en-IN" sz="1600" i="1" baseline="-25000">
                <a:latin typeface="+mj-lt"/>
                <a:ea typeface="+mj-ea"/>
                <a:cs typeface="+mj-cs"/>
                <a:sym typeface="+mn-ea"/>
              </a:rPr>
              <a:t>n</a:t>
            </a:r>
            <a:r>
              <a:rPr lang="x-none" altLang="en-IN" sz="1600" i="1">
                <a:latin typeface="+mj-lt"/>
                <a:ea typeface="+mj-ea"/>
                <a:cs typeface="+mj-cs"/>
                <a:sym typeface="+mn-ea"/>
              </a:rPr>
              <a:t> ]</a:t>
            </a:r>
            <a:r>
              <a:rPr lang="x-none" altLang="en-IN" sz="1600" i="1">
                <a:latin typeface="+mj-lt"/>
                <a:ea typeface="+mj-ea"/>
                <a:cs typeface="+mj-cs"/>
              </a:rPr>
              <a:t> = π ∗ </a:t>
            </a:r>
            <a:r>
              <a:rPr lang="x-none" altLang="en-IN" sz="1600" i="1">
                <a:latin typeface="+mj-lt"/>
                <a:ea typeface="+mj-ea"/>
                <a:cs typeface="+mj-cs"/>
                <a:sym typeface="+mn-ea"/>
              </a:rPr>
              <a:t>[u</a:t>
            </a:r>
            <a:r>
              <a:rPr lang="x-none" altLang="en-IN" sz="1600" i="1" baseline="-25000">
                <a:latin typeface="+mj-lt"/>
                <a:ea typeface="+mj-ea"/>
                <a:cs typeface="+mj-cs"/>
                <a:sym typeface="+mn-ea"/>
              </a:rPr>
              <a:t>1</a:t>
            </a:r>
            <a:r>
              <a:rPr lang="x-none" altLang="en-IN" sz="1600" i="1">
                <a:latin typeface="+mj-lt"/>
                <a:ea typeface="+mj-ea"/>
                <a:cs typeface="+mj-cs"/>
                <a:sym typeface="+mn-ea"/>
              </a:rPr>
              <a:t> ...u</a:t>
            </a:r>
            <a:r>
              <a:rPr lang="x-none" altLang="en-IN" sz="1600" i="1" baseline="-25000">
                <a:latin typeface="+mj-lt"/>
                <a:ea typeface="+mj-ea"/>
                <a:cs typeface="+mj-cs"/>
                <a:sym typeface="+mn-ea"/>
              </a:rPr>
              <a:t>n</a:t>
            </a:r>
            <a:r>
              <a:rPr lang="x-none" altLang="en-IN" sz="1600" i="1">
                <a:latin typeface="+mj-lt"/>
                <a:ea typeface="+mj-ea"/>
                <a:cs typeface="+mj-cs"/>
                <a:sym typeface="+mn-ea"/>
              </a:rPr>
              <a:t> ]</a:t>
            </a:r>
            <a:r>
              <a:rPr lang="x-none" altLang="en-IN" sz="1600" i="1">
                <a:latin typeface="+mj-lt"/>
                <a:ea typeface="+mj-ea"/>
                <a:cs typeface="+mj-cs"/>
              </a:rPr>
              <a:t> ∗ Gn</a:t>
            </a:r>
            <a:endParaRPr lang="x-none" altLang="en-IN" sz="1600" i="1">
              <a:latin typeface="+mj-lt"/>
              <a:ea typeface="+mj-ea"/>
              <a:cs typeface="+mj-cs"/>
            </a:endParaRPr>
          </a:p>
          <a:p>
            <a:pPr marL="0" indent="0" algn="ctr">
              <a:lnSpc>
                <a:spcPct val="70000"/>
              </a:lnSpc>
              <a:buNone/>
            </a:pPr>
            <a:r>
              <a:rPr lang="x-none" altLang="en-IN" sz="1600" i="1">
                <a:latin typeface="+mj-lt"/>
                <a:ea typeface="+mj-ea"/>
                <a:cs typeface="+mj-cs"/>
              </a:rPr>
              <a:t>⇒ </a:t>
            </a:r>
            <a:r>
              <a:rPr lang="x-none" altLang="en-IN" sz="1600" i="1">
                <a:latin typeface="+mj-lt"/>
                <a:ea typeface="+mj-ea"/>
                <a:cs typeface="+mj-cs"/>
                <a:sym typeface="+mn-ea"/>
              </a:rPr>
              <a:t>[x</a:t>
            </a:r>
            <a:r>
              <a:rPr lang="x-none" altLang="en-IN" sz="1600" i="1" baseline="-25000">
                <a:latin typeface="+mj-lt"/>
                <a:ea typeface="+mj-ea"/>
                <a:cs typeface="+mj-cs"/>
                <a:sym typeface="+mn-ea"/>
              </a:rPr>
              <a:t>π(1)</a:t>
            </a:r>
            <a:r>
              <a:rPr lang="x-none" altLang="en-IN" sz="1600" i="1">
                <a:latin typeface="+mj-lt"/>
                <a:ea typeface="+mj-ea"/>
                <a:cs typeface="+mj-cs"/>
                <a:sym typeface="+mn-ea"/>
              </a:rPr>
              <a:t> ...x</a:t>
            </a:r>
            <a:r>
              <a:rPr lang="x-none" altLang="en-IN" sz="1600" i="1" baseline="-25000">
                <a:latin typeface="+mj-lt"/>
                <a:ea typeface="+mj-ea"/>
                <a:cs typeface="+mj-cs"/>
                <a:sym typeface="+mn-ea"/>
              </a:rPr>
              <a:t>π(n)</a:t>
            </a:r>
            <a:r>
              <a:rPr lang="x-none" altLang="en-IN" sz="1600" i="1">
                <a:latin typeface="+mj-lt"/>
                <a:ea typeface="+mj-ea"/>
                <a:cs typeface="+mj-cs"/>
                <a:sym typeface="+mn-ea"/>
              </a:rPr>
              <a:t> ]=</a:t>
            </a:r>
            <a:r>
              <a:rPr lang="x-none" altLang="en-IN" sz="1600" i="1">
                <a:latin typeface="+mj-lt"/>
                <a:ea typeface="+mj-ea"/>
                <a:cs typeface="+mj-cs"/>
                <a:sym typeface="+mn-ea"/>
              </a:rPr>
              <a:t>[u</a:t>
            </a:r>
            <a:r>
              <a:rPr lang="x-none" altLang="en-IN" sz="1600" i="1" baseline="-25000">
                <a:latin typeface="+mj-lt"/>
                <a:ea typeface="+mj-ea"/>
                <a:cs typeface="+mj-cs"/>
                <a:sym typeface="+mn-ea"/>
              </a:rPr>
              <a:t> π(1)</a:t>
            </a:r>
            <a:r>
              <a:rPr lang="x-none" altLang="en-IN" sz="1600" i="1">
                <a:latin typeface="+mj-lt"/>
                <a:ea typeface="+mj-ea"/>
                <a:cs typeface="+mj-cs"/>
                <a:sym typeface="+mn-ea"/>
              </a:rPr>
              <a:t> ...u </a:t>
            </a:r>
            <a:r>
              <a:rPr lang="x-none" altLang="en-IN" sz="1600" i="1" baseline="-25000">
                <a:latin typeface="+mj-lt"/>
                <a:ea typeface="+mj-ea"/>
                <a:cs typeface="+mj-cs"/>
                <a:sym typeface="+mn-ea"/>
              </a:rPr>
              <a:t>π(n)</a:t>
            </a:r>
            <a:r>
              <a:rPr lang="x-none" altLang="en-IN" sz="1600" i="1">
                <a:latin typeface="+mj-lt"/>
                <a:ea typeface="+mj-ea"/>
                <a:cs typeface="+mj-cs"/>
                <a:sym typeface="+mn-ea"/>
              </a:rPr>
              <a:t> ]</a:t>
            </a:r>
            <a:r>
              <a:rPr lang="x-none" altLang="en-IN" sz="1600" i="1">
                <a:latin typeface="+mj-lt"/>
                <a:ea typeface="+mj-ea"/>
                <a:cs typeface="+mj-cs"/>
              </a:rPr>
              <a:t> ∗ Gn</a:t>
            </a:r>
            <a:endParaRPr lang="x-none" altLang="en-IN" sz="1600" i="1">
              <a:latin typeface="+mj-lt"/>
              <a:ea typeface="+mj-ea"/>
              <a:cs typeface="+mj-cs"/>
            </a:endParaRPr>
          </a:p>
          <a:p>
            <a:pPr marL="0" indent="0" algn="ctr">
              <a:lnSpc>
                <a:spcPct val="70000"/>
              </a:lnSpc>
              <a:buNone/>
            </a:pPr>
            <a:endParaRPr lang="x-none" altLang="en-IN" sz="1600" i="1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x-none" altLang="en-IN" sz="1600" i="1">
                <a:latin typeface="+mj-lt"/>
                <a:ea typeface="+mj-ea"/>
                <a:cs typeface="+mj-cs"/>
              </a:rPr>
              <a:t>As polar codes are linear , and </a:t>
            </a:r>
            <a:r>
              <a:rPr lang="x-none" altLang="en-IN" sz="1600" i="1">
                <a:latin typeface="+mj-lt"/>
                <a:ea typeface="+mj-ea"/>
                <a:cs typeface="+mj-cs"/>
                <a:sym typeface="+mn-ea"/>
              </a:rPr>
              <a:t>[u</a:t>
            </a:r>
            <a:r>
              <a:rPr lang="x-none" altLang="en-IN" sz="1600" i="1" baseline="-25000">
                <a:latin typeface="+mj-lt"/>
                <a:ea typeface="+mj-ea"/>
                <a:cs typeface="+mj-cs"/>
                <a:sym typeface="+mn-ea"/>
              </a:rPr>
              <a:t> π(1)</a:t>
            </a:r>
            <a:r>
              <a:rPr lang="x-none" altLang="en-IN" sz="1600" i="1">
                <a:latin typeface="+mj-lt"/>
                <a:ea typeface="+mj-ea"/>
                <a:cs typeface="+mj-cs"/>
                <a:sym typeface="+mn-ea"/>
              </a:rPr>
              <a:t> ...u </a:t>
            </a:r>
            <a:r>
              <a:rPr lang="x-none" altLang="en-IN" sz="1600" i="1" baseline="-25000">
                <a:latin typeface="+mj-lt"/>
                <a:ea typeface="+mj-ea"/>
                <a:cs typeface="+mj-cs"/>
                <a:sym typeface="+mn-ea"/>
              </a:rPr>
              <a:t>π(n)</a:t>
            </a:r>
            <a:r>
              <a:rPr lang="x-none" altLang="en-IN" sz="1600" i="1">
                <a:latin typeface="+mj-lt"/>
                <a:ea typeface="+mj-ea"/>
                <a:cs typeface="+mj-cs"/>
                <a:sym typeface="+mn-ea"/>
              </a:rPr>
              <a:t> ]</a:t>
            </a:r>
            <a:r>
              <a:rPr lang="x-none" altLang="en-IN" sz="1600" i="1">
                <a:latin typeface="+mj-lt"/>
                <a:ea typeface="+mj-ea"/>
                <a:cs typeface="+mj-cs"/>
              </a:rPr>
              <a:t> is a valid message, so </a:t>
            </a:r>
            <a:r>
              <a:rPr lang="x-none" altLang="en-IN" sz="1600" i="1">
                <a:latin typeface="+mj-lt"/>
                <a:ea typeface="+mj-ea"/>
                <a:cs typeface="+mj-cs"/>
                <a:sym typeface="+mn-ea"/>
              </a:rPr>
              <a:t>[x</a:t>
            </a:r>
            <a:r>
              <a:rPr lang="x-none" altLang="en-IN" sz="1600" i="1" baseline="-25000">
                <a:latin typeface="+mj-lt"/>
                <a:ea typeface="+mj-ea"/>
                <a:cs typeface="+mj-cs"/>
                <a:sym typeface="+mn-ea"/>
              </a:rPr>
              <a:t>π(1)</a:t>
            </a:r>
            <a:r>
              <a:rPr lang="x-none" altLang="en-IN" sz="1600" i="1">
                <a:latin typeface="+mj-lt"/>
                <a:ea typeface="+mj-ea"/>
                <a:cs typeface="+mj-cs"/>
                <a:sym typeface="+mn-ea"/>
              </a:rPr>
              <a:t> ...x</a:t>
            </a:r>
            <a:r>
              <a:rPr lang="x-none" altLang="en-IN" sz="1600" i="1" baseline="-25000">
                <a:latin typeface="+mj-lt"/>
                <a:ea typeface="+mj-ea"/>
                <a:cs typeface="+mj-cs"/>
                <a:sym typeface="+mn-ea"/>
              </a:rPr>
              <a:t>π(n)</a:t>
            </a:r>
            <a:r>
              <a:rPr lang="x-none" altLang="en-IN" sz="1600" i="1">
                <a:latin typeface="+mj-lt"/>
                <a:ea typeface="+mj-ea"/>
                <a:cs typeface="+mj-cs"/>
                <a:sym typeface="+mn-ea"/>
              </a:rPr>
              <a:t> ]</a:t>
            </a:r>
            <a:r>
              <a:rPr lang="x-none" altLang="en-IN" sz="1600" i="1">
                <a:latin typeface="+mj-lt"/>
                <a:ea typeface="+mj-ea"/>
                <a:cs typeface="+mj-cs"/>
              </a:rPr>
              <a:t> is a</a:t>
            </a:r>
            <a:endParaRPr lang="x-none" altLang="en-IN" sz="1600" i="1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x-none" altLang="en-IN" sz="1600" i="1">
                <a:latin typeface="+mj-lt"/>
                <a:ea typeface="+mj-ea"/>
                <a:cs typeface="+mj-cs"/>
              </a:rPr>
              <a:t>valid codeword too.hence proved</a:t>
            </a:r>
            <a:endParaRPr lang="x-none" altLang="en-IN" sz="1600" i="1"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r"/>
            <a:r>
              <a:rPr lang="x-none" altLang="en-US"/>
              <a:t>Application-1,Polar codes</a:t>
            </a:r>
            <a:endParaRPr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8" name="Picture 7" descr="Picture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495" y="465455"/>
            <a:ext cx="4933950" cy="371602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you-are-here-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0">
            <a:off x="2463165" y="2941955"/>
            <a:ext cx="1098550" cy="1098550"/>
          </a:xfrm>
          <a:prstGeom prst="rect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171315" y="2496820"/>
            <a:ext cx="3306445" cy="1772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6600"/>
              <a:t>Thanks...</a:t>
            </a:r>
            <a:endParaRPr lang="x-none" altLang="en-IN" sz="6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05" y="626745"/>
            <a:ext cx="7886700" cy="429895"/>
          </a:xfrm>
        </p:spPr>
        <p:txBody>
          <a:bodyPr>
            <a:noAutofit/>
          </a:bodyPr>
          <a:p>
            <a:r>
              <a:rPr lang="x-none" altLang="en-IN" sz="2800">
                <a:sym typeface="+mn-ea"/>
              </a:rPr>
              <a:t>Channel Capacity from the perspective of Threshold Phenomenon...</a:t>
            </a:r>
            <a:r>
              <a:rPr lang="x-none" altLang="en-IN" sz="2800" i="1">
                <a:sym typeface="+mn-ea"/>
              </a:rPr>
              <a:t>proof idea</a:t>
            </a:r>
            <a:endParaRPr lang="x-none" altLang="en-IN" sz="2800" i="1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x-none" altLang="en-US"/>
              <a:t>proof idea</a:t>
            </a:r>
            <a:endParaRPr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0060" y="1235710"/>
            <a:ext cx="8323580" cy="7429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x-none" altLang="en-IN" sz="1400">
                <a:latin typeface="Abyssinica SIL" charset="0"/>
              </a:rPr>
              <a:t>For transmission over BEC(p), with Capacity r=1-p</a:t>
            </a:r>
            <a:endParaRPr lang="x-none" altLang="en-IN" sz="1400">
              <a:latin typeface="Abyssinica SIL" charset="0"/>
            </a:endParaRPr>
          </a:p>
          <a:p>
            <a:r>
              <a:rPr lang="x-none" altLang="en-IN" sz="1400">
                <a:latin typeface="Abyssinica SIL" charset="0"/>
              </a:rPr>
              <a:t>F</a:t>
            </a:r>
            <a:r>
              <a:rPr lang="en-IN" altLang="en-US" sz="1400">
                <a:latin typeface="Abyssinica SIL" charset="0"/>
              </a:rPr>
              <a:t>or a sequence of binary linear codes with rate r to be capacity achieving, </a:t>
            </a:r>
            <a:r>
              <a:rPr lang="en-IN" altLang="en-US" sz="1400" b="1">
                <a:latin typeface="Abyssinica SIL" charset="0"/>
              </a:rPr>
              <a:t>the bit error probability,must converge to 0 for any erasure rate below 1 − r.</a:t>
            </a:r>
            <a:endParaRPr lang="x-none" altLang="en-IN" sz="1200" i="1">
              <a:latin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9010" y="2108835"/>
            <a:ext cx="4015740" cy="42195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x-none" altLang="en-IN" sz="1600" b="1" i="1">
                <a:latin typeface="Abyssinica SIL" charset="0"/>
                <a:sym typeface="+mn-ea"/>
              </a:rPr>
              <a:t>To prove this using Threshold Phenomenon.</a:t>
            </a:r>
            <a:endParaRPr lang="x-none" altLang="en-IN" sz="1600" b="1" i="1">
              <a:latin typeface="Abyssinica SIL" charset="0"/>
              <a:sym typeface="+mn-ea"/>
            </a:endParaRPr>
          </a:p>
          <a:p>
            <a:endParaRPr lang="x-none" altLang="en-IN" sz="1600" b="1" i="1">
              <a:latin typeface="Abyssinica SIL" charset="0"/>
              <a:sym typeface="+mn-ea"/>
            </a:endParaRPr>
          </a:p>
          <a:p>
            <a:pPr marL="228600" indent="-228600">
              <a:buAutoNum type="arabicPeriod"/>
            </a:pPr>
            <a:r>
              <a:rPr lang="x-none" altLang="en-IN" sz="1200" b="1" i="1">
                <a:solidFill>
                  <a:schemeClr val="accent1"/>
                </a:solidFill>
                <a:latin typeface="Abyssinica SIL" charset="0"/>
                <a:sym typeface="+mn-ea"/>
              </a:rPr>
              <a:t>Bit Error Probability</a:t>
            </a:r>
            <a:r>
              <a:rPr lang="x-none" altLang="en-IN" sz="1200" i="1">
                <a:latin typeface="Abyssinica SIL" charset="0"/>
                <a:sym typeface="+mn-ea"/>
              </a:rPr>
              <a:t> for a code , under MAP decoding needs to be captured by a function of erasure probability.We shall explore </a:t>
            </a:r>
            <a:r>
              <a:rPr lang="x-none" altLang="en-IN" sz="1200" b="1" i="1">
                <a:solidFill>
                  <a:schemeClr val="accent5">
                    <a:lumMod val="75000"/>
                  </a:schemeClr>
                </a:solidFill>
                <a:latin typeface="Abyssinica SIL" charset="0"/>
                <a:sym typeface="+mn-ea"/>
              </a:rPr>
              <a:t>MAP EXIT (Extrinsic Information Transfer) functions</a:t>
            </a:r>
            <a:r>
              <a:rPr lang="x-none" altLang="en-IN" sz="1200" i="1">
                <a:solidFill>
                  <a:srgbClr val="7030A0"/>
                </a:solidFill>
                <a:latin typeface="Abyssinica SIL" charset="0"/>
                <a:sym typeface="+mn-ea"/>
              </a:rPr>
              <a:t> </a:t>
            </a:r>
            <a:r>
              <a:rPr lang="x-none" altLang="en-IN" sz="1000" i="1">
                <a:latin typeface="Abyssinica SIL" charset="0"/>
                <a:sym typeface="+mn-ea"/>
              </a:rPr>
              <a:t>for this.</a:t>
            </a:r>
            <a:endParaRPr lang="x-none" altLang="en-IN" sz="1000" i="1">
              <a:latin typeface="Abyssinica SIL" charset="0"/>
              <a:sym typeface="+mn-ea"/>
            </a:endParaRPr>
          </a:p>
          <a:p>
            <a:pPr marL="228600" indent="-228600">
              <a:buAutoNum type="arabicPeriod"/>
            </a:pPr>
            <a:endParaRPr lang="x-none" altLang="en-IN" sz="900" i="1">
              <a:latin typeface="Abyssinica SIL" charset="0"/>
              <a:sym typeface="+mn-ea"/>
            </a:endParaRPr>
          </a:p>
          <a:p>
            <a:pPr marL="228600" indent="-228600">
              <a:buAutoNum type="arabicPeriod"/>
            </a:pPr>
            <a:r>
              <a:rPr lang="x-none" altLang="en-IN" sz="1200" i="1">
                <a:latin typeface="Abyssinica SIL" charset="0"/>
                <a:sym typeface="+mn-ea"/>
              </a:rPr>
              <a:t>MAP EXIT function should be expressed as measure of a </a:t>
            </a:r>
            <a:r>
              <a:rPr lang="x-none" altLang="en-IN" sz="1200" b="1" i="1">
                <a:solidFill>
                  <a:srgbClr val="CD7A03"/>
                </a:solidFill>
                <a:latin typeface="Abyssinica SIL" charset="0"/>
                <a:sym typeface="+mn-ea"/>
              </a:rPr>
              <a:t>monotone set</a:t>
            </a:r>
            <a:endParaRPr lang="x-none" altLang="en-IN" sz="1200" b="1" i="1">
              <a:solidFill>
                <a:srgbClr val="CD7A03"/>
              </a:solidFill>
              <a:latin typeface="Abyssinica SIL" charset="0"/>
              <a:sym typeface="+mn-ea"/>
            </a:endParaRPr>
          </a:p>
          <a:p>
            <a:pPr marL="228600" indent="-228600">
              <a:buAutoNum type="arabicPeriod"/>
            </a:pPr>
            <a:endParaRPr lang="x-none" altLang="en-IN" sz="1200" b="1" i="1">
              <a:solidFill>
                <a:srgbClr val="CD7A03"/>
              </a:solidFill>
              <a:latin typeface="Abyssinica SIL" charset="0"/>
              <a:sym typeface="+mn-ea"/>
            </a:endParaRPr>
          </a:p>
          <a:p>
            <a:pPr marL="228600" indent="-228600">
              <a:buAutoNum type="arabicPeriod"/>
            </a:pPr>
            <a:r>
              <a:rPr lang="x-none" altLang="en-IN" sz="1200" i="1">
                <a:latin typeface="Abyssinica SIL" charset="0"/>
                <a:sym typeface="+mn-ea"/>
              </a:rPr>
              <a:t>The </a:t>
            </a:r>
            <a:r>
              <a:rPr lang="x-none" altLang="en-IN" sz="1200" b="1" i="1">
                <a:solidFill>
                  <a:schemeClr val="accent1"/>
                </a:solidFill>
                <a:latin typeface="Abyssinica SIL" charset="0"/>
                <a:sym typeface="+mn-ea"/>
              </a:rPr>
              <a:t>influences of the set must be equal</a:t>
            </a:r>
            <a:r>
              <a:rPr lang="x-none" altLang="en-IN" sz="1200" i="1">
                <a:latin typeface="Abyssinica SIL" charset="0"/>
                <a:sym typeface="+mn-ea"/>
              </a:rPr>
              <a:t> , in other words ,the set must be </a:t>
            </a:r>
            <a:r>
              <a:rPr lang="x-none" altLang="en-IN" sz="1200" b="1" i="1">
                <a:solidFill>
                  <a:schemeClr val="accent5">
                    <a:lumMod val="75000"/>
                  </a:schemeClr>
                </a:solidFill>
                <a:latin typeface="Abyssinica SIL" charset="0"/>
                <a:sym typeface="+mn-ea"/>
              </a:rPr>
              <a:t>symmetric</a:t>
            </a:r>
            <a:r>
              <a:rPr lang="x-none" altLang="en-IN" sz="1200" i="1">
                <a:latin typeface="Abyssinica SIL" charset="0"/>
                <a:sym typeface="+mn-ea"/>
              </a:rPr>
              <a:t>.This happens when we assume the </a:t>
            </a:r>
            <a:r>
              <a:rPr lang="x-none" altLang="en-IN" sz="1200" b="1" i="1">
                <a:solidFill>
                  <a:schemeClr val="accent5">
                    <a:lumMod val="75000"/>
                  </a:schemeClr>
                </a:solidFill>
                <a:latin typeface="Abyssinica SIL" charset="0"/>
                <a:sym typeface="+mn-ea"/>
              </a:rPr>
              <a:t>code is 2-transitive</a:t>
            </a:r>
            <a:r>
              <a:rPr lang="x-none" altLang="en-IN" sz="1000" i="1">
                <a:latin typeface="Abyssinica SIL" charset="0"/>
                <a:sym typeface="+mn-ea"/>
              </a:rPr>
              <a:t> under automorphic permutation.</a:t>
            </a:r>
            <a:endParaRPr lang="x-none" altLang="en-IN" sz="1000" i="1">
              <a:latin typeface="Abyssinica SIL" charset="0"/>
              <a:sym typeface="+mn-ea"/>
            </a:endParaRPr>
          </a:p>
          <a:p>
            <a:pPr marL="228600" indent="-228600">
              <a:buAutoNum type="arabicPeriod"/>
            </a:pPr>
            <a:endParaRPr lang="x-none" altLang="en-IN" sz="900" i="1">
              <a:latin typeface="Abyssinica SIL" charset="0"/>
              <a:sym typeface="+mn-ea"/>
            </a:endParaRPr>
          </a:p>
          <a:p>
            <a:pPr marL="228600" indent="-228600">
              <a:buAutoNum type="arabicPeriod"/>
            </a:pPr>
            <a:r>
              <a:rPr lang="x-none" altLang="en-IN" sz="1200" i="1">
                <a:latin typeface="Abyssinica SIL" charset="0"/>
                <a:sym typeface="+mn-ea"/>
              </a:rPr>
              <a:t>Hence we will apply </a:t>
            </a:r>
            <a:r>
              <a:rPr lang="x-none" altLang="en-IN" sz="1200" b="1" i="1">
                <a:solidFill>
                  <a:schemeClr val="accent2"/>
                </a:solidFill>
                <a:latin typeface="Abyssinica SIL" charset="0"/>
                <a:sym typeface="+mn-ea"/>
              </a:rPr>
              <a:t>Russo's lemma</a:t>
            </a:r>
            <a:r>
              <a:rPr lang="x-none" altLang="en-IN" sz="1000" i="1">
                <a:latin typeface="Abyssinica SIL" charset="0"/>
                <a:sym typeface="+mn-ea"/>
              </a:rPr>
              <a:t>.</a:t>
            </a:r>
            <a:endParaRPr lang="x-none" altLang="en-IN" sz="1000" i="1">
              <a:latin typeface="Abyssinica SIL" charset="0"/>
              <a:sym typeface="+mn-ea"/>
            </a:endParaRPr>
          </a:p>
          <a:p>
            <a:pPr marL="228600" indent="-228600">
              <a:buAutoNum type="arabicPeriod"/>
            </a:pPr>
            <a:endParaRPr lang="x-none" altLang="en-IN" sz="900" i="1">
              <a:latin typeface="Abyssinica SIL" charset="0"/>
              <a:sym typeface="+mn-ea"/>
            </a:endParaRPr>
          </a:p>
          <a:p>
            <a:pPr marL="228600" indent="-228600">
              <a:buAutoNum type="arabicPeriod"/>
            </a:pPr>
            <a:r>
              <a:rPr lang="x-none" altLang="en-IN" sz="1200" i="1">
                <a:latin typeface="Abyssinica SIL" charset="0"/>
                <a:sym typeface="+mn-ea"/>
              </a:rPr>
              <a:t>The critical value will occur at p=1-r, this follows, from </a:t>
            </a:r>
            <a:r>
              <a:rPr lang="x-none" altLang="en-IN" sz="1000" b="1" i="1">
                <a:solidFill>
                  <a:schemeClr val="accent5">
                    <a:lumMod val="75000"/>
                  </a:schemeClr>
                </a:solidFill>
                <a:latin typeface="Abyssinica SIL" charset="0"/>
                <a:sym typeface="+mn-ea"/>
              </a:rPr>
              <a:t>Area theorem</a:t>
            </a:r>
            <a:endParaRPr lang="x-none" altLang="en-IN" sz="1000" b="1" i="1">
              <a:solidFill>
                <a:schemeClr val="accent5">
                  <a:lumMod val="75000"/>
                </a:schemeClr>
              </a:solidFill>
              <a:latin typeface="Abyssinica SIL" charset="0"/>
              <a:sym typeface="+mn-ea"/>
            </a:endParaRPr>
          </a:p>
          <a:p>
            <a:pPr marL="228600" indent="-228600">
              <a:buAutoNum type="arabicPeriod"/>
            </a:pPr>
            <a:endParaRPr lang="x-none" altLang="en-IN" sz="900" b="1" i="1">
              <a:solidFill>
                <a:schemeClr val="accent5">
                  <a:lumMod val="75000"/>
                </a:schemeClr>
              </a:solidFill>
              <a:latin typeface="Abyssinica SIL" charset="0"/>
              <a:sym typeface="+mn-ea"/>
            </a:endParaRPr>
          </a:p>
          <a:p>
            <a:pPr marL="228600" indent="-228600">
              <a:buAutoNum type="arabicPeriod"/>
            </a:pPr>
            <a:r>
              <a:rPr lang="x-none" altLang="en-IN" sz="1000" i="1">
                <a:latin typeface="Abyssinica SIL" charset="0"/>
                <a:sym typeface="+mn-ea"/>
              </a:rPr>
              <a:t>RM codes , Polar codes are 2-transitive.</a:t>
            </a:r>
            <a:endParaRPr lang="x-none" altLang="en-IN" sz="1000" i="1">
              <a:latin typeface="Abyssinica SIL" charset="0"/>
              <a:sym typeface="+mn-ea"/>
            </a:endParaRPr>
          </a:p>
          <a:p>
            <a:endParaRPr lang="x-none" altLang="en-IN" sz="1000" i="1">
              <a:latin typeface="Abyssinica SIL" charset="0"/>
              <a:sym typeface="+mn-ea"/>
            </a:endParaRPr>
          </a:p>
        </p:txBody>
      </p:sp>
      <p:pic>
        <p:nvPicPr>
          <p:cNvPr id="10" name="Content Placeholder 9" descr="proofskelet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2590" y="2752725"/>
            <a:ext cx="4254500" cy="28962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Bit Map Decoding under BEC</a:t>
            </a:r>
            <a:endParaRPr lang="x-none" altLang="en-IN"/>
          </a:p>
        </p:txBody>
      </p:sp>
      <p:pic>
        <p:nvPicPr>
          <p:cNvPr id="7" name="Content Placeholder 6" descr="Binary_erasure_channel.sv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73115" y="1405890"/>
            <a:ext cx="1948815" cy="208851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x-none" altLang="en-US"/>
              <a:t>Preliminaries-Bit MAP Decoding</a:t>
            </a:r>
            <a:endParaRPr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 rot="0">
            <a:off x="718185" y="1268095"/>
            <a:ext cx="4601210" cy="3053080"/>
            <a:chOff x="1083" y="2031"/>
            <a:chExt cx="7246" cy="4808"/>
          </a:xfrm>
        </p:grpSpPr>
        <p:sp>
          <p:nvSpPr>
            <p:cNvPr id="12" name="TextBox 11"/>
            <p:cNvSpPr txBox="1"/>
            <p:nvPr/>
          </p:nvSpPr>
          <p:spPr>
            <a:xfrm>
              <a:off x="1083" y="2031"/>
              <a:ext cx="7247" cy="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x-none" altLang="en-IN" sz="2400" b="1" i="1"/>
                <a:t>Decoding rule</a:t>
              </a:r>
              <a:endParaRPr lang="x-none" altLang="en-IN" sz="2400" b="1" i="1"/>
            </a:p>
            <a:p>
              <a:endParaRPr lang="x-none" altLang="en-IN" sz="2400" b="1" i="1"/>
            </a:p>
            <a:p>
              <a:r>
                <a:rPr lang="en-IN" altLang="en-US"/>
                <a:t>                                        </a:t>
              </a:r>
              <a:r>
                <a:rPr lang="x-none" altLang="en-IN"/>
                <a:t> </a:t>
              </a:r>
              <a:endParaRPr lang="x-none" altLang="en-IN"/>
            </a:p>
            <a:p>
              <a:endParaRPr lang="x-none" altLang="en-IN" sz="2000" b="1" i="1"/>
            </a:p>
            <a:p>
              <a:r>
                <a:rPr lang="x-none" altLang="en-IN" sz="2000" b="1" i="1"/>
                <a:t>Bit error Probability</a:t>
              </a:r>
              <a:r>
                <a:rPr lang="en-IN" altLang="en-US" sz="2000"/>
                <a:t>      </a:t>
              </a:r>
              <a:r>
                <a:rPr lang="en-IN" altLang="en-US"/>
                <a:t>                     </a:t>
              </a:r>
              <a:endParaRPr lang="en-IN" altLang="en-US"/>
            </a:p>
            <a:p>
              <a:endParaRPr lang="en-IN" altLang="en-US"/>
            </a:p>
            <a:p>
              <a:endParaRPr lang="en-IN" altLang="en-US"/>
            </a:p>
            <a:p>
              <a:endParaRPr lang="en-IN" altLang="en-US"/>
            </a:p>
            <a:p>
              <a:endParaRPr lang="en-IN" alt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7" y="2815"/>
              <a:ext cx="3166" cy="63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0" y="3418"/>
              <a:ext cx="2195" cy="53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0" y="4685"/>
              <a:ext cx="4193" cy="102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61" y="5373"/>
              <a:ext cx="2960" cy="1457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718820" y="4382770"/>
            <a:ext cx="7582535" cy="2005330"/>
            <a:chOff x="1060" y="6915"/>
            <a:chExt cx="11941" cy="3158"/>
          </a:xfrm>
        </p:grpSpPr>
        <p:sp>
          <p:nvSpPr>
            <p:cNvPr id="20" name="TextBox 19"/>
            <p:cNvSpPr txBox="1"/>
            <p:nvPr/>
          </p:nvSpPr>
          <p:spPr>
            <a:xfrm>
              <a:off x="1060" y="6915"/>
              <a:ext cx="11941" cy="315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x-none" altLang="en-IN" sz="2000" b="1" i="1"/>
                <a:t>Observation </a:t>
              </a:r>
              <a:r>
                <a:rPr lang="x-none" altLang="en-IN" sz="2000" b="1" i="1">
                  <a:solidFill>
                    <a:schemeClr val="accent1"/>
                  </a:solidFill>
                </a:rPr>
                <a:t>1, </a:t>
              </a:r>
              <a:r>
                <a:rPr lang="x-none" altLang="en-IN" sz="2000" i="1">
                  <a:solidFill>
                    <a:schemeClr val="accent1"/>
                  </a:solidFill>
                </a:rPr>
                <a:t>Bit error probability = Transinformation</a:t>
              </a:r>
              <a:r>
                <a:rPr lang="x-none" altLang="en-IN" sz="2000" b="1" i="1"/>
                <a:t>:</a:t>
              </a:r>
              <a:endParaRPr lang="x-none" altLang="en-IN" sz="2000" b="1" i="1"/>
            </a:p>
            <a:p>
              <a:r>
                <a:rPr lang="x-none" altLang="en-IN" sz="2000" b="1" i="1"/>
                <a:t>                       ,      ,</a:t>
              </a:r>
              <a:r>
                <a:rPr lang="x-none" altLang="en-IN" sz="2000" i="1"/>
                <a:t>if X</a:t>
              </a:r>
              <a:r>
                <a:rPr lang="x-none" altLang="en-IN" sz="2000" i="1" baseline="-25000"/>
                <a:t>i</a:t>
              </a:r>
              <a:r>
                <a:rPr lang="x-none" altLang="en-IN" sz="2000" i="1"/>
                <a:t> is Ber(1/2).</a:t>
              </a:r>
              <a:endParaRPr lang="x-none" altLang="en-IN" sz="2000" i="1"/>
            </a:p>
            <a:p>
              <a:endParaRPr lang="x-none" altLang="en-IN" sz="1600" i="1"/>
            </a:p>
            <a:p>
              <a:r>
                <a:rPr lang="x-none" altLang="en-IN" sz="1600" b="1" i="1"/>
                <a:t>Proof: </a:t>
              </a:r>
              <a:endParaRPr lang="x-none" altLang="en-IN" sz="1600" b="1" i="1"/>
            </a:p>
            <a:p>
              <a:r>
                <a:rPr lang="x-none" altLang="en-IN" sz="2000"/>
                <a:t>if X</a:t>
              </a:r>
              <a:r>
                <a:rPr lang="x-none" altLang="en-IN" sz="2000" baseline="-25000"/>
                <a:t>i</a:t>
              </a:r>
              <a:r>
                <a:rPr lang="x-none" altLang="en-IN" sz="2000"/>
                <a:t> can be recovered from</a:t>
              </a:r>
              <a:endParaRPr lang="x-none" altLang="en-IN" sz="2000"/>
            </a:p>
            <a:p>
              <a:r>
                <a:rPr lang="x-none" altLang="en-IN" sz="2000"/>
                <a:t>Else </a:t>
              </a:r>
              <a:r>
                <a:rPr lang="x-none" altLang="en-IN" sz="2000" i="1"/>
                <a:t>,</a:t>
              </a:r>
              <a:r>
                <a:rPr lang="x-none" altLang="en-IN" sz="2000" b="1" i="1"/>
                <a:t>  </a:t>
              </a:r>
              <a:endParaRPr lang="x-none" altLang="en-IN" sz="2000" b="1" i="1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12" y="7550"/>
              <a:ext cx="2757" cy="61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59" y="8616"/>
              <a:ext cx="4790" cy="67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65" y="9263"/>
              <a:ext cx="7298" cy="520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6148070" y="3535045"/>
            <a:ext cx="1480185" cy="702310"/>
            <a:chOff x="9094" y="5567"/>
            <a:chExt cx="2331" cy="1106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94" y="5769"/>
              <a:ext cx="1597" cy="602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0505" y="5567"/>
              <a:ext cx="921" cy="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2400" i="1"/>
                <a:t>=p</a:t>
              </a:r>
              <a:endParaRPr lang="x-none" altLang="en-IN" sz="2400" i="1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IN"/>
              <a:t>MAP EXIT functions...</a:t>
            </a:r>
            <a:r>
              <a:rPr lang="x-none" altLang="en-IN" sz="1600" i="1"/>
              <a:t>to capture bit error probability</a:t>
            </a:r>
            <a:endParaRPr lang="x-none" altLang="en-IN" sz="16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790" y="1313180"/>
            <a:ext cx="4935855" cy="307276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x-none" altLang="en-IN" sz="2000" b="1" i="1"/>
              <a:t>Definition: </a:t>
            </a:r>
            <a:endParaRPr lang="x-none" altLang="en-IN" sz="2000" b="1" i="1"/>
          </a:p>
          <a:p>
            <a:pPr marL="0" indent="0">
              <a:buNone/>
            </a:pPr>
            <a:r>
              <a:rPr lang="x-none" altLang="en-IN" sz="2000" i="1"/>
              <a:t>the vector EXIT function associated with bit i,</a:t>
            </a:r>
            <a:endParaRPr lang="x-none" altLang="en-IN" sz="2000" i="1"/>
          </a:p>
          <a:p>
            <a:pPr marL="0" indent="0">
              <a:buNone/>
            </a:pPr>
            <a:endParaRPr lang="x-none" altLang="en-IN" sz="1800" i="1"/>
          </a:p>
          <a:p>
            <a:pPr marL="0" indent="0">
              <a:buNone/>
            </a:pPr>
            <a:r>
              <a:rPr lang="x-none" altLang="en-IN" sz="2000" i="1"/>
              <a:t>the average EXIT function,</a:t>
            </a:r>
            <a:endParaRPr lang="x-none" altLang="en-IN" sz="2000" i="1"/>
          </a:p>
          <a:p>
            <a:pPr marL="0" indent="0">
              <a:buNone/>
            </a:pPr>
            <a:endParaRPr lang="x-none" altLang="en-IN" sz="2000" i="1"/>
          </a:p>
          <a:p>
            <a:pPr marL="0" indent="0">
              <a:buNone/>
            </a:pPr>
            <a:endParaRPr lang="x-none" altLang="en-IN" sz="2000" i="1"/>
          </a:p>
          <a:p>
            <a:pPr marL="0" indent="0">
              <a:buNone/>
            </a:pPr>
            <a:endParaRPr lang="x-none" altLang="en-IN" sz="2000" i="1"/>
          </a:p>
          <a:p>
            <a:pPr marL="0" indent="0">
              <a:buNone/>
            </a:pPr>
            <a:r>
              <a:rPr lang="x-none" altLang="en-IN" sz="2000" i="1"/>
              <a:t>we can choose p</a:t>
            </a:r>
            <a:r>
              <a:rPr lang="x-none" altLang="en-IN" sz="2000" i="1" baseline="-25000"/>
              <a:t>i</a:t>
            </a:r>
            <a:r>
              <a:rPr lang="x-none" altLang="en-IN" sz="2000" i="1"/>
              <a:t>=p for all i.</a:t>
            </a:r>
            <a:endParaRPr lang="x-none" altLang="en-IN" sz="2000" i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x-none" altLang="en-US"/>
              <a:t>EXIT -1 , Bit error to EXIT connection</a:t>
            </a:r>
            <a:endParaRPr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0225" y="1932940"/>
            <a:ext cx="2841625" cy="4819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105" y="2744470"/>
            <a:ext cx="2325370" cy="9575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22925" y="1819910"/>
            <a:ext cx="2868930" cy="2198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 i="1"/>
              <a:t>Implication:</a:t>
            </a:r>
            <a:endParaRPr lang="x-none" altLang="en-IN" b="1" i="1"/>
          </a:p>
          <a:p>
            <a:r>
              <a:rPr lang="x-none" altLang="en-IN" i="1"/>
              <a:t>It is the Transinformation associated with each bit 'i',which comes from all bits of received vector except bit 'i' (</a:t>
            </a:r>
            <a:r>
              <a:rPr lang="x-none" altLang="en-IN" sz="1400" i="1">
                <a:latin typeface="Abyssinica SIL" charset="0"/>
              </a:rPr>
              <a:t>hence the name EXtrinsic </a:t>
            </a:r>
            <a:r>
              <a:rPr lang="x-none" altLang="en-IN" sz="1400" b="1" i="1">
                <a:solidFill>
                  <a:schemeClr val="accent5">
                    <a:lumMod val="75000"/>
                  </a:schemeClr>
                </a:solidFill>
                <a:latin typeface="Abyssinica SIL" charset="0"/>
                <a:sym typeface="+mn-ea"/>
              </a:rPr>
              <a:t> </a:t>
            </a:r>
            <a:r>
              <a:rPr lang="x-none" altLang="en-IN" sz="1400" i="1">
                <a:solidFill>
                  <a:schemeClr val="tx1"/>
                </a:solidFill>
                <a:latin typeface="Abyssinica SIL" charset="0"/>
                <a:sym typeface="+mn-ea"/>
              </a:rPr>
              <a:t>Information Transfer</a:t>
            </a:r>
            <a:r>
              <a:rPr lang="x-none" altLang="en-IN" i="1"/>
              <a:t>)</a:t>
            </a:r>
            <a:endParaRPr lang="x-none" altLang="en-IN" i="1"/>
          </a:p>
        </p:txBody>
      </p:sp>
      <p:grpSp>
        <p:nvGrpSpPr>
          <p:cNvPr id="13" name="Group 12"/>
          <p:cNvGrpSpPr/>
          <p:nvPr/>
        </p:nvGrpSpPr>
        <p:grpSpPr>
          <a:xfrm>
            <a:off x="584835" y="4479925"/>
            <a:ext cx="7792085" cy="1924050"/>
            <a:chOff x="921" y="7055"/>
            <a:chExt cx="12271" cy="3030"/>
          </a:xfrm>
        </p:grpSpPr>
        <p:sp>
          <p:nvSpPr>
            <p:cNvPr id="10" name="TextBox 9"/>
            <p:cNvSpPr txBox="1"/>
            <p:nvPr/>
          </p:nvSpPr>
          <p:spPr>
            <a:xfrm>
              <a:off x="921" y="7055"/>
              <a:ext cx="12271" cy="303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x-none" altLang="en-IN" b="1" i="1"/>
                <a:t>Observation </a:t>
              </a:r>
              <a:r>
                <a:rPr lang="x-none" altLang="en-IN" b="1" i="1">
                  <a:solidFill>
                    <a:schemeClr val="accent1"/>
                  </a:solidFill>
                </a:rPr>
                <a:t>2,</a:t>
              </a:r>
              <a:r>
                <a:rPr lang="x-none" altLang="en-IN" i="1">
                  <a:solidFill>
                    <a:schemeClr val="accent1"/>
                  </a:solidFill>
                </a:rPr>
                <a:t>Bit error probability vs EXIT function</a:t>
              </a:r>
              <a:r>
                <a:rPr lang="x-none" altLang="en-IN" b="1" i="1"/>
                <a:t>: </a:t>
              </a:r>
              <a:endParaRPr lang="x-none" altLang="en-IN" b="1" i="1"/>
            </a:p>
            <a:p>
              <a:r>
                <a:rPr lang="x-none" altLang="en-IN" i="1"/>
                <a:t>By definition of conditional Entropy...</a:t>
              </a:r>
              <a:endParaRPr lang="x-none" altLang="en-IN" i="1"/>
            </a:p>
            <a:p>
              <a:endParaRPr lang="x-none" altLang="en-IN" i="1"/>
            </a:p>
            <a:p>
              <a:endParaRPr lang="x-none" altLang="en-IN" i="1"/>
            </a:p>
            <a:p>
              <a:r>
                <a:rPr lang="x-none" altLang="en-IN" i="1"/>
                <a:t>Further using Observation 1,</a:t>
              </a:r>
              <a:endParaRPr lang="x-none" altLang="en-IN" i="1"/>
            </a:p>
            <a:p>
              <a:endParaRPr lang="x-none" altLang="en-IN" i="1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9" y="8152"/>
              <a:ext cx="9320" cy="83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1" y="9313"/>
              <a:ext cx="3731" cy="7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MAP EXIT function </a:t>
            </a:r>
            <a:r>
              <a:rPr lang="x-none" altLang="en-IN" sz="2800" i="1"/>
              <a:t>...area theorem</a:t>
            </a:r>
            <a:endParaRPr lang="x-none" altLang="en-IN" sz="28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906" y="1372238"/>
            <a:ext cx="7886712" cy="435134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x-none" altLang="en-IN" b="1" i="1"/>
              <a:t>Propostion </a:t>
            </a:r>
            <a:r>
              <a:rPr lang="x-none" altLang="en-IN" b="1" i="1">
                <a:solidFill>
                  <a:schemeClr val="accent1"/>
                </a:solidFill>
              </a:rPr>
              <a:t>1*</a:t>
            </a:r>
            <a:r>
              <a:rPr lang="x-none" altLang="en-IN" b="1" i="1"/>
              <a:t>.</a:t>
            </a:r>
            <a:endParaRPr lang="x-none" altLang="en-IN" b="1" i="1"/>
          </a:p>
          <a:p>
            <a:pPr marL="0" indent="0">
              <a:buNone/>
            </a:pPr>
            <a:r>
              <a:rPr lang="x-none" altLang="en-IN" sz="2000" i="1"/>
              <a:t>The MAP EXIT function satisfies</a:t>
            </a:r>
            <a:r>
              <a:rPr lang="x-none" altLang="en-IN" sz="2000" b="1" i="1"/>
              <a:t> ...</a:t>
            </a:r>
            <a:endParaRPr lang="x-none" altLang="en-IN" sz="2000" b="1" i="1"/>
          </a:p>
          <a:p>
            <a:pPr marL="0" indent="0">
              <a:buNone/>
            </a:pPr>
            <a:endParaRPr lang="x-none" altLang="en-IN" sz="2000" b="1" i="1"/>
          </a:p>
          <a:p>
            <a:pPr marL="0" indent="0">
              <a:buNone/>
            </a:pPr>
            <a:endParaRPr lang="x-none" altLang="en-IN" sz="2000" b="1" i="1"/>
          </a:p>
          <a:p>
            <a:pPr marL="0" indent="0">
              <a:buNone/>
            </a:pPr>
            <a:r>
              <a:rPr lang="x-none" altLang="en-IN" sz="2000" i="1"/>
              <a:t>Proof:</a:t>
            </a:r>
            <a:endParaRPr lang="x-none" altLang="en-IN" sz="2000" i="1"/>
          </a:p>
          <a:p>
            <a:pPr marL="0" indent="0">
              <a:buNone/>
            </a:pPr>
            <a:endParaRPr lang="x-none" altLang="en-IN" sz="2000" i="1"/>
          </a:p>
          <a:p>
            <a:pPr marL="0" indent="0">
              <a:buNone/>
            </a:pPr>
            <a:endParaRPr lang="x-none" altLang="en-IN" sz="2000" i="1"/>
          </a:p>
          <a:p>
            <a:pPr marL="0" indent="0">
              <a:buNone/>
            </a:pPr>
            <a:endParaRPr lang="x-none" altLang="en-IN" sz="2000" i="1"/>
          </a:p>
          <a:p>
            <a:pPr marL="0" indent="0">
              <a:buNone/>
            </a:pPr>
            <a:r>
              <a:rPr lang="x-none" altLang="en-IN" sz="2000" i="1"/>
              <a:t>noting that the second term is independent of pi, and differentiating gives the above result.</a:t>
            </a:r>
            <a:endParaRPr lang="x-none" altLang="en-IN" sz="2000" i="1"/>
          </a:p>
          <a:p>
            <a:pPr marL="0" indent="0">
              <a:buNone/>
            </a:pPr>
            <a:endParaRPr lang="x-none" altLang="en-IN" b="1" i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x-none" altLang="en-US"/>
              <a:t>EXIT-2.Area theorem.</a:t>
            </a:r>
            <a:endParaRPr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0" y="2292350"/>
            <a:ext cx="2970530" cy="8547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40" y="3506470"/>
            <a:ext cx="6626225" cy="1259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4060" y="6024880"/>
            <a:ext cx="6802120" cy="346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1000" i="1">
                <a:solidFill>
                  <a:schemeClr val="bg1">
                    <a:lumMod val="50000"/>
                  </a:schemeClr>
                </a:solidFill>
              </a:rPr>
              <a:t>* Note the propositions are numbered according to original paper</a:t>
            </a:r>
            <a:endParaRPr lang="x-none" altLang="en-IN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MAP EXIT function </a:t>
            </a:r>
            <a:r>
              <a:rPr lang="x-none" altLang="en-IN" sz="2800" i="1"/>
              <a:t>...area theorem</a:t>
            </a:r>
            <a:endParaRPr lang="x-none" altLang="en-IN" sz="28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520" y="1373505"/>
            <a:ext cx="5108575" cy="1969135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lnSpcReduction="20000"/>
          </a:bodyPr>
          <a:p>
            <a:pPr marL="0" indent="0">
              <a:buNone/>
            </a:pPr>
            <a:r>
              <a:rPr lang="x-none" altLang="en-IN" sz="2400" b="1" i="1"/>
              <a:t>Proposition </a:t>
            </a:r>
            <a:r>
              <a:rPr lang="x-none" altLang="en-IN" sz="2400" b="1" i="1">
                <a:solidFill>
                  <a:schemeClr val="accent1"/>
                </a:solidFill>
              </a:rPr>
              <a:t>4(c)</a:t>
            </a:r>
            <a:r>
              <a:rPr lang="x-none" altLang="en-IN" sz="2400" b="1" i="1"/>
              <a:t>, Area Theorem:</a:t>
            </a:r>
            <a:endParaRPr lang="x-none" altLang="en-IN" sz="2400" b="1" i="1"/>
          </a:p>
          <a:p>
            <a:pPr marL="0" indent="0">
              <a:buNone/>
            </a:pPr>
            <a:r>
              <a:rPr lang="x-none" altLang="en-IN" sz="1800" i="1">
                <a:solidFill>
                  <a:schemeClr val="accent1"/>
                </a:solidFill>
              </a:rPr>
              <a:t>The area under average EXIT function is equal to the rate</a:t>
            </a:r>
            <a:endParaRPr lang="x-none" altLang="en-IN" sz="1800" i="1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x-none" altLang="en-IN" sz="1800" i="1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x-none" altLang="en-IN" sz="1800" i="1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x-none" altLang="en-IN" sz="1800" i="1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x-none" altLang="en-IN" sz="1800" i="1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x-none" altLang="en-IN" sz="1800" i="1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x-none" altLang="en-US"/>
              <a:t>EXIT-3.Area theorem.</a:t>
            </a:r>
            <a:endParaRPr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8970" y="2080895"/>
            <a:ext cx="2315210" cy="10433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79770" y="1597025"/>
            <a:ext cx="2868930" cy="1101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 i="1"/>
              <a:t>Implication:</a:t>
            </a:r>
            <a:endParaRPr lang="x-none" altLang="en-IN" b="1" i="1"/>
          </a:p>
          <a:p>
            <a:r>
              <a:rPr lang="x-none" altLang="en-IN" i="1"/>
              <a:t>This theorem will govern where the threshold will lie.</a:t>
            </a:r>
            <a:endParaRPr lang="x-none" altLang="en-IN" i="1"/>
          </a:p>
        </p:txBody>
      </p:sp>
      <p:grpSp>
        <p:nvGrpSpPr>
          <p:cNvPr id="22" name="Group 21"/>
          <p:cNvGrpSpPr/>
          <p:nvPr/>
        </p:nvGrpSpPr>
        <p:grpSpPr>
          <a:xfrm>
            <a:off x="593725" y="3523615"/>
            <a:ext cx="8063865" cy="2745105"/>
            <a:chOff x="877" y="5362"/>
            <a:chExt cx="12699" cy="4323"/>
          </a:xfrm>
        </p:grpSpPr>
        <p:sp>
          <p:nvSpPr>
            <p:cNvPr id="14" name="TextBox 13"/>
            <p:cNvSpPr txBox="1"/>
            <p:nvPr/>
          </p:nvSpPr>
          <p:spPr>
            <a:xfrm>
              <a:off x="877" y="5362"/>
              <a:ext cx="12699" cy="4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x-none" altLang="en-IN" i="1"/>
                <a:t>Proof:</a:t>
              </a:r>
              <a:endParaRPr lang="x-none" altLang="en-IN" i="1"/>
            </a:p>
            <a:p>
              <a:endParaRPr lang="x-none" altLang="en-IN" i="1"/>
            </a:p>
            <a:p>
              <a:r>
                <a:rPr lang="x-none" altLang="en-IN" i="1"/>
                <a:t>from proposition 1,</a:t>
              </a:r>
              <a:endParaRPr lang="x-none" altLang="en-IN" i="1"/>
            </a:p>
            <a:p>
              <a:r>
                <a:rPr lang="x-none" altLang="en-IN" i="1"/>
                <a:t>this implies, for a parameterized vector,                                   , t </a:t>
              </a:r>
              <a:r>
                <a:rPr lang="x-none" altLang="en-IN" sz="1200" i="1">
                  <a:cs typeface="Ubuntu" charset="0"/>
                </a:rPr>
                <a:t>Є</a:t>
              </a:r>
              <a:r>
                <a:rPr lang="x-none" altLang="en-IN" i="1"/>
                <a:t>(0,1)</a:t>
              </a:r>
              <a:endParaRPr lang="x-none" altLang="en-IN" i="1"/>
            </a:p>
            <a:p>
              <a:endParaRPr lang="x-none" altLang="en-IN" i="1"/>
            </a:p>
            <a:p>
              <a:endParaRPr lang="x-none" altLang="en-IN" i="1"/>
            </a:p>
            <a:p>
              <a:r>
                <a:rPr lang="x-none" altLang="en-IN" i="1"/>
                <a:t>consider p</a:t>
              </a:r>
              <a:r>
                <a:rPr lang="x-none" altLang="en-IN" i="1" baseline="-25000"/>
                <a:t>i</a:t>
              </a:r>
              <a:r>
                <a:rPr lang="x-none" altLang="en-IN" i="1"/>
                <a:t>(t)=t</a:t>
              </a:r>
              <a:endParaRPr lang="x-none" altLang="en-IN" i="1"/>
            </a:p>
            <a:p>
              <a:r>
                <a:rPr lang="x-none" altLang="en-IN" i="1"/>
                <a:t>noting,                                   , ,                     ,,and using the definition of h(p) completes the proof.</a:t>
              </a:r>
              <a:endParaRPr lang="x-none" altLang="en-IN" i="1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7" y="8584"/>
              <a:ext cx="3761" cy="38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7" y="8559"/>
              <a:ext cx="2223" cy="40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rcRect r="1594" b="26131"/>
            <a:stretch>
              <a:fillRect/>
            </a:stretch>
          </p:blipFill>
          <p:spPr>
            <a:xfrm>
              <a:off x="3880" y="6103"/>
              <a:ext cx="3025" cy="653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2" y="7246"/>
              <a:ext cx="7698" cy="1214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80" y="6737"/>
              <a:ext cx="3519" cy="4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MAP EXIT function </a:t>
            </a:r>
            <a:r>
              <a:rPr lang="x-none" altLang="en-IN" sz="2800" i="1"/>
              <a:t>...as a measure of a set</a:t>
            </a:r>
            <a:endParaRPr lang="x-none" altLang="en-IN" sz="2800" i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x-none" altLang="en-US"/>
              <a:t>EXIT-4.cover</a:t>
            </a:r>
            <a:endParaRPr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9465" y="1172210"/>
            <a:ext cx="7478395" cy="2198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x-none" altLang="en-IN"/>
              <a:t>Consider </a:t>
            </a:r>
            <a:r>
              <a:rPr lang="x-none" altLang="en-IN" b="1"/>
              <a:t>bit erasure pattern</a:t>
            </a:r>
            <a:r>
              <a:rPr lang="x-none" altLang="en-IN"/>
              <a:t> </a:t>
            </a:r>
            <a:r>
              <a:rPr lang="x-none" altLang="en-IN" b="1" i="1"/>
              <a:t>a</a:t>
            </a:r>
            <a:r>
              <a:rPr lang="x-none" altLang="en-IN"/>
              <a:t> as a indicator vector s.t. </a:t>
            </a:r>
            <a:r>
              <a:rPr lang="x-none" altLang="en-IN" b="1" i="1"/>
              <a:t>a</a:t>
            </a:r>
            <a:r>
              <a:rPr lang="x-none" altLang="en-IN" b="1" i="1" baseline="-25000"/>
              <a:t>i</a:t>
            </a:r>
            <a:r>
              <a:rPr lang="x-none" altLang="en-IN"/>
              <a:t>=</a:t>
            </a:r>
            <a:r>
              <a:rPr lang="x-none" altLang="en-IN" b="1" i="1"/>
              <a:t>1</a:t>
            </a:r>
            <a:r>
              <a:rPr lang="x-none" altLang="en-IN" b="1" i="1" baseline="-25000"/>
              <a:t>{ Yi=e}</a:t>
            </a:r>
            <a:endParaRPr lang="x-none" altLang="en-IN" b="1" i="1" baseline="-25000"/>
          </a:p>
          <a:p>
            <a:r>
              <a:rPr lang="x-none" altLang="en-IN" i="1"/>
              <a:t>A binary vector  </a:t>
            </a:r>
            <a:r>
              <a:rPr lang="x-none" altLang="en-IN" b="1" i="1"/>
              <a:t>a</a:t>
            </a:r>
            <a:r>
              <a:rPr lang="x-none" altLang="en-IN" i="1"/>
              <a:t> covers another vector </a:t>
            </a:r>
            <a:r>
              <a:rPr lang="x-none" altLang="en-IN" b="1" i="1"/>
              <a:t>c </a:t>
            </a:r>
            <a:r>
              <a:rPr lang="x-none" altLang="en-IN" i="1"/>
              <a:t> if </a:t>
            </a:r>
            <a:r>
              <a:rPr lang="x-none" altLang="en-IN" b="1" i="1"/>
              <a:t>a</a:t>
            </a:r>
            <a:r>
              <a:rPr lang="x-none" altLang="en-IN" b="1" i="1" baseline="-25000"/>
              <a:t>i </a:t>
            </a:r>
            <a:r>
              <a:rPr lang="x-none" altLang="en-IN" b="1" i="1"/>
              <a:t>&gt; c</a:t>
            </a:r>
            <a:r>
              <a:rPr lang="x-none" altLang="en-IN" b="1" i="1" baseline="-25000"/>
              <a:t>i,</a:t>
            </a:r>
            <a:r>
              <a:rPr lang="x-none" altLang="en-IN" b="1" i="1"/>
              <a:t> </a:t>
            </a:r>
            <a:r>
              <a:rPr lang="x-none" altLang="en-IN" i="1"/>
              <a:t>for all i.</a:t>
            </a:r>
            <a:endParaRPr lang="x-none" altLang="en-IN" i="1"/>
          </a:p>
          <a:p>
            <a:endParaRPr lang="x-none" altLang="en-IN" i="1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 i="1"/>
              <a:t>A transmitted codeword can be recovered iff the erasure pattern does not cover any codeword.</a:t>
            </a:r>
            <a:endParaRPr lang="x-none" altLang="en-IN" i="1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 i="1"/>
              <a:t>A bit </a:t>
            </a:r>
            <a:r>
              <a:rPr lang="x-none" altLang="en-IN" b="1" i="1"/>
              <a:t>i </a:t>
            </a:r>
            <a:r>
              <a:rPr lang="x-none" altLang="en-IN" i="1"/>
              <a:t>can be recovered uniquely iff the error pattern does not cover any codeword where bit </a:t>
            </a:r>
            <a:r>
              <a:rPr lang="x-none" altLang="en-IN" b="1" i="1"/>
              <a:t>i</a:t>
            </a:r>
            <a:r>
              <a:rPr lang="x-none" altLang="en-IN" i="1"/>
              <a:t> is non-zero.</a:t>
            </a:r>
            <a:endParaRPr lang="x-none" altLang="en-IN" i="1"/>
          </a:p>
        </p:txBody>
      </p:sp>
      <p:graphicFrame>
        <p:nvGraphicFramePr>
          <p:cNvPr id="7" name="Table 6"/>
          <p:cNvGraphicFramePr/>
          <p:nvPr/>
        </p:nvGraphicFramePr>
        <p:xfrm>
          <a:off x="1170305" y="3749040"/>
          <a:ext cx="7474585" cy="283146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27405"/>
                <a:gridCol w="455295"/>
                <a:gridCol w="487680"/>
                <a:gridCol w="527050"/>
                <a:gridCol w="584835"/>
                <a:gridCol w="575945"/>
                <a:gridCol w="495935"/>
                <a:gridCol w="2872105"/>
              </a:tblGrid>
              <a:tr h="271145">
                <a:tc>
                  <a:txBody>
                    <a:bodyPr/>
                    <a:p>
                      <a:pPr algn="ctr">
                        <a:buNone/>
                      </a:pPr>
                      <a:endParaRPr sz="1000">
                        <a:latin typeface="Bitstream Vera Sans Mono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latin typeface="Bitstream Vera Sans Mono" charset="0"/>
                        </a:rPr>
                        <a:t>1</a:t>
                      </a:r>
                      <a:endParaRPr lang="x-none" sz="1000">
                        <a:latin typeface="Bitstream Vera Sans Mono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latin typeface="Bitstream Vera Sans Mono" charset="0"/>
                        </a:rPr>
                        <a:t>2</a:t>
                      </a:r>
                      <a:endParaRPr lang="x-none" sz="1000">
                        <a:latin typeface="Bitstream Vera Sans Mono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latin typeface="Bitstream Vera Sans Mono" charset="0"/>
                        </a:rPr>
                        <a:t>3</a:t>
                      </a:r>
                      <a:endParaRPr lang="x-none" sz="1000">
                        <a:latin typeface="Bitstream Vera Sans Mono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latin typeface="Bitstream Vera Sans Mono" charset="0"/>
                        </a:rPr>
                        <a:t>4</a:t>
                      </a:r>
                      <a:endParaRPr lang="x-none" sz="1000">
                        <a:latin typeface="Bitstream Vera Sans Mono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latin typeface="Bitstream Vera Sans Mono" charset="0"/>
                        </a:rPr>
                        <a:t>5</a:t>
                      </a:r>
                      <a:endParaRPr lang="x-none" sz="1000">
                        <a:latin typeface="Bitstream Vera Sans Mono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latin typeface="Bitstream Vera Sans Mono" charset="0"/>
                        </a:rPr>
                        <a:t>6</a:t>
                      </a:r>
                      <a:endParaRPr lang="x-none" sz="1000">
                        <a:latin typeface="Bitstream Vera Sans Mono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latin typeface="Bitstream Vera Sans Mono" charset="0"/>
                        </a:rPr>
                        <a:t>E </a:t>
                      </a:r>
                      <a:r>
                        <a:rPr lang="x-none" sz="1000" b="1" i="1">
                          <a:latin typeface="Bitstream Vera Sans Mono" charset="0"/>
                        </a:rPr>
                        <a:t>does not cover</a:t>
                      </a:r>
                      <a:endParaRPr lang="x-none" sz="1000" b="1" i="1">
                        <a:latin typeface="Bitstream Vera Sans Mono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latin typeface="Bitstream Vera Sans Mono" charset="0"/>
                        </a:rPr>
                        <a:t>E</a:t>
                      </a:r>
                      <a:endParaRPr lang="x-none" sz="1000">
                        <a:latin typeface="Bitstream Vera Sans Mono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itstream Vera Sans Mono" charset="0"/>
                        </a:rPr>
                        <a:t>1</a:t>
                      </a:r>
                      <a:endParaRPr lang="x-none" sz="1400" b="1">
                        <a:solidFill>
                          <a:schemeClr val="accent2">
                            <a:lumMod val="75000"/>
                          </a:schemeClr>
                        </a:solidFill>
                        <a:latin typeface="Bitstream Vera Sans Mono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itstream Vera Sans Mono" charset="0"/>
                        </a:rPr>
                        <a:t>0</a:t>
                      </a:r>
                      <a:endParaRPr lang="x-none" sz="1400" b="1">
                        <a:solidFill>
                          <a:schemeClr val="accent2">
                            <a:lumMod val="75000"/>
                          </a:schemeClr>
                        </a:solidFill>
                        <a:latin typeface="Bitstream Vera Sans Mono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itstream Vera Sans Mono" charset="0"/>
                        </a:rPr>
                        <a:t>0</a:t>
                      </a:r>
                      <a:endParaRPr lang="x-none" sz="1400" b="1">
                        <a:solidFill>
                          <a:schemeClr val="accent2">
                            <a:lumMod val="75000"/>
                          </a:schemeClr>
                        </a:solidFill>
                        <a:latin typeface="Bitstream Vera Sans Mono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itstream Vera Sans Mono" charset="0"/>
                        </a:rPr>
                        <a:t>1</a:t>
                      </a:r>
                      <a:endParaRPr lang="x-none" sz="14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Bitstream Vera Sans Mono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itstream Vera Sans Mono" charset="0"/>
                        </a:rPr>
                        <a:t>0</a:t>
                      </a:r>
                      <a:endParaRPr lang="x-none" sz="1400" b="1">
                        <a:solidFill>
                          <a:schemeClr val="accent2">
                            <a:lumMod val="75000"/>
                          </a:schemeClr>
                        </a:solidFill>
                        <a:latin typeface="Bitstream Vera Sans Mono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itstream Vera Sans Mono" charset="0"/>
                        </a:rPr>
                        <a:t>0</a:t>
                      </a:r>
                      <a:endParaRPr lang="x-none" sz="1400" b="1">
                        <a:solidFill>
                          <a:schemeClr val="accent2">
                            <a:lumMod val="75000"/>
                          </a:schemeClr>
                        </a:solidFill>
                        <a:latin typeface="Bitstream Vera Sans Mono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sz="1000">
                        <a:latin typeface="Bitstream Vera Sans Mono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latin typeface="Bitstream Vera Sans Mono" charset="0"/>
                        </a:rPr>
                        <a:t>C1</a:t>
                      </a:r>
                      <a:endParaRPr lang="x-none" sz="1000">
                        <a:latin typeface="Bitstream Vera Sans Mono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1">
                          <a:latin typeface="Bitstream Vera Sans Mono" charset="0"/>
                        </a:rPr>
                        <a:t>1</a:t>
                      </a:r>
                      <a:endParaRPr lang="x-none" sz="1000" b="1">
                        <a:latin typeface="Bitstream Vera Sans Mono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1">
                          <a:latin typeface="Bitstream Vera Sans Mono" charset="0"/>
                        </a:rPr>
                        <a:t>0</a:t>
                      </a:r>
                      <a:endParaRPr lang="x-none" sz="1000" b="1">
                        <a:latin typeface="Bitstream Vera Sans Mono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1">
                          <a:latin typeface="Bitstream Vera Sans Mono" charset="0"/>
                        </a:rPr>
                        <a:t>1</a:t>
                      </a:r>
                      <a:endParaRPr lang="x-none" sz="1000" b="1">
                        <a:latin typeface="Bitstream Vera Sans Mono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1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Bitstream Vera Sans Mono" charset="0"/>
                        </a:rPr>
                        <a:t>1</a:t>
                      </a:r>
                      <a:endParaRPr lang="x-none" sz="14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Bitstream Vera Sans Mono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1">
                          <a:latin typeface="Bitstream Vera Sans Mono" charset="0"/>
                        </a:rPr>
                        <a:t>1</a:t>
                      </a:r>
                      <a:endParaRPr lang="x-none" sz="1000" b="1">
                        <a:latin typeface="Bitstream Vera Sans Mono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1">
                          <a:latin typeface="Bitstream Vera Sans Mono" charset="0"/>
                        </a:rPr>
                        <a:t>0</a:t>
                      </a:r>
                      <a:endParaRPr lang="x-none" sz="1000" b="1">
                        <a:latin typeface="Bitstream Vera Sans Mono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latin typeface="Bitstream Vera Sans Mono" charset="0"/>
                        </a:rPr>
                        <a:t>True</a:t>
                      </a:r>
                      <a:endParaRPr lang="x-none" sz="1000">
                        <a:latin typeface="Bitstream Vera Sans Mono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latin typeface="Bitstream Vera Sans Mono" charset="0"/>
                        </a:rPr>
                        <a:t>C2</a:t>
                      </a:r>
                      <a:endParaRPr lang="x-none" sz="1000">
                        <a:latin typeface="Bitstream Vera Sans Mono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1">
                          <a:latin typeface="Bitstream Vera Sans Mono" charset="0"/>
                        </a:rPr>
                        <a:t>1</a:t>
                      </a:r>
                      <a:endParaRPr lang="x-none" sz="1000" b="1">
                        <a:latin typeface="Bitstream Vera Sans Mono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1">
                          <a:latin typeface="Bitstream Vera Sans Mono" charset="0"/>
                        </a:rPr>
                        <a:t>1</a:t>
                      </a:r>
                      <a:endParaRPr lang="x-none" sz="1000" b="1">
                        <a:latin typeface="Bitstream Vera Sans Mono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1">
                          <a:latin typeface="Bitstream Vera Sans Mono" charset="0"/>
                        </a:rPr>
                        <a:t>0</a:t>
                      </a:r>
                      <a:endParaRPr lang="x-none" sz="1000" b="1">
                        <a:latin typeface="Bitstream Vera Sans Mono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1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Bitstream Vera Sans Mono" charset="0"/>
                        </a:rPr>
                        <a:t>1</a:t>
                      </a:r>
                      <a:endParaRPr lang="x-none" sz="14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Bitstream Vera Sans Mono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1">
                          <a:latin typeface="Bitstream Vera Sans Mono" charset="0"/>
                        </a:rPr>
                        <a:t>0</a:t>
                      </a:r>
                      <a:endParaRPr lang="x-none" sz="1000" b="1">
                        <a:latin typeface="Bitstream Vera Sans Mono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1">
                          <a:latin typeface="Bitstream Vera Sans Mono" charset="0"/>
                        </a:rPr>
                        <a:t>1</a:t>
                      </a:r>
                      <a:endParaRPr lang="x-none" sz="1000" b="1">
                        <a:latin typeface="Bitstream Vera Sans Mono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latin typeface="Bitstream Vera Sans Mono" charset="0"/>
                        </a:rPr>
                        <a:t>True</a:t>
                      </a:r>
                      <a:endParaRPr lang="x-none" sz="1000">
                        <a:latin typeface="Bitstream Vera Sans Mono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latin typeface="Bitstream Vera Sans Mono" charset="0"/>
                        </a:rPr>
                        <a:t>C3</a:t>
                      </a:r>
                      <a:endParaRPr lang="x-none" sz="1000">
                        <a:latin typeface="Bitstream Vera Sans Mono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1">
                          <a:latin typeface="Bitstream Vera Sans Mono" charset="0"/>
                        </a:rPr>
                        <a:t>1</a:t>
                      </a:r>
                      <a:endParaRPr lang="x-none" sz="1000" b="1">
                        <a:latin typeface="Bitstream Vera Sans Mono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1">
                          <a:latin typeface="Bitstream Vera Sans Mono" charset="0"/>
                        </a:rPr>
                        <a:t>0</a:t>
                      </a:r>
                      <a:endParaRPr lang="x-none" sz="1000" b="1">
                        <a:latin typeface="Bitstream Vera Sans Mono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1">
                          <a:latin typeface="Bitstream Vera Sans Mono" charset="0"/>
                        </a:rPr>
                        <a:t>0</a:t>
                      </a:r>
                      <a:endParaRPr lang="x-none" sz="1000" b="1">
                        <a:latin typeface="Bitstream Vera Sans Mono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Bitstream Vera Sans Mono" charset="0"/>
                        </a:rPr>
                        <a:t>1</a:t>
                      </a:r>
                      <a:endParaRPr lang="x-none" sz="18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Bitstream Vera Sans Mono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1">
                          <a:latin typeface="Bitstream Vera Sans Mono" charset="0"/>
                        </a:rPr>
                        <a:t>0</a:t>
                      </a:r>
                      <a:endParaRPr lang="x-none" sz="1000" b="1">
                        <a:latin typeface="Bitstream Vera Sans Mono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1">
                          <a:latin typeface="Bitstream Vera Sans Mono" charset="0"/>
                        </a:rPr>
                        <a:t>0</a:t>
                      </a:r>
                      <a:endParaRPr lang="x-none" sz="1000" b="1">
                        <a:latin typeface="Bitstream Vera Sans Mono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latin typeface="Bitstream Vera Sans Mono" charset="0"/>
                        </a:rPr>
                        <a:t>True</a:t>
                      </a:r>
                      <a:endParaRPr lang="x-none" sz="1000">
                        <a:latin typeface="Bitstream Vera Sans Mono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latin typeface="Bitstream Vera Sans Mono" charset="0"/>
                        </a:rPr>
                        <a:t>C4</a:t>
                      </a:r>
                      <a:endParaRPr lang="x-none" sz="1000">
                        <a:latin typeface="Bitstream Vera Sans Mono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1">
                          <a:latin typeface="Bitstream Vera Sans Mono" charset="0"/>
                        </a:rPr>
                        <a:t>1</a:t>
                      </a:r>
                      <a:endParaRPr lang="x-none" sz="1000" b="1">
                        <a:latin typeface="Bitstream Vera Sans Mono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1">
                          <a:latin typeface="Bitstream Vera Sans Mono" charset="0"/>
                        </a:rPr>
                        <a:t>0</a:t>
                      </a:r>
                      <a:endParaRPr lang="x-none" sz="1000" b="1">
                        <a:latin typeface="Bitstream Vera Sans Mono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1">
                          <a:latin typeface="Bitstream Vera Sans Mono" charset="0"/>
                        </a:rPr>
                        <a:t>0</a:t>
                      </a:r>
                      <a:endParaRPr lang="x-none" sz="1000" b="1">
                        <a:latin typeface="Bitstream Vera Sans Mono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Bitstream Vera Sans Mono" charset="0"/>
                        </a:rPr>
                        <a:t>0</a:t>
                      </a:r>
                      <a:endParaRPr lang="x-none" sz="18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Bitstream Vera Sans Mono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1">
                          <a:latin typeface="Bitstream Vera Sans Mono" charset="0"/>
                        </a:rPr>
                        <a:t>0</a:t>
                      </a:r>
                      <a:endParaRPr lang="x-none" sz="1000" b="1">
                        <a:latin typeface="Bitstream Vera Sans Mono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1">
                          <a:latin typeface="Bitstream Vera Sans Mono" charset="0"/>
                        </a:rPr>
                        <a:t>0</a:t>
                      </a:r>
                      <a:endParaRPr lang="x-none" sz="1000" b="1">
                        <a:latin typeface="Bitstream Vera Sans Mono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latin typeface="Bitstream Vera Sans Mono" charset="0"/>
                        </a:rPr>
                        <a:t>X</a:t>
                      </a:r>
                      <a:endParaRPr lang="x-none" sz="1000">
                        <a:latin typeface="Bitstream Vera Sans Mono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685925" y="5034280"/>
            <a:ext cx="5196205" cy="7410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MAP EXIT function </a:t>
            </a:r>
            <a:r>
              <a:rPr lang="x-none" altLang="en-IN" sz="2800" i="1"/>
              <a:t>...as a measure of a set</a:t>
            </a:r>
            <a:endParaRPr lang="x-none" altLang="en-IN" sz="2800" i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x-none" altLang="en-US"/>
              <a:t>EXIT-5.Omega</a:t>
            </a:r>
            <a:endParaRPr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9465" y="1286510"/>
            <a:ext cx="7478395" cy="23183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x-none" altLang="en-IN" sz="1600" b="1" i="1"/>
              <a:t>Indirect Recovery:</a:t>
            </a:r>
            <a:r>
              <a:rPr lang="x-none" altLang="en-IN" i="1"/>
              <a:t>Consider a code C and the indirect recovery of X</a:t>
            </a:r>
            <a:r>
              <a:rPr lang="x-none" altLang="en-IN" i="1" baseline="-25000"/>
              <a:t>i</a:t>
            </a:r>
            <a:r>
              <a:rPr lang="x-none" altLang="en-IN" i="1"/>
              <a:t> from the subvector </a:t>
            </a:r>
            <a:r>
              <a:rPr lang="x-none" altLang="en-IN" i="1" u="sng"/>
              <a:t>Y</a:t>
            </a:r>
            <a:r>
              <a:rPr lang="x-none" altLang="en-IN" i="1" baseline="-25000"/>
              <a:t>∼i</a:t>
            </a:r>
            <a:r>
              <a:rPr lang="x-none" altLang="en-IN" i="1"/>
              <a:t> (i.e., the bit-MAP decoding of Y</a:t>
            </a:r>
            <a:r>
              <a:rPr lang="x-none" altLang="en-IN" i="1" baseline="-25000"/>
              <a:t>i  </a:t>
            </a:r>
            <a:r>
              <a:rPr lang="x-none" altLang="en-IN" i="1"/>
              <a:t>from </a:t>
            </a:r>
            <a:r>
              <a:rPr lang="x-none" altLang="en-IN" i="1" u="sng"/>
              <a:t>Y</a:t>
            </a:r>
            <a:r>
              <a:rPr lang="x-none" altLang="en-IN" i="1"/>
              <a:t> when Y</a:t>
            </a:r>
            <a:r>
              <a:rPr lang="x-none" altLang="en-IN" i="1" baseline="-25000"/>
              <a:t>i</a:t>
            </a:r>
            <a:r>
              <a:rPr lang="x-none" altLang="en-IN" i="1"/>
              <a:t> = e). </a:t>
            </a:r>
            <a:endParaRPr lang="x-none" altLang="en-IN" i="1"/>
          </a:p>
          <a:p>
            <a:endParaRPr lang="x-none" altLang="en-IN" i="1">
              <a:sym typeface="+mn-ea"/>
            </a:endParaRPr>
          </a:p>
          <a:p>
            <a:r>
              <a:rPr lang="x-none" altLang="en-IN" sz="2000" i="1">
                <a:sym typeface="+mn-ea"/>
              </a:rPr>
              <a:t>For i ∈ [N], the </a:t>
            </a:r>
            <a:r>
              <a:rPr lang="x-none" altLang="en-IN" sz="2000" b="1" i="1">
                <a:sym typeface="+mn-ea"/>
              </a:rPr>
              <a:t>set of erasure patterns that prevent indirect recovery of X</a:t>
            </a:r>
            <a:r>
              <a:rPr lang="x-none" altLang="en-IN" sz="2000" b="1" i="1" baseline="-25000">
                <a:sym typeface="+mn-ea"/>
              </a:rPr>
              <a:t>i</a:t>
            </a:r>
            <a:r>
              <a:rPr lang="x-none" altLang="en-IN" sz="2000" b="1" i="1">
                <a:sym typeface="+mn-ea"/>
              </a:rPr>
              <a:t> </a:t>
            </a:r>
            <a:r>
              <a:rPr lang="x-none" altLang="en-IN" sz="2000" i="1">
                <a:sym typeface="+mn-ea"/>
              </a:rPr>
              <a:t>under bit-MAP decoding is given by,</a:t>
            </a:r>
            <a:endParaRPr lang="x-none" altLang="en-IN" sz="2000" i="1">
              <a:sym typeface="+mn-ea"/>
            </a:endParaRPr>
          </a:p>
          <a:p>
            <a:endParaRPr lang="x-none" altLang="en-IN" sz="2000" i="1">
              <a:sym typeface="+mn-ea"/>
            </a:endParaRPr>
          </a:p>
          <a:p>
            <a:endParaRPr lang="x-none" altLang="en-IN" sz="2000" i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070" y="2969895"/>
            <a:ext cx="7094220" cy="518795"/>
          </a:xfrm>
          <a:prstGeom prst="rect">
            <a:avLst/>
          </a:prstGeom>
          <a:ln w="19050"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796290" y="5400675"/>
            <a:ext cx="7498080" cy="7429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x-none" altLang="en-IN" sz="1600" i="1">
                <a:sym typeface="+mn-ea"/>
              </a:rPr>
              <a:t>Intuitively, it is the set of all erasure patterns, that cover some codeword with bit 'i' = 1, if  'i' is included.hence strengthens </a:t>
            </a:r>
            <a:endParaRPr lang="x-none" altLang="en-IN" sz="1600" i="1"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8195" y="3915410"/>
            <a:ext cx="7493000" cy="13754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x-none" altLang="en-IN" b="1" i="1"/>
              <a:t>Proposition </a:t>
            </a:r>
            <a:r>
              <a:rPr lang="x-none" altLang="en-IN" b="1" i="1">
                <a:solidFill>
                  <a:schemeClr val="accent1">
                    <a:lumMod val="75000"/>
                  </a:schemeClr>
                </a:solidFill>
              </a:rPr>
              <a:t>3(a),4(a),</a:t>
            </a:r>
            <a:r>
              <a:rPr lang="x-none" altLang="en-IN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x-none" altLang="en-IN" i="1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x-none" altLang="en-IN" i="1" baseline="-2500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x-none" altLang="en-IN" i="1">
                <a:solidFill>
                  <a:schemeClr val="accent1">
                    <a:lumMod val="75000"/>
                  </a:schemeClr>
                </a:solidFill>
              </a:rPr>
              <a:t>(p) is measure of </a:t>
            </a:r>
            <a:r>
              <a:rPr lang="x-none" altLang="en-IN" i="1">
                <a:solidFill>
                  <a:schemeClr val="accent1">
                    <a:lumMod val="75000"/>
                  </a:schemeClr>
                </a:solidFill>
                <a:latin typeface="Ubuntu" charset="0"/>
                <a:cs typeface="Ubuntu" charset="0"/>
              </a:rPr>
              <a:t>Ω</a:t>
            </a:r>
            <a:r>
              <a:rPr lang="x-none" altLang="en-IN" i="1" baseline="-25000">
                <a:solidFill>
                  <a:schemeClr val="accent1">
                    <a:lumMod val="75000"/>
                  </a:schemeClr>
                </a:solidFill>
                <a:latin typeface="Ubuntu" charset="0"/>
                <a:cs typeface="Ubuntu" charset="0"/>
              </a:rPr>
              <a:t>i</a:t>
            </a:r>
            <a:r>
              <a:rPr lang="x-none" altLang="en-IN" i="1">
                <a:solidFill>
                  <a:schemeClr val="accent1">
                    <a:lumMod val="75000"/>
                  </a:schemeClr>
                </a:solidFill>
                <a:latin typeface="Ubuntu" charset="0"/>
                <a:cs typeface="Ubuntu" charset="0"/>
              </a:rPr>
              <a:t>  </a:t>
            </a:r>
            <a:r>
              <a:rPr lang="x-none" altLang="en-IN" i="1">
                <a:solidFill>
                  <a:schemeClr val="tx1"/>
                </a:solidFill>
                <a:latin typeface="Ubuntu" charset="0"/>
                <a:cs typeface="Ubuntu" charset="0"/>
              </a:rPr>
              <a:t>:</a:t>
            </a:r>
            <a:endParaRPr lang="x-none" altLang="en-IN" i="1">
              <a:solidFill>
                <a:schemeClr val="tx1"/>
              </a:solidFill>
              <a:latin typeface="Ubuntu" charset="0"/>
              <a:cs typeface="Ubuntu" charset="0"/>
            </a:endParaRPr>
          </a:p>
          <a:p>
            <a:endParaRPr lang="x-none" altLang="en-IN" i="1">
              <a:solidFill>
                <a:schemeClr val="tx1"/>
              </a:solidFill>
              <a:latin typeface="Ubuntu" charset="0"/>
              <a:cs typeface="Ubuntu" charset="0"/>
            </a:endParaRPr>
          </a:p>
          <a:p>
            <a:endParaRPr lang="x-none" altLang="en-IN" i="1">
              <a:solidFill>
                <a:schemeClr val="tx1"/>
              </a:solidFill>
              <a:latin typeface="Ubuntu" charset="0"/>
              <a:cs typeface="Ubuntu" charset="0"/>
            </a:endParaRPr>
          </a:p>
          <a:p>
            <a:r>
              <a:rPr lang="x-none" altLang="en-IN" i="1">
                <a:solidFill>
                  <a:schemeClr val="accent1">
                    <a:lumMod val="75000"/>
                  </a:schemeClr>
                </a:solidFill>
                <a:latin typeface="Ubuntu" charset="0"/>
                <a:cs typeface="Ubuntu" charset="0"/>
              </a:rPr>
              <a:t>  </a:t>
            </a:r>
            <a:endParaRPr lang="x-none" altLang="en-IN" i="1">
              <a:solidFill>
                <a:schemeClr val="accent1">
                  <a:lumMod val="75000"/>
                </a:schemeClr>
              </a:solidFill>
              <a:latin typeface="Ubuntu" charset="0"/>
              <a:cs typeface="Ubuntu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595" y="4300855"/>
            <a:ext cx="5717540" cy="9626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855" y="5740400"/>
            <a:ext cx="1358900" cy="2711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10633</Words>
  <Application>Kingsoft Office WPP</Application>
  <PresentationFormat>Widescreen</PresentationFormat>
  <Paragraphs>650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Theme</vt:lpstr>
      <vt:lpstr>REED MULLER CODES ACHIEVE CAPACITY ON ERASURE CHANNELS S.Kudekar,S.Kumar,M.Mondelli,H.D.Pfister,E.Sasoglu,R.Urbanke</vt:lpstr>
      <vt:lpstr>Motivation</vt:lpstr>
      <vt:lpstr>Channel Capacity from the perspective of Threshold Phenomenon...proof idea</vt:lpstr>
      <vt:lpstr>Bit Map Decoding under BEC</vt:lpstr>
      <vt:lpstr>MAP EXIT functions...to capture bit error probability</vt:lpstr>
      <vt:lpstr>MAP EXIT function ...area theorem</vt:lpstr>
      <vt:lpstr>MAP EXIT function ...area theorem</vt:lpstr>
      <vt:lpstr>MAP EXIT function ...as a measure of a set</vt:lpstr>
      <vt:lpstr>MAP EXIT function ...as a measure of a set</vt:lpstr>
      <vt:lpstr>MAP EXIT function ...as a measure of a set</vt:lpstr>
      <vt:lpstr>MAP EXIT function ...Influences of Ωi  </vt:lpstr>
      <vt:lpstr>MAP EXIT function ...Influences of Ωi  </vt:lpstr>
      <vt:lpstr>Permutation group...briefing</vt:lpstr>
      <vt:lpstr>Permutation group...transitivity</vt:lpstr>
      <vt:lpstr>MAP EXIT function ...for doubly transitive code</vt:lpstr>
      <vt:lpstr>MAP EXIT function ...symmetry </vt:lpstr>
      <vt:lpstr>Outline...</vt:lpstr>
      <vt:lpstr>Capacity achieving codes...equivalence </vt:lpstr>
      <vt:lpstr>Capacity achieving codes...</vt:lpstr>
      <vt:lpstr>Main result...threshold phenomenon</vt:lpstr>
      <vt:lpstr>Main result...notations</vt:lpstr>
      <vt:lpstr>Main result...</vt:lpstr>
      <vt:lpstr>Polar codes are Capacity achieving... Introduction to polar codes</vt:lpstr>
      <vt:lpstr>Polar codes are Capacity achieving... polar codes are doubly - transitive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REED MULLER CODES ACHIEVE CAPACITY ON ERASURE CHANNELS S.Kudekar,S.Kumar,M.Mondelli,H.D.Pfister,E.Sasoglu,R.Urbanke</dc:title>
  <dc:creator>smart</dc:creator>
  <cp:lastModifiedBy>smart</cp:lastModifiedBy>
  <cp:revision>115</cp:revision>
  <dcterms:created xsi:type="dcterms:W3CDTF">2017-11-29T12:30:11Z</dcterms:created>
  <dcterms:modified xsi:type="dcterms:W3CDTF">2017-11-29T12:30:11Z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16393ࢗ-10.1.0.5707</vt:lpwstr>
  </property>
</Properties>
</file>