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5" r:id="rId5"/>
    <p:sldId id="258" r:id="rId6"/>
    <p:sldId id="272" r:id="rId7"/>
    <p:sldId id="260" r:id="rId8"/>
    <p:sldId id="271" r:id="rId9"/>
    <p:sldId id="263" r:id="rId10"/>
    <p:sldId id="26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3E6"/>
    <a:srgbClr val="F3BE3D"/>
    <a:srgbClr val="43F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ä¸­åº¦æ ·å¼ 1 - å¼ºè°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" name="Picture 16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980" y="313944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n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9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n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455" y="312864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Oval 20"/>
          <p:cNvSpPr/>
          <p:nvPr/>
        </p:nvSpPr>
        <p:spPr>
          <a:xfrm>
            <a:off x="2751455" y="1504950"/>
            <a:ext cx="205105" cy="196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2" name="Oval 21"/>
          <p:cNvSpPr/>
          <p:nvPr/>
        </p:nvSpPr>
        <p:spPr>
          <a:xfrm>
            <a:off x="2531110" y="2038350"/>
            <a:ext cx="481330" cy="44196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3" name="Oval 22"/>
          <p:cNvSpPr/>
          <p:nvPr/>
        </p:nvSpPr>
        <p:spPr>
          <a:xfrm>
            <a:off x="3169920" y="141414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4" name="Oval 23"/>
          <p:cNvSpPr/>
          <p:nvPr/>
        </p:nvSpPr>
        <p:spPr>
          <a:xfrm>
            <a:off x="4074795" y="21310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5" name="Oval 24"/>
          <p:cNvSpPr/>
          <p:nvPr/>
        </p:nvSpPr>
        <p:spPr>
          <a:xfrm>
            <a:off x="4367530" y="1332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6" name="Oval 25"/>
          <p:cNvSpPr/>
          <p:nvPr/>
        </p:nvSpPr>
        <p:spPr>
          <a:xfrm>
            <a:off x="5414010" y="135255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7" name="Oval 26"/>
          <p:cNvSpPr/>
          <p:nvPr/>
        </p:nvSpPr>
        <p:spPr>
          <a:xfrm>
            <a:off x="4956810" y="227203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8" name="Oval 27"/>
          <p:cNvSpPr/>
          <p:nvPr/>
        </p:nvSpPr>
        <p:spPr>
          <a:xfrm>
            <a:off x="6349365" y="146748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9" name="Oval 28"/>
          <p:cNvSpPr/>
          <p:nvPr/>
        </p:nvSpPr>
        <p:spPr>
          <a:xfrm>
            <a:off x="5734050" y="1713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0" name="Oval 29"/>
          <p:cNvSpPr/>
          <p:nvPr/>
        </p:nvSpPr>
        <p:spPr>
          <a:xfrm>
            <a:off x="6058535" y="20802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Oval 30"/>
          <p:cNvSpPr/>
          <p:nvPr/>
        </p:nvSpPr>
        <p:spPr>
          <a:xfrm>
            <a:off x="7472045" y="156654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2" name="Oval 31"/>
          <p:cNvSpPr/>
          <p:nvPr/>
        </p:nvSpPr>
        <p:spPr>
          <a:xfrm>
            <a:off x="3585210" y="1593215"/>
            <a:ext cx="464820" cy="4419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3" name="Oval 32"/>
          <p:cNvSpPr/>
          <p:nvPr/>
        </p:nvSpPr>
        <p:spPr>
          <a:xfrm>
            <a:off x="6631940" y="1840230"/>
            <a:ext cx="394335" cy="3689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506980" y="2714625"/>
            <a:ext cx="129540" cy="367030"/>
            <a:chOff x="3948" y="4275"/>
            <a:chExt cx="204" cy="578"/>
          </a:xfrm>
          <a:effectLst/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052570" y="2703830"/>
            <a:ext cx="129540" cy="367030"/>
            <a:chOff x="3948" y="4275"/>
            <a:chExt cx="204" cy="578"/>
          </a:xfrm>
          <a:effectLst/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770880" y="2714625"/>
            <a:ext cx="129540" cy="367030"/>
            <a:chOff x="3948" y="4275"/>
            <a:chExt cx="204" cy="578"/>
          </a:xfrm>
          <a:effectLst/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519035" y="2722880"/>
            <a:ext cx="129540" cy="367030"/>
            <a:chOff x="3948" y="4275"/>
            <a:chExt cx="204" cy="578"/>
          </a:xfrm>
          <a:effectLst/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2541905" y="2027555"/>
            <a:ext cx="481330" cy="44196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0" name="Oval 49"/>
          <p:cNvSpPr/>
          <p:nvPr/>
        </p:nvSpPr>
        <p:spPr>
          <a:xfrm>
            <a:off x="4378325" y="1322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1" name="Oval 50"/>
          <p:cNvSpPr/>
          <p:nvPr/>
        </p:nvSpPr>
        <p:spPr>
          <a:xfrm>
            <a:off x="5744845" y="1703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2" name="Oval 51"/>
          <p:cNvSpPr/>
          <p:nvPr/>
        </p:nvSpPr>
        <p:spPr>
          <a:xfrm>
            <a:off x="7252970" y="203517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3" name="Oval 52"/>
          <p:cNvSpPr/>
          <p:nvPr/>
        </p:nvSpPr>
        <p:spPr>
          <a:xfrm>
            <a:off x="7726680" y="1828800"/>
            <a:ext cx="81280" cy="78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54" name="Straight Connector 53"/>
          <p:cNvCxnSpPr>
            <a:stCxn id="49" idx="7"/>
            <a:endCxn id="32" idx="2"/>
          </p:cNvCxnSpPr>
          <p:nvPr/>
        </p:nvCxnSpPr>
        <p:spPr>
          <a:xfrm flipV="1">
            <a:off x="2952750" y="1814195"/>
            <a:ext cx="632460" cy="2781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2"/>
          </p:cNvCxnSpPr>
          <p:nvPr/>
        </p:nvCxnSpPr>
        <p:spPr>
          <a:xfrm flipH="1" flipV="1">
            <a:off x="2063750" y="2206625"/>
            <a:ext cx="478155" cy="419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9" idx="0"/>
            <a:endCxn id="21" idx="4"/>
          </p:cNvCxnSpPr>
          <p:nvPr/>
        </p:nvCxnSpPr>
        <p:spPr>
          <a:xfrm flipV="1">
            <a:off x="2782570" y="1701800"/>
            <a:ext cx="71755" cy="32575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6"/>
          </p:cNvCxnSpPr>
          <p:nvPr/>
        </p:nvCxnSpPr>
        <p:spPr>
          <a:xfrm>
            <a:off x="3375025" y="1512570"/>
            <a:ext cx="223520" cy="133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3" idx="1"/>
          </p:cNvCxnSpPr>
          <p:nvPr/>
        </p:nvCxnSpPr>
        <p:spPr>
          <a:xfrm flipH="1" flipV="1">
            <a:off x="3025775" y="1201420"/>
            <a:ext cx="173990" cy="24130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2"/>
            <a:endCxn id="21" idx="6"/>
          </p:cNvCxnSpPr>
          <p:nvPr/>
        </p:nvCxnSpPr>
        <p:spPr>
          <a:xfrm flipH="1">
            <a:off x="2956560" y="1512570"/>
            <a:ext cx="213360" cy="9080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3"/>
          </p:cNvCxnSpPr>
          <p:nvPr/>
        </p:nvCxnSpPr>
        <p:spPr>
          <a:xfrm flipH="1">
            <a:off x="3382645" y="1970405"/>
            <a:ext cx="270510" cy="5607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7"/>
            <a:endCxn id="50" idx="2"/>
          </p:cNvCxnSpPr>
          <p:nvPr/>
        </p:nvCxnSpPr>
        <p:spPr>
          <a:xfrm flipV="1">
            <a:off x="3982085" y="1420495"/>
            <a:ext cx="396240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1"/>
          </p:cNvCxnSpPr>
          <p:nvPr/>
        </p:nvCxnSpPr>
        <p:spPr>
          <a:xfrm flipH="1" flipV="1">
            <a:off x="4182110" y="1082675"/>
            <a:ext cx="226060" cy="26797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4"/>
          </p:cNvCxnSpPr>
          <p:nvPr/>
        </p:nvCxnSpPr>
        <p:spPr>
          <a:xfrm flipH="1">
            <a:off x="4452620" y="1518920"/>
            <a:ext cx="28575" cy="35306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2" idx="5"/>
            <a:endCxn id="24" idx="1"/>
          </p:cNvCxnSpPr>
          <p:nvPr/>
        </p:nvCxnSpPr>
        <p:spPr>
          <a:xfrm>
            <a:off x="3982085" y="1970405"/>
            <a:ext cx="122555" cy="1892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6"/>
            <a:endCxn id="27" idx="2"/>
          </p:cNvCxnSpPr>
          <p:nvPr/>
        </p:nvCxnSpPr>
        <p:spPr>
          <a:xfrm>
            <a:off x="4279900" y="2229485"/>
            <a:ext cx="676910" cy="1409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7" idx="3"/>
          </p:cNvCxnSpPr>
          <p:nvPr/>
        </p:nvCxnSpPr>
        <p:spPr>
          <a:xfrm flipH="1">
            <a:off x="4830445" y="2440305"/>
            <a:ext cx="156210" cy="23114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6" idx="5"/>
            <a:endCxn id="51" idx="1"/>
          </p:cNvCxnSpPr>
          <p:nvPr/>
        </p:nvCxnSpPr>
        <p:spPr>
          <a:xfrm>
            <a:off x="5589270" y="1520825"/>
            <a:ext cx="185420" cy="2108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6" idx="0"/>
          </p:cNvCxnSpPr>
          <p:nvPr/>
        </p:nvCxnSpPr>
        <p:spPr>
          <a:xfrm flipH="1" flipV="1">
            <a:off x="5501005" y="1104265"/>
            <a:ext cx="15875" cy="248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6" idx="3"/>
          </p:cNvCxnSpPr>
          <p:nvPr/>
        </p:nvCxnSpPr>
        <p:spPr>
          <a:xfrm flipH="1">
            <a:off x="5122545" y="1520825"/>
            <a:ext cx="321310" cy="2432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1" idx="6"/>
            <a:endCxn id="33" idx="2"/>
          </p:cNvCxnSpPr>
          <p:nvPr/>
        </p:nvCxnSpPr>
        <p:spPr>
          <a:xfrm>
            <a:off x="5949950" y="1801495"/>
            <a:ext cx="681990" cy="2235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0" idx="1"/>
            <a:endCxn id="51" idx="5"/>
          </p:cNvCxnSpPr>
          <p:nvPr/>
        </p:nvCxnSpPr>
        <p:spPr>
          <a:xfrm flipH="1" flipV="1">
            <a:off x="5920105" y="1871345"/>
            <a:ext cx="168275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3" idx="1"/>
          </p:cNvCxnSpPr>
          <p:nvPr/>
        </p:nvCxnSpPr>
        <p:spPr>
          <a:xfrm flipH="1" flipV="1">
            <a:off x="6517005" y="1666240"/>
            <a:ext cx="172720" cy="22796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1" idx="2"/>
          </p:cNvCxnSpPr>
          <p:nvPr/>
        </p:nvCxnSpPr>
        <p:spPr>
          <a:xfrm flipV="1">
            <a:off x="6968490" y="1664970"/>
            <a:ext cx="503555" cy="2292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8" idx="7"/>
          </p:cNvCxnSpPr>
          <p:nvPr/>
        </p:nvCxnSpPr>
        <p:spPr>
          <a:xfrm flipV="1">
            <a:off x="6524625" y="1374775"/>
            <a:ext cx="154305" cy="121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8" idx="2"/>
          </p:cNvCxnSpPr>
          <p:nvPr/>
        </p:nvCxnSpPr>
        <p:spPr>
          <a:xfrm flipH="1">
            <a:off x="6138545" y="1565910"/>
            <a:ext cx="210820" cy="31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607300" y="1731010"/>
            <a:ext cx="151765" cy="1047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1" idx="0"/>
          </p:cNvCxnSpPr>
          <p:nvPr/>
        </p:nvCxnSpPr>
        <p:spPr>
          <a:xfrm flipV="1">
            <a:off x="7574915" y="1385570"/>
            <a:ext cx="55245" cy="1809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3" idx="7"/>
          </p:cNvCxnSpPr>
          <p:nvPr/>
        </p:nvCxnSpPr>
        <p:spPr>
          <a:xfrm flipV="1">
            <a:off x="7795895" y="1720215"/>
            <a:ext cx="234315" cy="12001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5"/>
          </p:cNvCxnSpPr>
          <p:nvPr/>
        </p:nvCxnSpPr>
        <p:spPr>
          <a:xfrm>
            <a:off x="7795895" y="1895475"/>
            <a:ext cx="114935" cy="1816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6"/>
          </p:cNvCxnSpPr>
          <p:nvPr/>
        </p:nvCxnSpPr>
        <p:spPr>
          <a:xfrm>
            <a:off x="7458075" y="2133600"/>
            <a:ext cx="269240" cy="7302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53" idx="3"/>
          </p:cNvCxnSpPr>
          <p:nvPr/>
        </p:nvCxnSpPr>
        <p:spPr>
          <a:xfrm flipV="1">
            <a:off x="7457440" y="1895475"/>
            <a:ext cx="281305" cy="1600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7" idx="7"/>
            <a:endCxn id="51" idx="3"/>
          </p:cNvCxnSpPr>
          <p:nvPr/>
        </p:nvCxnSpPr>
        <p:spPr>
          <a:xfrm flipV="1">
            <a:off x="5132070" y="1871345"/>
            <a:ext cx="642620" cy="42926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802130" y="772160"/>
          <a:ext cx="506095" cy="3219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3134360" y="774700"/>
          <a:ext cx="506095" cy="3219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4308475" y="760730"/>
          <a:ext cx="506095" cy="440626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1517650" y="949325"/>
            <a:ext cx="166370" cy="1944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7" name="Left Brace 6"/>
          <p:cNvSpPr/>
          <p:nvPr/>
        </p:nvSpPr>
        <p:spPr>
          <a:xfrm>
            <a:off x="2780665" y="833120"/>
            <a:ext cx="166370" cy="1421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8" name="Left Brace 7"/>
          <p:cNvSpPr/>
          <p:nvPr/>
        </p:nvSpPr>
        <p:spPr>
          <a:xfrm>
            <a:off x="4027805" y="807720"/>
            <a:ext cx="166370" cy="998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58215" y="1040765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262505" y="666750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1" name="TextBox 10"/>
          <p:cNvSpPr txBox="1"/>
          <p:nvPr/>
        </p:nvSpPr>
        <p:spPr>
          <a:xfrm>
            <a:off x="3617595" y="466725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2" name="TextBox 11"/>
          <p:cNvSpPr txBox="1"/>
          <p:nvPr/>
        </p:nvSpPr>
        <p:spPr>
          <a:xfrm>
            <a:off x="1883410" y="5137785"/>
            <a:ext cx="47955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</a:t>
            </a:r>
            <a:r>
              <a:rPr lang="x-none" altLang="en-IN" baseline="-25000"/>
              <a:t>1            </a:t>
            </a:r>
            <a:r>
              <a:rPr lang="x-none" altLang="en-IN"/>
              <a:t> &lt;      p</a:t>
            </a:r>
            <a:r>
              <a:rPr lang="x-none" altLang="en-IN" baseline="-25000"/>
              <a:t>2</a:t>
            </a:r>
            <a:r>
              <a:rPr lang="x-none" altLang="en-IN"/>
              <a:t>      &lt;         p</a:t>
            </a:r>
            <a:r>
              <a:rPr lang="x-none" altLang="en-IN" baseline="-25000"/>
              <a:t>3</a:t>
            </a:r>
            <a:endParaRPr lang="x-none" altLang="en-IN"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/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document-file-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3336290"/>
            <a:ext cx="1423035" cy="142303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681470" y="3279140"/>
            <a:ext cx="1455308" cy="1466106"/>
            <a:chOff x="10504" y="5012"/>
            <a:chExt cx="2785" cy="2785"/>
          </a:xfrm>
        </p:grpSpPr>
        <p:pic>
          <p:nvPicPr>
            <p:cNvPr id="7" name="Picture 6" descr="document-file-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04" y="5012"/>
              <a:ext cx="2785" cy="2785"/>
            </a:xfrm>
            <a:prstGeom prst="rect">
              <a:avLst/>
            </a:prstGeom>
          </p:spPr>
        </p:pic>
        <p:pic>
          <p:nvPicPr>
            <p:cNvPr id="8" name="Picture 7" descr="Filetype-Docs-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6" y="5458"/>
              <a:ext cx="1931" cy="184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05295" y="1291590"/>
            <a:ext cx="994410" cy="956310"/>
            <a:chOff x="10683" y="2749"/>
            <a:chExt cx="1566" cy="1506"/>
          </a:xfrm>
        </p:grpSpPr>
        <p:pic>
          <p:nvPicPr>
            <p:cNvPr id="11" name="Picture 10" descr="document-file-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3" y="2816"/>
              <a:ext cx="1408" cy="1408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Oval 11"/>
            <p:cNvSpPr/>
            <p:nvPr/>
          </p:nvSpPr>
          <p:spPr>
            <a:xfrm>
              <a:off x="10683" y="2749"/>
              <a:ext cx="1566" cy="150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4085" y="294195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5590" y="2876550"/>
            <a:ext cx="648335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Y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0310" y="143954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470" y="110490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61790" y="2791460"/>
            <a:ext cx="1933575" cy="808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b="1" i="1">
                <a:solidFill>
                  <a:schemeClr val="bg1"/>
                </a:solidFill>
              </a:rPr>
              <a:t>H(X/Y)</a:t>
            </a:r>
            <a:endParaRPr lang="x-none" altLang="en-IN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/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6815" y="3425190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tx1"/>
                </a:solidFill>
              </a:rPr>
              <a:t>X</a:t>
            </a:r>
            <a:endParaRPr lang="x-none" altLang="en-IN" sz="3600" b="1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2770" y="3349625"/>
            <a:ext cx="648335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tx1"/>
                </a:solidFill>
              </a:rPr>
              <a:t>Y</a:t>
            </a:r>
            <a:endParaRPr lang="x-none" altLang="en-IN" sz="3600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56755" y="1430020"/>
            <a:ext cx="875030" cy="1626870"/>
            <a:chOff x="9906" y="1740"/>
            <a:chExt cx="1378" cy="2562"/>
          </a:xfrm>
        </p:grpSpPr>
        <p:sp>
          <p:nvSpPr>
            <p:cNvPr id="18" name="TextBox 17"/>
            <p:cNvSpPr txBox="1"/>
            <p:nvPr/>
          </p:nvSpPr>
          <p:spPr>
            <a:xfrm>
              <a:off x="9906" y="2267"/>
              <a:ext cx="1378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tx1"/>
                  </a:solidFill>
                </a:rPr>
                <a:t>X</a:t>
              </a:r>
              <a:endParaRPr lang="x-none" altLang="en-IN" sz="3600" b="1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22" y="1740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tx1"/>
                  </a:solidFill>
                </a:rPr>
                <a:t>^</a:t>
              </a:r>
              <a:endParaRPr lang="x-none" altLang="en-IN" sz="6000" b="1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54450" y="2945130"/>
            <a:ext cx="2230755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tx1"/>
                </a:solidFill>
              </a:rPr>
              <a:t>Bits at Rate &gt; H(X|Y)</a:t>
            </a:r>
            <a:endParaRPr lang="x-none" altLang="en-IN" sz="2800" b="1" i="1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111115" y="3197860"/>
            <a:ext cx="99060" cy="66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203065" y="187134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5340" y="180657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1390" y="291084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3014345" y="194945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8502015" y="187071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5576570" y="3277235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6766560" y="328803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537700" y="1526540"/>
            <a:ext cx="643890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 b="1">
                <a:solidFill>
                  <a:schemeClr val="bg1"/>
                </a:solidFill>
              </a:rPr>
              <a:t>RELIABLE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18015" y="3870960"/>
            <a:ext cx="641985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>
                <a:solidFill>
                  <a:schemeClr val="accent2">
                    <a:lumMod val="20000"/>
                    <a:lumOff val="80000"/>
                  </a:schemeClr>
                </a:solidFill>
              </a:rPr>
              <a:t>UNRELIABLE</a:t>
            </a:r>
            <a:endParaRPr lang="x-none" altLang="en-IN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1960" y="247777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02865" y="30505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18345" y="310451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78295" y="246697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83750" y="2759075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2534920" y="3785870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2488688" y="1708121"/>
            <a:ext cx="5213862" cy="2200792"/>
            <a:chOff x="3811" y="2845"/>
            <a:chExt cx="12714" cy="5345"/>
          </a:xfrm>
        </p:grpSpPr>
        <p:sp>
          <p:nvSpPr>
            <p:cNvPr id="4" name="Rectangle 3"/>
            <p:cNvSpPr/>
            <p:nvPr/>
          </p:nvSpPr>
          <p:spPr>
            <a:xfrm>
              <a:off x="6619" y="2947"/>
              <a:ext cx="2094" cy="52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600" b="1">
                  <a:solidFill>
                    <a:schemeClr val="tx1"/>
                  </a:solidFill>
                </a:rPr>
                <a:t>T</a:t>
              </a:r>
              <a:endParaRPr lang="x-none" altLang="en-IN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284" y="2845"/>
              <a:ext cx="2094" cy="52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p>
              <a:pPr algn="ctr"/>
              <a:r>
                <a:rPr lang="x-none" altLang="en-IN" sz="1400" b="1">
                  <a:solidFill>
                    <a:schemeClr val="tx1"/>
                  </a:solidFill>
                </a:rPr>
                <a:t>DECODER</a:t>
              </a:r>
              <a:endParaRPr lang="x-none" altLang="en-IN" sz="1400" b="1" baseline="300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14" y="4584"/>
              <a:ext cx="1074" cy="2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200" b="1">
                  <a:solidFill>
                    <a:schemeClr val="tx1"/>
                  </a:solidFill>
                </a:rPr>
                <a:t>W</a:t>
              </a:r>
              <a:r>
                <a:rPr lang="x-none" altLang="en-IN" sz="1200" b="1" baseline="-25000">
                  <a:solidFill>
                    <a:schemeClr val="tx1"/>
                  </a:solidFill>
                </a:rPr>
                <a:t>N</a:t>
              </a:r>
              <a:endParaRPr lang="x-none" altLang="en-IN" sz="1200" b="1" baseline="-2500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0">
              <a:off x="4747" y="3070"/>
              <a:ext cx="1875" cy="4897"/>
              <a:chOff x="4080" y="3305"/>
              <a:chExt cx="2539" cy="4149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118" y="3305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135" y="379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118" y="4378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135" y="493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080" y="5820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097" y="631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080" y="6893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4097" y="745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0">
              <a:off x="13389" y="2946"/>
              <a:ext cx="1875" cy="4998"/>
              <a:chOff x="4080" y="3305"/>
              <a:chExt cx="2539" cy="4149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4118" y="3305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4135" y="379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4118" y="4378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135" y="493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80" y="5820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097" y="631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080" y="6893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4097" y="745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ight Arrow 39"/>
            <p:cNvSpPr/>
            <p:nvPr/>
          </p:nvSpPr>
          <p:spPr>
            <a:xfrm>
              <a:off x="8782" y="5161"/>
              <a:ext cx="664" cy="64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10656" y="5178"/>
              <a:ext cx="629" cy="64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96" y="3902"/>
              <a:ext cx="1378" cy="1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i="1">
                  <a:solidFill>
                    <a:schemeClr val="tx1"/>
                  </a:solidFill>
                </a:rPr>
                <a:t>X</a:t>
              </a:r>
              <a:r>
                <a:rPr lang="x-none" altLang="en-IN" sz="1600" i="1" baseline="-25000">
                  <a:solidFill>
                    <a:schemeClr val="tx1"/>
                  </a:solidFill>
                </a:rPr>
                <a:t>N</a:t>
              </a:r>
              <a:endParaRPr lang="x-none" altLang="en-IN" sz="16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99" y="4804"/>
              <a:ext cx="1378" cy="10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400" i="1">
                  <a:solidFill>
                    <a:schemeClr val="tx1"/>
                  </a:solidFill>
                </a:rPr>
                <a:t>U</a:t>
              </a:r>
              <a:r>
                <a:rPr lang="x-none" altLang="en-IN" sz="1400" i="1" baseline="-25000">
                  <a:solidFill>
                    <a:schemeClr val="tx1"/>
                  </a:solidFill>
                </a:rPr>
                <a:t>N</a:t>
              </a:r>
              <a:endParaRPr lang="x-none" altLang="en-IN" sz="14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147" y="4889"/>
              <a:ext cx="1378" cy="10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400" i="1">
                  <a:solidFill>
                    <a:schemeClr val="tx1"/>
                  </a:solidFill>
                </a:rPr>
                <a:t>U</a:t>
              </a:r>
              <a:r>
                <a:rPr lang="x-none" altLang="en-IN" sz="1400" i="1" baseline="-25000">
                  <a:solidFill>
                    <a:schemeClr val="tx1"/>
                  </a:solidFill>
                </a:rPr>
                <a:t>N</a:t>
              </a:r>
              <a:endParaRPr lang="x-none" altLang="en-IN" sz="14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17" y="3885"/>
              <a:ext cx="1378" cy="1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i="1">
                  <a:solidFill>
                    <a:schemeClr val="tx1"/>
                  </a:solidFill>
                </a:rPr>
                <a:t>Y</a:t>
              </a:r>
              <a:r>
                <a:rPr lang="x-none" altLang="en-IN" sz="1600" i="1" baseline="-25000">
                  <a:solidFill>
                    <a:schemeClr val="tx1"/>
                  </a:solidFill>
                </a:rPr>
                <a:t>N</a:t>
              </a:r>
              <a:endParaRPr lang="x-none" altLang="en-IN" sz="16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250" y="4345"/>
              <a:ext cx="596" cy="196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2800" b="1">
                  <a:solidFill>
                    <a:schemeClr val="tx1"/>
                  </a:solidFill>
                </a:rPr>
                <a:t>^</a:t>
              </a:r>
              <a:endParaRPr lang="x-none" altLang="en-IN" sz="2800" b="1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0800000">
              <a:off x="3811" y="5962"/>
              <a:ext cx="1192" cy="1818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vert" wrap="square" rtlCol="0">
              <a:spAutoFit/>
            </a:bodyPr>
            <a:p>
              <a:r>
                <a:rPr lang="x-none" altLang="en-IN" sz="1200">
                  <a:solidFill>
                    <a:schemeClr val="tx1"/>
                  </a:solidFill>
                </a:rPr>
                <a:t>FROZEN</a:t>
              </a:r>
              <a:endParaRPr lang="x-none" altLang="en-IN" sz="12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71015" y="179578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r>
              <a:rPr lang="x-none" altLang="en-IN" sz="4000" b="1" baseline="30000">
                <a:solidFill>
                  <a:srgbClr val="8EF3E6"/>
                </a:solidFill>
              </a:rPr>
              <a:t>-1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3040" y="173101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1440" y="2835275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 flipH="1">
            <a:off x="962025" y="1918335"/>
            <a:ext cx="78803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88335" y="3201670"/>
            <a:ext cx="65976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660900" y="3234055"/>
            <a:ext cx="58166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1150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275" y="301815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089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Y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8080" y="1706880"/>
            <a:ext cx="101663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T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1315" y="24028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6720" y="258699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66115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9890" y="291846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858520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15415" y="368744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2235" y="4043680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339850" y="449770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318260" y="489775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1404620" y="5060315"/>
            <a:ext cx="4533265" cy="497205"/>
          </a:xfrm>
          <a:prstGeom prst="bentConnector2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26210" y="5211445"/>
            <a:ext cx="0" cy="36766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89280" y="3753485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5862955" y="254635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1600" b="1">
                <a:solidFill>
                  <a:schemeClr val="tx1"/>
                </a:solidFill>
              </a:rPr>
              <a:t>T</a:t>
            </a:r>
            <a:r>
              <a:rPr lang="x-none" altLang="en-IN" sz="1600" b="1" baseline="30000">
                <a:solidFill>
                  <a:schemeClr val="tx1"/>
                </a:solidFill>
              </a:rPr>
              <a:t>-1</a:t>
            </a:r>
            <a:endParaRPr lang="x-none" altLang="en-IN" sz="1600" b="1" baseline="300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37805" y="222885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 with p1</a:t>
            </a:r>
            <a:endParaRPr lang="x-none" altLang="en-IN" b="1" baseline="30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4375" y="554990"/>
            <a:ext cx="384810" cy="9645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x-none" altLang="en-IN" sz="1200" b="1">
                <a:solidFill>
                  <a:schemeClr val="tx1"/>
                </a:solidFill>
              </a:rPr>
              <a:t>BSC(p</a:t>
            </a:r>
            <a:r>
              <a:rPr lang="x-none" altLang="en-IN" sz="1200" b="1" baseline="-25000">
                <a:solidFill>
                  <a:schemeClr val="tx1"/>
                </a:solidFill>
              </a:rPr>
              <a:t>3</a:t>
            </a:r>
            <a:r>
              <a:rPr lang="x-none" altLang="en-IN" sz="1200" b="1">
                <a:solidFill>
                  <a:schemeClr val="tx1"/>
                </a:solidFill>
              </a:rPr>
              <a:t>)</a:t>
            </a:r>
            <a:endParaRPr lang="x-none" altLang="en-IN" sz="1200" b="1" baseline="-2500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09565" y="314325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7025" y="49530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09565" y="708025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07025" y="913765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16550" y="1236345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413375" y="1417955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416550" y="1630045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13375" y="1835785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6662420" y="942340"/>
            <a:ext cx="37211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492365" y="958215"/>
            <a:ext cx="32766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8605" y="52451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X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68875" y="808990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tx1"/>
                </a:solidFill>
              </a:rPr>
              <a:t>U</a:t>
            </a:r>
            <a:r>
              <a:rPr lang="x-none" altLang="en-IN" i="1" baseline="30000">
                <a:solidFill>
                  <a:schemeClr val="tx1"/>
                </a:solidFill>
              </a:rPr>
              <a:t>0</a:t>
            </a:r>
            <a:endParaRPr lang="x-none" altLang="en-IN" i="1" baseline="3000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47280" y="52451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Y</a:t>
            </a:r>
            <a:r>
              <a:rPr lang="x-none" altLang="en-IN" sz="1600" b="1" i="1" baseline="30000">
                <a:solidFill>
                  <a:schemeClr val="tx1"/>
                </a:solidFill>
              </a:rPr>
              <a:t>0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663305" y="915670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1391285" y="5681345"/>
            <a:ext cx="504190" cy="1012190"/>
            <a:chOff x="16968" y="8420"/>
            <a:chExt cx="794" cy="1594"/>
          </a:xfrm>
        </p:grpSpPr>
        <p:sp>
          <p:nvSpPr>
            <p:cNvPr id="12" name="TextBox 11"/>
            <p:cNvSpPr txBox="1"/>
            <p:nvPr/>
          </p:nvSpPr>
          <p:spPr>
            <a:xfrm>
              <a:off x="16968" y="8420"/>
              <a:ext cx="336" cy="159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tx1"/>
                  </a:solidFill>
                </a:rPr>
                <a:t>^</a:t>
              </a:r>
              <a:endParaRPr lang="x-none" altLang="en-IN" sz="3600" b="1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986" y="8778"/>
              <a:ext cx="777" cy="7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b="1" i="1">
                  <a:solidFill>
                    <a:schemeClr val="tx1"/>
                  </a:solidFill>
                </a:rPr>
                <a:t>X</a:t>
              </a:r>
              <a:endParaRPr lang="x-none" altLang="en-IN" sz="1600" b="1" i="1" baseline="3000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H="1">
            <a:off x="5619750" y="1576705"/>
            <a:ext cx="60960" cy="1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607685" y="1772285"/>
            <a:ext cx="60960" cy="1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5646420" y="1852295"/>
            <a:ext cx="2555875" cy="243205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68645" y="1925955"/>
            <a:ext cx="0" cy="179705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146675" y="1212215"/>
            <a:ext cx="412115" cy="565150"/>
          </a:xfrm>
          <a:prstGeom prst="rect">
            <a:avLst/>
          </a:prstGeom>
          <a:noFill/>
          <a:ln w="28575">
            <a:noFill/>
          </a:ln>
        </p:spPr>
        <p:txBody>
          <a:bodyPr vert="vert" wrap="square" rtlCol="0">
            <a:spAutoFit/>
          </a:bodyPr>
          <a:p>
            <a:r>
              <a:rPr lang="x-none" altLang="en-IN" sz="900">
                <a:solidFill>
                  <a:schemeClr val="tx1"/>
                </a:solidFill>
              </a:rPr>
              <a:t>FROZEN</a:t>
            </a:r>
            <a:endParaRPr lang="x-none" altLang="en-IN" sz="900">
              <a:solidFill>
                <a:schemeClr val="tx1"/>
              </a:solidFill>
            </a:endParaRPr>
          </a:p>
        </p:txBody>
      </p:sp>
      <p:graphicFrame>
        <p:nvGraphicFramePr>
          <p:cNvPr id="51" name="Table 50"/>
          <p:cNvGraphicFramePr/>
          <p:nvPr/>
        </p:nvGraphicFramePr>
        <p:xfrm>
          <a:off x="434975" y="72136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Left Brace 53"/>
          <p:cNvSpPr/>
          <p:nvPr/>
        </p:nvSpPr>
        <p:spPr>
          <a:xfrm rot="16260000">
            <a:off x="4071620" y="1159510"/>
            <a:ext cx="238125" cy="7207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55" name="Elbow Connector 54"/>
          <p:cNvCxnSpPr>
            <a:stCxn id="54" idx="1"/>
          </p:cNvCxnSpPr>
          <p:nvPr/>
        </p:nvCxnSpPr>
        <p:spPr>
          <a:xfrm rot="5400000" flipV="1">
            <a:off x="4613910" y="1202690"/>
            <a:ext cx="459105" cy="13309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/>
          <p:nvPr/>
        </p:nvGraphicFramePr>
        <p:xfrm>
          <a:off x="439420" y="265049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Table 177"/>
          <p:cNvGraphicFramePr/>
          <p:nvPr/>
        </p:nvGraphicFramePr>
        <p:xfrm>
          <a:off x="455930" y="42735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0" i="1">
                          <a:solidFill>
                            <a:schemeClr val="tx1"/>
                          </a:solidFill>
                          <a:sym typeface="+mn-ea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9" name="Rectangle 178"/>
          <p:cNvSpPr/>
          <p:nvPr/>
        </p:nvSpPr>
        <p:spPr>
          <a:xfrm>
            <a:off x="5231765" y="4175125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Polar Encoder 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155180" y="4175125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BSC(p</a:t>
            </a:r>
            <a:r>
              <a:rPr lang="x-none" altLang="en-IN" b="1" baseline="-25000">
                <a:solidFill>
                  <a:schemeClr val="tx1"/>
                </a:solidFill>
              </a:rPr>
              <a:t>3</a:t>
            </a:r>
            <a:r>
              <a:rPr lang="x-none" altLang="en-IN" b="1">
                <a:solidFill>
                  <a:schemeClr val="tx1"/>
                </a:solidFill>
              </a:rPr>
              <a:t>)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9046210" y="4197350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</a:t>
            </a:r>
            <a:endParaRPr lang="x-none" altLang="en-IN" b="1">
              <a:solidFill>
                <a:schemeClr val="tx1"/>
              </a:solidFill>
            </a:endParaRPr>
          </a:p>
          <a:p>
            <a:pPr algn="ctr"/>
            <a:r>
              <a:rPr lang="x-none" altLang="en-IN" b="1">
                <a:solidFill>
                  <a:schemeClr val="tx1"/>
                </a:solidFill>
              </a:rPr>
              <a:t>using p</a:t>
            </a:r>
            <a:r>
              <a:rPr lang="x-none" altLang="en-IN" b="1" baseline="-25000">
                <a:solidFill>
                  <a:schemeClr val="tx1"/>
                </a:solidFill>
              </a:rPr>
              <a:t>3</a:t>
            </a:r>
            <a:r>
              <a:rPr lang="x-none" altLang="en-IN" b="1">
                <a:solidFill>
                  <a:schemeClr val="tx1"/>
                </a:solidFill>
              </a:rPr>
              <a:t> 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210175" y="2513965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Polar Encoder 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133590" y="2513965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BSC(p</a:t>
            </a:r>
            <a:r>
              <a:rPr lang="x-none" altLang="en-IN" b="1" baseline="-25000">
                <a:solidFill>
                  <a:schemeClr val="tx1"/>
                </a:solidFill>
              </a:rPr>
              <a:t>3</a:t>
            </a:r>
            <a:r>
              <a:rPr lang="x-none" altLang="en-IN" b="1">
                <a:solidFill>
                  <a:schemeClr val="tx1"/>
                </a:solidFill>
              </a:rPr>
              <a:t>)</a:t>
            </a:r>
            <a:endParaRPr lang="x-none" altLang="en-IN" b="1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024620" y="2536190"/>
            <a:ext cx="1560830" cy="857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</a:t>
            </a:r>
            <a:endParaRPr lang="x-none" altLang="en-IN" b="1">
              <a:solidFill>
                <a:schemeClr val="tx1"/>
              </a:solidFill>
            </a:endParaRPr>
          </a:p>
          <a:p>
            <a:pPr algn="ctr"/>
            <a:r>
              <a:rPr lang="x-none" altLang="en-IN" b="1">
                <a:solidFill>
                  <a:schemeClr val="tx1"/>
                </a:solidFill>
              </a:rPr>
              <a:t>using p</a:t>
            </a:r>
            <a:r>
              <a:rPr lang="x-none" altLang="en-IN" b="1" baseline="-25000">
                <a:solidFill>
                  <a:schemeClr val="tx1"/>
                </a:solidFill>
              </a:rPr>
              <a:t>2 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185" name="Right Arrow 184"/>
          <p:cNvSpPr/>
          <p:nvPr/>
        </p:nvSpPr>
        <p:spPr>
          <a:xfrm>
            <a:off x="4803140" y="2846070"/>
            <a:ext cx="33083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86" name="Right Arrow 185"/>
          <p:cNvSpPr/>
          <p:nvPr/>
        </p:nvSpPr>
        <p:spPr>
          <a:xfrm>
            <a:off x="6847840" y="2846705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89" name="Right Arrow 188"/>
          <p:cNvSpPr/>
          <p:nvPr/>
        </p:nvSpPr>
        <p:spPr>
          <a:xfrm>
            <a:off x="8760460" y="2868930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0" name="Right Arrow 189"/>
          <p:cNvSpPr/>
          <p:nvPr/>
        </p:nvSpPr>
        <p:spPr>
          <a:xfrm>
            <a:off x="10640695" y="2857500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3" name="Right Arrow 192"/>
          <p:cNvSpPr/>
          <p:nvPr/>
        </p:nvSpPr>
        <p:spPr>
          <a:xfrm>
            <a:off x="4791710" y="4474210"/>
            <a:ext cx="33083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4" name="Right Arrow 193"/>
          <p:cNvSpPr/>
          <p:nvPr/>
        </p:nvSpPr>
        <p:spPr>
          <a:xfrm>
            <a:off x="6836410" y="4474845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5" name="Right Arrow 194"/>
          <p:cNvSpPr/>
          <p:nvPr/>
        </p:nvSpPr>
        <p:spPr>
          <a:xfrm>
            <a:off x="8749030" y="4497070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6" name="Right Arrow 195"/>
          <p:cNvSpPr/>
          <p:nvPr/>
        </p:nvSpPr>
        <p:spPr>
          <a:xfrm>
            <a:off x="10629265" y="4485640"/>
            <a:ext cx="243205" cy="17589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339725" y="306070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0</a:t>
            </a:r>
            <a:endParaRPr lang="x-none" altLang="en-IN"/>
          </a:p>
        </p:txBody>
      </p:sp>
      <p:sp>
        <p:nvSpPr>
          <p:cNvPr id="198" name="TextBox 197"/>
          <p:cNvSpPr txBox="1"/>
          <p:nvPr/>
        </p:nvSpPr>
        <p:spPr>
          <a:xfrm>
            <a:off x="405765" y="2213610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1</a:t>
            </a:r>
            <a:endParaRPr lang="x-none" altLang="en-IN"/>
          </a:p>
        </p:txBody>
      </p:sp>
      <p:sp>
        <p:nvSpPr>
          <p:cNvPr id="199" name="TextBox 198"/>
          <p:cNvSpPr txBox="1"/>
          <p:nvPr/>
        </p:nvSpPr>
        <p:spPr>
          <a:xfrm>
            <a:off x="427990" y="3851910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2</a:t>
            </a:r>
            <a:endParaRPr lang="x-none" altLang="en-IN"/>
          </a:p>
        </p:txBody>
      </p:sp>
      <p:sp>
        <p:nvSpPr>
          <p:cNvPr id="200" name="TextBox 199"/>
          <p:cNvSpPr txBox="1"/>
          <p:nvPr/>
        </p:nvSpPr>
        <p:spPr>
          <a:xfrm>
            <a:off x="8699500" y="246761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Y</a:t>
            </a:r>
            <a:r>
              <a:rPr lang="x-none" altLang="en-IN" sz="1600" b="1" i="1" baseline="30000">
                <a:solidFill>
                  <a:schemeClr val="tx1"/>
                </a:solidFill>
              </a:rPr>
              <a:t>1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688705" y="3996055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Y</a:t>
            </a:r>
            <a:r>
              <a:rPr lang="x-none" altLang="en-IN" sz="1600" b="1" i="1" baseline="30000">
                <a:solidFill>
                  <a:schemeClr val="tx1"/>
                </a:solidFill>
              </a:rPr>
              <a:t>2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9225280" y="601345"/>
            <a:ext cx="1483360" cy="8267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Error Detection</a:t>
            </a:r>
            <a:endParaRPr lang="x-none" altLang="en-IN" b="1"/>
          </a:p>
        </p:txBody>
      </p:sp>
      <p:sp>
        <p:nvSpPr>
          <p:cNvPr id="203" name="TextBox 202"/>
          <p:cNvSpPr txBox="1"/>
          <p:nvPr/>
        </p:nvSpPr>
        <p:spPr>
          <a:xfrm>
            <a:off x="8564880" y="1142365"/>
            <a:ext cx="103251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LLR</a:t>
            </a:r>
            <a:endParaRPr lang="x-none" altLang="en-IN"/>
          </a:p>
        </p:txBody>
      </p:sp>
      <p:sp>
        <p:nvSpPr>
          <p:cNvPr id="205" name="TextBox 204"/>
          <p:cNvSpPr txBox="1"/>
          <p:nvPr/>
        </p:nvSpPr>
        <p:spPr>
          <a:xfrm>
            <a:off x="10942955" y="2683510"/>
            <a:ext cx="835660" cy="552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ED</a:t>
            </a:r>
            <a:endParaRPr lang="x-none" altLang="en-IN" b="1"/>
          </a:p>
        </p:txBody>
      </p:sp>
      <p:sp>
        <p:nvSpPr>
          <p:cNvPr id="206" name="TextBox 205"/>
          <p:cNvSpPr txBox="1"/>
          <p:nvPr/>
        </p:nvSpPr>
        <p:spPr>
          <a:xfrm>
            <a:off x="11212830" y="614680"/>
            <a:ext cx="857250" cy="1099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Error</a:t>
            </a:r>
            <a:endParaRPr lang="x-none" altLang="en-IN" i="1"/>
          </a:p>
          <a:p>
            <a:r>
              <a:rPr lang="x-none" altLang="en-IN" i="1"/>
              <a:t>present </a:t>
            </a:r>
            <a:endParaRPr lang="x-none" altLang="en-IN" i="1"/>
          </a:p>
          <a:p>
            <a:endParaRPr lang="x-none" altLang="en-IN" i="1"/>
          </a:p>
        </p:txBody>
      </p:sp>
      <p:sp>
        <p:nvSpPr>
          <p:cNvPr id="207" name="Right Arrow 206"/>
          <p:cNvSpPr/>
          <p:nvPr/>
        </p:nvSpPr>
        <p:spPr>
          <a:xfrm>
            <a:off x="10768965" y="844550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0768330" y="3600450"/>
            <a:ext cx="1462405" cy="742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 i="1"/>
              <a:t>Error present </a:t>
            </a:r>
            <a:endParaRPr lang="x-none" altLang="en-IN" sz="1600" i="1"/>
          </a:p>
          <a:p>
            <a:endParaRPr lang="x-none" altLang="en-IN" sz="1600" i="1"/>
          </a:p>
        </p:txBody>
      </p:sp>
      <p:sp>
        <p:nvSpPr>
          <p:cNvPr id="209" name="Right Arrow 208"/>
          <p:cNvSpPr/>
          <p:nvPr/>
        </p:nvSpPr>
        <p:spPr>
          <a:xfrm rot="5400000">
            <a:off x="11200130" y="3328670"/>
            <a:ext cx="315595" cy="25463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0964545" y="4222750"/>
            <a:ext cx="835660" cy="552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ED</a:t>
            </a:r>
            <a:endParaRPr lang="x-none" altLang="en-IN" b="1"/>
          </a:p>
        </p:txBody>
      </p:sp>
      <p:sp>
        <p:nvSpPr>
          <p:cNvPr id="211" name="Right Arrow 210"/>
          <p:cNvSpPr/>
          <p:nvPr/>
        </p:nvSpPr>
        <p:spPr>
          <a:xfrm rot="5400000">
            <a:off x="11221720" y="4867910"/>
            <a:ext cx="315595" cy="25463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0976610" y="5092065"/>
            <a:ext cx="1462405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 i="1"/>
              <a:t>No Error </a:t>
            </a:r>
            <a:endParaRPr lang="x-none" altLang="en-IN" sz="1600" i="1"/>
          </a:p>
        </p:txBody>
      </p:sp>
      <p:sp>
        <p:nvSpPr>
          <p:cNvPr id="214" name="TextBox 213"/>
          <p:cNvSpPr txBox="1"/>
          <p:nvPr/>
        </p:nvSpPr>
        <p:spPr>
          <a:xfrm>
            <a:off x="368935" y="5342255"/>
            <a:ext cx="4022725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Final decoding (all decoders use p</a:t>
            </a:r>
            <a:r>
              <a:rPr lang="x-none" altLang="en-IN" baseline="-25000"/>
              <a:t>3</a:t>
            </a:r>
            <a:r>
              <a:rPr lang="x-none" altLang="en-IN"/>
              <a:t>)</a:t>
            </a:r>
            <a:endParaRPr lang="x-none" altLang="en-IN"/>
          </a:p>
        </p:txBody>
      </p:sp>
      <p:sp>
        <p:nvSpPr>
          <p:cNvPr id="215" name="TextBox 214"/>
          <p:cNvSpPr txBox="1"/>
          <p:nvPr/>
        </p:nvSpPr>
        <p:spPr>
          <a:xfrm>
            <a:off x="7684135" y="5721350"/>
            <a:ext cx="2353310" cy="8248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IN"/>
              <a:t>use </a:t>
            </a:r>
            <a:r>
              <a:rPr lang="x-none" altLang="en-IN" i="1"/>
              <a:t>u</a:t>
            </a:r>
            <a:r>
              <a:rPr lang="x-none" altLang="en-IN" i="1" baseline="-25000"/>
              <a:t>5</a:t>
            </a:r>
            <a:r>
              <a:rPr lang="x-none" altLang="en-IN"/>
              <a:t> </a:t>
            </a:r>
            <a:endParaRPr lang="x-none" altLang="en-IN"/>
          </a:p>
          <a:p>
            <a:r>
              <a:rPr lang="x-none" altLang="en-IN"/>
              <a:t>decode </a:t>
            </a:r>
            <a:r>
              <a:rPr lang="x-none" altLang="en-IN" i="1"/>
              <a:t>u</a:t>
            </a:r>
            <a:r>
              <a:rPr lang="x-none" altLang="en-IN" i="1" baseline="-25000"/>
              <a:t>3</a:t>
            </a:r>
            <a:r>
              <a:rPr lang="x-none" altLang="en-IN" i="1"/>
              <a:t>,u</a:t>
            </a:r>
            <a:r>
              <a:rPr lang="x-none" altLang="en-IN" i="1" baseline="-25000"/>
              <a:t>4</a:t>
            </a:r>
            <a:r>
              <a:rPr lang="x-none" altLang="en-IN"/>
              <a:t> from </a:t>
            </a:r>
            <a:r>
              <a:rPr lang="x-none" altLang="en-IN" i="1"/>
              <a:t>Y</a:t>
            </a:r>
            <a:r>
              <a:rPr lang="x-none" altLang="en-IN" baseline="30000"/>
              <a:t>1</a:t>
            </a:r>
            <a:r>
              <a:rPr lang="x-none" altLang="en-IN"/>
              <a:t> </a:t>
            </a:r>
            <a:endParaRPr lang="x-none" altLang="en-IN"/>
          </a:p>
        </p:txBody>
      </p:sp>
      <p:sp>
        <p:nvSpPr>
          <p:cNvPr id="216" name="TextBox 215"/>
          <p:cNvSpPr txBox="1"/>
          <p:nvPr/>
        </p:nvSpPr>
        <p:spPr>
          <a:xfrm>
            <a:off x="4989830" y="5721350"/>
            <a:ext cx="2243455" cy="8248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IN"/>
              <a:t>use</a:t>
            </a:r>
            <a:r>
              <a:rPr lang="x-none" altLang="en-IN" i="1"/>
              <a:t> u</a:t>
            </a:r>
            <a:r>
              <a:rPr lang="x-none" altLang="en-IN" i="1" baseline="-25000"/>
              <a:t>2</a:t>
            </a:r>
            <a:r>
              <a:rPr lang="x-none" altLang="en-IN" i="1"/>
              <a:t>,u</a:t>
            </a:r>
            <a:r>
              <a:rPr lang="x-none" altLang="en-IN" i="1" baseline="-25000"/>
              <a:t>3</a:t>
            </a:r>
            <a:r>
              <a:rPr lang="x-none" altLang="en-IN" i="1"/>
              <a:t>,u</a:t>
            </a:r>
            <a:r>
              <a:rPr lang="x-none" altLang="en-IN" i="1" baseline="-25000"/>
              <a:t>4</a:t>
            </a:r>
            <a:r>
              <a:rPr lang="x-none" altLang="en-IN" i="1"/>
              <a:t>,u</a:t>
            </a:r>
            <a:r>
              <a:rPr lang="x-none" altLang="en-IN" i="1" baseline="-25000"/>
              <a:t>5</a:t>
            </a:r>
            <a:r>
              <a:rPr lang="x-none" altLang="en-IN" i="1"/>
              <a:t> </a:t>
            </a:r>
            <a:endParaRPr lang="x-none" altLang="en-IN" i="1"/>
          </a:p>
          <a:p>
            <a:r>
              <a:rPr lang="x-none" altLang="en-IN"/>
              <a:t>decode </a:t>
            </a:r>
            <a:r>
              <a:rPr lang="x-none" altLang="en-IN" i="1"/>
              <a:t>u</a:t>
            </a:r>
            <a:r>
              <a:rPr lang="x-none" altLang="en-IN" i="1" baseline="-25000"/>
              <a:t>0</a:t>
            </a:r>
            <a:r>
              <a:rPr lang="x-none" altLang="en-IN" i="1"/>
              <a:t>,u</a:t>
            </a:r>
            <a:r>
              <a:rPr lang="x-none" altLang="en-IN" i="1" baseline="-25000"/>
              <a:t>1</a:t>
            </a:r>
            <a:r>
              <a:rPr lang="x-none" altLang="en-IN"/>
              <a:t> from </a:t>
            </a:r>
            <a:r>
              <a:rPr lang="x-none" altLang="en-IN" i="1"/>
              <a:t>Y</a:t>
            </a:r>
            <a:r>
              <a:rPr lang="x-none" altLang="en-IN" i="1" baseline="30000"/>
              <a:t>0</a:t>
            </a:r>
            <a:endParaRPr lang="x-none" altLang="en-IN" i="1" baseline="30000"/>
          </a:p>
        </p:txBody>
      </p:sp>
      <p:sp>
        <p:nvSpPr>
          <p:cNvPr id="217" name="Bent-Up Arrow 216"/>
          <p:cNvSpPr/>
          <p:nvPr/>
        </p:nvSpPr>
        <p:spPr>
          <a:xfrm rot="16260000" flipH="1">
            <a:off x="9738360" y="5474335"/>
            <a:ext cx="1148715" cy="416560"/>
          </a:xfrm>
          <a:prstGeom prst="bentUp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163195" y="5386070"/>
            <a:ext cx="11917045" cy="215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ight Arrow 219"/>
          <p:cNvSpPr/>
          <p:nvPr/>
        </p:nvSpPr>
        <p:spPr>
          <a:xfrm rot="10980000">
            <a:off x="7295515" y="6043295"/>
            <a:ext cx="326390" cy="23558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21" name="Right Arrow 220"/>
          <p:cNvSpPr/>
          <p:nvPr/>
        </p:nvSpPr>
        <p:spPr>
          <a:xfrm rot="10980000">
            <a:off x="4596765" y="6038215"/>
            <a:ext cx="326390" cy="23558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 </a:t>
            </a:r>
            <a:endParaRPr lang="x-none" altLang="en-IN"/>
          </a:p>
        </p:txBody>
      </p:sp>
      <p:sp>
        <p:nvSpPr>
          <p:cNvPr id="225" name="TextBox 224"/>
          <p:cNvSpPr txBox="1"/>
          <p:nvPr/>
        </p:nvSpPr>
        <p:spPr>
          <a:xfrm>
            <a:off x="3140075" y="5872480"/>
            <a:ext cx="1438275" cy="550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tx1"/>
                </a:solidFill>
              </a:rPr>
              <a:t> </a:t>
            </a:r>
            <a:r>
              <a:rPr lang="x-none" altLang="en-IN">
                <a:solidFill>
                  <a:schemeClr val="tx1"/>
                </a:solidFill>
              </a:rPr>
              <a:t>Estimate</a:t>
            </a:r>
            <a:r>
              <a:rPr lang="x-none" altLang="en-IN" i="1">
                <a:solidFill>
                  <a:schemeClr val="tx1"/>
                </a:solidFill>
              </a:rPr>
              <a:t> U</a:t>
            </a:r>
            <a:r>
              <a:rPr lang="x-none" altLang="en-IN" i="1" baseline="30000">
                <a:solidFill>
                  <a:schemeClr val="tx1"/>
                </a:solidFill>
              </a:rPr>
              <a:t>0</a:t>
            </a:r>
            <a:endParaRPr lang="x-none" altLang="en-IN" i="1" baseline="30000">
              <a:solidFill>
                <a:schemeClr val="tx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178685" y="5864225"/>
            <a:ext cx="506095" cy="550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/>
              <a:t>T</a:t>
            </a:r>
            <a:endParaRPr lang="x-none" altLang="en-IN"/>
          </a:p>
        </p:txBody>
      </p:sp>
      <p:sp>
        <p:nvSpPr>
          <p:cNvPr id="228" name="Right Arrow 227"/>
          <p:cNvSpPr/>
          <p:nvPr/>
        </p:nvSpPr>
        <p:spPr>
          <a:xfrm rot="10980000">
            <a:off x="2782570" y="5994400"/>
            <a:ext cx="326390" cy="23558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 </a:t>
            </a:r>
            <a:endParaRPr lang="x-none" altLang="en-IN"/>
          </a:p>
        </p:txBody>
      </p:sp>
      <p:sp>
        <p:nvSpPr>
          <p:cNvPr id="229" name="Right Arrow 228"/>
          <p:cNvSpPr/>
          <p:nvPr/>
        </p:nvSpPr>
        <p:spPr>
          <a:xfrm rot="10980000">
            <a:off x="1761490" y="5994400"/>
            <a:ext cx="326390" cy="23558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 </a:t>
            </a:r>
            <a:endParaRPr lang="x-none" alt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377440" y="1115695"/>
            <a:ext cx="70675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6005" y="1091565"/>
            <a:ext cx="79819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0615" y="221996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1188085" y="119253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5718175" y="119634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43250" y="2512060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391660" y="250571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063875" y="172910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6605" y="229362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37050" y="174244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434340" y="3028950"/>
            <a:ext cx="91630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'N-K' FROZEN</a:t>
            </a:r>
            <a:endParaRPr lang="x-none" altLang="en-IN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99250" y="1922780"/>
            <a:ext cx="643890" cy="29451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 b="1">
                <a:solidFill>
                  <a:schemeClr val="bg1"/>
                </a:solidFill>
              </a:rPr>
              <a:t>SOFT OUTPUTS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5840" y="900430"/>
            <a:ext cx="1033145" cy="3608705"/>
          </a:xfrm>
          <a:prstGeom prst="rect">
            <a:avLst/>
          </a:pr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>
              <a:solidFill>
                <a:srgbClr val="8EF3E6"/>
              </a:solidFill>
            </a:endParaRPr>
          </a:p>
          <a:p>
            <a:pPr algn="ctr"/>
            <a:r>
              <a:rPr lang="x-none" altLang="en-IN" sz="20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PHY LAYER ERROR DETECTION</a:t>
            </a:r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0800000">
            <a:off x="334010" y="905510"/>
            <a:ext cx="916305" cy="14376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'K' ASSUMED RELIABLE</a:t>
            </a:r>
            <a:endParaRPr lang="x-none" altLang="en-IN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3" idx="2"/>
            <a:endCxn id="20" idx="3"/>
          </p:cNvCxnSpPr>
          <p:nvPr/>
        </p:nvCxnSpPr>
        <p:spPr>
          <a:xfrm rot="5400000">
            <a:off x="4850130" y="2177415"/>
            <a:ext cx="690880" cy="5354320"/>
          </a:xfrm>
          <a:prstGeom prst="bentConnector2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7165" y="4758055"/>
            <a:ext cx="1122045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accent4">
                    <a:lumMod val="20000"/>
                    <a:lumOff val="80000"/>
                  </a:schemeClr>
                </a:solidFill>
              </a:rPr>
              <a:t>NACK</a:t>
            </a:r>
            <a:endParaRPr lang="x-none" altLang="en-IN" b="1" i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155" y="4775835"/>
            <a:ext cx="1786255" cy="847725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INCREASE FROZEN BITS</a:t>
            </a:r>
            <a:endParaRPr lang="x-none" altLang="en-IN" b="1" i="1" baseline="-2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04085" y="1904365"/>
            <a:ext cx="1664335" cy="21831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5400"/>
              <a:t>X</a:t>
            </a:r>
            <a:endParaRPr lang="x-none" altLang="en-IN" sz="5400"/>
          </a:p>
        </p:txBody>
      </p:sp>
      <p:sp>
        <p:nvSpPr>
          <p:cNvPr id="6" name="Rectangle 5"/>
          <p:cNvSpPr/>
          <p:nvPr/>
        </p:nvSpPr>
        <p:spPr>
          <a:xfrm>
            <a:off x="6156325" y="1879600"/>
            <a:ext cx="1664335" cy="21831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6000"/>
              <a:t>Y</a:t>
            </a:r>
            <a:endParaRPr lang="x-none" altLang="en-IN" sz="6000"/>
          </a:p>
        </p:txBody>
      </p:sp>
      <p:grpSp>
        <p:nvGrpSpPr>
          <p:cNvPr id="28" name="Group 27"/>
          <p:cNvGrpSpPr/>
          <p:nvPr/>
        </p:nvGrpSpPr>
        <p:grpSpPr>
          <a:xfrm rot="0">
            <a:off x="3897630" y="2349500"/>
            <a:ext cx="1735455" cy="1224915"/>
            <a:chOff x="4118" y="3305"/>
            <a:chExt cx="2502" cy="163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10800000">
            <a:off x="4348480" y="2497455"/>
            <a:ext cx="1800225" cy="1224915"/>
            <a:chOff x="4118" y="3305"/>
            <a:chExt cx="2502" cy="163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76085" y="4163695"/>
            <a:ext cx="853440" cy="1626870"/>
            <a:chOff x="11658" y="6932"/>
            <a:chExt cx="1344" cy="2562"/>
          </a:xfrm>
        </p:grpSpPr>
        <p:sp>
          <p:nvSpPr>
            <p:cNvPr id="32" name="TextBox 31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tx1"/>
                  </a:solidFill>
                </a:rPr>
                <a:t>^</a:t>
              </a:r>
              <a:endParaRPr lang="x-none" altLang="en-IN" sz="6000" b="1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3600" b="1"/>
                <a:t>X</a:t>
              </a:r>
              <a:endParaRPr lang="x-none" altLang="en-IN" sz="3600" b="1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43835" y="4174490"/>
            <a:ext cx="854075" cy="1626870"/>
            <a:chOff x="11658" y="6932"/>
            <a:chExt cx="1345" cy="2562"/>
          </a:xfrm>
        </p:grpSpPr>
        <p:sp>
          <p:nvSpPr>
            <p:cNvPr id="36" name="TextBox 35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tx1"/>
                  </a:solidFill>
                </a:rPr>
                <a:t>^</a:t>
              </a:r>
              <a:endParaRPr lang="x-none" altLang="en-IN" sz="6000" b="1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3600" b="1"/>
                <a:t>Y</a:t>
              </a:r>
              <a:endParaRPr lang="x-none" altLang="en-IN" sz="3600" b="1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982595" y="4087495"/>
            <a:ext cx="0" cy="356870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35800" y="4076700"/>
            <a:ext cx="0" cy="356870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Kingsoft Office WPP</Application>
  <PresentationFormat>Widescreen</PresentationFormat>
  <Paragraphs>309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smart</dc:creator>
  <cp:lastModifiedBy>smart</cp:lastModifiedBy>
  <cp:revision>26</cp:revision>
  <dcterms:created xsi:type="dcterms:W3CDTF">2018-01-15T12:23:17Z</dcterms:created>
  <dcterms:modified xsi:type="dcterms:W3CDTF">2018-01-15T12:23:17Z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16393ࡻ-10.1.0.5707</vt:lpwstr>
  </property>
</Properties>
</file>