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9" r:id="rId4"/>
    <p:sldId id="257" r:id="rId5"/>
    <p:sldId id="265" r:id="rId6"/>
    <p:sldId id="258" r:id="rId7"/>
    <p:sldId id="280" r:id="rId8"/>
    <p:sldId id="272" r:id="rId9"/>
    <p:sldId id="260" r:id="rId10"/>
    <p:sldId id="281" r:id="rId11"/>
    <p:sldId id="271" r:id="rId12"/>
    <p:sldId id="273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ä¸­åº¦æ ·å¼ 1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862955" y="63246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600" b="1">
                <a:solidFill>
                  <a:schemeClr val="tx1"/>
                </a:solidFill>
              </a:rPr>
              <a:t>T</a:t>
            </a:r>
            <a:r>
              <a:rPr lang="x-none" altLang="en-IN" sz="1600" b="1" baseline="30000">
                <a:solidFill>
                  <a:schemeClr val="tx1"/>
                </a:solidFill>
              </a:rPr>
              <a:t>-1</a:t>
            </a:r>
            <a:endParaRPr lang="x-none" altLang="en-IN" sz="1600" b="1" baseline="300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7805" y="60071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1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4375" y="932815"/>
            <a:ext cx="384810" cy="9645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x-none" altLang="en-IN" sz="1200" b="1">
                <a:solidFill>
                  <a:schemeClr val="tx1"/>
                </a:solidFill>
              </a:rPr>
              <a:t>BSC(p</a:t>
            </a:r>
            <a:r>
              <a:rPr lang="x-none" altLang="en-IN" sz="1200" b="1" baseline="-25000">
                <a:solidFill>
                  <a:schemeClr val="tx1"/>
                </a:solidFill>
              </a:rPr>
              <a:t>3</a:t>
            </a:r>
            <a:r>
              <a:rPr lang="x-none" altLang="en-IN" sz="1200" b="1">
                <a:solidFill>
                  <a:schemeClr val="tx1"/>
                </a:solidFill>
              </a:rPr>
              <a:t>)</a:t>
            </a:r>
            <a:endParaRPr lang="x-none" altLang="en-IN" sz="1200" b="1" baseline="-250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09565" y="69215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7025" y="873125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09565" y="108585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07025" y="129159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6550" y="161417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13375" y="179578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6550" y="200787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3375" y="2213610"/>
            <a:ext cx="434975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6662420" y="1320165"/>
            <a:ext cx="37211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492365" y="1336040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8605" y="90233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X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8875" y="118681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tx1"/>
                </a:solidFill>
              </a:rPr>
              <a:t>U</a:t>
            </a:r>
            <a:r>
              <a:rPr lang="x-none" altLang="en-IN" i="1" baseline="30000">
                <a:solidFill>
                  <a:schemeClr val="tx1"/>
                </a:solidFill>
              </a:rPr>
              <a:t>0</a:t>
            </a:r>
            <a:endParaRPr lang="x-none" altLang="en-IN" i="1" baseline="3000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47280" y="92456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tx1"/>
                </a:solidFill>
              </a:rPr>
              <a:t>Y</a:t>
            </a:r>
            <a:r>
              <a:rPr lang="x-none" altLang="en-IN" sz="1600" b="1" i="1" baseline="30000">
                <a:solidFill>
                  <a:schemeClr val="tx1"/>
                </a:solidFill>
              </a:rPr>
              <a:t>0</a:t>
            </a:r>
            <a:endParaRPr lang="x-none" altLang="en-IN" sz="1600" b="1" i="1" baseline="3000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63305" y="129349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19750" y="1954530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07685" y="2150110"/>
            <a:ext cx="60960" cy="1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5657215" y="2240915"/>
            <a:ext cx="2555875" cy="243205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68645" y="2303780"/>
            <a:ext cx="0" cy="179705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146675" y="1590040"/>
            <a:ext cx="412115" cy="565150"/>
          </a:xfrm>
          <a:prstGeom prst="rect">
            <a:avLst/>
          </a:prstGeom>
          <a:noFill/>
          <a:ln w="28575">
            <a:noFill/>
          </a:ln>
        </p:spPr>
        <p:txBody>
          <a:bodyPr vert="vert" wrap="square" rtlCol="0">
            <a:spAutoFit/>
          </a:bodyPr>
          <a:p>
            <a:r>
              <a:rPr lang="x-none" altLang="en-IN" sz="900">
                <a:solidFill>
                  <a:schemeClr val="tx1"/>
                </a:solidFill>
              </a:rPr>
              <a:t>FROZEN</a:t>
            </a:r>
            <a:endParaRPr lang="x-none" altLang="en-IN" sz="90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/>
          <p:nvPr/>
        </p:nvGraphicFramePr>
        <p:xfrm>
          <a:off x="434975" y="991235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" name="TextBox 196"/>
          <p:cNvSpPr txBox="1"/>
          <p:nvPr/>
        </p:nvSpPr>
        <p:spPr>
          <a:xfrm>
            <a:off x="363220" y="1664335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1</a:t>
            </a:r>
            <a:endParaRPr lang="x-none" altLang="en-IN"/>
          </a:p>
        </p:txBody>
      </p:sp>
      <p:sp>
        <p:nvSpPr>
          <p:cNvPr id="198" name="TextBox 197"/>
          <p:cNvSpPr txBox="1"/>
          <p:nvPr/>
        </p:nvSpPr>
        <p:spPr>
          <a:xfrm>
            <a:off x="385445" y="409829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2</a:t>
            </a:r>
            <a:endParaRPr lang="x-none" altLang="en-IN"/>
          </a:p>
        </p:txBody>
      </p:sp>
      <p:sp>
        <p:nvSpPr>
          <p:cNvPr id="199" name="TextBox 198"/>
          <p:cNvSpPr txBox="1"/>
          <p:nvPr/>
        </p:nvSpPr>
        <p:spPr>
          <a:xfrm>
            <a:off x="374015" y="6074410"/>
            <a:ext cx="1341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Iteration 3</a:t>
            </a:r>
            <a:endParaRPr lang="x-none" altLang="en-IN"/>
          </a:p>
        </p:txBody>
      </p:sp>
      <p:sp>
        <p:nvSpPr>
          <p:cNvPr id="202" name="TextBox 201"/>
          <p:cNvSpPr txBox="1"/>
          <p:nvPr/>
        </p:nvSpPr>
        <p:spPr>
          <a:xfrm>
            <a:off x="9225280" y="97917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03" name="TextBox 202"/>
          <p:cNvSpPr txBox="1"/>
          <p:nvPr/>
        </p:nvSpPr>
        <p:spPr>
          <a:xfrm>
            <a:off x="8564880" y="152019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06" name="TextBox 205"/>
          <p:cNvSpPr txBox="1"/>
          <p:nvPr/>
        </p:nvSpPr>
        <p:spPr>
          <a:xfrm>
            <a:off x="11212830" y="895350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07" name="Right Arrow 206"/>
          <p:cNvSpPr/>
          <p:nvPr/>
        </p:nvSpPr>
        <p:spPr>
          <a:xfrm>
            <a:off x="10768965" y="122237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1241405" y="5092065"/>
            <a:ext cx="1198245" cy="742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 i="1"/>
              <a:t>No </a:t>
            </a:r>
            <a:endParaRPr lang="x-none" altLang="en-IN" sz="1600" i="1"/>
          </a:p>
          <a:p>
            <a:r>
              <a:rPr lang="x-none" altLang="en-IN" sz="1600" i="1"/>
              <a:t>Error </a:t>
            </a:r>
            <a:endParaRPr lang="x-none" altLang="en-IN" sz="1600" i="1"/>
          </a:p>
        </p:txBody>
      </p:sp>
      <p:graphicFrame>
        <p:nvGraphicFramePr>
          <p:cNvPr id="239" name="Table 238"/>
          <p:cNvGraphicFramePr/>
          <p:nvPr/>
        </p:nvGraphicFramePr>
        <p:xfrm>
          <a:off x="451485" y="34099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Table 239"/>
          <p:cNvGraphicFramePr/>
          <p:nvPr/>
        </p:nvGraphicFramePr>
        <p:xfrm>
          <a:off x="440690" y="53911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3" name="Left Brace 242"/>
          <p:cNvSpPr/>
          <p:nvPr/>
        </p:nvSpPr>
        <p:spPr>
          <a:xfrm rot="16260000">
            <a:off x="4051935" y="1183005"/>
            <a:ext cx="245745" cy="1169670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44" name="Elbow Connector 243"/>
          <p:cNvCxnSpPr>
            <a:stCxn id="243" idx="1"/>
          </p:cNvCxnSpPr>
          <p:nvPr/>
        </p:nvCxnSpPr>
        <p:spPr>
          <a:xfrm rot="5400000" flipV="1">
            <a:off x="4578985" y="1494155"/>
            <a:ext cx="135890" cy="94932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 rot="16200000">
            <a:off x="7360285" y="2861945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2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16200000">
            <a:off x="7371080" y="4737100"/>
            <a:ext cx="749935" cy="1629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tx1"/>
                </a:solidFill>
              </a:rPr>
              <a:t>Decoder with p</a:t>
            </a:r>
            <a:r>
              <a:rPr lang="x-none" altLang="en-IN" b="1" baseline="-25000">
                <a:solidFill>
                  <a:schemeClr val="tx1"/>
                </a:solidFill>
              </a:rPr>
              <a:t>3</a:t>
            </a:r>
            <a:endParaRPr lang="x-none" altLang="en-IN" b="1" baseline="-25000">
              <a:solidFill>
                <a:schemeClr val="tx1"/>
              </a:solidFill>
            </a:endParaRPr>
          </a:p>
        </p:txBody>
      </p:sp>
      <p:sp>
        <p:nvSpPr>
          <p:cNvPr id="247" name="Right Arrow 246"/>
          <p:cNvSpPr/>
          <p:nvPr/>
        </p:nvSpPr>
        <p:spPr>
          <a:xfrm>
            <a:off x="8597265" y="355917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59240" y="324485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49" name="TextBox 248"/>
          <p:cNvSpPr txBox="1"/>
          <p:nvPr/>
        </p:nvSpPr>
        <p:spPr>
          <a:xfrm>
            <a:off x="8552815" y="378587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50" name="Right Arrow 249"/>
          <p:cNvSpPr/>
          <p:nvPr/>
        </p:nvSpPr>
        <p:spPr>
          <a:xfrm>
            <a:off x="10702925" y="348805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1" name="Right Arrow 250"/>
          <p:cNvSpPr/>
          <p:nvPr/>
        </p:nvSpPr>
        <p:spPr>
          <a:xfrm>
            <a:off x="8608060" y="544512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170035" y="5130800"/>
            <a:ext cx="1483360" cy="8267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/>
              <a:t>Error Detection</a:t>
            </a:r>
            <a:endParaRPr lang="x-none" altLang="en-IN" b="1"/>
          </a:p>
        </p:txBody>
      </p:sp>
      <p:sp>
        <p:nvSpPr>
          <p:cNvPr id="253" name="TextBox 252"/>
          <p:cNvSpPr txBox="1"/>
          <p:nvPr/>
        </p:nvSpPr>
        <p:spPr>
          <a:xfrm>
            <a:off x="8552815" y="5671820"/>
            <a:ext cx="103251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LLR</a:t>
            </a:r>
            <a:endParaRPr lang="x-none" altLang="en-IN"/>
          </a:p>
        </p:txBody>
      </p:sp>
      <p:sp>
        <p:nvSpPr>
          <p:cNvPr id="254" name="Right Arrow 253"/>
          <p:cNvSpPr/>
          <p:nvPr/>
        </p:nvSpPr>
        <p:spPr>
          <a:xfrm>
            <a:off x="10713720" y="5374005"/>
            <a:ext cx="42545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179810" y="3071495"/>
            <a:ext cx="857250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Error</a:t>
            </a:r>
            <a:endParaRPr lang="x-none" altLang="en-IN" i="1"/>
          </a:p>
          <a:p>
            <a:r>
              <a:rPr lang="x-none" altLang="en-IN" i="1"/>
              <a:t>present </a:t>
            </a:r>
            <a:endParaRPr lang="x-none" altLang="en-IN" i="1"/>
          </a:p>
          <a:p>
            <a:endParaRPr lang="x-none" altLang="en-IN" i="1"/>
          </a:p>
        </p:txBody>
      </p:sp>
      <p:sp>
        <p:nvSpPr>
          <p:cNvPr id="257" name="TextBox 256"/>
          <p:cNvSpPr txBox="1"/>
          <p:nvPr/>
        </p:nvSpPr>
        <p:spPr>
          <a:xfrm>
            <a:off x="7638415" y="6045200"/>
            <a:ext cx="378460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tx1"/>
                </a:solidFill>
              </a:rPr>
              <a:t>^</a:t>
            </a:r>
            <a:endParaRPr lang="x-none" altLang="en-IN" sz="3200" b="1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637780" y="6256655"/>
            <a:ext cx="854075" cy="60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000" b="1"/>
              <a:t>X</a:t>
            </a:r>
            <a:endParaRPr lang="x-none" altLang="en-IN" sz="1600" b="1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7790180" y="5923280"/>
            <a:ext cx="9525" cy="252095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267" idx="1"/>
            <a:endCxn id="245" idx="1"/>
          </p:cNvCxnSpPr>
          <p:nvPr/>
        </p:nvCxnSpPr>
        <p:spPr>
          <a:xfrm rot="5400000" flipH="1" flipV="1">
            <a:off x="5419725" y="2043430"/>
            <a:ext cx="307340" cy="4324350"/>
          </a:xfrm>
          <a:prstGeom prst="bentConnector3">
            <a:avLst>
              <a:gd name="adj1" fmla="val -84091"/>
            </a:avLst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ight Arrow 260"/>
          <p:cNvSpPr/>
          <p:nvPr/>
        </p:nvSpPr>
        <p:spPr>
          <a:xfrm>
            <a:off x="6476365" y="353123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076315" y="336169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tx1"/>
                </a:solidFill>
              </a:rPr>
              <a:t>Y</a:t>
            </a:r>
            <a:r>
              <a:rPr lang="x-none" altLang="en-IN" sz="2000" b="1" i="1" baseline="30000">
                <a:solidFill>
                  <a:schemeClr val="tx1"/>
                </a:solidFill>
              </a:rPr>
              <a:t>0</a:t>
            </a:r>
            <a:endParaRPr lang="x-none" altLang="en-IN" sz="2000" b="1" i="1" baseline="30000">
              <a:solidFill>
                <a:schemeClr val="tx1"/>
              </a:solidFill>
            </a:endParaRPr>
          </a:p>
        </p:txBody>
      </p:sp>
      <p:sp>
        <p:nvSpPr>
          <p:cNvPr id="263" name="Right Arrow 262"/>
          <p:cNvSpPr/>
          <p:nvPr/>
        </p:nvSpPr>
        <p:spPr>
          <a:xfrm>
            <a:off x="6531610" y="5417185"/>
            <a:ext cx="327660" cy="20066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131560" y="524764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tx1"/>
                </a:solidFill>
              </a:rPr>
              <a:t>Y</a:t>
            </a:r>
            <a:r>
              <a:rPr lang="x-none" altLang="en-IN" sz="2000" b="1" i="1" baseline="30000">
                <a:solidFill>
                  <a:schemeClr val="tx1"/>
                </a:solidFill>
              </a:rPr>
              <a:t>0</a:t>
            </a:r>
            <a:endParaRPr lang="x-none" altLang="en-IN" sz="2000" b="1" i="1" baseline="3000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8" idx="1"/>
          </p:cNvCxnSpPr>
          <p:nvPr/>
        </p:nvCxnSpPr>
        <p:spPr>
          <a:xfrm rot="5400000" flipH="1" flipV="1">
            <a:off x="5045075" y="4083050"/>
            <a:ext cx="363220" cy="4138930"/>
          </a:xfrm>
          <a:prstGeom prst="bentConnector4">
            <a:avLst>
              <a:gd name="adj1" fmla="val -72378"/>
              <a:gd name="adj2" fmla="val 99969"/>
            </a:avLst>
          </a:prstGeom>
          <a:ln w="28575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Left Brace 266"/>
          <p:cNvSpPr/>
          <p:nvPr/>
        </p:nvSpPr>
        <p:spPr>
          <a:xfrm rot="16260000">
            <a:off x="3294380" y="3100705"/>
            <a:ext cx="236855" cy="2280285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8" name="Left Brace 267"/>
          <p:cNvSpPr/>
          <p:nvPr/>
        </p:nvSpPr>
        <p:spPr>
          <a:xfrm rot="16260000">
            <a:off x="3004185" y="4772025"/>
            <a:ext cx="311150" cy="2813685"/>
          </a:xfrm>
          <a:prstGeom prst="lef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781050"/>
            <a:ext cx="41890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425450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Most Reliable</a:t>
            </a:r>
            <a:endParaRPr lang="x-none" altLang="en-IN" sz="1600"/>
          </a:p>
        </p:txBody>
      </p:sp>
      <p:sp>
        <p:nvSpPr>
          <p:cNvPr id="271" name="TextBox 270"/>
          <p:cNvSpPr txBox="1"/>
          <p:nvPr/>
        </p:nvSpPr>
        <p:spPr>
          <a:xfrm>
            <a:off x="3477895" y="423545"/>
            <a:ext cx="143891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1600"/>
              <a:t>Least Reliable</a:t>
            </a:r>
            <a:endParaRPr lang="x-none" altLang="en-IN" sz="1600"/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/>
              <a:t>Mapping to bit-channels</a:t>
            </a:r>
            <a:endParaRPr lang="x-none" altLang="en-IN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" name="Table 50"/>
          <p:cNvGraphicFramePr/>
          <p:nvPr/>
        </p:nvGraphicFramePr>
        <p:xfrm>
          <a:off x="434975" y="72136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/>
          <p:nvPr/>
        </p:nvGraphicFramePr>
        <p:xfrm>
          <a:off x="439420" y="265049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/>
          <p:nvPr/>
        </p:nvGraphicFramePr>
        <p:xfrm>
          <a:off x="455930" y="42735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0" i="1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x-none" sz="1800" b="0" i="1" baseline="-25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5231765" y="417512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155180" y="417512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46210" y="419735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10175" y="251396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133590" y="251396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24620" y="253619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2 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5" name="Right Arrow 184"/>
          <p:cNvSpPr/>
          <p:nvPr/>
        </p:nvSpPr>
        <p:spPr>
          <a:xfrm>
            <a:off x="4803140" y="284607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Right Arrow 185"/>
          <p:cNvSpPr/>
          <p:nvPr/>
        </p:nvSpPr>
        <p:spPr>
          <a:xfrm>
            <a:off x="6847840" y="284670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9" name="Right Arrow 188"/>
          <p:cNvSpPr/>
          <p:nvPr/>
        </p:nvSpPr>
        <p:spPr>
          <a:xfrm>
            <a:off x="8760460" y="286893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0" name="Right Arrow 189"/>
          <p:cNvSpPr/>
          <p:nvPr/>
        </p:nvSpPr>
        <p:spPr>
          <a:xfrm>
            <a:off x="10640695" y="285750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3" name="Right Arrow 192"/>
          <p:cNvSpPr/>
          <p:nvPr/>
        </p:nvSpPr>
        <p:spPr>
          <a:xfrm>
            <a:off x="4791710" y="447421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" name="Right Arrow 193"/>
          <p:cNvSpPr/>
          <p:nvPr/>
        </p:nvSpPr>
        <p:spPr>
          <a:xfrm>
            <a:off x="6836410" y="447484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>
            <a:off x="8749030" y="449707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6" name="Right Arrow 195"/>
          <p:cNvSpPr/>
          <p:nvPr/>
        </p:nvSpPr>
        <p:spPr>
          <a:xfrm>
            <a:off x="10629265" y="448564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39725" y="1310005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1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51790" y="3217545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2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84810" y="4845050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3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699500" y="246761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688705" y="399605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0942955" y="268351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768330" y="3600450"/>
            <a:ext cx="1462405" cy="742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Error present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9" name="Right Arrow 208"/>
          <p:cNvSpPr/>
          <p:nvPr/>
        </p:nvSpPr>
        <p:spPr>
          <a:xfrm rot="5400000">
            <a:off x="11200130" y="332867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964545" y="422275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1" name="Right Arrow 210"/>
          <p:cNvSpPr/>
          <p:nvPr/>
        </p:nvSpPr>
        <p:spPr>
          <a:xfrm rot="5400000">
            <a:off x="11221720" y="486791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976610" y="5092065"/>
            <a:ext cx="1462405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No Error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935" y="5342255"/>
            <a:ext cx="4022725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Final decoding (all decoders use p</a:t>
            </a:r>
            <a:r>
              <a:rPr lang="x-none" altLang="en-IN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684135" y="5721350"/>
            <a:ext cx="2353310" cy="8248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decode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from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baseline="3000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89830" y="5721350"/>
            <a:ext cx="2243455" cy="8248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 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decode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from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7" name="Bent-Up Arrow 216"/>
          <p:cNvSpPr/>
          <p:nvPr/>
        </p:nvSpPr>
        <p:spPr>
          <a:xfrm rot="16260000" flipH="1">
            <a:off x="9738360" y="5474335"/>
            <a:ext cx="1148715" cy="416560"/>
          </a:xfrm>
          <a:prstGeom prst="bentUp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63195" y="5386070"/>
            <a:ext cx="11917045" cy="2159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ight Arrow 219"/>
          <p:cNvSpPr/>
          <p:nvPr/>
        </p:nvSpPr>
        <p:spPr>
          <a:xfrm rot="10980000">
            <a:off x="7295515" y="6043295"/>
            <a:ext cx="326390" cy="23558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1" name="Right Arrow 220"/>
          <p:cNvSpPr/>
          <p:nvPr/>
        </p:nvSpPr>
        <p:spPr>
          <a:xfrm rot="10980000">
            <a:off x="4596765" y="6038215"/>
            <a:ext cx="326390" cy="23558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38115" y="61785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61530" y="61785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52560" y="64008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1 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4831080" y="94996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6875780" y="95059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8788400" y="97282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10668635" y="96139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27440" y="57150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0895" y="78740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5400000">
            <a:off x="11228070" y="143256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752455" y="1791970"/>
            <a:ext cx="1462405" cy="742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Error present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09580" y="396240"/>
            <a:ext cx="72517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92345" y="55562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60850" y="594169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4345" y="573786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629920"/>
            <a:ext cx="41890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306705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Most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477895" y="294005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Least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Mapping to bit-channels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5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325" y="1879600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6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897630" y="2349500"/>
            <a:ext cx="1735455" cy="1224915"/>
            <a:chOff x="4118" y="3305"/>
            <a:chExt cx="2502" cy="1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4348480" y="2497455"/>
            <a:ext cx="1800225" cy="1224915"/>
            <a:chOff x="4118" y="3305"/>
            <a:chExt cx="2502" cy="16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7608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835" y="4174490"/>
            <a:ext cx="854075" cy="1626870"/>
            <a:chOff x="11658" y="6932"/>
            <a:chExt cx="1345" cy="2562"/>
          </a:xfrm>
        </p:grpSpPr>
        <p:sp>
          <p:nvSpPr>
            <p:cNvPr id="36" name="TextBox 35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982595" y="4087495"/>
            <a:ext cx="0" cy="3568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35800" y="4076700"/>
            <a:ext cx="0" cy="3568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02130" y="77216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134360" y="77470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308475" y="760730"/>
          <a:ext cx="506095" cy="44062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517650" y="949325"/>
            <a:ext cx="166370" cy="1944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7" name="Left Brace 6"/>
          <p:cNvSpPr/>
          <p:nvPr/>
        </p:nvSpPr>
        <p:spPr>
          <a:xfrm>
            <a:off x="2780665" y="833120"/>
            <a:ext cx="166370" cy="1421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Left Brace 7"/>
          <p:cNvSpPr/>
          <p:nvPr/>
        </p:nvSpPr>
        <p:spPr>
          <a:xfrm>
            <a:off x="4027805" y="807720"/>
            <a:ext cx="166370" cy="99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8215" y="104076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262505" y="666750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617595" y="46672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883410" y="5137785"/>
            <a:ext cx="47955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</a:t>
            </a:r>
            <a:r>
              <a:rPr lang="x-none" altLang="en-IN" baseline="-25000"/>
              <a:t>1            </a:t>
            </a:r>
            <a:r>
              <a:rPr lang="x-none" altLang="en-IN"/>
              <a:t> &lt;      p</a:t>
            </a:r>
            <a:r>
              <a:rPr lang="x-none" altLang="en-IN" baseline="-25000"/>
              <a:t>2</a:t>
            </a:r>
            <a:r>
              <a:rPr lang="x-none" altLang="en-IN"/>
              <a:t>      &lt;         p</a:t>
            </a:r>
            <a:r>
              <a:rPr lang="x-none" altLang="en-IN" baseline="-25000"/>
              <a:t>3</a:t>
            </a:r>
            <a:endParaRPr lang="x-none" altLang="en-IN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152650" y="1599565"/>
            <a:ext cx="5851525" cy="914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I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NETWORK</a:t>
            </a:r>
            <a:endParaRPr lang="x-none" altLang="en-I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8230" y="334708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145" y="3348990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8960" y="334835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2030" y="332295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214245" y="4258945"/>
            <a:ext cx="845820" cy="910590"/>
            <a:chOff x="9035" y="8026"/>
            <a:chExt cx="1332" cy="1434"/>
          </a:xfrm>
        </p:grpSpPr>
        <p:sp>
          <p:nvSpPr>
            <p:cNvPr id="4" name="TextBox 3"/>
            <p:cNvSpPr txBox="1"/>
            <p:nvPr/>
          </p:nvSpPr>
          <p:spPr>
            <a:xfrm>
              <a:off x="9054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5" y="8341"/>
              <a:ext cx="1332" cy="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000" b="1">
                  <a:solidFill>
                    <a:schemeClr val="accent1">
                      <a:lumMod val="75000"/>
                    </a:schemeClr>
                  </a:solidFill>
                </a:rPr>
                <a:t>X,Y,Z</a:t>
              </a:r>
              <a:endParaRPr lang="x-none" altLang="en-IN" sz="20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395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762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780155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68090" y="4492625"/>
            <a:ext cx="84582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W,Y,Z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37965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71010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92420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80355" y="4451350"/>
            <a:ext cx="111125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W,X,Z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4995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08040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7994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7880" y="4417060"/>
            <a:ext cx="111125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W,X,Y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5426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7905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310" y="143954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815" y="3425190"/>
            <a:ext cx="87503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2770" y="3349625"/>
            <a:ext cx="648335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143002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4450" y="2945130"/>
            <a:ext cx="2230755" cy="552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1">
                    <a:lumMod val="50000"/>
                  </a:schemeClr>
                </a:solidFill>
              </a:rPr>
              <a:t>Bits at Rate &gt; H(X|Y)</a:t>
            </a:r>
            <a:endParaRPr lang="x-none" altLang="en-IN" sz="2800" b="1" i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11115" y="3197860"/>
            <a:ext cx="99060" cy="6604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x-none" altLang="en-IN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RELIABLE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UNRELIABLE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28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8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28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8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6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260600" y="3785870"/>
            <a:ext cx="916305" cy="1154430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FROZEN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(set to '0')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2488688" y="1708121"/>
            <a:ext cx="5213862" cy="2200792"/>
            <a:chOff x="3811" y="2845"/>
            <a:chExt cx="12714" cy="5345"/>
          </a:xfrm>
        </p:grpSpPr>
        <p:sp>
          <p:nvSpPr>
            <p:cNvPr id="4" name="Rectangle 3"/>
            <p:cNvSpPr/>
            <p:nvPr/>
          </p:nvSpPr>
          <p:spPr>
            <a:xfrm>
              <a:off x="6619" y="2947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 b="1">
                  <a:solidFill>
                    <a:schemeClr val="tx1"/>
                  </a:solidFill>
                </a:rPr>
                <a:t>T</a:t>
              </a:r>
              <a:endParaRPr lang="x-none" altLang="en-IN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84" y="2845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r>
                <a:rPr lang="x-none" altLang="en-IN" sz="1400" b="1">
                  <a:solidFill>
                    <a:schemeClr val="tx1"/>
                  </a:solidFill>
                </a:rPr>
                <a:t>DECODER</a:t>
              </a:r>
              <a:endParaRPr lang="x-none" altLang="en-IN" sz="1400" b="1" baseline="300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14" y="4584"/>
              <a:ext cx="1074" cy="2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200" b="1">
                  <a:solidFill>
                    <a:schemeClr val="tx1"/>
                  </a:solidFill>
                </a:rPr>
                <a:t>W</a:t>
              </a:r>
              <a:r>
                <a:rPr lang="x-none" altLang="en-IN" sz="1200" b="1" baseline="-25000">
                  <a:solidFill>
                    <a:schemeClr val="tx1"/>
                  </a:solidFill>
                </a:rPr>
                <a:t>N</a:t>
              </a:r>
              <a:endParaRPr lang="x-none" altLang="en-IN" sz="1200" b="1" baseline="-2500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4747" y="3070"/>
              <a:ext cx="1875" cy="4897"/>
              <a:chOff x="4080" y="3305"/>
              <a:chExt cx="2539" cy="41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0">
              <a:off x="13389" y="2946"/>
              <a:ext cx="1875" cy="4998"/>
              <a:chOff x="4080" y="3305"/>
              <a:chExt cx="2539" cy="414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ight Arrow 39"/>
            <p:cNvSpPr/>
            <p:nvPr/>
          </p:nvSpPr>
          <p:spPr>
            <a:xfrm>
              <a:off x="8782" y="5161"/>
              <a:ext cx="664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0656" y="5178"/>
              <a:ext cx="629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96" y="3902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X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99" y="4804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47" y="4889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17" y="3885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Y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250" y="4345"/>
              <a:ext cx="596" cy="19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800" b="1">
                  <a:solidFill>
                    <a:schemeClr val="tx1"/>
                  </a:solidFill>
                </a:rPr>
                <a:t>^</a:t>
              </a:r>
              <a:endParaRPr lang="x-none" altLang="en-IN" sz="2800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0800000">
              <a:off x="3811" y="5962"/>
              <a:ext cx="1192" cy="181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vert" wrap="square" rtlCol="0">
              <a:spAutoFit/>
            </a:bodyPr>
            <a:p>
              <a:r>
                <a:rPr lang="x-none" altLang="en-IN" sz="1200">
                  <a:solidFill>
                    <a:schemeClr val="tx1"/>
                  </a:solidFill>
                </a:rPr>
                <a:t>FROZEN</a:t>
              </a:r>
              <a:endParaRPr lang="x-none" altLang="en-IN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x-none" altLang="en-IN" sz="4000" b="1" baseline="30000">
                <a:solidFill>
                  <a:schemeClr val="accent1">
                    <a:lumMod val="50000"/>
                  </a:schemeClr>
                </a:solidFill>
              </a:rPr>
              <a:t>-1</a:t>
            </a:r>
            <a:endParaRPr lang="x-none" altLang="en-IN" sz="40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6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FROZEN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Kingsoft Office WPP</Application>
  <PresentationFormat>Widescreen</PresentationFormat>
  <Paragraphs>499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33</cp:revision>
  <dcterms:created xsi:type="dcterms:W3CDTF">2018-01-21T11:29:51Z</dcterms:created>
  <dcterms:modified xsi:type="dcterms:W3CDTF">2018-01-21T11:29:51Z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16393ॠ-10.1.0.5707</vt:lpwstr>
  </property>
</Properties>
</file>