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5" r:id="rId5"/>
    <p:sldId id="258" r:id="rId6"/>
    <p:sldId id="272" r:id="rId7"/>
    <p:sldId id="260" r:id="rId8"/>
    <p:sldId id="271" r:id="rId9"/>
    <p:sldId id="279" r:id="rId10"/>
    <p:sldId id="273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ä¸­åº¦æ ·å¼ 1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/>
              <a:t>X</a:t>
            </a:r>
            <a:endParaRPr lang="x-none" altLang="en-IN" sz="5400"/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/>
              <a:t>Y</a:t>
            </a:r>
            <a:endParaRPr lang="x-none" altLang="en-IN" sz="6000"/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X</a:t>
              </a:r>
              <a:endParaRPr lang="x-none" altLang="en-IN" sz="3600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Y</a:t>
              </a:r>
              <a:endParaRPr lang="x-none" altLang="en-IN" sz="3600" b="1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02130" y="77216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134360" y="77470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308475" y="760730"/>
          <a:ext cx="506095" cy="44062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517650" y="949325"/>
            <a:ext cx="166370" cy="1944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Left Brace 6"/>
          <p:cNvSpPr/>
          <p:nvPr/>
        </p:nvSpPr>
        <p:spPr>
          <a:xfrm>
            <a:off x="2780665" y="833120"/>
            <a:ext cx="166370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Left Brace 7"/>
          <p:cNvSpPr/>
          <p:nvPr/>
        </p:nvSpPr>
        <p:spPr>
          <a:xfrm>
            <a:off x="4027805" y="807720"/>
            <a:ext cx="166370" cy="99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8215" y="104076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262505" y="66675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617595" y="46672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883410" y="5137785"/>
            <a:ext cx="47955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</a:t>
            </a:r>
            <a:r>
              <a:rPr lang="x-none" altLang="en-IN" baseline="-25000"/>
              <a:t>1            </a:t>
            </a:r>
            <a:r>
              <a:rPr lang="x-none" altLang="en-IN"/>
              <a:t> &lt;      p</a:t>
            </a:r>
            <a:r>
              <a:rPr lang="x-none" altLang="en-IN" baseline="-25000"/>
              <a:t>2</a:t>
            </a:r>
            <a:r>
              <a:rPr lang="x-none" altLang="en-IN"/>
              <a:t>      &lt;         p</a:t>
            </a:r>
            <a:r>
              <a:rPr lang="x-none" altLang="en-IN" baseline="-25000"/>
              <a:t>3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X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Y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tx1"/>
                  </a:solidFill>
                </a:rPr>
                <a:t>X</a:t>
              </a:r>
              <a:endParaRPr lang="x-none" altLang="en-IN" sz="3600" b="1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tx1"/>
                </a:solidFill>
              </a:rPr>
              <a:t>Bits at Rate &gt; H(X|Y)</a:t>
            </a:r>
            <a:endParaRPr lang="x-none" altLang="en-IN" sz="2800" b="1" i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2488688" y="1708121"/>
            <a:ext cx="5213862" cy="2200792"/>
            <a:chOff x="3811" y="2845"/>
            <a:chExt cx="12714" cy="5345"/>
          </a:xfrm>
        </p:grpSpPr>
        <p:sp>
          <p:nvSpPr>
            <p:cNvPr id="4" name="Rectangle 3"/>
            <p:cNvSpPr/>
            <p:nvPr/>
          </p:nvSpPr>
          <p:spPr>
            <a:xfrm>
              <a:off x="6619" y="2947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tx1"/>
                  </a:solidFill>
                </a:rPr>
                <a:t>T</a:t>
              </a:r>
              <a:endParaRPr lang="x-none" altLang="en-IN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84" y="2845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sz="1400" b="1">
                  <a:solidFill>
                    <a:schemeClr val="tx1"/>
                  </a:solidFill>
                </a:rPr>
                <a:t>DECODER</a:t>
              </a:r>
              <a:endParaRPr lang="x-none" altLang="en-IN" sz="1400" b="1" baseline="300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14" y="4584"/>
              <a:ext cx="1074" cy="2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200" b="1">
                  <a:solidFill>
                    <a:schemeClr val="tx1"/>
                  </a:solidFill>
                </a:rPr>
                <a:t>W</a:t>
              </a:r>
              <a:r>
                <a:rPr lang="x-none" altLang="en-IN" sz="1200" b="1" baseline="-25000">
                  <a:solidFill>
                    <a:schemeClr val="tx1"/>
                  </a:solidFill>
                </a:rPr>
                <a:t>N</a:t>
              </a:r>
              <a:endParaRPr lang="x-none" altLang="en-IN" sz="1200" b="1" baseline="-2500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4747" y="3070"/>
              <a:ext cx="1875" cy="4897"/>
              <a:chOff x="4080" y="3305"/>
              <a:chExt cx="2539" cy="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0">
              <a:off x="13389" y="2946"/>
              <a:ext cx="1875" cy="4998"/>
              <a:chOff x="4080" y="3305"/>
              <a:chExt cx="2539" cy="414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ight Arrow 39"/>
            <p:cNvSpPr/>
            <p:nvPr/>
          </p:nvSpPr>
          <p:spPr>
            <a:xfrm>
              <a:off x="8782" y="5161"/>
              <a:ext cx="664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0656" y="5178"/>
              <a:ext cx="629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96" y="3902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X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9" y="4804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47" y="4889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17" y="3885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Y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250" y="4345"/>
              <a:ext cx="596" cy="19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800" b="1">
                  <a:solidFill>
                    <a:schemeClr val="tx1"/>
                  </a:solidFill>
                </a:rPr>
                <a:t>^</a:t>
              </a:r>
              <a:endParaRPr lang="x-none" altLang="en-IN" sz="28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0800000">
              <a:off x="3811" y="5962"/>
              <a:ext cx="1192" cy="181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vert" wrap="square" rtlCol="0">
              <a:spAutoFit/>
            </a:bodyPr>
            <a:p>
              <a:r>
                <a:rPr lang="x-none" altLang="en-IN" sz="1200">
                  <a:solidFill>
                    <a:schemeClr val="tx1"/>
                  </a:solidFill>
                </a:rPr>
                <a:t>FROZEN</a:t>
              </a:r>
              <a:endParaRPr lang="x-none" altLang="en-I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862955" y="63246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 b="1">
                <a:solidFill>
                  <a:schemeClr val="tx1"/>
                </a:solidFill>
              </a:rPr>
              <a:t>T</a:t>
            </a:r>
            <a:r>
              <a:rPr lang="x-none" altLang="en-IN" sz="1600" b="1" baseline="30000">
                <a:solidFill>
                  <a:schemeClr val="tx1"/>
                </a:solidFill>
              </a:rPr>
              <a:t>-1</a:t>
            </a:r>
            <a:endParaRPr lang="x-none" altLang="en-IN" sz="1600" b="1" baseline="300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805" y="60071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1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375" y="932815"/>
            <a:ext cx="384810" cy="9645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x-none" altLang="en-IN" sz="1200" b="1">
                <a:solidFill>
                  <a:schemeClr val="tx1"/>
                </a:solidFill>
              </a:rPr>
              <a:t>BSC(p</a:t>
            </a:r>
            <a:r>
              <a:rPr lang="x-none" altLang="en-IN" sz="1200" b="1" baseline="-25000">
                <a:solidFill>
                  <a:schemeClr val="tx1"/>
                </a:solidFill>
              </a:rPr>
              <a:t>3</a:t>
            </a:r>
            <a:r>
              <a:rPr lang="x-none" altLang="en-IN" sz="1200" b="1">
                <a:solidFill>
                  <a:schemeClr val="tx1"/>
                </a:solidFill>
              </a:rPr>
              <a:t>)</a:t>
            </a:r>
            <a:endParaRPr lang="x-none" altLang="en-IN" sz="1200" b="1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09565" y="6921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7025" y="87312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09565" y="10858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07025" y="129159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6550" y="16141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3375" y="179578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6550" y="20078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3375" y="221361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662420" y="1320165"/>
            <a:ext cx="37211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92365" y="1336040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8605" y="90233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X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8875" y="118681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r>
              <a:rPr lang="x-none" altLang="en-IN" i="1" baseline="30000">
                <a:solidFill>
                  <a:schemeClr val="tx1"/>
                </a:solidFill>
              </a:rPr>
              <a:t>0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7280" y="92456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0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63305" y="129349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19750" y="195453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07685" y="215011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5657215" y="2240915"/>
            <a:ext cx="2555875" cy="243205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8645" y="2303780"/>
            <a:ext cx="0" cy="179705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146675" y="1590040"/>
            <a:ext cx="412115" cy="565150"/>
          </a:xfrm>
          <a:prstGeom prst="rect">
            <a:avLst/>
          </a:prstGeom>
          <a:noFill/>
          <a:ln w="28575">
            <a:noFill/>
          </a:ln>
        </p:spPr>
        <p:txBody>
          <a:bodyPr vert="vert" wrap="square" rtlCol="0">
            <a:spAutoFit/>
          </a:bodyPr>
          <a:p>
            <a:r>
              <a:rPr lang="x-none" altLang="en-IN" sz="900">
                <a:solidFill>
                  <a:schemeClr val="tx1"/>
                </a:solidFill>
              </a:rPr>
              <a:t>FROZEN</a:t>
            </a:r>
            <a:endParaRPr lang="x-none" altLang="en-IN" sz="90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/>
          <p:nvPr/>
        </p:nvGraphicFramePr>
        <p:xfrm>
          <a:off x="434975" y="991235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" name="TextBox 196"/>
          <p:cNvSpPr txBox="1"/>
          <p:nvPr/>
        </p:nvSpPr>
        <p:spPr>
          <a:xfrm>
            <a:off x="380365" y="196469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1</a:t>
            </a:r>
            <a:endParaRPr lang="x-none" altLang="en-IN"/>
          </a:p>
        </p:txBody>
      </p:sp>
      <p:sp>
        <p:nvSpPr>
          <p:cNvPr id="198" name="TextBox 197"/>
          <p:cNvSpPr txBox="1"/>
          <p:nvPr/>
        </p:nvSpPr>
        <p:spPr>
          <a:xfrm>
            <a:off x="385445" y="409829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2</a:t>
            </a:r>
            <a:endParaRPr lang="x-none" altLang="en-IN"/>
          </a:p>
        </p:txBody>
      </p:sp>
      <p:sp>
        <p:nvSpPr>
          <p:cNvPr id="199" name="TextBox 198"/>
          <p:cNvSpPr txBox="1"/>
          <p:nvPr/>
        </p:nvSpPr>
        <p:spPr>
          <a:xfrm>
            <a:off x="374015" y="607441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3</a:t>
            </a:r>
            <a:endParaRPr lang="x-none" altLang="en-IN"/>
          </a:p>
        </p:txBody>
      </p:sp>
      <p:sp>
        <p:nvSpPr>
          <p:cNvPr id="202" name="TextBox 201"/>
          <p:cNvSpPr txBox="1"/>
          <p:nvPr/>
        </p:nvSpPr>
        <p:spPr>
          <a:xfrm>
            <a:off x="9225280" y="97917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03" name="TextBox 202"/>
          <p:cNvSpPr txBox="1"/>
          <p:nvPr/>
        </p:nvSpPr>
        <p:spPr>
          <a:xfrm>
            <a:off x="8564880" y="152019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06" name="TextBox 205"/>
          <p:cNvSpPr txBox="1"/>
          <p:nvPr/>
        </p:nvSpPr>
        <p:spPr>
          <a:xfrm>
            <a:off x="11212830" y="895350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07" name="Right Arrow 206"/>
          <p:cNvSpPr/>
          <p:nvPr/>
        </p:nvSpPr>
        <p:spPr>
          <a:xfrm>
            <a:off x="10768965" y="12223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1241405" y="5092065"/>
            <a:ext cx="119824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No </a:t>
            </a:r>
            <a:endParaRPr lang="x-none" altLang="en-IN" sz="1600" i="1"/>
          </a:p>
          <a:p>
            <a:r>
              <a:rPr lang="x-none" altLang="en-IN" sz="1600" i="1"/>
              <a:t>Error </a:t>
            </a:r>
            <a:endParaRPr lang="x-none" altLang="en-IN" sz="1600" i="1"/>
          </a:p>
        </p:txBody>
      </p:sp>
      <p:graphicFrame>
        <p:nvGraphicFramePr>
          <p:cNvPr id="239" name="Table 238"/>
          <p:cNvGraphicFramePr/>
          <p:nvPr/>
        </p:nvGraphicFramePr>
        <p:xfrm>
          <a:off x="451485" y="34099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Table 239"/>
          <p:cNvGraphicFramePr/>
          <p:nvPr/>
        </p:nvGraphicFramePr>
        <p:xfrm>
          <a:off x="440690" y="53911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Left Brace 242"/>
          <p:cNvSpPr/>
          <p:nvPr/>
        </p:nvSpPr>
        <p:spPr>
          <a:xfrm rot="16260000">
            <a:off x="4051935" y="1183005"/>
            <a:ext cx="245745" cy="1169670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44" name="Elbow Connector 243"/>
          <p:cNvCxnSpPr>
            <a:stCxn id="243" idx="1"/>
          </p:cNvCxnSpPr>
          <p:nvPr/>
        </p:nvCxnSpPr>
        <p:spPr>
          <a:xfrm rot="5400000" flipV="1">
            <a:off x="4578985" y="1494155"/>
            <a:ext cx="135890" cy="94932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 rot="16200000">
            <a:off x="7360285" y="2861945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2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7371080" y="473710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7" name="Right Arrow 246"/>
          <p:cNvSpPr/>
          <p:nvPr/>
        </p:nvSpPr>
        <p:spPr>
          <a:xfrm>
            <a:off x="8597265" y="35591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59240" y="324485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49" name="TextBox 248"/>
          <p:cNvSpPr txBox="1"/>
          <p:nvPr/>
        </p:nvSpPr>
        <p:spPr>
          <a:xfrm>
            <a:off x="8552815" y="378587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0" name="Right Arrow 249"/>
          <p:cNvSpPr/>
          <p:nvPr/>
        </p:nvSpPr>
        <p:spPr>
          <a:xfrm>
            <a:off x="10702925" y="348805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1" name="Right Arrow 250"/>
          <p:cNvSpPr/>
          <p:nvPr/>
        </p:nvSpPr>
        <p:spPr>
          <a:xfrm>
            <a:off x="8608060" y="544512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170035" y="513080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53" name="TextBox 252"/>
          <p:cNvSpPr txBox="1"/>
          <p:nvPr/>
        </p:nvSpPr>
        <p:spPr>
          <a:xfrm>
            <a:off x="8552815" y="567182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4" name="Right Arrow 253"/>
          <p:cNvSpPr/>
          <p:nvPr/>
        </p:nvSpPr>
        <p:spPr>
          <a:xfrm>
            <a:off x="10713720" y="537400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179810" y="3071495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57" name="TextBox 256"/>
          <p:cNvSpPr txBox="1"/>
          <p:nvPr/>
        </p:nvSpPr>
        <p:spPr>
          <a:xfrm>
            <a:off x="7638415" y="6045200"/>
            <a:ext cx="378460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tx1"/>
                </a:solidFill>
              </a:rPr>
              <a:t>^</a:t>
            </a:r>
            <a:endParaRPr lang="x-none" altLang="en-IN" sz="3200" b="1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637780" y="6256655"/>
            <a:ext cx="85407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000" b="1"/>
              <a:t>X</a:t>
            </a:r>
            <a:endParaRPr lang="x-none" altLang="en-IN" sz="1600" b="1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7790180" y="5923280"/>
            <a:ext cx="9525" cy="25209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267" idx="1"/>
            <a:endCxn id="245" idx="1"/>
          </p:cNvCxnSpPr>
          <p:nvPr/>
        </p:nvCxnSpPr>
        <p:spPr>
          <a:xfrm rot="5400000" flipH="1" flipV="1">
            <a:off x="5419725" y="2043430"/>
            <a:ext cx="307340" cy="4324350"/>
          </a:xfrm>
          <a:prstGeom prst="bentConnector3">
            <a:avLst>
              <a:gd name="adj1" fmla="val -84091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ight Arrow 260"/>
          <p:cNvSpPr/>
          <p:nvPr/>
        </p:nvSpPr>
        <p:spPr>
          <a:xfrm>
            <a:off x="6476365" y="353123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76315" y="336169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sp>
        <p:nvSpPr>
          <p:cNvPr id="263" name="Right Arrow 262"/>
          <p:cNvSpPr/>
          <p:nvPr/>
        </p:nvSpPr>
        <p:spPr>
          <a:xfrm>
            <a:off x="6531610" y="541718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131560" y="524764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8" idx="1"/>
          </p:cNvCxnSpPr>
          <p:nvPr/>
        </p:nvCxnSpPr>
        <p:spPr>
          <a:xfrm rot="5400000" flipH="1" flipV="1">
            <a:off x="5045075" y="4083050"/>
            <a:ext cx="363220" cy="4138930"/>
          </a:xfrm>
          <a:prstGeom prst="bentConnector4">
            <a:avLst>
              <a:gd name="adj1" fmla="val -72378"/>
              <a:gd name="adj2" fmla="val 99969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Brace 266"/>
          <p:cNvSpPr/>
          <p:nvPr/>
        </p:nvSpPr>
        <p:spPr>
          <a:xfrm rot="16260000">
            <a:off x="3294380" y="3100705"/>
            <a:ext cx="236855" cy="2280285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8" name="Left Brace 267"/>
          <p:cNvSpPr/>
          <p:nvPr/>
        </p:nvSpPr>
        <p:spPr>
          <a:xfrm rot="16260000">
            <a:off x="3004185" y="4772025"/>
            <a:ext cx="311150" cy="2813685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781050"/>
            <a:ext cx="41890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425450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Most Reliable</a:t>
            </a:r>
            <a:endParaRPr lang="x-none" altLang="en-IN" sz="1600"/>
          </a:p>
        </p:txBody>
      </p:sp>
      <p:sp>
        <p:nvSpPr>
          <p:cNvPr id="271" name="TextBox 270"/>
          <p:cNvSpPr txBox="1"/>
          <p:nvPr/>
        </p:nvSpPr>
        <p:spPr>
          <a:xfrm>
            <a:off x="3477895" y="42354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Least Reliable</a:t>
            </a:r>
            <a:endParaRPr lang="x-none" altLang="en-IN" sz="1600"/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Mapping to bit-channels</a:t>
            </a:r>
            <a:endParaRPr lang="x-none" altLang="en-IN" i="1"/>
          </a:p>
        </p:txBody>
      </p:sp>
      <p:sp>
        <p:nvSpPr>
          <p:cNvPr id="2" name="Left Brace 1"/>
          <p:cNvSpPr/>
          <p:nvPr/>
        </p:nvSpPr>
        <p:spPr>
          <a:xfrm rot="16200000">
            <a:off x="1975485" y="200025"/>
            <a:ext cx="76200" cy="3046095"/>
          </a:xfrm>
          <a:prstGeom prst="leftBrace">
            <a:avLst>
              <a:gd name="adj1" fmla="val 8333"/>
              <a:gd name="adj2" fmla="val 5396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74215" y="1699260"/>
            <a:ext cx="69977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</a:t>
            </a:r>
            <a:r>
              <a:rPr lang="x-none" altLang="en-IN" baseline="-25000"/>
              <a:t>p1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862955" y="63246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 b="1">
                <a:solidFill>
                  <a:schemeClr val="tx1"/>
                </a:solidFill>
              </a:rPr>
              <a:t>T</a:t>
            </a:r>
            <a:r>
              <a:rPr lang="x-none" altLang="en-IN" sz="1600" b="1" baseline="30000">
                <a:solidFill>
                  <a:schemeClr val="tx1"/>
                </a:solidFill>
              </a:rPr>
              <a:t>-1</a:t>
            </a:r>
            <a:endParaRPr lang="x-none" altLang="en-IN" sz="1600" b="1" baseline="300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805" y="60071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1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375" y="932815"/>
            <a:ext cx="384810" cy="9645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x-none" altLang="en-IN" sz="1200" b="1">
                <a:solidFill>
                  <a:schemeClr val="tx1"/>
                </a:solidFill>
              </a:rPr>
              <a:t>BSC(p</a:t>
            </a:r>
            <a:r>
              <a:rPr lang="x-none" altLang="en-IN" sz="1200" b="1" baseline="-25000">
                <a:solidFill>
                  <a:schemeClr val="tx1"/>
                </a:solidFill>
              </a:rPr>
              <a:t>3</a:t>
            </a:r>
            <a:r>
              <a:rPr lang="x-none" altLang="en-IN" sz="1200" b="1">
                <a:solidFill>
                  <a:schemeClr val="tx1"/>
                </a:solidFill>
              </a:rPr>
              <a:t>)</a:t>
            </a:r>
            <a:endParaRPr lang="x-none" altLang="en-IN" sz="1200" b="1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09565" y="6921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7025" y="87312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09565" y="10858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07025" y="129159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6550" y="16141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3375" y="179578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6550" y="20078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3375" y="221361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662420" y="1320165"/>
            <a:ext cx="37211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92365" y="1336040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8605" y="90233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X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8875" y="118681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r>
              <a:rPr lang="x-none" altLang="en-IN" i="1" baseline="30000">
                <a:solidFill>
                  <a:schemeClr val="tx1"/>
                </a:solidFill>
              </a:rPr>
              <a:t>0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7280" y="92456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0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63305" y="129349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19750" y="195453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07685" y="215011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5657215" y="2240915"/>
            <a:ext cx="2555875" cy="243205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8645" y="2303780"/>
            <a:ext cx="0" cy="179705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146675" y="1590040"/>
            <a:ext cx="412115" cy="565150"/>
          </a:xfrm>
          <a:prstGeom prst="rect">
            <a:avLst/>
          </a:prstGeom>
          <a:noFill/>
          <a:ln w="28575">
            <a:noFill/>
          </a:ln>
        </p:spPr>
        <p:txBody>
          <a:bodyPr vert="vert" wrap="square" rtlCol="0">
            <a:spAutoFit/>
          </a:bodyPr>
          <a:p>
            <a:r>
              <a:rPr lang="x-none" altLang="en-IN" sz="900">
                <a:solidFill>
                  <a:schemeClr val="tx1"/>
                </a:solidFill>
              </a:rPr>
              <a:t>FROZEN</a:t>
            </a:r>
            <a:endParaRPr lang="x-none" altLang="en-IN" sz="90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/>
          <p:nvPr/>
        </p:nvGraphicFramePr>
        <p:xfrm>
          <a:off x="434975" y="991235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" name="TextBox 196"/>
          <p:cNvSpPr txBox="1"/>
          <p:nvPr/>
        </p:nvSpPr>
        <p:spPr>
          <a:xfrm>
            <a:off x="396875" y="178943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1</a:t>
            </a:r>
            <a:endParaRPr lang="x-none" altLang="en-IN"/>
          </a:p>
        </p:txBody>
      </p:sp>
      <p:sp>
        <p:nvSpPr>
          <p:cNvPr id="198" name="TextBox 197"/>
          <p:cNvSpPr txBox="1"/>
          <p:nvPr/>
        </p:nvSpPr>
        <p:spPr>
          <a:xfrm>
            <a:off x="368935" y="444817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2</a:t>
            </a:r>
            <a:endParaRPr lang="x-none" altLang="en-IN"/>
          </a:p>
        </p:txBody>
      </p:sp>
      <p:sp>
        <p:nvSpPr>
          <p:cNvPr id="199" name="TextBox 198"/>
          <p:cNvSpPr txBox="1"/>
          <p:nvPr/>
        </p:nvSpPr>
        <p:spPr>
          <a:xfrm>
            <a:off x="398780" y="632396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last Iteration</a:t>
            </a:r>
            <a:endParaRPr lang="x-none" altLang="en-IN"/>
          </a:p>
        </p:txBody>
      </p:sp>
      <p:sp>
        <p:nvSpPr>
          <p:cNvPr id="202" name="TextBox 201"/>
          <p:cNvSpPr txBox="1"/>
          <p:nvPr/>
        </p:nvSpPr>
        <p:spPr>
          <a:xfrm>
            <a:off x="9225280" y="97917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03" name="TextBox 202"/>
          <p:cNvSpPr txBox="1"/>
          <p:nvPr/>
        </p:nvSpPr>
        <p:spPr>
          <a:xfrm>
            <a:off x="8564880" y="152019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06" name="TextBox 205"/>
          <p:cNvSpPr txBox="1"/>
          <p:nvPr/>
        </p:nvSpPr>
        <p:spPr>
          <a:xfrm>
            <a:off x="11212830" y="895350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07" name="Right Arrow 206"/>
          <p:cNvSpPr/>
          <p:nvPr/>
        </p:nvSpPr>
        <p:spPr>
          <a:xfrm>
            <a:off x="10768965" y="12223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1241405" y="5092065"/>
            <a:ext cx="119824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No </a:t>
            </a:r>
            <a:endParaRPr lang="x-none" altLang="en-IN" sz="1600" i="1"/>
          </a:p>
          <a:p>
            <a:r>
              <a:rPr lang="x-none" altLang="en-IN" sz="1600" i="1"/>
              <a:t>Error </a:t>
            </a:r>
            <a:endParaRPr lang="x-none" altLang="en-IN" sz="1600" i="1"/>
          </a:p>
        </p:txBody>
      </p:sp>
      <p:graphicFrame>
        <p:nvGraphicFramePr>
          <p:cNvPr id="239" name="Table 238"/>
          <p:cNvGraphicFramePr/>
          <p:nvPr/>
        </p:nvGraphicFramePr>
        <p:xfrm>
          <a:off x="451485" y="34099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b="0" i="1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b="0" i="1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Table 239"/>
          <p:cNvGraphicFramePr/>
          <p:nvPr/>
        </p:nvGraphicFramePr>
        <p:xfrm>
          <a:off x="440690" y="53911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Left Brace 242"/>
          <p:cNvSpPr/>
          <p:nvPr/>
        </p:nvSpPr>
        <p:spPr>
          <a:xfrm rot="16260000">
            <a:off x="4051935" y="1183005"/>
            <a:ext cx="245745" cy="1169670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44" name="Elbow Connector 243"/>
          <p:cNvCxnSpPr/>
          <p:nvPr/>
        </p:nvCxnSpPr>
        <p:spPr>
          <a:xfrm rot="5400000" flipV="1">
            <a:off x="4578985" y="1502410"/>
            <a:ext cx="135890" cy="94932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 rot="16200000">
            <a:off x="7360285" y="2861945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2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7371080" y="473710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7" name="Right Arrow 246"/>
          <p:cNvSpPr/>
          <p:nvPr/>
        </p:nvSpPr>
        <p:spPr>
          <a:xfrm>
            <a:off x="8597265" y="35591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59240" y="324485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49" name="TextBox 248"/>
          <p:cNvSpPr txBox="1"/>
          <p:nvPr/>
        </p:nvSpPr>
        <p:spPr>
          <a:xfrm>
            <a:off x="8552815" y="378587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0" name="Right Arrow 249"/>
          <p:cNvSpPr/>
          <p:nvPr/>
        </p:nvSpPr>
        <p:spPr>
          <a:xfrm>
            <a:off x="10702925" y="348805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1" name="Right Arrow 250"/>
          <p:cNvSpPr/>
          <p:nvPr/>
        </p:nvSpPr>
        <p:spPr>
          <a:xfrm>
            <a:off x="8608060" y="544512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170035" y="513080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53" name="TextBox 252"/>
          <p:cNvSpPr txBox="1"/>
          <p:nvPr/>
        </p:nvSpPr>
        <p:spPr>
          <a:xfrm>
            <a:off x="8552815" y="567182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4" name="Right Arrow 253"/>
          <p:cNvSpPr/>
          <p:nvPr/>
        </p:nvSpPr>
        <p:spPr>
          <a:xfrm>
            <a:off x="10713720" y="537400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179810" y="3071495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57" name="TextBox 256"/>
          <p:cNvSpPr txBox="1"/>
          <p:nvPr/>
        </p:nvSpPr>
        <p:spPr>
          <a:xfrm>
            <a:off x="7638415" y="6045200"/>
            <a:ext cx="378460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tx1"/>
                </a:solidFill>
              </a:rPr>
              <a:t>^</a:t>
            </a:r>
            <a:endParaRPr lang="x-none" altLang="en-IN" sz="3200" b="1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637780" y="6256655"/>
            <a:ext cx="85407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000" b="1"/>
              <a:t>X</a:t>
            </a:r>
            <a:endParaRPr lang="x-none" altLang="en-IN" sz="1600" b="1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7790180" y="5923280"/>
            <a:ext cx="9525" cy="25209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ight Arrow 260"/>
          <p:cNvSpPr/>
          <p:nvPr/>
        </p:nvSpPr>
        <p:spPr>
          <a:xfrm>
            <a:off x="6476365" y="353123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76315" y="336169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sp>
        <p:nvSpPr>
          <p:cNvPr id="263" name="Right Arrow 262"/>
          <p:cNvSpPr/>
          <p:nvPr/>
        </p:nvSpPr>
        <p:spPr>
          <a:xfrm>
            <a:off x="6531610" y="541718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131560" y="524764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781050"/>
            <a:ext cx="41890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425450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Most Reliable</a:t>
            </a:r>
            <a:endParaRPr lang="x-none" altLang="en-IN" sz="1600"/>
          </a:p>
        </p:txBody>
      </p:sp>
      <p:sp>
        <p:nvSpPr>
          <p:cNvPr id="271" name="TextBox 270"/>
          <p:cNvSpPr txBox="1"/>
          <p:nvPr/>
        </p:nvSpPr>
        <p:spPr>
          <a:xfrm>
            <a:off x="3477895" y="42354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Least Reliable</a:t>
            </a:r>
            <a:endParaRPr lang="x-none" altLang="en-IN" sz="1600"/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Mapping to bit-channels</a:t>
            </a:r>
            <a:endParaRPr lang="x-none" altLang="en-IN" i="1"/>
          </a:p>
        </p:txBody>
      </p:sp>
      <p:sp>
        <p:nvSpPr>
          <p:cNvPr id="2" name="Left Brace 1"/>
          <p:cNvSpPr/>
          <p:nvPr/>
        </p:nvSpPr>
        <p:spPr>
          <a:xfrm rot="16200000">
            <a:off x="1975485" y="200025"/>
            <a:ext cx="76200" cy="3046095"/>
          </a:xfrm>
          <a:prstGeom prst="leftBrace">
            <a:avLst>
              <a:gd name="adj1" fmla="val 8333"/>
              <a:gd name="adj2" fmla="val 5396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74215" y="1699260"/>
            <a:ext cx="69977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</a:t>
            </a:r>
            <a:r>
              <a:rPr lang="x-none" altLang="en-IN" baseline="-25000"/>
              <a:t>p1</a:t>
            </a:r>
            <a:endParaRPr lang="x-none" altLang="en-IN" baseline="-25000"/>
          </a:p>
        </p:txBody>
      </p:sp>
      <p:sp>
        <p:nvSpPr>
          <p:cNvPr id="6" name="Left Brace 5"/>
          <p:cNvSpPr/>
          <p:nvPr/>
        </p:nvSpPr>
        <p:spPr>
          <a:xfrm rot="16260000">
            <a:off x="2961005" y="1242060"/>
            <a:ext cx="245745" cy="116967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2" name="Elbow Connector 11"/>
          <p:cNvCxnSpPr>
            <a:stCxn id="6" idx="1"/>
            <a:endCxn id="202" idx="2"/>
          </p:cNvCxnSpPr>
          <p:nvPr/>
        </p:nvCxnSpPr>
        <p:spPr>
          <a:xfrm rot="5400000" flipH="1" flipV="1">
            <a:off x="6452235" y="-1565275"/>
            <a:ext cx="143510" cy="6885305"/>
          </a:xfrm>
          <a:prstGeom prst="bentConnector3">
            <a:avLst>
              <a:gd name="adj1" fmla="val -701991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6260000">
            <a:off x="1977390" y="3608705"/>
            <a:ext cx="245745" cy="116967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5" name="Elbow Connector 14"/>
          <p:cNvCxnSpPr>
            <a:stCxn id="14" idx="1"/>
            <a:endCxn id="248" idx="2"/>
          </p:cNvCxnSpPr>
          <p:nvPr/>
        </p:nvCxnSpPr>
        <p:spPr>
          <a:xfrm rot="5400000" flipH="1" flipV="1">
            <a:off x="5877560" y="292100"/>
            <a:ext cx="244475" cy="7802880"/>
          </a:xfrm>
          <a:prstGeom prst="bentConnector3">
            <a:avLst>
              <a:gd name="adj1" fmla="val -10142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5" idx="3"/>
          </p:cNvCxnSpPr>
          <p:nvPr/>
        </p:nvCxnSpPr>
        <p:spPr>
          <a:xfrm flipH="1">
            <a:off x="7735570" y="2957830"/>
            <a:ext cx="5080" cy="344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6" idx="3"/>
          </p:cNvCxnSpPr>
          <p:nvPr/>
        </p:nvCxnSpPr>
        <p:spPr>
          <a:xfrm>
            <a:off x="7742555" y="4559300"/>
            <a:ext cx="381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6200000">
            <a:off x="1270000" y="3218180"/>
            <a:ext cx="109220" cy="1830070"/>
          </a:xfrm>
          <a:prstGeom prst="leftBrace">
            <a:avLst>
              <a:gd name="adj1" fmla="val 8333"/>
              <a:gd name="adj2" fmla="val 5396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17930" y="4136390"/>
            <a:ext cx="54483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</a:t>
            </a:r>
            <a:r>
              <a:rPr lang="x-none" altLang="en-IN" baseline="-25000"/>
              <a:t>p2</a:t>
            </a:r>
            <a:endParaRPr lang="x-none" altLang="en-IN" baseline="-25000"/>
          </a:p>
        </p:txBody>
      </p:sp>
      <p:sp>
        <p:nvSpPr>
          <p:cNvPr id="24" name="Left Brace 23"/>
          <p:cNvSpPr/>
          <p:nvPr/>
        </p:nvSpPr>
        <p:spPr>
          <a:xfrm rot="16200000">
            <a:off x="911860" y="5676265"/>
            <a:ext cx="76200" cy="847090"/>
          </a:xfrm>
          <a:prstGeom prst="leftBrace">
            <a:avLst>
              <a:gd name="adj1" fmla="val 8333"/>
              <a:gd name="adj2" fmla="val 5396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8510" y="6062345"/>
            <a:ext cx="69405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</a:t>
            </a:r>
            <a:r>
              <a:rPr lang="x-none" altLang="en-IN" baseline="-25000"/>
              <a:t>p3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" name="Table 50"/>
          <p:cNvGraphicFramePr/>
          <p:nvPr/>
        </p:nvGraphicFramePr>
        <p:xfrm>
          <a:off x="434975" y="72136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/>
          <p:nvPr/>
        </p:nvGraphicFramePr>
        <p:xfrm>
          <a:off x="439420" y="265049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/>
          <p:nvPr/>
        </p:nvGraphicFramePr>
        <p:xfrm>
          <a:off x="455930" y="42735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0" i="1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5231765" y="417512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55180" y="417512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46210" y="419735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10175" y="251396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133590" y="251396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24620" y="253619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2 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185" name="Right Arrow 184"/>
          <p:cNvSpPr/>
          <p:nvPr/>
        </p:nvSpPr>
        <p:spPr>
          <a:xfrm>
            <a:off x="4803140" y="284607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6" name="Right Arrow 185"/>
          <p:cNvSpPr/>
          <p:nvPr/>
        </p:nvSpPr>
        <p:spPr>
          <a:xfrm>
            <a:off x="6847840" y="284670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9" name="Right Arrow 188"/>
          <p:cNvSpPr/>
          <p:nvPr/>
        </p:nvSpPr>
        <p:spPr>
          <a:xfrm>
            <a:off x="8760460" y="286893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0" name="Right Arrow 189"/>
          <p:cNvSpPr/>
          <p:nvPr/>
        </p:nvSpPr>
        <p:spPr>
          <a:xfrm>
            <a:off x="10640695" y="285750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3" name="Right Arrow 192"/>
          <p:cNvSpPr/>
          <p:nvPr/>
        </p:nvSpPr>
        <p:spPr>
          <a:xfrm>
            <a:off x="4791710" y="447421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4" name="Right Arrow 193"/>
          <p:cNvSpPr/>
          <p:nvPr/>
        </p:nvSpPr>
        <p:spPr>
          <a:xfrm>
            <a:off x="6836410" y="447484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5" name="Right Arrow 194"/>
          <p:cNvSpPr/>
          <p:nvPr/>
        </p:nvSpPr>
        <p:spPr>
          <a:xfrm>
            <a:off x="8749030" y="449707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6" name="Right Arrow 195"/>
          <p:cNvSpPr/>
          <p:nvPr/>
        </p:nvSpPr>
        <p:spPr>
          <a:xfrm>
            <a:off x="10629265" y="448564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339725" y="131000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1</a:t>
            </a:r>
            <a:endParaRPr lang="x-none" altLang="en-IN"/>
          </a:p>
        </p:txBody>
      </p:sp>
      <p:sp>
        <p:nvSpPr>
          <p:cNvPr id="198" name="TextBox 197"/>
          <p:cNvSpPr txBox="1"/>
          <p:nvPr/>
        </p:nvSpPr>
        <p:spPr>
          <a:xfrm>
            <a:off x="351790" y="321754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2</a:t>
            </a:r>
            <a:endParaRPr lang="x-none" altLang="en-IN"/>
          </a:p>
        </p:txBody>
      </p:sp>
      <p:sp>
        <p:nvSpPr>
          <p:cNvPr id="199" name="TextBox 198"/>
          <p:cNvSpPr txBox="1"/>
          <p:nvPr/>
        </p:nvSpPr>
        <p:spPr>
          <a:xfrm>
            <a:off x="384810" y="484505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3</a:t>
            </a:r>
            <a:endParaRPr lang="x-none" altLang="en-IN"/>
          </a:p>
        </p:txBody>
      </p:sp>
      <p:sp>
        <p:nvSpPr>
          <p:cNvPr id="200" name="TextBox 199"/>
          <p:cNvSpPr txBox="1"/>
          <p:nvPr/>
        </p:nvSpPr>
        <p:spPr>
          <a:xfrm>
            <a:off x="8699500" y="24676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1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688705" y="399605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2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942955" y="268351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208" name="TextBox 207"/>
          <p:cNvSpPr txBox="1"/>
          <p:nvPr/>
        </p:nvSpPr>
        <p:spPr>
          <a:xfrm>
            <a:off x="10768330" y="3600450"/>
            <a:ext cx="146240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Error present </a:t>
            </a:r>
            <a:endParaRPr lang="x-none" altLang="en-IN" sz="1600" i="1"/>
          </a:p>
          <a:p>
            <a:endParaRPr lang="x-none" altLang="en-IN" sz="1600" i="1"/>
          </a:p>
        </p:txBody>
      </p:sp>
      <p:sp>
        <p:nvSpPr>
          <p:cNvPr id="209" name="Right Arrow 208"/>
          <p:cNvSpPr/>
          <p:nvPr/>
        </p:nvSpPr>
        <p:spPr>
          <a:xfrm rot="5400000">
            <a:off x="11200130" y="332867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64545" y="422275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211" name="Right Arrow 210"/>
          <p:cNvSpPr/>
          <p:nvPr/>
        </p:nvSpPr>
        <p:spPr>
          <a:xfrm rot="5400000">
            <a:off x="11221720" y="486791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976610" y="5092065"/>
            <a:ext cx="1462405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No Error </a:t>
            </a:r>
            <a:endParaRPr lang="x-none" altLang="en-IN" sz="1600" i="1"/>
          </a:p>
        </p:txBody>
      </p:sp>
      <p:sp>
        <p:nvSpPr>
          <p:cNvPr id="214" name="TextBox 213"/>
          <p:cNvSpPr txBox="1"/>
          <p:nvPr/>
        </p:nvSpPr>
        <p:spPr>
          <a:xfrm>
            <a:off x="368935" y="5342255"/>
            <a:ext cx="402272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Final decoding (all decoders use p</a:t>
            </a:r>
            <a:r>
              <a:rPr lang="x-none" altLang="en-IN" baseline="-25000"/>
              <a:t>3</a:t>
            </a:r>
            <a:r>
              <a:rPr lang="x-none" altLang="en-IN"/>
              <a:t>)</a:t>
            </a:r>
            <a:endParaRPr lang="x-none" altLang="en-IN"/>
          </a:p>
        </p:txBody>
      </p:sp>
      <p:sp>
        <p:nvSpPr>
          <p:cNvPr id="215" name="TextBox 214"/>
          <p:cNvSpPr txBox="1"/>
          <p:nvPr/>
        </p:nvSpPr>
        <p:spPr>
          <a:xfrm>
            <a:off x="7684135" y="5721350"/>
            <a:ext cx="2353310" cy="824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IN"/>
              <a:t>use </a:t>
            </a:r>
            <a:r>
              <a:rPr lang="x-none" altLang="en-IN" i="1"/>
              <a:t>u</a:t>
            </a:r>
            <a:r>
              <a:rPr lang="x-none" altLang="en-IN" i="1" baseline="-25000"/>
              <a:t>5</a:t>
            </a:r>
            <a:r>
              <a:rPr lang="x-none" altLang="en-IN"/>
              <a:t> </a:t>
            </a:r>
            <a:endParaRPr lang="x-none" altLang="en-IN"/>
          </a:p>
          <a:p>
            <a:r>
              <a:rPr lang="x-none" altLang="en-IN"/>
              <a:t>decode </a:t>
            </a:r>
            <a:r>
              <a:rPr lang="x-none" altLang="en-IN" i="1"/>
              <a:t>u</a:t>
            </a:r>
            <a:r>
              <a:rPr lang="x-none" altLang="en-IN" i="1" baseline="-25000"/>
              <a:t>3</a:t>
            </a:r>
            <a:r>
              <a:rPr lang="x-none" altLang="en-IN" i="1"/>
              <a:t>,u</a:t>
            </a:r>
            <a:r>
              <a:rPr lang="x-none" altLang="en-IN" i="1" baseline="-25000"/>
              <a:t>4</a:t>
            </a:r>
            <a:r>
              <a:rPr lang="x-none" altLang="en-IN"/>
              <a:t> from </a:t>
            </a:r>
            <a:r>
              <a:rPr lang="x-none" altLang="en-IN" i="1"/>
              <a:t>Y</a:t>
            </a:r>
            <a:r>
              <a:rPr lang="x-none" altLang="en-IN" baseline="30000"/>
              <a:t>1</a:t>
            </a:r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216" name="TextBox 215"/>
          <p:cNvSpPr txBox="1"/>
          <p:nvPr/>
        </p:nvSpPr>
        <p:spPr>
          <a:xfrm>
            <a:off x="4989830" y="5721350"/>
            <a:ext cx="2243455" cy="824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IN"/>
              <a:t>use</a:t>
            </a:r>
            <a:r>
              <a:rPr lang="x-none" altLang="en-IN" i="1"/>
              <a:t> u</a:t>
            </a:r>
            <a:r>
              <a:rPr lang="x-none" altLang="en-IN" i="1" baseline="-25000"/>
              <a:t>2</a:t>
            </a:r>
            <a:r>
              <a:rPr lang="x-none" altLang="en-IN" i="1"/>
              <a:t>,u</a:t>
            </a:r>
            <a:r>
              <a:rPr lang="x-none" altLang="en-IN" i="1" baseline="-25000"/>
              <a:t>3</a:t>
            </a:r>
            <a:r>
              <a:rPr lang="x-none" altLang="en-IN" i="1"/>
              <a:t>,u</a:t>
            </a:r>
            <a:r>
              <a:rPr lang="x-none" altLang="en-IN" i="1" baseline="-25000"/>
              <a:t>4</a:t>
            </a:r>
            <a:r>
              <a:rPr lang="x-none" altLang="en-IN" i="1"/>
              <a:t>,u</a:t>
            </a:r>
            <a:r>
              <a:rPr lang="x-none" altLang="en-IN" i="1" baseline="-25000"/>
              <a:t>5</a:t>
            </a:r>
            <a:r>
              <a:rPr lang="x-none" altLang="en-IN" i="1"/>
              <a:t> </a:t>
            </a:r>
            <a:endParaRPr lang="x-none" altLang="en-IN" i="1"/>
          </a:p>
          <a:p>
            <a:r>
              <a:rPr lang="x-none" altLang="en-IN"/>
              <a:t>decode </a:t>
            </a:r>
            <a:r>
              <a:rPr lang="x-none" altLang="en-IN" i="1"/>
              <a:t>u</a:t>
            </a:r>
            <a:r>
              <a:rPr lang="x-none" altLang="en-IN" i="1" baseline="-25000"/>
              <a:t>0</a:t>
            </a:r>
            <a:r>
              <a:rPr lang="x-none" altLang="en-IN" i="1"/>
              <a:t>,u</a:t>
            </a:r>
            <a:r>
              <a:rPr lang="x-none" altLang="en-IN" i="1" baseline="-25000"/>
              <a:t>1</a:t>
            </a:r>
            <a:r>
              <a:rPr lang="x-none" altLang="en-IN"/>
              <a:t> from </a:t>
            </a:r>
            <a:r>
              <a:rPr lang="x-none" altLang="en-IN" i="1"/>
              <a:t>Y</a:t>
            </a:r>
            <a:r>
              <a:rPr lang="x-none" altLang="en-IN" i="1" baseline="30000"/>
              <a:t>0</a:t>
            </a:r>
            <a:endParaRPr lang="x-none" altLang="en-IN" i="1" baseline="30000"/>
          </a:p>
        </p:txBody>
      </p:sp>
      <p:sp>
        <p:nvSpPr>
          <p:cNvPr id="217" name="Bent-Up Arrow 216"/>
          <p:cNvSpPr/>
          <p:nvPr/>
        </p:nvSpPr>
        <p:spPr>
          <a:xfrm rot="16260000" flipH="1">
            <a:off x="9738360" y="5474335"/>
            <a:ext cx="1148715" cy="41656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163195" y="5386070"/>
            <a:ext cx="11917045" cy="21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/>
          <p:cNvSpPr/>
          <p:nvPr/>
        </p:nvSpPr>
        <p:spPr>
          <a:xfrm rot="10980000">
            <a:off x="7295515" y="6043295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1" name="Right Arrow 220"/>
          <p:cNvSpPr/>
          <p:nvPr/>
        </p:nvSpPr>
        <p:spPr>
          <a:xfrm rot="10980000">
            <a:off x="4596765" y="6038215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59" name="Rectangle 58"/>
          <p:cNvSpPr/>
          <p:nvPr/>
        </p:nvSpPr>
        <p:spPr>
          <a:xfrm>
            <a:off x="5238115" y="61785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61530" y="61785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52560" y="64008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1 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4831080" y="94996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3" name="Right Arrow 62"/>
          <p:cNvSpPr/>
          <p:nvPr/>
        </p:nvSpPr>
        <p:spPr>
          <a:xfrm>
            <a:off x="6875780" y="95059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4" name="Right Arrow 63"/>
          <p:cNvSpPr/>
          <p:nvPr/>
        </p:nvSpPr>
        <p:spPr>
          <a:xfrm>
            <a:off x="8788400" y="97282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5" name="Right Arrow 64"/>
          <p:cNvSpPr/>
          <p:nvPr/>
        </p:nvSpPr>
        <p:spPr>
          <a:xfrm>
            <a:off x="10668635" y="96139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727440" y="57150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0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0895" y="78740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68" name="Right Arrow 67"/>
          <p:cNvSpPr/>
          <p:nvPr/>
        </p:nvSpPr>
        <p:spPr>
          <a:xfrm rot="5400000">
            <a:off x="11228070" y="143256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752455" y="1791970"/>
            <a:ext cx="146240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Error present </a:t>
            </a:r>
            <a:endParaRPr lang="x-none" altLang="en-IN" sz="1600" i="1"/>
          </a:p>
          <a:p>
            <a:endParaRPr lang="x-none" altLang="en-IN" sz="1600" i="1"/>
          </a:p>
        </p:txBody>
      </p:sp>
      <p:sp>
        <p:nvSpPr>
          <p:cNvPr id="70" name="TextBox 69"/>
          <p:cNvSpPr txBox="1"/>
          <p:nvPr/>
        </p:nvSpPr>
        <p:spPr>
          <a:xfrm>
            <a:off x="10609580" y="396240"/>
            <a:ext cx="72517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71" name="TextBox 70"/>
          <p:cNvSpPr txBox="1"/>
          <p:nvPr/>
        </p:nvSpPr>
        <p:spPr>
          <a:xfrm>
            <a:off x="4792345" y="55562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0850" y="594169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4345" y="5737860"/>
            <a:ext cx="378460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tx1"/>
                </a:solidFill>
              </a:rPr>
              <a:t>^</a:t>
            </a:r>
            <a:endParaRPr lang="x-none" altLang="en-IN" sz="3200" b="1">
              <a:solidFill>
                <a:schemeClr val="tx1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629920"/>
            <a:ext cx="41890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30670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Most Reliable</a:t>
            </a:r>
            <a:endParaRPr lang="x-none" altLang="en-IN" sz="1600"/>
          </a:p>
        </p:txBody>
      </p:sp>
      <p:sp>
        <p:nvSpPr>
          <p:cNvPr id="271" name="TextBox 270"/>
          <p:cNvSpPr txBox="1"/>
          <p:nvPr/>
        </p:nvSpPr>
        <p:spPr>
          <a:xfrm>
            <a:off x="3477895" y="29400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Least Reliable</a:t>
            </a:r>
            <a:endParaRPr lang="x-none" altLang="en-IN" sz="1600"/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Mapping to bit-channels</a:t>
            </a:r>
            <a:endParaRPr lang="x-none" altLang="en-IN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Kingsoft Office WPP</Application>
  <PresentationFormat>Widescreen</PresentationFormat>
  <Paragraphs>529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28</cp:revision>
  <dcterms:created xsi:type="dcterms:W3CDTF">2018-04-04T07:16:04Z</dcterms:created>
  <dcterms:modified xsi:type="dcterms:W3CDTF">2018-04-04T07:16:04Z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16393ࡁ-10.1.0.5707</vt:lpwstr>
  </property>
</Properties>
</file>