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5" r:id="rId5"/>
    <p:sldId id="258" r:id="rId6"/>
    <p:sldId id="272" r:id="rId7"/>
    <p:sldId id="260" r:id="rId8"/>
    <p:sldId id="271" r:id="rId9"/>
    <p:sldId id="273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/>
              <a:t>X</a:t>
            </a:r>
            <a:endParaRPr lang="x-none" altLang="en-IN" sz="5400"/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/>
              <a:t>Y</a:t>
            </a:r>
            <a:endParaRPr lang="x-none" altLang="en-IN" sz="6000"/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X</a:t>
              </a:r>
              <a:endParaRPr lang="x-none" altLang="en-IN" sz="36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Y</a:t>
              </a:r>
              <a:endParaRPr lang="x-none" altLang="en-IN" sz="3600" b="1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X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Y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X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tx1"/>
                </a:solidFill>
              </a:rPr>
              <a:t>Bits at Rate &gt; H(X|Y)</a:t>
            </a:r>
            <a:endParaRPr lang="x-none" altLang="en-IN" sz="2800" b="1" i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tx1"/>
                </a:solidFill>
              </a:rPr>
              <a:t>T</a:t>
            </a:r>
            <a:r>
              <a:rPr lang="x-none" altLang="en-IN" sz="1600" b="1" baseline="30000">
                <a:solidFill>
                  <a:schemeClr val="tx1"/>
                </a:solidFill>
              </a:rPr>
              <a:t>-1</a:t>
            </a:r>
            <a:endParaRPr lang="x-none" altLang="en-IN" sz="1600" b="1" baseline="30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1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tx1"/>
                </a:solidFill>
              </a:rPr>
              <a:t>BSC(p</a:t>
            </a:r>
            <a:r>
              <a:rPr lang="x-none" altLang="en-IN" sz="1200" b="1" baseline="-25000">
                <a:solidFill>
                  <a:schemeClr val="tx1"/>
                </a:solidFill>
              </a:rPr>
              <a:t>3</a:t>
            </a:r>
            <a:r>
              <a:rPr lang="x-none" altLang="en-IN" sz="1200" b="1">
                <a:solidFill>
                  <a:schemeClr val="tx1"/>
                </a:solidFill>
              </a:rPr>
              <a:t>)</a:t>
            </a:r>
            <a:endParaRPr lang="x-none" altLang="en-IN" sz="1200" b="1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X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tx1"/>
                </a:solidFill>
              </a:rPr>
              <a:t>FROZEN</a:t>
            </a:r>
            <a:endParaRPr lang="x-none" altLang="en-IN" sz="90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63220" y="166433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85445" y="409829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74015" y="607441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3</a:t>
            </a:r>
            <a:endParaRPr lang="x-none" altLang="en-IN"/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</a:t>
            </a:r>
            <a:endParaRPr lang="x-none" altLang="en-IN" sz="1600" i="1"/>
          </a:p>
          <a:p>
            <a:r>
              <a:rPr lang="x-none" altLang="en-IN" sz="1600" i="1"/>
              <a:t>Error </a:t>
            </a:r>
            <a:endParaRPr lang="x-none" altLang="en-IN" sz="1600" i="1"/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44" name="Elbow Connector 243"/>
          <p:cNvCxnSpPr>
            <a:stCxn id="243" idx="1"/>
          </p:cNvCxnSpPr>
          <p:nvPr/>
        </p:nvCxnSpPr>
        <p:spPr>
          <a:xfrm rot="5400000" flipV="1">
            <a:off x="4578985" y="1494155"/>
            <a:ext cx="135890" cy="94932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2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000" b="1"/>
              <a:t>X</a:t>
            </a:r>
            <a:endParaRPr lang="x-none" altLang="en-IN" sz="1600" b="1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67" idx="1"/>
            <a:endCxn id="245" idx="1"/>
          </p:cNvCxnSpPr>
          <p:nvPr/>
        </p:nvCxnSpPr>
        <p:spPr>
          <a:xfrm rot="5400000" flipH="1" flipV="1">
            <a:off x="5419725" y="2043430"/>
            <a:ext cx="307340" cy="4324350"/>
          </a:xfrm>
          <a:prstGeom prst="bentConnector3">
            <a:avLst>
              <a:gd name="adj1" fmla="val -84091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8" idx="1"/>
          </p:cNvCxnSpPr>
          <p:nvPr/>
        </p:nvCxnSpPr>
        <p:spPr>
          <a:xfrm rot="5400000" flipH="1" flipV="1">
            <a:off x="5045075" y="4083050"/>
            <a:ext cx="363220" cy="4138930"/>
          </a:xfrm>
          <a:prstGeom prst="bentConnector4">
            <a:avLst>
              <a:gd name="adj1" fmla="val -72378"/>
              <a:gd name="adj2" fmla="val 99969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Brace 266"/>
          <p:cNvSpPr/>
          <p:nvPr/>
        </p:nvSpPr>
        <p:spPr>
          <a:xfrm rot="16260000">
            <a:off x="3294380" y="3100705"/>
            <a:ext cx="236855" cy="22802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8" name="Left Brace 267"/>
          <p:cNvSpPr/>
          <p:nvPr/>
        </p:nvSpPr>
        <p:spPr>
          <a:xfrm rot="16260000">
            <a:off x="3004185" y="4772025"/>
            <a:ext cx="311150" cy="28136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2 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339725" y="131000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51790" y="321754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84810" y="484505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3</a:t>
            </a:r>
            <a:endParaRPr lang="x-none" altLang="en-IN"/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1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2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Error present </a:t>
            </a:r>
            <a:endParaRPr lang="x-none" altLang="en-IN" sz="1600" i="1"/>
          </a:p>
          <a:p>
            <a:endParaRPr lang="x-none" altLang="en-IN" sz="1600" i="1"/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Error </a:t>
            </a:r>
            <a:endParaRPr lang="x-none" altLang="en-IN" sz="1600" i="1"/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Final decoding (all decoders use p</a:t>
            </a:r>
            <a:r>
              <a:rPr lang="x-none" altLang="en-IN" baseline="-25000"/>
              <a:t>3</a:t>
            </a:r>
            <a:r>
              <a:rPr lang="x-none" altLang="en-IN"/>
              <a:t>)</a:t>
            </a:r>
            <a:endParaRPr lang="x-none" altLang="en-IN"/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 </a:t>
            </a:r>
            <a:r>
              <a:rPr lang="x-none" altLang="en-IN" i="1"/>
              <a:t>u</a:t>
            </a:r>
            <a:r>
              <a:rPr lang="x-none" altLang="en-IN" i="1" baseline="-25000"/>
              <a:t>5</a:t>
            </a:r>
            <a:r>
              <a:rPr lang="x-none" altLang="en-IN"/>
              <a:t> </a:t>
            </a:r>
            <a:endParaRPr lang="x-none" altLang="en-IN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baseline="30000"/>
              <a:t>1</a:t>
            </a:r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</a:t>
            </a:r>
            <a:r>
              <a:rPr lang="x-none" altLang="en-IN" i="1"/>
              <a:t> u</a:t>
            </a:r>
            <a:r>
              <a:rPr lang="x-none" altLang="en-IN" i="1" baseline="-25000"/>
              <a:t>2</a:t>
            </a:r>
            <a:r>
              <a:rPr lang="x-none" altLang="en-IN" i="1"/>
              <a:t>,u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 i="1"/>
              <a:t>,u</a:t>
            </a:r>
            <a:r>
              <a:rPr lang="x-none" altLang="en-IN" i="1" baseline="-25000"/>
              <a:t>5</a:t>
            </a:r>
            <a:r>
              <a:rPr lang="x-none" altLang="en-IN" i="1"/>
              <a:t> </a:t>
            </a:r>
            <a:endParaRPr lang="x-none" altLang="en-IN" i="1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0</a:t>
            </a:r>
            <a:r>
              <a:rPr lang="x-none" altLang="en-IN" i="1"/>
              <a:t>,u</a:t>
            </a:r>
            <a:r>
              <a:rPr lang="x-none" altLang="en-IN" i="1" baseline="-25000"/>
              <a:t>1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i="1" baseline="30000"/>
              <a:t>0</a:t>
            </a:r>
            <a:endParaRPr lang="x-none" altLang="en-IN" i="1" baseline="30000"/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59" name="Rectangle 58"/>
          <p:cNvSpPr/>
          <p:nvPr/>
        </p:nvSpPr>
        <p:spPr>
          <a:xfrm>
            <a:off x="5238115" y="61785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61530" y="61785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52560" y="64008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1</a:t>
            </a:r>
            <a:r>
              <a:rPr lang="x-none" altLang="en-IN" b="1" baseline="-25000">
                <a:solidFill>
                  <a:schemeClr val="tx1"/>
                </a:solidFill>
              </a:rPr>
              <a:t> 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831080" y="94996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3" name="Right Arrow 62"/>
          <p:cNvSpPr/>
          <p:nvPr/>
        </p:nvSpPr>
        <p:spPr>
          <a:xfrm>
            <a:off x="6875780" y="95059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4" name="Right Arrow 63"/>
          <p:cNvSpPr/>
          <p:nvPr/>
        </p:nvSpPr>
        <p:spPr>
          <a:xfrm>
            <a:off x="8788400" y="97282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5" name="Right Arrow 64"/>
          <p:cNvSpPr/>
          <p:nvPr/>
        </p:nvSpPr>
        <p:spPr>
          <a:xfrm>
            <a:off x="10668635" y="96139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727440" y="57150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0895" y="78740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68" name="Right Arrow 67"/>
          <p:cNvSpPr/>
          <p:nvPr/>
        </p:nvSpPr>
        <p:spPr>
          <a:xfrm rot="5400000">
            <a:off x="11228070" y="143256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52455" y="1791970"/>
            <a:ext cx="146240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Error present </a:t>
            </a:r>
            <a:endParaRPr lang="x-none" altLang="en-IN" sz="1600" i="1"/>
          </a:p>
          <a:p>
            <a:endParaRPr lang="x-none" altLang="en-IN" sz="1600" i="1"/>
          </a:p>
        </p:txBody>
      </p:sp>
      <p:sp>
        <p:nvSpPr>
          <p:cNvPr id="70" name="TextBox 69"/>
          <p:cNvSpPr txBox="1"/>
          <p:nvPr/>
        </p:nvSpPr>
        <p:spPr>
          <a:xfrm>
            <a:off x="10609580" y="396240"/>
            <a:ext cx="72517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71" name="TextBox 70"/>
          <p:cNvSpPr txBox="1"/>
          <p:nvPr/>
        </p:nvSpPr>
        <p:spPr>
          <a:xfrm>
            <a:off x="4792345" y="55562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0850" y="594169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4345" y="573786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62992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30670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29400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Kingsoft Office WPP</Application>
  <PresentationFormat>Widescreen</PresentationFormat>
  <Paragraphs>412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27</cp:revision>
  <dcterms:created xsi:type="dcterms:W3CDTF">2018-01-16T10:03:27Z</dcterms:created>
  <dcterms:modified xsi:type="dcterms:W3CDTF">2018-01-16T10:03:27Z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16393࠻-10.1.0.5707</vt:lpwstr>
  </property>
</Properties>
</file>