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9" r:id="rId4"/>
    <p:sldId id="257" r:id="rId5"/>
    <p:sldId id="265" r:id="rId6"/>
    <p:sldId id="299" r:id="rId7"/>
    <p:sldId id="258" r:id="rId8"/>
    <p:sldId id="280" r:id="rId9"/>
    <p:sldId id="272" r:id="rId10"/>
    <p:sldId id="260" r:id="rId11"/>
    <p:sldId id="281" r:id="rId12"/>
    <p:sldId id="271" r:id="rId13"/>
    <p:sldId id="292" r:id="rId14"/>
    <p:sldId id="273" r:id="rId15"/>
    <p:sldId id="263" r:id="rId16"/>
    <p:sldId id="264" r:id="rId17"/>
    <p:sldId id="295" r:id="rId18"/>
    <p:sldId id="296" r:id="rId19"/>
    <p:sldId id="297" r:id="rId20"/>
    <p:sldId id="298" r:id="rId21"/>
    <p:sldId id="294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3E6"/>
    <a:srgbClr val="F3BE3D"/>
    <a:srgbClr val="43F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ä¸­åº¦æ ·å¼ 1 - å¼ºè°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Picture 16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313944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n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9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n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5" y="312864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Oval 20"/>
          <p:cNvSpPr/>
          <p:nvPr/>
        </p:nvSpPr>
        <p:spPr>
          <a:xfrm>
            <a:off x="2751455" y="1504950"/>
            <a:ext cx="205105" cy="196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" name="Oval 21"/>
          <p:cNvSpPr/>
          <p:nvPr/>
        </p:nvSpPr>
        <p:spPr>
          <a:xfrm>
            <a:off x="2531110" y="2038350"/>
            <a:ext cx="481330" cy="44196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3" name="Oval 22"/>
          <p:cNvSpPr/>
          <p:nvPr/>
        </p:nvSpPr>
        <p:spPr>
          <a:xfrm>
            <a:off x="3169920" y="141414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4" name="Oval 23"/>
          <p:cNvSpPr/>
          <p:nvPr/>
        </p:nvSpPr>
        <p:spPr>
          <a:xfrm>
            <a:off x="4074795" y="21310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5" name="Oval 24"/>
          <p:cNvSpPr/>
          <p:nvPr/>
        </p:nvSpPr>
        <p:spPr>
          <a:xfrm>
            <a:off x="4367530" y="1332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" name="Oval 25"/>
          <p:cNvSpPr/>
          <p:nvPr/>
        </p:nvSpPr>
        <p:spPr>
          <a:xfrm>
            <a:off x="5414010" y="135255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7" name="Oval 26"/>
          <p:cNvSpPr/>
          <p:nvPr/>
        </p:nvSpPr>
        <p:spPr>
          <a:xfrm>
            <a:off x="4956810" y="227203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8" name="Oval 27"/>
          <p:cNvSpPr/>
          <p:nvPr/>
        </p:nvSpPr>
        <p:spPr>
          <a:xfrm>
            <a:off x="6349365" y="146748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9" name="Oval 28"/>
          <p:cNvSpPr/>
          <p:nvPr/>
        </p:nvSpPr>
        <p:spPr>
          <a:xfrm>
            <a:off x="5734050" y="1713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0" name="Oval 29"/>
          <p:cNvSpPr/>
          <p:nvPr/>
        </p:nvSpPr>
        <p:spPr>
          <a:xfrm>
            <a:off x="6058535" y="20802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Oval 30"/>
          <p:cNvSpPr/>
          <p:nvPr/>
        </p:nvSpPr>
        <p:spPr>
          <a:xfrm>
            <a:off x="7472045" y="156654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2" name="Oval 31"/>
          <p:cNvSpPr/>
          <p:nvPr/>
        </p:nvSpPr>
        <p:spPr>
          <a:xfrm>
            <a:off x="3585210" y="1593215"/>
            <a:ext cx="464820" cy="441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3" name="Oval 32"/>
          <p:cNvSpPr/>
          <p:nvPr/>
        </p:nvSpPr>
        <p:spPr>
          <a:xfrm>
            <a:off x="6631940" y="1840230"/>
            <a:ext cx="394335" cy="3689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980" y="2714625"/>
            <a:ext cx="129540" cy="367030"/>
            <a:chOff x="3948" y="4275"/>
            <a:chExt cx="204" cy="578"/>
          </a:xfrm>
          <a:effectLst/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052570" y="2703830"/>
            <a:ext cx="129540" cy="367030"/>
            <a:chOff x="3948" y="4275"/>
            <a:chExt cx="204" cy="578"/>
          </a:xfrm>
          <a:effectLst/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770880" y="2714625"/>
            <a:ext cx="129540" cy="367030"/>
            <a:chOff x="3948" y="4275"/>
            <a:chExt cx="204" cy="578"/>
          </a:xfrm>
          <a:effectLst/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519035" y="2722880"/>
            <a:ext cx="129540" cy="367030"/>
            <a:chOff x="3948" y="4275"/>
            <a:chExt cx="204" cy="578"/>
          </a:xfrm>
          <a:effectLst/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2541905" y="2027555"/>
            <a:ext cx="481330" cy="44196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0" name="Oval 49"/>
          <p:cNvSpPr/>
          <p:nvPr/>
        </p:nvSpPr>
        <p:spPr>
          <a:xfrm>
            <a:off x="4378325" y="1322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1" name="Oval 50"/>
          <p:cNvSpPr/>
          <p:nvPr/>
        </p:nvSpPr>
        <p:spPr>
          <a:xfrm>
            <a:off x="5744845" y="1703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2" name="Oval 51"/>
          <p:cNvSpPr/>
          <p:nvPr/>
        </p:nvSpPr>
        <p:spPr>
          <a:xfrm>
            <a:off x="7252970" y="203517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3" name="Oval 52"/>
          <p:cNvSpPr/>
          <p:nvPr/>
        </p:nvSpPr>
        <p:spPr>
          <a:xfrm>
            <a:off x="7726680" y="1828800"/>
            <a:ext cx="81280" cy="78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54" name="Straight Connector 53"/>
          <p:cNvCxnSpPr>
            <a:stCxn id="49" idx="7"/>
            <a:endCxn id="32" idx="2"/>
          </p:cNvCxnSpPr>
          <p:nvPr/>
        </p:nvCxnSpPr>
        <p:spPr>
          <a:xfrm flipV="1">
            <a:off x="2952750" y="1814195"/>
            <a:ext cx="632460" cy="2781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2"/>
          </p:cNvCxnSpPr>
          <p:nvPr/>
        </p:nvCxnSpPr>
        <p:spPr>
          <a:xfrm flipH="1" flipV="1">
            <a:off x="2063750" y="2206625"/>
            <a:ext cx="478155" cy="419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9" idx="0"/>
            <a:endCxn id="21" idx="4"/>
          </p:cNvCxnSpPr>
          <p:nvPr/>
        </p:nvCxnSpPr>
        <p:spPr>
          <a:xfrm flipV="1">
            <a:off x="2782570" y="1701800"/>
            <a:ext cx="71755" cy="32575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6"/>
          </p:cNvCxnSpPr>
          <p:nvPr/>
        </p:nvCxnSpPr>
        <p:spPr>
          <a:xfrm>
            <a:off x="3375025" y="1512570"/>
            <a:ext cx="223520" cy="133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3" idx="1"/>
          </p:cNvCxnSpPr>
          <p:nvPr/>
        </p:nvCxnSpPr>
        <p:spPr>
          <a:xfrm flipH="1" flipV="1">
            <a:off x="3025775" y="1201420"/>
            <a:ext cx="173990" cy="24130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2"/>
            <a:endCxn id="21" idx="6"/>
          </p:cNvCxnSpPr>
          <p:nvPr/>
        </p:nvCxnSpPr>
        <p:spPr>
          <a:xfrm flipH="1">
            <a:off x="2956560" y="1512570"/>
            <a:ext cx="213360" cy="9080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3"/>
          </p:cNvCxnSpPr>
          <p:nvPr/>
        </p:nvCxnSpPr>
        <p:spPr>
          <a:xfrm flipH="1">
            <a:off x="3382645" y="1970405"/>
            <a:ext cx="270510" cy="5607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7"/>
            <a:endCxn id="50" idx="2"/>
          </p:cNvCxnSpPr>
          <p:nvPr/>
        </p:nvCxnSpPr>
        <p:spPr>
          <a:xfrm flipV="1">
            <a:off x="3982085" y="1420495"/>
            <a:ext cx="396240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1"/>
          </p:cNvCxnSpPr>
          <p:nvPr/>
        </p:nvCxnSpPr>
        <p:spPr>
          <a:xfrm flipH="1" flipV="1">
            <a:off x="4182110" y="1082675"/>
            <a:ext cx="226060" cy="26797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4"/>
          </p:cNvCxnSpPr>
          <p:nvPr/>
        </p:nvCxnSpPr>
        <p:spPr>
          <a:xfrm flipH="1">
            <a:off x="4452620" y="1518920"/>
            <a:ext cx="28575" cy="35306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2" idx="5"/>
            <a:endCxn id="24" idx="1"/>
          </p:cNvCxnSpPr>
          <p:nvPr/>
        </p:nvCxnSpPr>
        <p:spPr>
          <a:xfrm>
            <a:off x="3982085" y="1970405"/>
            <a:ext cx="122555" cy="1892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6"/>
            <a:endCxn id="27" idx="2"/>
          </p:cNvCxnSpPr>
          <p:nvPr/>
        </p:nvCxnSpPr>
        <p:spPr>
          <a:xfrm>
            <a:off x="4279900" y="2229485"/>
            <a:ext cx="676910" cy="1409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7" idx="3"/>
          </p:cNvCxnSpPr>
          <p:nvPr/>
        </p:nvCxnSpPr>
        <p:spPr>
          <a:xfrm flipH="1">
            <a:off x="4830445" y="2440305"/>
            <a:ext cx="156210" cy="23114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6" idx="5"/>
            <a:endCxn id="51" idx="1"/>
          </p:cNvCxnSpPr>
          <p:nvPr/>
        </p:nvCxnSpPr>
        <p:spPr>
          <a:xfrm>
            <a:off x="5589270" y="1520825"/>
            <a:ext cx="185420" cy="2108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6" idx="0"/>
          </p:cNvCxnSpPr>
          <p:nvPr/>
        </p:nvCxnSpPr>
        <p:spPr>
          <a:xfrm flipH="1" flipV="1">
            <a:off x="5501005" y="1104265"/>
            <a:ext cx="15875" cy="248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6" idx="3"/>
          </p:cNvCxnSpPr>
          <p:nvPr/>
        </p:nvCxnSpPr>
        <p:spPr>
          <a:xfrm flipH="1">
            <a:off x="5122545" y="1520825"/>
            <a:ext cx="321310" cy="2432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1" idx="6"/>
            <a:endCxn id="33" idx="2"/>
          </p:cNvCxnSpPr>
          <p:nvPr/>
        </p:nvCxnSpPr>
        <p:spPr>
          <a:xfrm>
            <a:off x="5949950" y="1801495"/>
            <a:ext cx="681990" cy="2235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0" idx="1"/>
            <a:endCxn id="51" idx="5"/>
          </p:cNvCxnSpPr>
          <p:nvPr/>
        </p:nvCxnSpPr>
        <p:spPr>
          <a:xfrm flipH="1" flipV="1">
            <a:off x="5920105" y="1871345"/>
            <a:ext cx="168275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3" idx="1"/>
          </p:cNvCxnSpPr>
          <p:nvPr/>
        </p:nvCxnSpPr>
        <p:spPr>
          <a:xfrm flipH="1" flipV="1">
            <a:off x="6517005" y="1666240"/>
            <a:ext cx="172720" cy="22796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1" idx="2"/>
          </p:cNvCxnSpPr>
          <p:nvPr/>
        </p:nvCxnSpPr>
        <p:spPr>
          <a:xfrm flipV="1">
            <a:off x="6968490" y="1664970"/>
            <a:ext cx="503555" cy="2292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8" idx="7"/>
          </p:cNvCxnSpPr>
          <p:nvPr/>
        </p:nvCxnSpPr>
        <p:spPr>
          <a:xfrm flipV="1">
            <a:off x="6524625" y="1374775"/>
            <a:ext cx="154305" cy="121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8" idx="2"/>
          </p:cNvCxnSpPr>
          <p:nvPr/>
        </p:nvCxnSpPr>
        <p:spPr>
          <a:xfrm flipH="1">
            <a:off x="6138545" y="1565910"/>
            <a:ext cx="210820" cy="31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07300" y="1731010"/>
            <a:ext cx="151765" cy="1047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1" idx="0"/>
          </p:cNvCxnSpPr>
          <p:nvPr/>
        </p:nvCxnSpPr>
        <p:spPr>
          <a:xfrm flipV="1">
            <a:off x="7574915" y="1385570"/>
            <a:ext cx="55245" cy="1809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3" idx="7"/>
          </p:cNvCxnSpPr>
          <p:nvPr/>
        </p:nvCxnSpPr>
        <p:spPr>
          <a:xfrm flipV="1">
            <a:off x="7795895" y="1720215"/>
            <a:ext cx="234315" cy="12001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5"/>
          </p:cNvCxnSpPr>
          <p:nvPr/>
        </p:nvCxnSpPr>
        <p:spPr>
          <a:xfrm>
            <a:off x="7795895" y="1895475"/>
            <a:ext cx="114935" cy="1816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6"/>
          </p:cNvCxnSpPr>
          <p:nvPr/>
        </p:nvCxnSpPr>
        <p:spPr>
          <a:xfrm>
            <a:off x="7458075" y="2133600"/>
            <a:ext cx="269240" cy="7302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3" idx="3"/>
          </p:cNvCxnSpPr>
          <p:nvPr/>
        </p:nvCxnSpPr>
        <p:spPr>
          <a:xfrm flipV="1">
            <a:off x="7457440" y="1895475"/>
            <a:ext cx="281305" cy="1600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7" idx="7"/>
            <a:endCxn id="51" idx="3"/>
          </p:cNvCxnSpPr>
          <p:nvPr/>
        </p:nvCxnSpPr>
        <p:spPr>
          <a:xfrm flipV="1">
            <a:off x="5132070" y="1871345"/>
            <a:ext cx="642620" cy="42926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71015" y="1795780"/>
            <a:ext cx="1329690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x-none" altLang="en-IN" sz="4000" b="1" baseline="30000">
                <a:solidFill>
                  <a:schemeClr val="accent1">
                    <a:lumMod val="50000"/>
                  </a:schemeClr>
                </a:solidFill>
              </a:rPr>
              <a:t>-1</a:t>
            </a:r>
            <a:endParaRPr lang="x-none" altLang="en-IN" sz="4000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3040" y="1731010"/>
            <a:ext cx="1329690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sz="3600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1440" y="2835275"/>
            <a:ext cx="681990" cy="127571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 flipH="1">
            <a:off x="962025" y="1918335"/>
            <a:ext cx="78803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88335" y="3201670"/>
            <a:ext cx="659765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660900" y="3234055"/>
            <a:ext cx="581660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1500" y="2348230"/>
            <a:ext cx="875030" cy="1115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x-none" altLang="en-IN" sz="4000" b="1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4000" b="1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275" y="3018155"/>
            <a:ext cx="875030" cy="10090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sz="36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36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0890" y="2348230"/>
            <a:ext cx="875030" cy="1115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4000" b="1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4000" b="1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8080" y="1706880"/>
            <a:ext cx="1016635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x-none" altLang="en-IN" sz="3600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1315" y="2402840"/>
            <a:ext cx="875030" cy="10090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sz="36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36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6720" y="2586990"/>
            <a:ext cx="378460" cy="1626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accent1">
                    <a:lumMod val="50000"/>
                  </a:schemeClr>
                </a:solidFill>
              </a:rPr>
              <a:t>^</a:t>
            </a:r>
            <a:endParaRPr lang="x-none" altLang="en-IN" sz="6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61150" y="3147695"/>
            <a:ext cx="754380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9890" y="2918460"/>
            <a:ext cx="875030" cy="1115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x-none" altLang="en-IN" sz="4000" b="1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4000" b="1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585200" y="3147695"/>
            <a:ext cx="754380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15415" y="3687445"/>
            <a:ext cx="107950" cy="2705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2235" y="4043680"/>
            <a:ext cx="107950" cy="2705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339850" y="4497705"/>
            <a:ext cx="107950" cy="2705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318260" y="4897755"/>
            <a:ext cx="107950" cy="2705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1404620" y="5060315"/>
            <a:ext cx="4533265" cy="497205"/>
          </a:xfrm>
          <a:prstGeom prst="bentConnector2">
            <a:avLst/>
          </a:prstGeom>
          <a:ln w="5715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26210" y="5211445"/>
            <a:ext cx="0" cy="367665"/>
          </a:xfrm>
          <a:prstGeom prst="line">
            <a:avLst/>
          </a:prstGeom>
          <a:ln w="57150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89280" y="3753485"/>
            <a:ext cx="641985" cy="1154430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FROZEN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5862955" y="632460"/>
            <a:ext cx="749935" cy="162941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1600" b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x-none" altLang="en-IN" sz="1600" b="1" baseline="30000">
                <a:solidFill>
                  <a:schemeClr val="accent1">
                    <a:lumMod val="50000"/>
                  </a:schemeClr>
                </a:solidFill>
              </a:rPr>
              <a:t>-1</a:t>
            </a:r>
            <a:endParaRPr lang="x-none" altLang="en-IN" sz="1600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37805" y="600710"/>
            <a:ext cx="749935" cy="162941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 with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x-none" altLang="en-IN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4375" y="932815"/>
            <a:ext cx="384810" cy="96456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x-none" altLang="en-IN" sz="1200" b="1">
                <a:solidFill>
                  <a:schemeClr val="accent1">
                    <a:lumMod val="50000"/>
                  </a:schemeClr>
                </a:solidFill>
              </a:rPr>
              <a:t>BSC(p</a:t>
            </a:r>
            <a:r>
              <a:rPr lang="x-none" altLang="en-IN" sz="1200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sz="1200" b="1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x-none" altLang="en-IN" sz="1200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09565" y="692150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07025" y="873125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09565" y="1085850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07025" y="1291590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16550" y="1614170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13375" y="1795780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416550" y="2007870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13375" y="2213610"/>
            <a:ext cx="434975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6662420" y="1320165"/>
            <a:ext cx="37211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492365" y="1336040"/>
            <a:ext cx="32766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8605" y="902335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x-none" altLang="en-IN" sz="16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68875" y="118681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x-none" altLang="en-IN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47280" y="92456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1600" b="1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x-none" altLang="en-IN" sz="16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663305" y="1293495"/>
            <a:ext cx="42545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619750" y="1954530"/>
            <a:ext cx="60960" cy="1320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607685" y="2150110"/>
            <a:ext cx="60960" cy="1320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5657215" y="2240915"/>
            <a:ext cx="2555875" cy="243205"/>
          </a:xfrm>
          <a:prstGeom prst="bentConnector2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68645" y="2303780"/>
            <a:ext cx="0" cy="179705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146675" y="1590040"/>
            <a:ext cx="412115" cy="565150"/>
          </a:xfrm>
          <a:prstGeom prst="rect">
            <a:avLst/>
          </a:prstGeom>
          <a:noFill/>
          <a:ln w="28575">
            <a:noFill/>
          </a:ln>
        </p:spPr>
        <p:txBody>
          <a:bodyPr vert="vert" wrap="square" rtlCol="0">
            <a:spAutoFit/>
          </a:bodyPr>
          <a:p>
            <a:r>
              <a:rPr lang="x-none" altLang="en-IN" sz="900">
                <a:solidFill>
                  <a:schemeClr val="accent1">
                    <a:lumMod val="50000"/>
                  </a:schemeClr>
                </a:solidFill>
              </a:rPr>
              <a:t>FROZEN</a:t>
            </a:r>
            <a:endParaRPr lang="x-none" altLang="en-IN" sz="90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1" name="Table 50"/>
          <p:cNvGraphicFramePr/>
          <p:nvPr/>
        </p:nvGraphicFramePr>
        <p:xfrm>
          <a:off x="434975" y="991235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sz="1800" b="1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sz="1800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sz="1800" b="1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sz="1800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7" name="TextBox 196"/>
          <p:cNvSpPr txBox="1"/>
          <p:nvPr/>
        </p:nvSpPr>
        <p:spPr>
          <a:xfrm>
            <a:off x="363220" y="1664335"/>
            <a:ext cx="134112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Iteration 1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85445" y="4098290"/>
            <a:ext cx="1341120" cy="6013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000">
                <a:solidFill>
                  <a:schemeClr val="accent1">
                    <a:lumMod val="50000"/>
                  </a:schemeClr>
                </a:solidFill>
              </a:rPr>
              <a:t>Iteration 2</a:t>
            </a:r>
            <a:endParaRPr lang="x-none" altLang="en-IN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74650" y="6074410"/>
            <a:ext cx="1615440" cy="706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400" b="1">
                <a:solidFill>
                  <a:schemeClr val="accent6">
                    <a:lumMod val="75000"/>
                  </a:schemeClr>
                </a:solidFill>
              </a:rPr>
              <a:t>Iteration 3</a:t>
            </a:r>
            <a:endParaRPr lang="x-none" altLang="en-IN" sz="2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9225280" y="979170"/>
            <a:ext cx="1483360" cy="8267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Error Detection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564880" y="1520190"/>
            <a:ext cx="103251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LLR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1212830" y="895350"/>
            <a:ext cx="857250" cy="1099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Error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present 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  <a:p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7" name="Right Arrow 206"/>
          <p:cNvSpPr/>
          <p:nvPr/>
        </p:nvSpPr>
        <p:spPr>
          <a:xfrm>
            <a:off x="10768965" y="1222375"/>
            <a:ext cx="42545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1241405" y="5092065"/>
            <a:ext cx="1198245" cy="742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 i="1">
                <a:solidFill>
                  <a:schemeClr val="accent1">
                    <a:lumMod val="50000"/>
                  </a:schemeClr>
                </a:solidFill>
              </a:rPr>
              <a:t>No </a:t>
            </a:r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 sz="1600" i="1">
                <a:solidFill>
                  <a:schemeClr val="accent1">
                    <a:lumMod val="50000"/>
                  </a:schemeClr>
                </a:solidFill>
              </a:rPr>
              <a:t>Error </a:t>
            </a:r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39" name="Table 238"/>
          <p:cNvGraphicFramePr/>
          <p:nvPr/>
        </p:nvGraphicFramePr>
        <p:xfrm>
          <a:off x="451485" y="34099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Table 239"/>
          <p:cNvGraphicFramePr/>
          <p:nvPr/>
        </p:nvGraphicFramePr>
        <p:xfrm>
          <a:off x="440690" y="53911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1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1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3" name="Left Brace 242"/>
          <p:cNvSpPr/>
          <p:nvPr/>
        </p:nvSpPr>
        <p:spPr>
          <a:xfrm rot="16260000">
            <a:off x="4051935" y="1183005"/>
            <a:ext cx="245745" cy="1169670"/>
          </a:xfrm>
          <a:prstGeom prst="leftBrac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4" name="Elbow Connector 243"/>
          <p:cNvCxnSpPr>
            <a:stCxn id="243" idx="1"/>
          </p:cNvCxnSpPr>
          <p:nvPr/>
        </p:nvCxnSpPr>
        <p:spPr>
          <a:xfrm rot="5400000" flipV="1">
            <a:off x="4578985" y="1494155"/>
            <a:ext cx="135890" cy="949325"/>
          </a:xfrm>
          <a:prstGeom prst="bentConnector2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 rot="16200000">
            <a:off x="7360285" y="2861945"/>
            <a:ext cx="749935" cy="162941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 with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x-none" altLang="en-IN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 rot="16200000">
            <a:off x="7371080" y="4737100"/>
            <a:ext cx="749935" cy="162941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 with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x-none" altLang="en-IN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7" name="Right Arrow 246"/>
          <p:cNvSpPr/>
          <p:nvPr/>
        </p:nvSpPr>
        <p:spPr>
          <a:xfrm>
            <a:off x="8597265" y="3559175"/>
            <a:ext cx="42545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159240" y="3244850"/>
            <a:ext cx="1483360" cy="8267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Error Detection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8552815" y="3785870"/>
            <a:ext cx="103251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LLR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0" name="Right Arrow 249"/>
          <p:cNvSpPr/>
          <p:nvPr/>
        </p:nvSpPr>
        <p:spPr>
          <a:xfrm>
            <a:off x="10702925" y="3488055"/>
            <a:ext cx="42545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1" name="Right Arrow 250"/>
          <p:cNvSpPr/>
          <p:nvPr/>
        </p:nvSpPr>
        <p:spPr>
          <a:xfrm>
            <a:off x="8608060" y="5445125"/>
            <a:ext cx="42545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170035" y="5130800"/>
            <a:ext cx="1483360" cy="8267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Error Detection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552815" y="5671820"/>
            <a:ext cx="103251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LLR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4" name="Right Arrow 253"/>
          <p:cNvSpPr/>
          <p:nvPr/>
        </p:nvSpPr>
        <p:spPr>
          <a:xfrm>
            <a:off x="10713720" y="5374005"/>
            <a:ext cx="42545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179810" y="3071495"/>
            <a:ext cx="857250" cy="1099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Error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present 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  <a:p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638415" y="6045200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50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7637780" y="6256655"/>
            <a:ext cx="854075" cy="603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000" b="1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x-none" altLang="en-IN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7790180" y="5923280"/>
            <a:ext cx="9525" cy="252095"/>
          </a:xfrm>
          <a:prstGeom prst="straightConnector1">
            <a:avLst/>
          </a:prstGeom>
          <a:ln w="28575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/>
          <p:cNvCxnSpPr>
            <a:stCxn id="267" idx="1"/>
            <a:endCxn id="245" idx="1"/>
          </p:cNvCxnSpPr>
          <p:nvPr/>
        </p:nvCxnSpPr>
        <p:spPr>
          <a:xfrm rot="5400000" flipH="1" flipV="1">
            <a:off x="5419725" y="2043430"/>
            <a:ext cx="307340" cy="4324350"/>
          </a:xfrm>
          <a:prstGeom prst="bentConnector3">
            <a:avLst>
              <a:gd name="adj1" fmla="val -84091"/>
            </a:avLst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ight Arrow 260"/>
          <p:cNvSpPr/>
          <p:nvPr/>
        </p:nvSpPr>
        <p:spPr>
          <a:xfrm>
            <a:off x="6476365" y="3531235"/>
            <a:ext cx="32766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076315" y="3361690"/>
            <a:ext cx="493395" cy="60325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20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2000" b="1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x-none" altLang="en-IN" sz="20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3" name="Right Arrow 262"/>
          <p:cNvSpPr/>
          <p:nvPr/>
        </p:nvSpPr>
        <p:spPr>
          <a:xfrm>
            <a:off x="6531610" y="5417185"/>
            <a:ext cx="327660" cy="20066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131560" y="5247640"/>
            <a:ext cx="493395" cy="60325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20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2000" b="1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x-none" altLang="en-IN" sz="20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6" name="Elbow Connector 265"/>
          <p:cNvCxnSpPr>
            <a:stCxn id="268" idx="1"/>
          </p:cNvCxnSpPr>
          <p:nvPr/>
        </p:nvCxnSpPr>
        <p:spPr>
          <a:xfrm rot="5400000" flipH="1" flipV="1">
            <a:off x="5045075" y="4083050"/>
            <a:ext cx="363220" cy="4138930"/>
          </a:xfrm>
          <a:prstGeom prst="bentConnector4">
            <a:avLst>
              <a:gd name="adj1" fmla="val -72378"/>
              <a:gd name="adj2" fmla="val 99969"/>
            </a:avLst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Left Brace 266"/>
          <p:cNvSpPr/>
          <p:nvPr/>
        </p:nvSpPr>
        <p:spPr>
          <a:xfrm rot="16260000">
            <a:off x="3294380" y="3100705"/>
            <a:ext cx="236855" cy="2280285"/>
          </a:xfrm>
          <a:prstGeom prst="leftBrac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8" name="Left Brace 267"/>
          <p:cNvSpPr/>
          <p:nvPr/>
        </p:nvSpPr>
        <p:spPr>
          <a:xfrm rot="16260000">
            <a:off x="3004185" y="4772025"/>
            <a:ext cx="311150" cy="2813685"/>
          </a:xfrm>
          <a:prstGeom prst="leftBrac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454025" y="781050"/>
            <a:ext cx="418909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384175" y="425450"/>
            <a:ext cx="1438910" cy="49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>
                <a:solidFill>
                  <a:schemeClr val="accent1">
                    <a:lumMod val="50000"/>
                  </a:schemeClr>
                </a:solidFill>
              </a:rPr>
              <a:t>Most Reliable</a:t>
            </a:r>
            <a:endParaRPr lang="x-none" altLang="en-IN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477895" y="423545"/>
            <a:ext cx="1438910" cy="49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>
                <a:solidFill>
                  <a:schemeClr val="accent1">
                    <a:lumMod val="50000"/>
                  </a:schemeClr>
                </a:solidFill>
              </a:rPr>
              <a:t>Least Reliable</a:t>
            </a:r>
            <a:endParaRPr lang="x-none" altLang="en-IN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351280" y="43815"/>
            <a:ext cx="249555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Mapping to bit-channels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1598930" y="600710"/>
            <a:ext cx="8341749" cy="2877445"/>
            <a:chOff x="7825" y="946"/>
            <a:chExt cx="8277" cy="2855"/>
          </a:xfrm>
        </p:grpSpPr>
        <p:sp>
          <p:nvSpPr>
            <p:cNvPr id="4" name="Rectangle 3"/>
            <p:cNvSpPr/>
            <p:nvPr/>
          </p:nvSpPr>
          <p:spPr>
            <a:xfrm>
              <a:off x="9233" y="996"/>
              <a:ext cx="1181" cy="256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600" b="1">
                  <a:solidFill>
                    <a:schemeClr val="accent1">
                      <a:lumMod val="50000"/>
                    </a:schemeClr>
                  </a:solidFill>
                </a:rPr>
                <a:t>T</a:t>
              </a:r>
              <a:r>
                <a:rPr lang="x-none" altLang="en-IN" sz="1600" b="1" baseline="30000">
                  <a:solidFill>
                    <a:schemeClr val="accent1">
                      <a:lumMod val="50000"/>
                    </a:schemeClr>
                  </a:solidFill>
                </a:rPr>
                <a:t>-1</a:t>
              </a:r>
              <a:endParaRPr lang="x-none" altLang="en-IN" sz="1600" b="1" baseline="300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343" y="946"/>
              <a:ext cx="1181" cy="256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p>
              <a:pPr algn="ctr"/>
              <a:r>
                <a:rPr lang="x-none" altLang="en-IN" b="1">
                  <a:solidFill>
                    <a:schemeClr val="accent1">
                      <a:lumMod val="50000"/>
                    </a:schemeClr>
                  </a:solidFill>
                </a:rPr>
                <a:t>Decoder </a:t>
              </a:r>
              <a:endParaRPr lang="x-none" altLang="en-IN" b="1" baseline="-250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25" y="1469"/>
              <a:ext cx="606" cy="151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x-none" altLang="en-IN" sz="1600" b="1">
                  <a:solidFill>
                    <a:schemeClr val="accent1">
                      <a:lumMod val="50000"/>
                    </a:schemeClr>
                  </a:solidFill>
                </a:rPr>
                <a:t>BSC(p</a:t>
              </a:r>
              <a:r>
                <a:rPr lang="x-none" altLang="en-IN" sz="1600" b="1" baseline="-2500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x-none" altLang="en-IN" sz="1600" b="1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  <a:endParaRPr lang="x-none" altLang="en-IN" sz="1600" b="1" baseline="-250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8519" y="1090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8515" y="1375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8519" y="1710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8515" y="2034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8530" y="2542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8525" y="2828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ight Arrow 39"/>
            <p:cNvSpPr/>
            <p:nvPr/>
          </p:nvSpPr>
          <p:spPr>
            <a:xfrm>
              <a:off x="10492" y="2079"/>
              <a:ext cx="586" cy="316"/>
            </a:xfrm>
            <a:prstGeom prst="rightArrow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11799" y="2104"/>
              <a:ext cx="516" cy="316"/>
            </a:xfrm>
            <a:prstGeom prst="rightArrow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35" y="1781"/>
              <a:ext cx="777" cy="49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b="1" i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endParaRPr lang="x-none" altLang="en-IN" sz="1600" b="1" i="1" baseline="300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25" y="1869"/>
              <a:ext cx="777" cy="54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i="1">
                  <a:solidFill>
                    <a:schemeClr val="accent1">
                      <a:lumMod val="50000"/>
                    </a:schemeClr>
                  </a:solidFill>
                </a:rPr>
                <a:t>U</a:t>
              </a:r>
              <a:endParaRPr lang="x-none" altLang="en-IN" i="1" baseline="300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800" y="1776"/>
              <a:ext cx="777" cy="49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b="1" i="1">
                  <a:solidFill>
                    <a:schemeClr val="accent1">
                      <a:lumMod val="50000"/>
                    </a:schemeClr>
                  </a:solidFill>
                </a:rPr>
                <a:t>Y</a:t>
              </a:r>
              <a:endParaRPr lang="x-none" altLang="en-IN" sz="1600" b="1" i="1" baseline="300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3643" y="2037"/>
              <a:ext cx="670" cy="316"/>
            </a:xfrm>
            <a:prstGeom prst="rightArrow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5" name="Elbow Connector 44"/>
            <p:cNvCxnSpPr>
              <a:endCxn id="5" idx="2"/>
            </p:cNvCxnSpPr>
            <p:nvPr/>
          </p:nvCxnSpPr>
          <p:spPr>
            <a:xfrm flipV="1">
              <a:off x="9033" y="3512"/>
              <a:ext cx="3900" cy="289"/>
            </a:xfrm>
            <a:prstGeom prst="bentConnector2">
              <a:avLst/>
            </a:prstGeom>
            <a:ln w="28575">
              <a:solidFill>
                <a:schemeClr val="accent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14384" y="1766"/>
              <a:ext cx="1718" cy="8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x-none" altLang="en-IN" b="1">
                  <a:solidFill>
                    <a:schemeClr val="accent1">
                      <a:lumMod val="50000"/>
                    </a:schemeClr>
                  </a:solidFill>
                </a:rPr>
                <a:t>Error Detection</a:t>
              </a:r>
              <a:endParaRPr lang="x-none" altLang="en-IN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3488" y="2394"/>
              <a:ext cx="1626" cy="5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>
                  <a:solidFill>
                    <a:schemeClr val="accent1">
                      <a:lumMod val="50000"/>
                    </a:schemeClr>
                  </a:solidFill>
                </a:rPr>
                <a:t>LLR</a:t>
              </a:r>
              <a:endParaRPr lang="x-none" altLang="en-IN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8514" y="3087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8509" y="3373"/>
              <a:ext cx="685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2834640" y="3293110"/>
            <a:ext cx="0" cy="179705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" name="Table 50"/>
          <p:cNvGraphicFramePr/>
          <p:nvPr/>
        </p:nvGraphicFramePr>
        <p:xfrm>
          <a:off x="434975" y="72136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/>
          <p:nvPr/>
        </p:nvGraphicFramePr>
        <p:xfrm>
          <a:off x="439420" y="265049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177"/>
          <p:cNvGraphicFramePr/>
          <p:nvPr/>
        </p:nvGraphicFramePr>
        <p:xfrm>
          <a:off x="455930" y="4273550"/>
          <a:ext cx="4290060" cy="5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/>
                <a:gridCol w="536575"/>
                <a:gridCol w="535305"/>
                <a:gridCol w="536575"/>
                <a:gridCol w="536575"/>
                <a:gridCol w="536575"/>
                <a:gridCol w="535305"/>
                <a:gridCol w="536575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x-none" b="0" i="1" baseline="-25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x-none" b="0" i="1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800" b="0" i="1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endParaRPr lang="x-none" sz="1800" b="0" i="1" baseline="-25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 b="0" i="1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9" name="Rectangle 178"/>
          <p:cNvSpPr/>
          <p:nvPr/>
        </p:nvSpPr>
        <p:spPr>
          <a:xfrm>
            <a:off x="5231765" y="417512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Polar Encoder 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155180" y="417512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BSC(p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046210" y="4197350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using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210175" y="251396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Polar Encoder 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133590" y="251396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BSC(p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024620" y="2536190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using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2 </a:t>
            </a:r>
            <a:endParaRPr lang="x-none" altLang="en-IN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5" name="Right Arrow 184"/>
          <p:cNvSpPr/>
          <p:nvPr/>
        </p:nvSpPr>
        <p:spPr>
          <a:xfrm>
            <a:off x="4803140" y="2846070"/>
            <a:ext cx="33083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6" name="Right Arrow 185"/>
          <p:cNvSpPr/>
          <p:nvPr/>
        </p:nvSpPr>
        <p:spPr>
          <a:xfrm>
            <a:off x="6847840" y="2846705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9" name="Right Arrow 188"/>
          <p:cNvSpPr/>
          <p:nvPr/>
        </p:nvSpPr>
        <p:spPr>
          <a:xfrm>
            <a:off x="8760460" y="286893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0" name="Right Arrow 189"/>
          <p:cNvSpPr/>
          <p:nvPr/>
        </p:nvSpPr>
        <p:spPr>
          <a:xfrm>
            <a:off x="10640695" y="285750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3" name="Right Arrow 192"/>
          <p:cNvSpPr/>
          <p:nvPr/>
        </p:nvSpPr>
        <p:spPr>
          <a:xfrm>
            <a:off x="4791710" y="4474210"/>
            <a:ext cx="33083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4" name="Right Arrow 193"/>
          <p:cNvSpPr/>
          <p:nvPr/>
        </p:nvSpPr>
        <p:spPr>
          <a:xfrm>
            <a:off x="6836410" y="4474845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5" name="Right Arrow 194"/>
          <p:cNvSpPr/>
          <p:nvPr/>
        </p:nvSpPr>
        <p:spPr>
          <a:xfrm>
            <a:off x="8749030" y="449707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6" name="Right Arrow 195"/>
          <p:cNvSpPr/>
          <p:nvPr/>
        </p:nvSpPr>
        <p:spPr>
          <a:xfrm>
            <a:off x="10629265" y="448564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39725" y="1310005"/>
            <a:ext cx="134112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Iteration 1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51790" y="3217545"/>
            <a:ext cx="134112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Iteration 2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84810" y="4845050"/>
            <a:ext cx="134112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Iteration 3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699500" y="246761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1600" b="1" i="1" baseline="3000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x-none" altLang="en-IN" sz="16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688705" y="3996055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1600" b="1" i="1" baseline="3000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x-none" altLang="en-IN" sz="16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0942955" y="2683510"/>
            <a:ext cx="835660" cy="5524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ED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0768330" y="3600450"/>
            <a:ext cx="1462405" cy="742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 i="1">
                <a:solidFill>
                  <a:schemeClr val="accent1">
                    <a:lumMod val="50000"/>
                  </a:schemeClr>
                </a:solidFill>
              </a:rPr>
              <a:t>Error present </a:t>
            </a:r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  <a:p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9" name="Right Arrow 208"/>
          <p:cNvSpPr/>
          <p:nvPr/>
        </p:nvSpPr>
        <p:spPr>
          <a:xfrm rot="5400000">
            <a:off x="11200130" y="3328670"/>
            <a:ext cx="315595" cy="254635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0964545" y="4222750"/>
            <a:ext cx="835660" cy="5524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ED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1" name="Right Arrow 210"/>
          <p:cNvSpPr/>
          <p:nvPr/>
        </p:nvSpPr>
        <p:spPr>
          <a:xfrm rot="5400000">
            <a:off x="11221720" y="4867910"/>
            <a:ext cx="315595" cy="254635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976610" y="5092065"/>
            <a:ext cx="1462405" cy="49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 i="1">
                <a:solidFill>
                  <a:schemeClr val="accent1">
                    <a:lumMod val="50000"/>
                  </a:schemeClr>
                </a:solidFill>
              </a:rPr>
              <a:t>No Error </a:t>
            </a:r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68935" y="5342255"/>
            <a:ext cx="4022725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Final decoding (all decoders use p</a:t>
            </a:r>
            <a:r>
              <a:rPr lang="x-none" altLang="en-IN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684135" y="5721350"/>
            <a:ext cx="2353310" cy="8248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use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decode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from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baseline="3000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989830" y="5721350"/>
            <a:ext cx="2243455" cy="8248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use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 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decode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,u</a:t>
            </a:r>
            <a:r>
              <a:rPr lang="x-none" altLang="en-IN" i="1" baseline="-2500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from </a:t>
            </a:r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x-none" altLang="en-IN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7" name="Bent-Up Arrow 216"/>
          <p:cNvSpPr/>
          <p:nvPr/>
        </p:nvSpPr>
        <p:spPr>
          <a:xfrm rot="16260000" flipH="1">
            <a:off x="9738360" y="5474335"/>
            <a:ext cx="1148715" cy="416560"/>
          </a:xfrm>
          <a:prstGeom prst="bentUp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163195" y="5386070"/>
            <a:ext cx="11917045" cy="21590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ight Arrow 219"/>
          <p:cNvSpPr/>
          <p:nvPr/>
        </p:nvSpPr>
        <p:spPr>
          <a:xfrm rot="10980000">
            <a:off x="7295515" y="6043295"/>
            <a:ext cx="326390" cy="23558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1" name="Right Arrow 220"/>
          <p:cNvSpPr/>
          <p:nvPr/>
        </p:nvSpPr>
        <p:spPr>
          <a:xfrm rot="10980000">
            <a:off x="4596765" y="6038215"/>
            <a:ext cx="326390" cy="23558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238115" y="61785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Polar Encoder 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61530" y="617855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BSC(p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052560" y="640080"/>
            <a:ext cx="1560830" cy="857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using p</a:t>
            </a:r>
            <a:r>
              <a:rPr lang="x-none" altLang="en-IN" b="1" baseline="-25000">
                <a:solidFill>
                  <a:schemeClr val="accent1">
                    <a:lumMod val="50000"/>
                  </a:schemeClr>
                </a:solidFill>
              </a:rPr>
              <a:t>1 </a:t>
            </a:r>
            <a:endParaRPr lang="x-none" altLang="en-IN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4831080" y="949960"/>
            <a:ext cx="33083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6875780" y="950595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8788400" y="97282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10668635" y="961390"/>
            <a:ext cx="243205" cy="175895"/>
          </a:xfrm>
          <a:prstGeom prst="rightArrow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27440" y="571500"/>
            <a:ext cx="493395" cy="5010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sz="1600" b="1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1600" b="1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x-none" altLang="en-IN" sz="1600" b="1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970895" y="787400"/>
            <a:ext cx="835660" cy="5524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ED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 rot="5400000">
            <a:off x="11228070" y="1432560"/>
            <a:ext cx="315595" cy="254635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752455" y="1791970"/>
            <a:ext cx="1462405" cy="742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 i="1">
                <a:solidFill>
                  <a:schemeClr val="accent1">
                    <a:lumMod val="50000"/>
                  </a:schemeClr>
                </a:solidFill>
              </a:rPr>
              <a:t>Error present </a:t>
            </a:r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  <a:p>
            <a:endParaRPr lang="x-none" altLang="en-IN" sz="1600" i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609580" y="396240"/>
            <a:ext cx="72517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LLR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92345" y="55562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x-none" altLang="en-IN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60850" y="5941695"/>
            <a:ext cx="493395" cy="55054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x-none" altLang="en-IN" i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84345" y="5737860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50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454025" y="629920"/>
            <a:ext cx="418909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384175" y="306705"/>
            <a:ext cx="1438910" cy="49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>
                <a:solidFill>
                  <a:schemeClr val="accent1">
                    <a:lumMod val="50000"/>
                  </a:schemeClr>
                </a:solidFill>
              </a:rPr>
              <a:t>Most Reliable</a:t>
            </a:r>
            <a:endParaRPr lang="x-none" altLang="en-IN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477895" y="294005"/>
            <a:ext cx="1438910" cy="499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1600">
                <a:solidFill>
                  <a:schemeClr val="accent1">
                    <a:lumMod val="50000"/>
                  </a:schemeClr>
                </a:solidFill>
              </a:rPr>
              <a:t>Least Reliable</a:t>
            </a:r>
            <a:endParaRPr lang="x-none" altLang="en-IN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351280" y="43815"/>
            <a:ext cx="2495550" cy="550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1">
                    <a:lumMod val="50000"/>
                  </a:schemeClr>
                </a:solidFill>
              </a:rPr>
              <a:t>Mapping to bit-channels</a:t>
            </a:r>
            <a:endParaRPr lang="x-none" altLang="en-IN" i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377440" y="1115695"/>
            <a:ext cx="70675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6005" y="1091565"/>
            <a:ext cx="79819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0615" y="221996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1188085" y="119253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5718175" y="119634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43250" y="2512060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391660" y="250571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63875" y="172910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6605" y="229362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7050" y="174244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434340" y="3028950"/>
            <a:ext cx="91630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'N-K' FROZEN</a:t>
            </a:r>
            <a:endParaRPr lang="x-none" altLang="en-IN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9250" y="1922780"/>
            <a:ext cx="643890" cy="29451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 b="1">
                <a:solidFill>
                  <a:schemeClr val="bg1"/>
                </a:solidFill>
              </a:rPr>
              <a:t>SOFT OUTPUTS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5840" y="900430"/>
            <a:ext cx="1033145" cy="3608705"/>
          </a:xfrm>
          <a:prstGeom prst="rect">
            <a:avLst/>
          </a:pr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>
              <a:solidFill>
                <a:srgbClr val="8EF3E6"/>
              </a:solidFill>
            </a:endParaRPr>
          </a:p>
          <a:p>
            <a:pPr algn="ctr"/>
            <a:r>
              <a:rPr lang="x-none" altLang="en-IN" sz="20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PHY LAYER ERROR DETECTION</a:t>
            </a:r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800000">
            <a:off x="334010" y="905510"/>
            <a:ext cx="916305" cy="14376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'K' ASSUMED RELIABLE</a:t>
            </a:r>
            <a:endParaRPr lang="x-none" altLang="en-IN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3" idx="2"/>
            <a:endCxn id="20" idx="3"/>
          </p:cNvCxnSpPr>
          <p:nvPr/>
        </p:nvCxnSpPr>
        <p:spPr>
          <a:xfrm rot="5400000">
            <a:off x="4850130" y="2177415"/>
            <a:ext cx="690880" cy="5354320"/>
          </a:xfrm>
          <a:prstGeom prst="bentConnector2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7165" y="4758055"/>
            <a:ext cx="112204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accent4">
                    <a:lumMod val="20000"/>
                    <a:lumOff val="80000"/>
                  </a:schemeClr>
                </a:solidFill>
              </a:rPr>
              <a:t>NACK</a:t>
            </a:r>
            <a:endParaRPr lang="x-none" altLang="en-IN" b="1" i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155" y="4775835"/>
            <a:ext cx="1786255" cy="847725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INCREASE FROZEN BITS</a:t>
            </a:r>
            <a:endParaRPr lang="x-none" altLang="en-IN" b="1" i="1" baseline="-2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04085" y="1904365"/>
            <a:ext cx="1664335" cy="218313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5400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x-none" altLang="en-IN" sz="5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41435" y="1879600"/>
            <a:ext cx="1664335" cy="218313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6000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x-none" altLang="en-IN" sz="6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561195" y="4163695"/>
            <a:ext cx="853440" cy="1626870"/>
            <a:chOff x="11658" y="6932"/>
            <a:chExt cx="1344" cy="2562"/>
          </a:xfrm>
        </p:grpSpPr>
        <p:sp>
          <p:nvSpPr>
            <p:cNvPr id="32" name="TextBox 31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accent1">
                      <a:lumMod val="50000"/>
                    </a:schemeClr>
                  </a:solidFill>
                </a:rPr>
                <a:t>^</a:t>
              </a:r>
              <a:endParaRPr lang="x-none" altLang="en-IN" sz="6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endParaRPr lang="x-none" altLang="en-IN" sz="3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9820910" y="4076700"/>
            <a:ext cx="0" cy="3568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/>
          <p:nvPr/>
        </p:nvGraphicFramePr>
        <p:xfrm>
          <a:off x="7673975" y="695960"/>
          <a:ext cx="1044575" cy="4419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4457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/>
          <p:nvPr/>
        </p:nvGraphicFramePr>
        <p:xfrm>
          <a:off x="4081780" y="651510"/>
          <a:ext cx="1012190" cy="4419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12190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50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>
                          <a:solidFill>
                            <a:schemeClr val="tx1"/>
                          </a:solidFill>
                        </a:rPr>
                        <a:t>4'</a:t>
                      </a:r>
                      <a:endParaRPr lang="x-none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5'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7'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1" i="1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x-none" b="1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5276850" y="2143760"/>
            <a:ext cx="2275205" cy="140652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" name="Right Arrow 18"/>
          <p:cNvSpPr/>
          <p:nvPr/>
        </p:nvSpPr>
        <p:spPr>
          <a:xfrm>
            <a:off x="5234305" y="3937000"/>
            <a:ext cx="2362200" cy="603885"/>
          </a:xfrm>
          <a:prstGeom prst="rightArrow">
            <a:avLst>
              <a:gd name="adj1" fmla="val 50000"/>
              <a:gd name="adj2" fmla="val 11366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channelcom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710" y="292100"/>
            <a:ext cx="7604125" cy="5757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5155" y="1450975"/>
            <a:ext cx="487680" cy="41586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IN" sz="2000">
                <a:latin typeface="+mj-ea"/>
              </a:rPr>
              <a:t>N channels with capacity C</a:t>
            </a:r>
            <a:endParaRPr lang="x-none" altLang="en-IN" sz="200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58020" y="1671955"/>
            <a:ext cx="670560" cy="2080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 sz="1600">
                <a:latin typeface="+mj-ea"/>
              </a:rPr>
              <a:t>NC channels with capacity 1</a:t>
            </a:r>
            <a:endParaRPr lang="x-none" altLang="en-IN" sz="1600">
              <a:latin typeface="+mj-ea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9050020" y="1591945"/>
            <a:ext cx="229235" cy="199009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arikanfl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6820" y="628650"/>
            <a:ext cx="5943600" cy="4112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4085" y="1186815"/>
            <a:ext cx="681355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2">
                    <a:lumMod val="75000"/>
                  </a:schemeClr>
                </a:solidFill>
              </a:rPr>
              <a:t>W-</a:t>
            </a:r>
            <a:endParaRPr lang="x-none" altLang="en-IN" sz="2800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0590" y="3362960"/>
            <a:ext cx="681355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6">
                    <a:lumMod val="75000"/>
                  </a:schemeClr>
                </a:solidFill>
              </a:rPr>
              <a:t>W+</a:t>
            </a:r>
            <a:endParaRPr lang="x-none" altLang="en-IN" sz="2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3225" y="1233805"/>
            <a:ext cx="6304915" cy="4390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9710" y="1230630"/>
            <a:ext cx="681355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2">
                    <a:lumMod val="75000"/>
                  </a:schemeClr>
                </a:solidFill>
              </a:rPr>
              <a:t>W-</a:t>
            </a:r>
            <a:endParaRPr lang="x-none" altLang="en-IN" sz="2800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7485" y="3385820"/>
            <a:ext cx="681355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2">
                    <a:lumMod val="75000"/>
                  </a:schemeClr>
                </a:solidFill>
              </a:rPr>
              <a:t>W-</a:t>
            </a:r>
            <a:endParaRPr lang="x-none" altLang="en-IN" sz="2800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5670" y="3363595"/>
            <a:ext cx="944245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2">
                    <a:lumMod val="75000"/>
                  </a:schemeClr>
                </a:solidFill>
              </a:rPr>
              <a:t>W-+</a:t>
            </a:r>
            <a:endParaRPr lang="x-none" altLang="en-IN" sz="2800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9010" y="1208405"/>
            <a:ext cx="868045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2">
                    <a:lumMod val="75000"/>
                  </a:schemeClr>
                </a:solidFill>
              </a:rPr>
              <a:t>W--</a:t>
            </a:r>
            <a:endParaRPr lang="x-none" altLang="en-IN" sz="2800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970" y="2306320"/>
            <a:ext cx="681355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6">
                    <a:lumMod val="75000"/>
                  </a:schemeClr>
                </a:solidFill>
              </a:rPr>
              <a:t>W+</a:t>
            </a:r>
            <a:endParaRPr lang="x-none" altLang="en-IN" sz="28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7155" y="4483100"/>
            <a:ext cx="681355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6">
                    <a:lumMod val="75000"/>
                  </a:schemeClr>
                </a:solidFill>
              </a:rPr>
              <a:t>W+</a:t>
            </a:r>
            <a:endParaRPr lang="x-none" altLang="en-IN" sz="28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2335" y="4505325"/>
            <a:ext cx="100965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6">
                    <a:lumMod val="75000"/>
                  </a:schemeClr>
                </a:solidFill>
              </a:rPr>
              <a:t>W++</a:t>
            </a:r>
            <a:endParaRPr lang="x-none" altLang="en-IN" sz="28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6630" y="2229485"/>
            <a:ext cx="85725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6">
                    <a:lumMod val="75000"/>
                  </a:schemeClr>
                </a:solidFill>
              </a:rPr>
              <a:t>W+-</a:t>
            </a:r>
            <a:endParaRPr lang="x-none" altLang="en-IN" sz="2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3225" y="1233805"/>
            <a:ext cx="6304915" cy="4390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5670" y="3363595"/>
            <a:ext cx="944245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2">
                    <a:lumMod val="75000"/>
                  </a:schemeClr>
                </a:solidFill>
              </a:rPr>
              <a:t>W-+</a:t>
            </a:r>
            <a:endParaRPr lang="x-none" altLang="en-IN" sz="2800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9010" y="1208405"/>
            <a:ext cx="868045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2">
                    <a:lumMod val="75000"/>
                  </a:schemeClr>
                </a:solidFill>
              </a:rPr>
              <a:t>W--</a:t>
            </a:r>
            <a:endParaRPr lang="x-none" altLang="en-IN" sz="2800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42335" y="4505325"/>
            <a:ext cx="100965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6">
                    <a:lumMod val="75000"/>
                  </a:schemeClr>
                </a:solidFill>
              </a:rPr>
              <a:t>W++</a:t>
            </a:r>
            <a:endParaRPr lang="x-none" altLang="en-IN" sz="28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6630" y="2229485"/>
            <a:ext cx="85725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6">
                    <a:lumMod val="75000"/>
                  </a:schemeClr>
                </a:solidFill>
              </a:rPr>
              <a:t>W+-</a:t>
            </a:r>
            <a:endParaRPr lang="x-none" altLang="en-IN" sz="28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2730" y="460375"/>
            <a:ext cx="3023235" cy="702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400"/>
              <a:t>decoded bit </a:t>
            </a:r>
            <a:endParaRPr lang="x-none" altLang="en-IN" sz="240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45435" y="878205"/>
            <a:ext cx="2188845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3190" y="466090"/>
            <a:ext cx="3023235" cy="702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400"/>
              <a:t>LLR</a:t>
            </a:r>
            <a:endParaRPr lang="x-none" altLang="en-IN" sz="240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370955" y="906145"/>
            <a:ext cx="2049780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67190" y="1472565"/>
            <a:ext cx="791210" cy="808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b="1"/>
              <a:t>L1</a:t>
            </a:r>
            <a:endParaRPr lang="x-none" altLang="en-IN" sz="2800" b="1"/>
          </a:p>
        </p:txBody>
      </p:sp>
      <p:sp>
        <p:nvSpPr>
          <p:cNvPr id="16" name="TextBox 15"/>
          <p:cNvSpPr txBox="1"/>
          <p:nvPr/>
        </p:nvSpPr>
        <p:spPr>
          <a:xfrm>
            <a:off x="9287510" y="2560955"/>
            <a:ext cx="746760" cy="808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b="1"/>
              <a:t>L2</a:t>
            </a:r>
            <a:endParaRPr lang="x-none" altLang="en-IN" sz="2800" b="1"/>
          </a:p>
        </p:txBody>
      </p:sp>
      <p:sp>
        <p:nvSpPr>
          <p:cNvPr id="17" name="Oval 16"/>
          <p:cNvSpPr/>
          <p:nvPr/>
        </p:nvSpPr>
        <p:spPr>
          <a:xfrm>
            <a:off x="5746115" y="1659890"/>
            <a:ext cx="208915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65090" y="1814830"/>
            <a:ext cx="967105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f(L1,L2)</a:t>
            </a:r>
            <a:endParaRPr lang="x-none" altLang="en-IN" i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5746115" y="2782570"/>
            <a:ext cx="208915" cy="2190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65090" y="2937510"/>
            <a:ext cx="967105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i="1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g(L1,L2)</a:t>
            </a:r>
            <a:endParaRPr lang="x-none" altLang="en-IN" i="1"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Picture 16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313944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n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9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n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5" y="312864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6" name="Group 35"/>
          <p:cNvGrpSpPr/>
          <p:nvPr/>
        </p:nvGrpSpPr>
        <p:grpSpPr>
          <a:xfrm>
            <a:off x="2506980" y="2714625"/>
            <a:ext cx="129540" cy="367030"/>
            <a:chOff x="3948" y="4275"/>
            <a:chExt cx="204" cy="578"/>
          </a:xfrm>
          <a:effectLst/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052570" y="2703830"/>
            <a:ext cx="129540" cy="367030"/>
            <a:chOff x="3948" y="4275"/>
            <a:chExt cx="204" cy="578"/>
          </a:xfrm>
          <a:effectLst/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770880" y="2714625"/>
            <a:ext cx="129540" cy="367030"/>
            <a:chOff x="3948" y="4275"/>
            <a:chExt cx="204" cy="578"/>
          </a:xfrm>
          <a:effectLst/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519035" y="2722880"/>
            <a:ext cx="129540" cy="367030"/>
            <a:chOff x="3948" y="4275"/>
            <a:chExt cx="204" cy="578"/>
          </a:xfrm>
          <a:effectLst/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2152650" y="1599565"/>
            <a:ext cx="5851525" cy="914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NETWORK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8230" y="3347085"/>
            <a:ext cx="514350" cy="808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endParaRPr lang="x-none" altLang="en-IN" sz="2800" b="1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145" y="3348990"/>
            <a:ext cx="514350" cy="808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x-none" altLang="en-IN" sz="2800" b="1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8960" y="3348355"/>
            <a:ext cx="514350" cy="808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x-none" altLang="en-IN" sz="2800" b="1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52030" y="3322955"/>
            <a:ext cx="514350" cy="8083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x-none" altLang="en-IN" sz="2800" b="1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214245" y="4258945"/>
            <a:ext cx="845820" cy="910590"/>
            <a:chOff x="9035" y="8026"/>
            <a:chExt cx="1332" cy="1434"/>
          </a:xfrm>
        </p:grpSpPr>
        <p:sp>
          <p:nvSpPr>
            <p:cNvPr id="4" name="TextBox 3"/>
            <p:cNvSpPr txBox="1"/>
            <p:nvPr/>
          </p:nvSpPr>
          <p:spPr>
            <a:xfrm>
              <a:off x="9054" y="8026"/>
              <a:ext cx="596" cy="1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200" b="1">
                  <a:solidFill>
                    <a:schemeClr val="accent1">
                      <a:lumMod val="75000"/>
                    </a:schemeClr>
                  </a:solidFill>
                </a:rPr>
                <a:t>^</a:t>
              </a:r>
              <a:endParaRPr lang="x-none" altLang="en-IN" sz="3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35" y="8341"/>
              <a:ext cx="1332" cy="9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2000" b="1">
                  <a:solidFill>
                    <a:schemeClr val="accent1">
                      <a:lumMod val="75000"/>
                    </a:schemeClr>
                  </a:solidFill>
                </a:rPr>
                <a:t>X,Y,Z</a:t>
              </a:r>
              <a:endParaRPr lang="x-none" altLang="en-IN" sz="20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395" y="8026"/>
              <a:ext cx="596" cy="1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200" b="1">
                  <a:solidFill>
                    <a:schemeClr val="accent1">
                      <a:lumMod val="75000"/>
                    </a:schemeClr>
                  </a:solidFill>
                </a:rPr>
                <a:t>^</a:t>
              </a:r>
              <a:endParaRPr lang="x-none" altLang="en-IN" sz="3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762" y="8026"/>
              <a:ext cx="596" cy="1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200" b="1">
                  <a:solidFill>
                    <a:schemeClr val="accent1">
                      <a:lumMod val="75000"/>
                    </a:schemeClr>
                  </a:solidFill>
                </a:rPr>
                <a:t>^</a:t>
              </a:r>
              <a:endParaRPr lang="x-none" altLang="en-IN" sz="32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780155" y="4292600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68090" y="4492625"/>
            <a:ext cx="845820" cy="603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000" b="1">
                <a:solidFill>
                  <a:schemeClr val="accent1">
                    <a:lumMod val="75000"/>
                  </a:schemeClr>
                </a:solidFill>
              </a:rPr>
              <a:t>W,Y,Z</a:t>
            </a:r>
            <a:endParaRPr lang="x-none" altLang="en-IN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37965" y="4292600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71010" y="4292600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392420" y="425132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80355" y="4451350"/>
            <a:ext cx="1111250" cy="603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000" b="1">
                <a:solidFill>
                  <a:schemeClr val="accent1">
                    <a:lumMod val="75000"/>
                  </a:schemeClr>
                </a:solidFill>
              </a:rPr>
              <a:t>W,X,Z</a:t>
            </a:r>
            <a:endParaRPr lang="x-none" altLang="en-IN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74995" y="425132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08040" y="425132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79945" y="421703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67880" y="4417060"/>
            <a:ext cx="1111250" cy="603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000" b="1">
                <a:solidFill>
                  <a:schemeClr val="accent1">
                    <a:lumMod val="75000"/>
                  </a:schemeClr>
                </a:solidFill>
              </a:rPr>
              <a:t>W,X,Y</a:t>
            </a:r>
            <a:endParaRPr lang="x-none" altLang="en-IN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454265" y="421703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679055" y="4217035"/>
            <a:ext cx="378460" cy="910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200" b="1">
                <a:solidFill>
                  <a:schemeClr val="accent1">
                    <a:lumMod val="75000"/>
                  </a:schemeClr>
                </a:solidFill>
              </a:rPr>
              <a:t>^</a:t>
            </a:r>
            <a:endParaRPr lang="x-none" altLang="en-IN" sz="32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04085" y="1904365"/>
            <a:ext cx="1664335" cy="218313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5400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x-none" altLang="en-IN" sz="5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325" y="1879600"/>
            <a:ext cx="1664335" cy="218313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6000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x-none" altLang="en-IN" sz="6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897630" y="2349500"/>
            <a:ext cx="1735455" cy="1224915"/>
            <a:chOff x="4118" y="3305"/>
            <a:chExt cx="2502" cy="163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10800000">
            <a:off x="4348480" y="2497455"/>
            <a:ext cx="1800225" cy="1224915"/>
            <a:chOff x="4118" y="3305"/>
            <a:chExt cx="2502" cy="163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76085" y="4163695"/>
            <a:ext cx="853440" cy="1626870"/>
            <a:chOff x="11658" y="6932"/>
            <a:chExt cx="1344" cy="2562"/>
          </a:xfrm>
        </p:grpSpPr>
        <p:sp>
          <p:nvSpPr>
            <p:cNvPr id="32" name="TextBox 31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accent1">
                      <a:lumMod val="50000"/>
                    </a:schemeClr>
                  </a:solidFill>
                </a:rPr>
                <a:t>^</a:t>
              </a:r>
              <a:endParaRPr lang="x-none" altLang="en-IN" sz="6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endParaRPr lang="x-none" altLang="en-IN" sz="3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43835" y="4174490"/>
            <a:ext cx="854075" cy="1626870"/>
            <a:chOff x="11658" y="6932"/>
            <a:chExt cx="1345" cy="2562"/>
          </a:xfrm>
        </p:grpSpPr>
        <p:sp>
          <p:nvSpPr>
            <p:cNvPr id="36" name="TextBox 35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accent1">
                      <a:lumMod val="50000"/>
                    </a:schemeClr>
                  </a:solidFill>
                </a:rPr>
                <a:t>^</a:t>
              </a:r>
              <a:endParaRPr lang="x-none" altLang="en-IN" sz="6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accent1">
                      <a:lumMod val="50000"/>
                    </a:schemeClr>
                  </a:solidFill>
                </a:rPr>
                <a:t>Y</a:t>
              </a:r>
              <a:endParaRPr lang="x-none" altLang="en-IN" sz="3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982595" y="4087495"/>
            <a:ext cx="0" cy="3568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35800" y="4076700"/>
            <a:ext cx="0" cy="3568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802130" y="772160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50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x-none" b="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3134360" y="774700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4308475" y="760730"/>
          <a:ext cx="506095" cy="440626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1517650" y="949325"/>
            <a:ext cx="166370" cy="1944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7" name="Left Brace 6"/>
          <p:cNvSpPr/>
          <p:nvPr/>
        </p:nvSpPr>
        <p:spPr>
          <a:xfrm>
            <a:off x="2780665" y="833120"/>
            <a:ext cx="166370" cy="1421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8" name="Left Brace 7"/>
          <p:cNvSpPr/>
          <p:nvPr/>
        </p:nvSpPr>
        <p:spPr>
          <a:xfrm>
            <a:off x="4027805" y="807720"/>
            <a:ext cx="166370" cy="99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8215" y="1040765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262505" y="666750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1" name="TextBox 10"/>
          <p:cNvSpPr txBox="1"/>
          <p:nvPr/>
        </p:nvSpPr>
        <p:spPr>
          <a:xfrm>
            <a:off x="3617595" y="466725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2" name="TextBox 11"/>
          <p:cNvSpPr txBox="1"/>
          <p:nvPr/>
        </p:nvSpPr>
        <p:spPr>
          <a:xfrm>
            <a:off x="1883410" y="5137785"/>
            <a:ext cx="47955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</a:t>
            </a:r>
            <a:r>
              <a:rPr lang="x-none" altLang="en-IN" baseline="-25000"/>
              <a:t>1            </a:t>
            </a:r>
            <a:r>
              <a:rPr lang="x-none" altLang="en-IN"/>
              <a:t> &lt;      p</a:t>
            </a:r>
            <a:r>
              <a:rPr lang="x-none" altLang="en-IN" baseline="-25000"/>
              <a:t>2</a:t>
            </a:r>
            <a:r>
              <a:rPr lang="x-none" altLang="en-IN"/>
              <a:t>      &lt;         p</a:t>
            </a:r>
            <a:r>
              <a:rPr lang="x-none" altLang="en-IN" baseline="-25000"/>
              <a:t>3</a:t>
            </a:r>
            <a:endParaRPr lang="x-none" altLang="en-IN" baseline="-2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/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document-file-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336290"/>
            <a:ext cx="1423035" cy="142303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81470" y="3279140"/>
            <a:ext cx="1455308" cy="1466106"/>
            <a:chOff x="10504" y="5012"/>
            <a:chExt cx="2785" cy="2785"/>
          </a:xfrm>
        </p:grpSpPr>
        <p:pic>
          <p:nvPicPr>
            <p:cNvPr id="7" name="Picture 6" descr="document-file-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4" y="5012"/>
              <a:ext cx="2785" cy="2785"/>
            </a:xfrm>
            <a:prstGeom prst="rect">
              <a:avLst/>
            </a:prstGeom>
          </p:spPr>
        </p:pic>
        <p:pic>
          <p:nvPicPr>
            <p:cNvPr id="8" name="Picture 7" descr="Filetype-Docs-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6" y="5458"/>
              <a:ext cx="1931" cy="184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05295" y="1291590"/>
            <a:ext cx="994410" cy="956310"/>
            <a:chOff x="10683" y="2749"/>
            <a:chExt cx="1566" cy="1506"/>
          </a:xfrm>
        </p:grpSpPr>
        <p:pic>
          <p:nvPicPr>
            <p:cNvPr id="11" name="Picture 10" descr="document-file-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3" y="2816"/>
              <a:ext cx="1408" cy="1408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Oval 11"/>
            <p:cNvSpPr/>
            <p:nvPr/>
          </p:nvSpPr>
          <p:spPr>
            <a:xfrm>
              <a:off x="10683" y="2749"/>
              <a:ext cx="1566" cy="150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4085" y="294195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5590" y="2876550"/>
            <a:ext cx="648335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Y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310" y="143954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470" y="110490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61790" y="2791460"/>
            <a:ext cx="1933575" cy="808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b="1" i="1">
                <a:solidFill>
                  <a:schemeClr val="bg1"/>
                </a:solidFill>
              </a:rPr>
              <a:t>H(X/Y)</a:t>
            </a:r>
            <a:endParaRPr lang="x-none" altLang="en-IN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6815" y="3425190"/>
            <a:ext cx="875030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x-none" altLang="en-IN" sz="3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2770" y="3349625"/>
            <a:ext cx="648335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x-none" altLang="en-IN" sz="36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56755" y="1430020"/>
            <a:ext cx="875030" cy="1626870"/>
            <a:chOff x="9906" y="1740"/>
            <a:chExt cx="1378" cy="2562"/>
          </a:xfrm>
        </p:grpSpPr>
        <p:sp>
          <p:nvSpPr>
            <p:cNvPr id="18" name="TextBox 17"/>
            <p:cNvSpPr txBox="1"/>
            <p:nvPr/>
          </p:nvSpPr>
          <p:spPr>
            <a:xfrm>
              <a:off x="9906" y="2267"/>
              <a:ext cx="1378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endParaRPr lang="x-none" altLang="en-IN" sz="3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22" y="1740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accent1">
                      <a:lumMod val="50000"/>
                    </a:schemeClr>
                  </a:solidFill>
                </a:rPr>
                <a:t>^</a:t>
              </a:r>
              <a:endParaRPr lang="x-none" altLang="en-IN" sz="6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54450" y="2945130"/>
            <a:ext cx="2230755" cy="552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accent1">
                    <a:lumMod val="50000"/>
                  </a:schemeClr>
                </a:solidFill>
              </a:rPr>
              <a:t>Bits at Rate &gt; H(X|Y)</a:t>
            </a:r>
            <a:endParaRPr lang="x-none" altLang="en-IN" sz="2800" b="1" i="1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11115" y="3197860"/>
            <a:ext cx="99060" cy="6604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108200" y="1424940"/>
            <a:ext cx="1459865" cy="3366135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8435" y="1314450"/>
            <a:ext cx="1459865" cy="34544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05675" y="760730"/>
            <a:ext cx="10795" cy="454025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31745" y="2729230"/>
            <a:ext cx="875030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X</a:t>
            </a:r>
            <a:endParaRPr lang="x-none" altLang="en-IN" sz="3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6745" y="2663190"/>
            <a:ext cx="648335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x-none" altLang="en-IN" sz="3600" b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56755" y="-167640"/>
            <a:ext cx="875030" cy="1626870"/>
            <a:chOff x="9906" y="1740"/>
            <a:chExt cx="1378" cy="2562"/>
          </a:xfrm>
        </p:grpSpPr>
        <p:sp>
          <p:nvSpPr>
            <p:cNvPr id="18" name="TextBox 17"/>
            <p:cNvSpPr txBox="1"/>
            <p:nvPr/>
          </p:nvSpPr>
          <p:spPr>
            <a:xfrm>
              <a:off x="9906" y="2267"/>
              <a:ext cx="1378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endParaRPr lang="x-none" altLang="en-IN" sz="3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22" y="1740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accent1">
                      <a:lumMod val="50000"/>
                    </a:schemeClr>
                  </a:solidFill>
                </a:rPr>
                <a:t>^</a:t>
              </a:r>
              <a:endParaRPr lang="x-none" altLang="en-IN" sz="6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3710305" y="1987550"/>
            <a:ext cx="2632075" cy="12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22370" y="3199130"/>
            <a:ext cx="2609215" cy="63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10305" y="4560570"/>
            <a:ext cx="2632075" cy="190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/>
          <p:nvPr/>
        </p:nvGraphicFramePr>
        <p:xfrm>
          <a:off x="3796665" y="1546860"/>
          <a:ext cx="662940" cy="37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"/>
                <a:gridCol w="331470"/>
              </a:tblGrid>
              <a:tr h="370205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3741420" y="2779395"/>
          <a:ext cx="1146810" cy="37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"/>
                <a:gridCol w="382270"/>
                <a:gridCol w="382270"/>
              </a:tblGrid>
              <a:tr h="370205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3752850" y="4108450"/>
          <a:ext cx="695960" cy="37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/>
                <a:gridCol w="347980"/>
              </a:tblGrid>
              <a:tr h="370205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4088765" y="3640455"/>
            <a:ext cx="217678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73065" y="3259455"/>
            <a:ext cx="1087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2">
                    <a:lumMod val="75000"/>
                  </a:schemeClr>
                </a:solidFill>
              </a:rPr>
              <a:t>NACK</a:t>
            </a:r>
            <a:endParaRPr lang="x-none" altLang="en-IN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067175" y="2486660"/>
            <a:ext cx="217678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51475" y="2105660"/>
            <a:ext cx="1087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2">
                    <a:lumMod val="75000"/>
                  </a:schemeClr>
                </a:solidFill>
              </a:rPr>
              <a:t>NACK</a:t>
            </a:r>
            <a:endParaRPr lang="x-none" altLang="en-IN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80485" y="5069840"/>
            <a:ext cx="217678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64785" y="4688840"/>
            <a:ext cx="10871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x-none" altLang="en-IN">
                <a:solidFill>
                  <a:schemeClr val="accent6">
                    <a:lumMod val="75000"/>
                  </a:schemeClr>
                </a:solidFill>
              </a:rPr>
              <a:t>ACK</a:t>
            </a:r>
            <a:endParaRPr lang="x-none" altLang="en-IN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03065" y="187134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5340" y="180657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390" y="291084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014345" y="194945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8502015" y="187071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5576570" y="3277235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6766560" y="328803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537700" y="1526540"/>
            <a:ext cx="643890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 b="1">
                <a:solidFill>
                  <a:schemeClr val="bg1"/>
                </a:solidFill>
              </a:rPr>
              <a:t>RELIABLE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18015" y="3870960"/>
            <a:ext cx="641985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>
                <a:solidFill>
                  <a:schemeClr val="accent2">
                    <a:lumMod val="20000"/>
                    <a:lumOff val="80000"/>
                  </a:schemeClr>
                </a:solidFill>
              </a:rPr>
              <a:t>UNRELIABLE</a:t>
            </a:r>
            <a:endParaRPr lang="x-none" altLang="en-IN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1960" y="247777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2865" y="30505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8345" y="310451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78295" y="246697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83750" y="2759075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534920" y="3785870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03065" y="1871345"/>
            <a:ext cx="1329690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chemeClr val="accent1">
                    <a:lumMod val="50000"/>
                  </a:schemeClr>
                </a:solidFill>
              </a:rPr>
              <a:t>T</a:t>
            </a:r>
            <a:endParaRPr lang="x-none" altLang="en-IN" sz="4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5340" y="1806575"/>
            <a:ext cx="1329690" cy="332930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chemeClr val="accent1">
                    <a:lumMod val="50000"/>
                  </a:schemeClr>
                </a:solidFill>
              </a:rPr>
              <a:t>DECODER</a:t>
            </a:r>
            <a:endParaRPr lang="x-none" altLang="en-IN" sz="3600" b="1" baseline="30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390" y="2910840"/>
            <a:ext cx="681990" cy="127571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014345" y="194945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8502015" y="187071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5576570" y="3277235"/>
            <a:ext cx="421640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6766560" y="3288030"/>
            <a:ext cx="399415" cy="410210"/>
          </a:xfrm>
          <a:prstGeom prst="rightArrow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37700" y="1526540"/>
            <a:ext cx="643890" cy="143764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p>
            <a:pPr algn="ctr"/>
            <a:r>
              <a:rPr lang="x-none" altLang="en-IN" b="1">
                <a:solidFill>
                  <a:schemeClr val="accent1">
                    <a:lumMod val="50000"/>
                  </a:schemeClr>
                </a:solidFill>
              </a:rPr>
              <a:t>RELIABLE</a:t>
            </a:r>
            <a:endParaRPr lang="x-none" altLang="en-IN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18015" y="3870960"/>
            <a:ext cx="641985" cy="143764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p>
            <a:pPr algn="ctr"/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UNRELIABLE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1960" y="2477770"/>
            <a:ext cx="875030" cy="805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x-none" altLang="en-IN" sz="28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28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2865" y="3050540"/>
            <a:ext cx="875030" cy="10090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sz="36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36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8345" y="3104515"/>
            <a:ext cx="875030" cy="10090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x-none" altLang="en-IN" sz="36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36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78295" y="2466975"/>
            <a:ext cx="875030" cy="805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x-none" altLang="en-IN" sz="2800" i="1" baseline="-25000">
                <a:solidFill>
                  <a:schemeClr val="accent1">
                    <a:lumMod val="50000"/>
                  </a:schemeClr>
                </a:solidFill>
              </a:rPr>
              <a:t>N</a:t>
            </a:r>
            <a:endParaRPr lang="x-none" altLang="en-IN" sz="2800" i="1" baseline="-25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83750" y="2759075"/>
            <a:ext cx="378460" cy="1626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accent1">
                    <a:lumMod val="50000"/>
                  </a:schemeClr>
                </a:solidFill>
              </a:rPr>
              <a:t>^</a:t>
            </a:r>
            <a:endParaRPr lang="x-none" altLang="en-IN" sz="6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260600" y="3785870"/>
            <a:ext cx="916305" cy="1154430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FROZEN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x-none" altLang="en-IN">
                <a:solidFill>
                  <a:schemeClr val="accent1">
                    <a:lumMod val="50000"/>
                  </a:schemeClr>
                </a:solidFill>
              </a:rPr>
              <a:t>(set to '0')</a:t>
            </a:r>
            <a:endParaRPr lang="x-none" altLang="en-IN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2488688" y="1708121"/>
            <a:ext cx="5213862" cy="2200792"/>
            <a:chOff x="3811" y="2845"/>
            <a:chExt cx="12714" cy="5345"/>
          </a:xfrm>
        </p:grpSpPr>
        <p:sp>
          <p:nvSpPr>
            <p:cNvPr id="4" name="Rectangle 3"/>
            <p:cNvSpPr/>
            <p:nvPr/>
          </p:nvSpPr>
          <p:spPr>
            <a:xfrm>
              <a:off x="6619" y="2947"/>
              <a:ext cx="2094" cy="52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600" b="1">
                  <a:solidFill>
                    <a:schemeClr val="tx1"/>
                  </a:solidFill>
                </a:rPr>
                <a:t>T</a:t>
              </a:r>
              <a:endParaRPr lang="x-none" altLang="en-IN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284" y="2845"/>
              <a:ext cx="2094" cy="52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p>
              <a:pPr algn="ctr"/>
              <a:r>
                <a:rPr lang="x-none" altLang="en-IN" sz="1400" b="1">
                  <a:solidFill>
                    <a:schemeClr val="tx1"/>
                  </a:solidFill>
                </a:rPr>
                <a:t>DECODER</a:t>
              </a:r>
              <a:endParaRPr lang="x-none" altLang="en-IN" sz="1400" b="1" baseline="3000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14" y="4584"/>
              <a:ext cx="1074" cy="2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 sz="1200" b="1">
                  <a:solidFill>
                    <a:schemeClr val="tx1"/>
                  </a:solidFill>
                </a:rPr>
                <a:t>W</a:t>
              </a:r>
              <a:r>
                <a:rPr lang="x-none" altLang="en-IN" sz="1200" b="1" baseline="-25000">
                  <a:solidFill>
                    <a:schemeClr val="tx1"/>
                  </a:solidFill>
                </a:rPr>
                <a:t>N</a:t>
              </a:r>
              <a:endParaRPr lang="x-none" altLang="en-IN" sz="1200" b="1" baseline="-2500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0">
              <a:off x="4747" y="3070"/>
              <a:ext cx="1875" cy="4897"/>
              <a:chOff x="4080" y="3305"/>
              <a:chExt cx="2539" cy="4149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118" y="3305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135" y="379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118" y="4378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135" y="493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080" y="5820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097" y="631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080" y="6893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4097" y="745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rot="0">
              <a:off x="13389" y="2946"/>
              <a:ext cx="1875" cy="4998"/>
              <a:chOff x="4080" y="3305"/>
              <a:chExt cx="2539" cy="4149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4118" y="3305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4135" y="379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4118" y="4378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135" y="4939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80" y="5820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097" y="631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080" y="6893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4097" y="7454"/>
                <a:ext cx="24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ight Arrow 39"/>
            <p:cNvSpPr/>
            <p:nvPr/>
          </p:nvSpPr>
          <p:spPr>
            <a:xfrm>
              <a:off x="8782" y="5161"/>
              <a:ext cx="664" cy="64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10656" y="5178"/>
              <a:ext cx="629" cy="646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696" y="3902"/>
              <a:ext cx="1378" cy="1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i="1">
                  <a:solidFill>
                    <a:schemeClr val="tx1"/>
                  </a:solidFill>
                </a:rPr>
                <a:t>X</a:t>
              </a:r>
              <a:r>
                <a:rPr lang="x-none" altLang="en-IN" sz="1600" i="1" baseline="-25000">
                  <a:solidFill>
                    <a:schemeClr val="tx1"/>
                  </a:solidFill>
                </a:rPr>
                <a:t>N</a:t>
              </a:r>
              <a:endParaRPr lang="x-none" altLang="en-IN" sz="16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99" y="4804"/>
              <a:ext cx="1378" cy="10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400" i="1">
                  <a:solidFill>
                    <a:schemeClr val="tx1"/>
                  </a:solidFill>
                </a:rPr>
                <a:t>U</a:t>
              </a:r>
              <a:r>
                <a:rPr lang="x-none" altLang="en-IN" sz="1400" i="1" baseline="-25000">
                  <a:solidFill>
                    <a:schemeClr val="tx1"/>
                  </a:solidFill>
                </a:rPr>
                <a:t>N</a:t>
              </a:r>
              <a:endParaRPr lang="x-none" altLang="en-IN" sz="14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147" y="4889"/>
              <a:ext cx="1378" cy="108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400" i="1">
                  <a:solidFill>
                    <a:schemeClr val="tx1"/>
                  </a:solidFill>
                </a:rPr>
                <a:t>U</a:t>
              </a:r>
              <a:r>
                <a:rPr lang="x-none" altLang="en-IN" sz="1400" i="1" baseline="-25000">
                  <a:solidFill>
                    <a:schemeClr val="tx1"/>
                  </a:solidFill>
                </a:rPr>
                <a:t>N</a:t>
              </a:r>
              <a:endParaRPr lang="x-none" altLang="en-IN" sz="14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17" y="3885"/>
              <a:ext cx="1378" cy="1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1600" i="1">
                  <a:solidFill>
                    <a:schemeClr val="tx1"/>
                  </a:solidFill>
                </a:rPr>
                <a:t>Y</a:t>
              </a:r>
              <a:r>
                <a:rPr lang="x-none" altLang="en-IN" sz="1600" i="1" baseline="-25000">
                  <a:solidFill>
                    <a:schemeClr val="tx1"/>
                  </a:solidFill>
                </a:rPr>
                <a:t>N</a:t>
              </a:r>
              <a:endParaRPr lang="x-none" altLang="en-IN" sz="16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250" y="4345"/>
              <a:ext cx="596" cy="196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2800" b="1">
                  <a:solidFill>
                    <a:schemeClr val="tx1"/>
                  </a:solidFill>
                </a:rPr>
                <a:t>^</a:t>
              </a:r>
              <a:endParaRPr lang="x-none" altLang="en-IN" sz="2800" b="1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0800000">
              <a:off x="3811" y="5962"/>
              <a:ext cx="1192" cy="1818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vert" wrap="square" rtlCol="0">
              <a:spAutoFit/>
            </a:bodyPr>
            <a:p>
              <a:r>
                <a:rPr lang="x-none" altLang="en-IN" sz="1200">
                  <a:solidFill>
                    <a:schemeClr val="tx1"/>
                  </a:solidFill>
                </a:rPr>
                <a:t>FROZEN</a:t>
              </a:r>
              <a:endParaRPr lang="x-none" altLang="en-IN" sz="12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71015" y="179578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r>
              <a:rPr lang="x-none" altLang="en-IN" sz="4000" b="1" baseline="30000">
                <a:solidFill>
                  <a:srgbClr val="8EF3E6"/>
                </a:solidFill>
              </a:rPr>
              <a:t>-1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3040" y="173101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1440" y="2835275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 flipH="1">
            <a:off x="962025" y="1918335"/>
            <a:ext cx="78803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88335" y="3201670"/>
            <a:ext cx="65976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660900" y="3234055"/>
            <a:ext cx="58166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1150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275" y="301815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089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Y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8080" y="1706880"/>
            <a:ext cx="101663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T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1315" y="24028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6720" y="258699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6115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9890" y="291846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58520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15415" y="368744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2235" y="4043680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339850" y="449770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318260" y="489775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1404620" y="5060315"/>
            <a:ext cx="4533265" cy="497205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26210" y="5211445"/>
            <a:ext cx="0" cy="36766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89280" y="3753485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1363</Words>
  <Application>Kingsoft Office WPP</Application>
  <PresentationFormat>Widescreen</PresentationFormat>
  <Paragraphs>613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smart</dc:creator>
  <cp:lastModifiedBy>smart</cp:lastModifiedBy>
  <cp:revision>41</cp:revision>
  <dcterms:created xsi:type="dcterms:W3CDTF">2018-01-22T18:57:47Z</dcterms:created>
  <dcterms:modified xsi:type="dcterms:W3CDTF">2018-01-22T18:57:47Z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16393അ-10.1.0.5707</vt:lpwstr>
  </property>
</Properties>
</file>