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2"/>
  </p:notesMasterIdLst>
  <p:sldIdLst>
    <p:sldId id="256" r:id="rId2"/>
    <p:sldId id="257" r:id="rId3"/>
    <p:sldId id="258" r:id="rId4"/>
    <p:sldId id="271" r:id="rId5"/>
    <p:sldId id="259" r:id="rId6"/>
    <p:sldId id="260" r:id="rId7"/>
    <p:sldId id="261" r:id="rId8"/>
    <p:sldId id="262" r:id="rId9"/>
    <p:sldId id="263" r:id="rId10"/>
    <p:sldId id="264" r:id="rId11"/>
    <p:sldId id="265" r:id="rId12"/>
    <p:sldId id="266" r:id="rId13"/>
    <p:sldId id="267" r:id="rId14"/>
    <p:sldId id="268" r:id="rId15"/>
    <p:sldId id="276" r:id="rId16"/>
    <p:sldId id="277" r:id="rId17"/>
    <p:sldId id="272" r:id="rId18"/>
    <p:sldId id="273" r:id="rId19"/>
    <p:sldId id="285" r:id="rId20"/>
    <p:sldId id="284" r:id="rId21"/>
    <p:sldId id="286" r:id="rId22"/>
    <p:sldId id="287" r:id="rId23"/>
    <p:sldId id="282" r:id="rId24"/>
    <p:sldId id="283" r:id="rId25"/>
    <p:sldId id="278" r:id="rId26"/>
    <p:sldId id="281" r:id="rId27"/>
    <p:sldId id="279" r:id="rId28"/>
    <p:sldId id="280" r:id="rId29"/>
    <p:sldId id="288" r:id="rId30"/>
    <p:sldId id="270"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DED946-5E90-41DB-9615-C00FF2673728}" type="datetimeFigureOut">
              <a:rPr lang="en-US" smtClean="0"/>
              <a:pPr/>
              <a:t>1/2/2013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1ECD31-70B5-4C43-A0A5-89018A09FBE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docs.oracle.com/javaee/5/tutorial/doc/bnaay.html"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Logical </a:t>
            </a:r>
            <a:r>
              <a:rPr lang="en-US" b="1" dirty="0" smtClean="0"/>
              <a:t>layers</a:t>
            </a:r>
            <a:r>
              <a:rPr lang="en-US" dirty="0" smtClean="0"/>
              <a:t> are merely a way of organizing your code. Typical layers include Presentation, Business and Data – the same as the traditional 3-tier model. But when we’re talking about layers, we’re only talking about logical organization of code. In no way is it implied that these layers might run on different computers or in different processes on a single computer or even in a single process on a single computer. All we are doing is discussing a way of organizing a code into a set of layers defined by specific function.</a:t>
            </a:r>
          </a:p>
          <a:p>
            <a:r>
              <a:rPr lang="en-US" dirty="0" smtClean="0"/>
              <a:t>Physical </a:t>
            </a:r>
            <a:r>
              <a:rPr lang="en-US" b="1" dirty="0" smtClean="0"/>
              <a:t>tiers</a:t>
            </a:r>
            <a:r>
              <a:rPr lang="en-US" dirty="0" smtClean="0"/>
              <a:t> however, are only about where the code runs. Specifically, tiers are places where layers are deployed and where layers run. In other words, tiers are the physical deployment of layers.</a:t>
            </a:r>
          </a:p>
          <a:p>
            <a:endParaRPr lang="en-US" dirty="0"/>
          </a:p>
        </p:txBody>
      </p:sp>
      <p:sp>
        <p:nvSpPr>
          <p:cNvPr id="4" name="Slide Number Placeholder 3"/>
          <p:cNvSpPr>
            <a:spLocks noGrp="1"/>
          </p:cNvSpPr>
          <p:nvPr>
            <p:ph type="sldNum" sz="quarter" idx="10"/>
          </p:nvPr>
        </p:nvSpPr>
        <p:spPr/>
        <p:txBody>
          <a:bodyPr/>
          <a:lstStyle/>
          <a:p>
            <a:fld id="{B21ECD31-70B5-4C43-A0A5-89018A09FBEE}" type="slidenum">
              <a:rPr lang="en-US" smtClean="0"/>
              <a:pPr/>
              <a:t>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Application façade. </a:t>
            </a:r>
            <a:r>
              <a:rPr lang="en-US" dirty="0" smtClean="0"/>
              <a:t>This is an optional feature that you can use to combine multiple business operations into single messaged-based operations. This feature is useful when you locate the presentation layer components on a separate physical tier from the business layer components, allowing you to optimize use of the communication method that connects them. </a:t>
            </a:r>
          </a:p>
          <a:p>
            <a:r>
              <a:rPr lang="en-US" b="1" dirty="0" smtClean="0"/>
              <a:t>Business components</a:t>
            </a:r>
            <a:r>
              <a:rPr lang="en-US" dirty="0" smtClean="0"/>
              <a:t>. These components implement the business logic of the application. Regardless of whether a business process consists of a single step or an orchestrated workflow, your application is likely to require components that implement business rules and perform business tasks. </a:t>
            </a:r>
          </a:p>
          <a:p>
            <a:r>
              <a:rPr lang="en-US" b="1" dirty="0" smtClean="0"/>
              <a:t>Business workflows</a:t>
            </a:r>
            <a:r>
              <a:rPr lang="en-US" dirty="0" smtClean="0"/>
              <a:t>. After the UI components collect the required data from the user and pass it to the business layer, the application can use this data to perform a business process. Many business processes involve multiple steps that must be performed in the correct order, and may interact with each other through an orchestration. Business workflow components define and coordinate long-running, multi-step business processes, and can be implemented using business process management tools. </a:t>
            </a:r>
          </a:p>
          <a:p>
            <a:r>
              <a:rPr lang="en-US" b="1" dirty="0" smtClean="0"/>
              <a:t>Business entity components</a:t>
            </a:r>
            <a:r>
              <a:rPr lang="en-US" dirty="0" smtClean="0"/>
              <a:t>. Business entities are used to pass data between components. The data represents real-world business entities, such as products or orders. The business entities that the application uses internally are usually data structures, such as </a:t>
            </a:r>
            <a:r>
              <a:rPr lang="en-US" dirty="0" err="1" smtClean="0"/>
              <a:t>DataSets</a:t>
            </a:r>
            <a:r>
              <a:rPr lang="en-US" dirty="0" smtClean="0"/>
              <a:t>, </a:t>
            </a:r>
            <a:r>
              <a:rPr lang="en-US" dirty="0" err="1" smtClean="0"/>
              <a:t>DataReaders</a:t>
            </a:r>
            <a:r>
              <a:rPr lang="en-US" dirty="0" smtClean="0"/>
              <a:t>, or Extensible Markup Language (XML) streams, but they can also be implemented using custom object-oriented classes that represent the real-world entities that your application will handle. </a:t>
            </a:r>
          </a:p>
          <a:p>
            <a:endParaRPr lang="en-US" dirty="0"/>
          </a:p>
        </p:txBody>
      </p:sp>
      <p:sp>
        <p:nvSpPr>
          <p:cNvPr id="4" name="Slide Number Placeholder 3"/>
          <p:cNvSpPr>
            <a:spLocks noGrp="1"/>
          </p:cNvSpPr>
          <p:nvPr>
            <p:ph type="sldNum" sz="quarter" idx="10"/>
          </p:nvPr>
        </p:nvSpPr>
        <p:spPr/>
        <p:txBody>
          <a:bodyPr/>
          <a:lstStyle/>
          <a:p>
            <a:fld id="{B21ECD31-70B5-4C43-A0A5-89018A09FBEE}" type="slidenum">
              <a:rPr lang="en-US" smtClean="0"/>
              <a:pPr/>
              <a:t>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Data Layer Components </a:t>
            </a:r>
          </a:p>
          <a:p>
            <a:r>
              <a:rPr lang="en-US" dirty="0" smtClean="0"/>
              <a:t>Data layer components provide access to data that is hosted within the boundaries of the system, and data exposed by other back-end systems. The following types of components are commonly found in the data layer: </a:t>
            </a:r>
          </a:p>
          <a:p>
            <a:r>
              <a:rPr lang="en-US" b="1" dirty="0" smtClean="0"/>
              <a:t>Data access components</a:t>
            </a:r>
            <a:r>
              <a:rPr lang="en-US" dirty="0" smtClean="0"/>
              <a:t>. These components abstract the logic required to access the underlying data stores. Doing so centralizes data access functionality and makes the application easier to configure and maintain. </a:t>
            </a:r>
          </a:p>
          <a:p>
            <a:r>
              <a:rPr lang="en-US" b="1" dirty="0" smtClean="0"/>
              <a:t>Data helper and utility components</a:t>
            </a:r>
            <a:r>
              <a:rPr lang="en-US" dirty="0" smtClean="0"/>
              <a:t>. Most data access tasks require common logic that can be extracted and implemented in separate reusable helper components. This helps to reduce the complexity of the data access components and centralizes the logic, which simplifies maintenance. Other tasks that are common across data layer components, and not specific to any set of components, may be implemented as separate utility components. Both helper and utility components can often be reused in other applications. </a:t>
            </a:r>
          </a:p>
          <a:p>
            <a:r>
              <a:rPr lang="en-US" b="1" dirty="0" smtClean="0"/>
              <a:t>Service agents</a:t>
            </a:r>
            <a:r>
              <a:rPr lang="en-US" dirty="0" smtClean="0"/>
              <a:t>. When a business component must use functionality provided by an external service, you might need to implement code to manage the semantics of communicating with that particular service. Service agents isolate the idiosyncrasies of calling diverse services from your application, and can provide additional services such as basic mapping between the format of the data exposed by the service and the format your application requires. </a:t>
            </a:r>
            <a:endParaRPr lang="en-US" dirty="0"/>
          </a:p>
        </p:txBody>
      </p:sp>
      <p:sp>
        <p:nvSpPr>
          <p:cNvPr id="4" name="Slide Number Placeholder 3"/>
          <p:cNvSpPr>
            <a:spLocks noGrp="1"/>
          </p:cNvSpPr>
          <p:nvPr>
            <p:ph type="sldNum" sz="quarter" idx="10"/>
          </p:nvPr>
        </p:nvSpPr>
        <p:spPr/>
        <p:txBody>
          <a:bodyPr/>
          <a:lstStyle/>
          <a:p>
            <a:fld id="{B21ECD31-70B5-4C43-A0A5-89018A09FBEE}" type="slidenum">
              <a:rPr lang="en-US" smtClean="0"/>
              <a:pPr/>
              <a:t>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figure  illustrates a common Web application scenario where the client interacts with a Web server located in the client tier. </a:t>
            </a:r>
            <a:endParaRPr lang="en-US" dirty="0"/>
          </a:p>
        </p:txBody>
      </p:sp>
      <p:sp>
        <p:nvSpPr>
          <p:cNvPr id="4" name="Slide Number Placeholder 3"/>
          <p:cNvSpPr>
            <a:spLocks noGrp="1"/>
          </p:cNvSpPr>
          <p:nvPr>
            <p:ph type="sldNum" sz="quarter" idx="10"/>
          </p:nvPr>
        </p:nvSpPr>
        <p:spPr/>
        <p:txBody>
          <a:bodyPr/>
          <a:lstStyle/>
          <a:p>
            <a:fld id="{B21ECD31-70B5-4C43-A0A5-89018A09FBEE}" type="slidenum">
              <a:rPr lang="en-US" smtClean="0"/>
              <a:pPr/>
              <a:t>11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two </a:t>
            </a:r>
            <a:r>
              <a:rPr lang="en-US" dirty="0" err="1" smtClean="0"/>
              <a:t>multitiered</a:t>
            </a:r>
            <a:r>
              <a:rPr lang="en-US" dirty="0" smtClean="0"/>
              <a:t> Java EE applications divided into the tiers described in the following list. The Java EE application parts shown in </a:t>
            </a:r>
            <a:r>
              <a:rPr lang="en-US" dirty="0" smtClean="0">
                <a:hlinkClick r:id="rId3"/>
              </a:rPr>
              <a:t>Figure 1-1</a:t>
            </a:r>
            <a:r>
              <a:rPr lang="en-US" dirty="0" smtClean="0"/>
              <a:t> are presented in </a:t>
            </a:r>
            <a:r>
              <a:rPr lang="en-US" dirty="0" smtClean="0">
                <a:hlinkClick r:id="rId3"/>
              </a:rPr>
              <a:t>Java EE Components</a:t>
            </a:r>
            <a:r>
              <a:rPr lang="en-US" dirty="0" smtClean="0"/>
              <a:t>.</a:t>
            </a:r>
          </a:p>
          <a:p>
            <a:r>
              <a:rPr lang="en-US" dirty="0" smtClean="0"/>
              <a:t>Client-tier components run on the client machine.</a:t>
            </a:r>
          </a:p>
          <a:p>
            <a:r>
              <a:rPr lang="en-US" dirty="0" smtClean="0"/>
              <a:t>Web-tier components run on the Java EE server.</a:t>
            </a:r>
          </a:p>
          <a:p>
            <a:r>
              <a:rPr lang="en-US" dirty="0" smtClean="0"/>
              <a:t>Business-tier components run on the Java EE server.</a:t>
            </a:r>
          </a:p>
          <a:p>
            <a:r>
              <a:rPr lang="en-US" dirty="0" smtClean="0"/>
              <a:t>Enterprise information system (EIS)-tier software runs on the EIS server.</a:t>
            </a:r>
          </a:p>
          <a:p>
            <a:r>
              <a:rPr lang="en-US" dirty="0" smtClean="0"/>
              <a:t>Although a Java EE application can consist of the three or four tiers shown in </a:t>
            </a:r>
            <a:r>
              <a:rPr lang="en-US" dirty="0" smtClean="0">
                <a:hlinkClick r:id="rId3"/>
              </a:rPr>
              <a:t>Figure 1-1</a:t>
            </a:r>
            <a:r>
              <a:rPr lang="en-US" dirty="0" smtClean="0"/>
              <a:t>, Java EE </a:t>
            </a:r>
            <a:r>
              <a:rPr lang="en-US" dirty="0" err="1" smtClean="0"/>
              <a:t>multitiered</a:t>
            </a:r>
            <a:r>
              <a:rPr lang="en-US" dirty="0" smtClean="0"/>
              <a:t> applications are generally considered to be three-tiered applications because they are distributed over three locations: client machines, the Java EE server machine, and the database or legacy machines at the back end. Three-tiered applications that run in this way extend the standard two-tiered client and server model by placing a multithreaded application server between the client application and back-end storage.</a:t>
            </a:r>
          </a:p>
          <a:p>
            <a:endParaRPr lang="en-US" dirty="0"/>
          </a:p>
        </p:txBody>
      </p:sp>
      <p:sp>
        <p:nvSpPr>
          <p:cNvPr id="4" name="Slide Number Placeholder 3"/>
          <p:cNvSpPr>
            <a:spLocks noGrp="1"/>
          </p:cNvSpPr>
          <p:nvPr>
            <p:ph type="sldNum" sz="quarter" idx="10"/>
          </p:nvPr>
        </p:nvSpPr>
        <p:spPr/>
        <p:txBody>
          <a:bodyPr/>
          <a:lstStyle/>
          <a:p>
            <a:fld id="{B21ECD31-70B5-4C43-A0A5-89018A09FBEE}" type="slidenum">
              <a:rPr lang="en-US" smtClean="0"/>
              <a:pPr/>
              <a:t>25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Your Java EE application uses a thin browser-based client or thick application client. In deciding which one to use, you should be aware of the trade-offs between keeping functionality on the client and close to the user (thick client) and off-loading as much functionality as possible to the server (thin client). The more functionality you off-load to the server, the easier it is to distribute, deploy, and manage the application; however, keeping more functionality on the client can make for a better perceived user experience.</a:t>
            </a:r>
            <a:endParaRPr lang="en-US" dirty="0"/>
          </a:p>
        </p:txBody>
      </p:sp>
      <p:sp>
        <p:nvSpPr>
          <p:cNvPr id="4" name="Slide Number Placeholder 3"/>
          <p:cNvSpPr>
            <a:spLocks noGrp="1"/>
          </p:cNvSpPr>
          <p:nvPr>
            <p:ph type="sldNum" sz="quarter" idx="10"/>
          </p:nvPr>
        </p:nvSpPr>
        <p:spPr/>
        <p:txBody>
          <a:bodyPr/>
          <a:lstStyle/>
          <a:p>
            <a:fld id="{B21ECD31-70B5-4C43-A0A5-89018A09FBEE}" type="slidenum">
              <a:rPr lang="en-US" smtClean="0"/>
              <a:pPr/>
              <a:t>27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21ECD31-70B5-4C43-A0A5-89018A09FBEE}" type="slidenum">
              <a:rPr lang="en-US" smtClean="0"/>
              <a:pPr/>
              <a:t>28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23088" y="125413"/>
            <a:ext cx="2220912" cy="58578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58763" y="125413"/>
            <a:ext cx="6511925" cy="5857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58763" y="1608138"/>
            <a:ext cx="4325937" cy="4375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37100" y="1608138"/>
            <a:ext cx="4325938" cy="4375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79A577"/>
            </a:gs>
            <a:gs pos="100000">
              <a:srgbClr val="FFFFFF"/>
            </a:gs>
          </a:gsLst>
          <a:lin ang="2700000" scaled="1"/>
        </a:gra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1366838"/>
            <a:ext cx="9144000" cy="5695950"/>
          </a:xfrm>
          <a:prstGeom prst="rect">
            <a:avLst/>
          </a:prstGeom>
          <a:gradFill rotWithShape="0">
            <a:gsLst>
              <a:gs pos="0">
                <a:srgbClr val="5C81AA"/>
              </a:gs>
              <a:gs pos="100000">
                <a:srgbClr val="87BEFF"/>
              </a:gs>
            </a:gsLst>
            <a:lin ang="4080000" scaled="1"/>
          </a:gradFill>
          <a:ln w="63500">
            <a:noFill/>
            <a:miter lim="800000"/>
            <a:headEnd/>
            <a:tailEnd/>
          </a:ln>
        </p:spPr>
        <p:txBody>
          <a:bodyPr/>
          <a:lstStyle/>
          <a:p>
            <a:endParaRPr lang="en-US"/>
          </a:p>
        </p:txBody>
      </p:sp>
      <p:sp>
        <p:nvSpPr>
          <p:cNvPr id="3075" name="Rectangle 3"/>
          <p:cNvSpPr>
            <a:spLocks noGrp="1" noChangeArrowheads="1"/>
          </p:cNvSpPr>
          <p:nvPr>
            <p:ph type="body" idx="1"/>
          </p:nvPr>
        </p:nvSpPr>
        <p:spPr bwMode="auto">
          <a:xfrm>
            <a:off x="258763" y="1608138"/>
            <a:ext cx="8804275" cy="4375150"/>
          </a:xfrm>
          <a:prstGeom prst="rect">
            <a:avLst/>
          </a:prstGeom>
          <a:noFill/>
          <a:ln w="12700">
            <a:noFill/>
            <a:miter lim="800000"/>
            <a:headEnd/>
            <a:tailEnd/>
          </a:ln>
          <a:effectLst>
            <a:outerShdw dist="35921" dir="2700000" algn="ctr" rotWithShape="0">
              <a:srgbClr val="1A6080">
                <a:alpha val="50000"/>
              </a:srgbClr>
            </a:outerShdw>
          </a:effectLst>
        </p:spPr>
        <p:txBody>
          <a:bodyPr vert="horz" wrap="square" lIns="32146" tIns="0" rIns="32146" bIns="0" numCol="1" anchor="t" anchorCtr="0" compatLnSpc="1">
            <a:prstTxWarp prst="textNoShape">
              <a:avLst/>
            </a:prstTxWarp>
          </a:bodyPr>
          <a:lstStyle/>
          <a:p>
            <a:pPr lvl="0"/>
            <a:r>
              <a:rPr lang="en-US" dirty="0" smtClean="0">
                <a:sym typeface="Gill Sans" charset="0"/>
              </a:rPr>
              <a:t>Click to edit Master text styles</a:t>
            </a:r>
          </a:p>
          <a:p>
            <a:pPr lvl="1"/>
            <a:r>
              <a:rPr lang="en-US" dirty="0" smtClean="0">
                <a:sym typeface="Gill Sans" charset="0"/>
              </a:rPr>
              <a:t>Second level</a:t>
            </a:r>
          </a:p>
          <a:p>
            <a:pPr lvl="2"/>
            <a:r>
              <a:rPr lang="en-US" dirty="0" smtClean="0">
                <a:sym typeface="Gill Sans" charset="0"/>
              </a:rPr>
              <a:t>Third level</a:t>
            </a:r>
          </a:p>
          <a:p>
            <a:pPr lvl="3"/>
            <a:r>
              <a:rPr lang="en-US" dirty="0" smtClean="0">
                <a:sym typeface="Gill Sans" charset="0"/>
              </a:rPr>
              <a:t>Fourth level</a:t>
            </a:r>
          </a:p>
          <a:p>
            <a:pPr lvl="4"/>
            <a:r>
              <a:rPr lang="en-US" dirty="0" smtClean="0">
                <a:sym typeface="Gill Sans" charset="0"/>
              </a:rPr>
              <a:t>Fifth level</a:t>
            </a:r>
          </a:p>
        </p:txBody>
      </p:sp>
      <p:sp>
        <p:nvSpPr>
          <p:cNvPr id="3076" name="Rectangle 4"/>
          <p:cNvSpPr>
            <a:spLocks noGrp="1" noChangeArrowheads="1"/>
          </p:cNvSpPr>
          <p:nvPr>
            <p:ph type="title"/>
          </p:nvPr>
        </p:nvSpPr>
        <p:spPr bwMode="auto">
          <a:xfrm>
            <a:off x="295275" y="125413"/>
            <a:ext cx="8848725" cy="919162"/>
          </a:xfrm>
          <a:prstGeom prst="rect">
            <a:avLst/>
          </a:prstGeom>
          <a:noFill/>
          <a:ln w="12700">
            <a:noFill/>
            <a:miter lim="800000"/>
            <a:headEnd/>
            <a:tailEnd/>
          </a:ln>
          <a:effectLst>
            <a:outerShdw dist="35921" dir="2700000" algn="ctr" rotWithShape="0">
              <a:schemeClr val="accent1">
                <a:alpha val="50000"/>
              </a:schemeClr>
            </a:outerShdw>
          </a:effectLst>
        </p:spPr>
        <p:txBody>
          <a:bodyPr vert="horz" wrap="square" lIns="96437" tIns="0" rIns="115725" bIns="0" numCol="1" anchor="b" anchorCtr="0" compatLnSpc="1">
            <a:prstTxWarp prst="textNoShape">
              <a:avLst/>
            </a:prstTxWarp>
          </a:bodyPr>
          <a:lstStyle/>
          <a:p>
            <a:pPr lvl="0"/>
            <a:r>
              <a:rPr lang="en-US" dirty="0" smtClean="0">
                <a:sym typeface="Gill Sans" charset="0"/>
              </a:rPr>
              <a:t>Click to edit Master title style</a:t>
            </a:r>
          </a:p>
        </p:txBody>
      </p:sp>
      <p:sp>
        <p:nvSpPr>
          <p:cNvPr id="3078" name="Line 6"/>
          <p:cNvSpPr>
            <a:spLocks noChangeShapeType="1"/>
          </p:cNvSpPr>
          <p:nvPr/>
        </p:nvSpPr>
        <p:spPr bwMode="auto">
          <a:xfrm>
            <a:off x="0" y="1339850"/>
            <a:ext cx="9144000" cy="0"/>
          </a:xfrm>
          <a:prstGeom prst="line">
            <a:avLst/>
          </a:prstGeom>
          <a:noFill/>
          <a:ln w="53975">
            <a:solidFill>
              <a:schemeClr val="tx1"/>
            </a:solidFill>
            <a:round/>
            <a:headEnd/>
            <a:tailEnd/>
          </a:ln>
          <a:effectLst/>
        </p:spPr>
        <p:txBody>
          <a:bodyPr wrap="none" anchor="ctr"/>
          <a:lstStyle/>
          <a:p>
            <a:endParaRPr lang="en-US"/>
          </a:p>
        </p:txBody>
      </p:sp>
    </p:spTree>
  </p:cSld>
  <p:clrMap bg1="dk2" tx1="lt1" bg2="dk1"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med"/>
  <p:txStyles>
    <p:titleStyle>
      <a:lvl1pPr marL="9525" indent="7938" algn="l" defTabSz="642938" rtl="0" eaLnBrk="1" fontAlgn="base" hangingPunct="1">
        <a:spcBef>
          <a:spcPts val="213"/>
        </a:spcBef>
        <a:spcAft>
          <a:spcPct val="0"/>
        </a:spcAft>
        <a:defRPr sz="3600">
          <a:solidFill>
            <a:schemeClr val="tx1"/>
          </a:solidFill>
          <a:latin typeface="+mj-lt"/>
          <a:ea typeface="+mj-ea"/>
          <a:cs typeface="+mj-cs"/>
          <a:sym typeface="Gill Sans" charset="0"/>
        </a:defRPr>
      </a:lvl1pPr>
      <a:lvl2pPr marL="9525" indent="7938" algn="l" defTabSz="642938" rtl="0" eaLnBrk="1" fontAlgn="base" hangingPunct="1">
        <a:spcBef>
          <a:spcPts val="213"/>
        </a:spcBef>
        <a:spcAft>
          <a:spcPct val="0"/>
        </a:spcAft>
        <a:defRPr sz="5600">
          <a:solidFill>
            <a:schemeClr val="tx1"/>
          </a:solidFill>
          <a:latin typeface="Gill Sans" charset="0"/>
          <a:sym typeface="Gill Sans" charset="0"/>
        </a:defRPr>
      </a:lvl2pPr>
      <a:lvl3pPr marL="9525" indent="7938" algn="l" defTabSz="642938" rtl="0" eaLnBrk="1" fontAlgn="base" hangingPunct="1">
        <a:spcBef>
          <a:spcPts val="213"/>
        </a:spcBef>
        <a:spcAft>
          <a:spcPct val="0"/>
        </a:spcAft>
        <a:defRPr sz="5600">
          <a:solidFill>
            <a:schemeClr val="tx1"/>
          </a:solidFill>
          <a:latin typeface="Gill Sans" charset="0"/>
          <a:sym typeface="Gill Sans" charset="0"/>
        </a:defRPr>
      </a:lvl3pPr>
      <a:lvl4pPr marL="9525" indent="7938" algn="l" defTabSz="642938" rtl="0" eaLnBrk="1" fontAlgn="base" hangingPunct="1">
        <a:spcBef>
          <a:spcPts val="213"/>
        </a:spcBef>
        <a:spcAft>
          <a:spcPct val="0"/>
        </a:spcAft>
        <a:defRPr sz="5600">
          <a:solidFill>
            <a:schemeClr val="tx1"/>
          </a:solidFill>
          <a:latin typeface="Gill Sans" charset="0"/>
          <a:sym typeface="Gill Sans" charset="0"/>
        </a:defRPr>
      </a:lvl4pPr>
      <a:lvl5pPr marL="9525" indent="7938" algn="l" defTabSz="642938" rtl="0" eaLnBrk="1" fontAlgn="base" hangingPunct="1">
        <a:spcBef>
          <a:spcPts val="213"/>
        </a:spcBef>
        <a:spcAft>
          <a:spcPct val="0"/>
        </a:spcAft>
        <a:defRPr sz="5600">
          <a:solidFill>
            <a:schemeClr val="tx1"/>
          </a:solidFill>
          <a:latin typeface="Gill Sans" charset="0"/>
          <a:sym typeface="Gill Sans" charset="0"/>
        </a:defRPr>
      </a:lvl5pPr>
      <a:lvl6pPr marL="466725" indent="7938" algn="l" defTabSz="642938" rtl="0" eaLnBrk="1" fontAlgn="base" hangingPunct="1">
        <a:spcBef>
          <a:spcPts val="213"/>
        </a:spcBef>
        <a:spcAft>
          <a:spcPct val="0"/>
        </a:spcAft>
        <a:defRPr sz="5600">
          <a:solidFill>
            <a:schemeClr val="tx1"/>
          </a:solidFill>
          <a:latin typeface="Gill Sans" charset="0"/>
          <a:sym typeface="Gill Sans" charset="0"/>
        </a:defRPr>
      </a:lvl6pPr>
      <a:lvl7pPr marL="923925" indent="7938" algn="l" defTabSz="642938" rtl="0" eaLnBrk="1" fontAlgn="base" hangingPunct="1">
        <a:spcBef>
          <a:spcPts val="213"/>
        </a:spcBef>
        <a:spcAft>
          <a:spcPct val="0"/>
        </a:spcAft>
        <a:defRPr sz="5600">
          <a:solidFill>
            <a:schemeClr val="tx1"/>
          </a:solidFill>
          <a:latin typeface="Gill Sans" charset="0"/>
          <a:sym typeface="Gill Sans" charset="0"/>
        </a:defRPr>
      </a:lvl7pPr>
      <a:lvl8pPr marL="1381125" indent="7938" algn="l" defTabSz="642938" rtl="0" eaLnBrk="1" fontAlgn="base" hangingPunct="1">
        <a:spcBef>
          <a:spcPts val="213"/>
        </a:spcBef>
        <a:spcAft>
          <a:spcPct val="0"/>
        </a:spcAft>
        <a:defRPr sz="5600">
          <a:solidFill>
            <a:schemeClr val="tx1"/>
          </a:solidFill>
          <a:latin typeface="Gill Sans" charset="0"/>
          <a:sym typeface="Gill Sans" charset="0"/>
        </a:defRPr>
      </a:lvl8pPr>
      <a:lvl9pPr marL="1838325" indent="7938" algn="l" defTabSz="642938" rtl="0" eaLnBrk="1" fontAlgn="base" hangingPunct="1">
        <a:spcBef>
          <a:spcPts val="213"/>
        </a:spcBef>
        <a:spcAft>
          <a:spcPct val="0"/>
        </a:spcAft>
        <a:defRPr sz="5600">
          <a:solidFill>
            <a:schemeClr val="tx1"/>
          </a:solidFill>
          <a:latin typeface="Gill Sans" charset="0"/>
          <a:sym typeface="Gill Sans" charset="0"/>
        </a:defRPr>
      </a:lvl9pPr>
    </p:titleStyle>
    <p:bodyStyle>
      <a:lvl1pPr marL="366713" indent="-366713" algn="l" defTabSz="642938" rtl="0" eaLnBrk="1" fontAlgn="base" hangingPunct="1">
        <a:spcBef>
          <a:spcPts val="1400"/>
        </a:spcBef>
        <a:spcAft>
          <a:spcPct val="0"/>
        </a:spcAft>
        <a:buSzPct val="108000"/>
        <a:buChar char="•"/>
        <a:defRPr sz="2600">
          <a:solidFill>
            <a:schemeClr val="tx1"/>
          </a:solidFill>
          <a:latin typeface="+mn-lt"/>
          <a:ea typeface="+mn-ea"/>
          <a:cs typeface="+mn-cs"/>
          <a:sym typeface="Gill Sans" charset="0"/>
        </a:defRPr>
      </a:lvl1pPr>
      <a:lvl2pPr marL="971550" indent="-352425" algn="l" defTabSz="642938" rtl="0" eaLnBrk="1" fontAlgn="base" hangingPunct="1">
        <a:spcBef>
          <a:spcPts val="350"/>
        </a:spcBef>
        <a:spcAft>
          <a:spcPct val="0"/>
        </a:spcAft>
        <a:buSzPct val="118000"/>
        <a:buChar char="•"/>
        <a:defRPr sz="2400">
          <a:solidFill>
            <a:srgbClr val="FFFF00"/>
          </a:solidFill>
          <a:latin typeface="+mn-lt"/>
          <a:sym typeface="Gill Sans" charset="0"/>
        </a:defRPr>
      </a:lvl2pPr>
      <a:lvl3pPr marL="1436688" indent="-352425" algn="l" defTabSz="642938" rtl="0" eaLnBrk="1" fontAlgn="base" hangingPunct="1">
        <a:spcBef>
          <a:spcPts val="488"/>
        </a:spcBef>
        <a:spcAft>
          <a:spcPct val="0"/>
        </a:spcAft>
        <a:buSzPct val="118000"/>
        <a:buChar char="•"/>
        <a:defRPr sz="2100">
          <a:solidFill>
            <a:schemeClr val="tx1"/>
          </a:solidFill>
          <a:latin typeface="+mn-lt"/>
          <a:sym typeface="Gill Sans" charset="0"/>
        </a:defRPr>
      </a:lvl3pPr>
      <a:lvl4pPr marL="1862138" indent="-333375" algn="l" defTabSz="642938" rtl="0" eaLnBrk="1" fontAlgn="base" hangingPunct="1">
        <a:spcBef>
          <a:spcPts val="488"/>
        </a:spcBef>
        <a:spcAft>
          <a:spcPct val="0"/>
        </a:spcAft>
        <a:buSzPct val="118000"/>
        <a:buChar char="•"/>
        <a:defRPr>
          <a:solidFill>
            <a:schemeClr val="tx1"/>
          </a:solidFill>
          <a:latin typeface="+mn-lt"/>
          <a:sym typeface="Gill Sans" charset="0"/>
        </a:defRPr>
      </a:lvl4pPr>
      <a:lvl5pPr marL="2306638" indent="-301625" algn="l" defTabSz="642938" rtl="0" eaLnBrk="1" fontAlgn="base" hangingPunct="1">
        <a:spcBef>
          <a:spcPts val="488"/>
        </a:spcBef>
        <a:spcAft>
          <a:spcPct val="0"/>
        </a:spcAft>
        <a:buSzPct val="118000"/>
        <a:buChar char="•"/>
        <a:defRPr>
          <a:solidFill>
            <a:schemeClr val="tx1"/>
          </a:solidFill>
          <a:latin typeface="+mn-lt"/>
          <a:sym typeface="Gill Sans" charset="0"/>
        </a:defRPr>
      </a:lvl5pPr>
      <a:lvl6pPr marL="2763838" indent="-301625" algn="l" defTabSz="642938" rtl="0" eaLnBrk="1" fontAlgn="base" hangingPunct="1">
        <a:spcBef>
          <a:spcPts val="488"/>
        </a:spcBef>
        <a:spcAft>
          <a:spcPct val="0"/>
        </a:spcAft>
        <a:buSzPct val="118000"/>
        <a:buChar char="•"/>
        <a:defRPr>
          <a:solidFill>
            <a:schemeClr val="tx1"/>
          </a:solidFill>
          <a:latin typeface="+mn-lt"/>
          <a:sym typeface="Gill Sans" charset="0"/>
        </a:defRPr>
      </a:lvl6pPr>
      <a:lvl7pPr marL="3221038" indent="-301625" algn="l" defTabSz="642938" rtl="0" eaLnBrk="1" fontAlgn="base" hangingPunct="1">
        <a:spcBef>
          <a:spcPts val="488"/>
        </a:spcBef>
        <a:spcAft>
          <a:spcPct val="0"/>
        </a:spcAft>
        <a:buSzPct val="118000"/>
        <a:buChar char="•"/>
        <a:defRPr>
          <a:solidFill>
            <a:schemeClr val="tx1"/>
          </a:solidFill>
          <a:latin typeface="+mn-lt"/>
          <a:sym typeface="Gill Sans" charset="0"/>
        </a:defRPr>
      </a:lvl7pPr>
      <a:lvl8pPr marL="3678238" indent="-301625" algn="l" defTabSz="642938" rtl="0" eaLnBrk="1" fontAlgn="base" hangingPunct="1">
        <a:spcBef>
          <a:spcPts val="488"/>
        </a:spcBef>
        <a:spcAft>
          <a:spcPct val="0"/>
        </a:spcAft>
        <a:buSzPct val="118000"/>
        <a:buChar char="•"/>
        <a:defRPr>
          <a:solidFill>
            <a:schemeClr val="tx1"/>
          </a:solidFill>
          <a:latin typeface="+mn-lt"/>
          <a:sym typeface="Gill Sans" charset="0"/>
        </a:defRPr>
      </a:lvl8pPr>
      <a:lvl9pPr marL="4135438" indent="-301625" algn="l" defTabSz="642938" rtl="0" eaLnBrk="1" fontAlgn="base" hangingPunct="1">
        <a:spcBef>
          <a:spcPts val="488"/>
        </a:spcBef>
        <a:spcAft>
          <a:spcPct val="0"/>
        </a:spcAft>
        <a:buSzPct val="118000"/>
        <a:buChar char="•"/>
        <a:defRPr>
          <a:solidFill>
            <a:schemeClr val="tx1"/>
          </a:solidFill>
          <a:latin typeface="+mn-lt"/>
          <a:sym typeface="Gill Sans"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10.gi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Java EE Architecture</a:t>
            </a:r>
            <a:endParaRPr lang="en-US" dirty="0"/>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Tiers</a:t>
            </a:r>
            <a:endParaRPr lang="en-US" dirty="0"/>
          </a:p>
        </p:txBody>
      </p:sp>
      <p:sp>
        <p:nvSpPr>
          <p:cNvPr id="3" name="Content Placeholder 2"/>
          <p:cNvSpPr>
            <a:spLocks noGrp="1"/>
          </p:cNvSpPr>
          <p:nvPr>
            <p:ph idx="1"/>
          </p:nvPr>
        </p:nvSpPr>
        <p:spPr/>
        <p:txBody>
          <a:bodyPr/>
          <a:lstStyle/>
          <a:p>
            <a:r>
              <a:rPr lang="en-US" i="1" dirty="0" smtClean="0"/>
              <a:t>Tiers</a:t>
            </a:r>
            <a:r>
              <a:rPr lang="en-US" dirty="0" smtClean="0"/>
              <a:t> represent the physical separation of the presentation, business, services, and data functionality of your design across separate computers and systems.</a:t>
            </a:r>
          </a:p>
          <a:p>
            <a:r>
              <a:rPr lang="en-US" dirty="0" smtClean="0"/>
              <a:t>Common tiered design patterns are (one-tier?) </a:t>
            </a:r>
            <a:r>
              <a:rPr lang="en-US" b="1" dirty="0" smtClean="0"/>
              <a:t>two-tier</a:t>
            </a:r>
            <a:r>
              <a:rPr lang="en-US" dirty="0" smtClean="0"/>
              <a:t>, </a:t>
            </a:r>
            <a:r>
              <a:rPr lang="en-US" b="1" dirty="0" smtClean="0"/>
              <a:t>three-tier</a:t>
            </a:r>
            <a:r>
              <a:rPr lang="en-US" dirty="0" smtClean="0"/>
              <a:t>, and </a:t>
            </a:r>
            <a:r>
              <a:rPr lang="en-US" b="1" dirty="0" smtClean="0"/>
              <a:t>n-tier</a:t>
            </a:r>
            <a:r>
              <a:rPr lang="en-US" dirty="0" smtClean="0"/>
              <a:t>. </a:t>
            </a:r>
          </a:p>
          <a:p>
            <a:pPr lvl="1"/>
            <a:r>
              <a:rPr lang="en-US" dirty="0" smtClean="0"/>
              <a:t>if 3 layers are present in one system - 1-tier</a:t>
            </a:r>
            <a:br>
              <a:rPr lang="en-US" dirty="0" smtClean="0"/>
            </a:br>
            <a:r>
              <a:rPr lang="en-US" dirty="0" smtClean="0"/>
              <a:t> </a:t>
            </a:r>
            <a:br>
              <a:rPr lang="en-US" dirty="0" smtClean="0"/>
            </a:br>
            <a:r>
              <a:rPr lang="en-US" dirty="0" smtClean="0"/>
              <a:t>if 3 layers are present in two systems - 2-tier</a:t>
            </a:r>
            <a:br>
              <a:rPr lang="en-US" dirty="0" smtClean="0"/>
            </a:br>
            <a:r>
              <a:rPr lang="en-US" dirty="0" smtClean="0"/>
              <a:t> </a:t>
            </a:r>
            <a:br>
              <a:rPr lang="en-US" dirty="0" smtClean="0"/>
            </a:br>
            <a:r>
              <a:rPr lang="en-US" dirty="0" smtClean="0"/>
              <a:t>if 3 layers are present in three system - 3-tier</a:t>
            </a:r>
            <a:br>
              <a:rPr lang="en-US" dirty="0" smtClean="0"/>
            </a:br>
            <a:r>
              <a:rPr lang="en-US" dirty="0" smtClean="0"/>
              <a:t> </a:t>
            </a:r>
            <a:br>
              <a:rPr lang="en-US" dirty="0" smtClean="0"/>
            </a:br>
            <a:r>
              <a:rPr lang="en-US" dirty="0" smtClean="0"/>
              <a:t>if 3 layer are present in n system - n-tier</a:t>
            </a:r>
            <a:endParaRPr lang="en-US" dirty="0"/>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Two-Tier </a:t>
            </a:r>
            <a:endParaRPr lang="en-US" dirty="0"/>
          </a:p>
        </p:txBody>
      </p:sp>
      <p:sp>
        <p:nvSpPr>
          <p:cNvPr id="3" name="Content Placeholder 2"/>
          <p:cNvSpPr>
            <a:spLocks noGrp="1"/>
          </p:cNvSpPr>
          <p:nvPr>
            <p:ph idx="1"/>
          </p:nvPr>
        </p:nvSpPr>
        <p:spPr>
          <a:xfrm>
            <a:off x="500034" y="1785926"/>
            <a:ext cx="4648204" cy="4876800"/>
          </a:xfrm>
          <a:ln>
            <a:solidFill>
              <a:schemeClr val="accent2">
                <a:lumMod val="20000"/>
                <a:lumOff val="80000"/>
              </a:schemeClr>
            </a:solidFill>
          </a:ln>
        </p:spPr>
        <p:txBody>
          <a:bodyPr>
            <a:normAutofit fontScale="85000" lnSpcReduction="20000"/>
          </a:bodyPr>
          <a:lstStyle/>
          <a:p>
            <a:r>
              <a:rPr lang="en-US" dirty="0" smtClean="0"/>
              <a:t>The two-tier pattern represents a basic structure with two main components, a client and a server.</a:t>
            </a:r>
          </a:p>
          <a:p>
            <a:r>
              <a:rPr lang="en-US" dirty="0"/>
              <a:t>T</a:t>
            </a:r>
            <a:r>
              <a:rPr lang="en-US" dirty="0" smtClean="0"/>
              <a:t>he client and server may exist on the same machine, or may be located on two different machines.</a:t>
            </a:r>
          </a:p>
          <a:p>
            <a:r>
              <a:rPr lang="en-US" dirty="0" smtClean="0"/>
              <a:t>This tier contains the presentation layer logic and any required business layer logic.</a:t>
            </a:r>
          </a:p>
          <a:p>
            <a:r>
              <a:rPr lang="en-US" dirty="0" smtClean="0"/>
              <a:t>The Web application communicates with a separate machine that hosts the database tier, which contains the data layer logic. </a:t>
            </a:r>
            <a:endParaRPr lang="en-US" dirty="0"/>
          </a:p>
        </p:txBody>
      </p:sp>
      <p:pic>
        <p:nvPicPr>
          <p:cNvPr id="4" name="Picture 2" descr="http://www.guidanceshare.com/images/8/8a/TwoTier.PNG"/>
          <p:cNvPicPr>
            <a:picLocks noChangeAspect="1" noChangeArrowheads="1"/>
          </p:cNvPicPr>
          <p:nvPr/>
        </p:nvPicPr>
        <p:blipFill>
          <a:blip r:embed="rId3"/>
          <a:srcRect/>
          <a:stretch>
            <a:fillRect/>
          </a:stretch>
        </p:blipFill>
        <p:spPr bwMode="auto">
          <a:xfrm>
            <a:off x="5286380" y="2571744"/>
            <a:ext cx="3581400" cy="1504951"/>
          </a:xfrm>
          <a:prstGeom prst="rect">
            <a:avLst/>
          </a:prstGeom>
          <a:noFill/>
        </p:spPr>
      </p:pic>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Three-Tier </a:t>
            </a:r>
            <a:endParaRPr lang="en-US" dirty="0"/>
          </a:p>
        </p:txBody>
      </p:sp>
      <p:sp>
        <p:nvSpPr>
          <p:cNvPr id="3" name="Content Placeholder 2"/>
          <p:cNvSpPr>
            <a:spLocks noGrp="1"/>
          </p:cNvSpPr>
          <p:nvPr>
            <p:ph idx="1"/>
          </p:nvPr>
        </p:nvSpPr>
        <p:spPr>
          <a:xfrm>
            <a:off x="571472" y="1857364"/>
            <a:ext cx="8001000" cy="2205038"/>
          </a:xfrm>
        </p:spPr>
        <p:txBody>
          <a:bodyPr>
            <a:normAutofit fontScale="92500" lnSpcReduction="10000"/>
          </a:bodyPr>
          <a:lstStyle/>
          <a:p>
            <a:r>
              <a:rPr lang="en-US" dirty="0" smtClean="0"/>
              <a:t>In a three-tier design, the client interacts with application software deployed on a separate server, and the application server interacts with a database that is also located on a separate server. </a:t>
            </a:r>
          </a:p>
          <a:p>
            <a:r>
              <a:rPr lang="en-US" dirty="0" smtClean="0"/>
              <a:t>This is a very common pattern for most Web applications and Web services</a:t>
            </a:r>
            <a:endParaRPr lang="en-US" dirty="0"/>
          </a:p>
        </p:txBody>
      </p:sp>
      <p:pic>
        <p:nvPicPr>
          <p:cNvPr id="7172" name="Picture 4" descr="http://www.guidanceshare.com/images/5/5b/ThreeTier.PNG"/>
          <p:cNvPicPr>
            <a:picLocks noChangeAspect="1" noChangeArrowheads="1"/>
          </p:cNvPicPr>
          <p:nvPr/>
        </p:nvPicPr>
        <p:blipFill>
          <a:blip r:embed="rId2"/>
          <a:srcRect/>
          <a:stretch>
            <a:fillRect/>
          </a:stretch>
        </p:blipFill>
        <p:spPr bwMode="auto">
          <a:xfrm>
            <a:off x="928662" y="4286256"/>
            <a:ext cx="7307323" cy="2286016"/>
          </a:xfrm>
          <a:prstGeom prst="rect">
            <a:avLst/>
          </a:prstGeom>
          <a:noFill/>
        </p:spPr>
      </p:pic>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N-Tier</a:t>
            </a:r>
            <a:endParaRPr lang="en-US" dirty="0"/>
          </a:p>
        </p:txBody>
      </p:sp>
      <p:sp>
        <p:nvSpPr>
          <p:cNvPr id="3" name="Content Placeholder 2"/>
          <p:cNvSpPr>
            <a:spLocks noGrp="1"/>
          </p:cNvSpPr>
          <p:nvPr>
            <p:ph idx="1"/>
          </p:nvPr>
        </p:nvSpPr>
        <p:spPr>
          <a:xfrm>
            <a:off x="566738" y="1581152"/>
            <a:ext cx="8001000" cy="2990856"/>
          </a:xfrm>
        </p:spPr>
        <p:txBody>
          <a:bodyPr>
            <a:normAutofit fontScale="85000" lnSpcReduction="20000"/>
          </a:bodyPr>
          <a:lstStyle/>
          <a:p>
            <a:r>
              <a:rPr lang="en-US" dirty="0" smtClean="0"/>
              <a:t>In this scenario, the Web server (which contains the presentation layer logic) is physically separated from the application server that implements the business logic.</a:t>
            </a:r>
          </a:p>
          <a:p>
            <a:r>
              <a:rPr lang="en-US" dirty="0" smtClean="0"/>
              <a:t>This usually occurs for security reasons, where the Web server is deployed within a perimeter network and accesses the application server located on a different subnet through a firewall.</a:t>
            </a:r>
          </a:p>
          <a:p>
            <a:r>
              <a:rPr lang="en-US" dirty="0" smtClean="0"/>
              <a:t>It is also common to implement a firewall between the client and the Web tier</a:t>
            </a:r>
            <a:endParaRPr lang="en-US" dirty="0"/>
          </a:p>
        </p:txBody>
      </p:sp>
      <p:pic>
        <p:nvPicPr>
          <p:cNvPr id="6146" name="Picture 2" descr="http://www.guidanceshare.com/images/4/4b/NTier.PNG"/>
          <p:cNvPicPr>
            <a:picLocks noChangeAspect="1" noChangeArrowheads="1"/>
          </p:cNvPicPr>
          <p:nvPr/>
        </p:nvPicPr>
        <p:blipFill>
          <a:blip r:embed="rId2"/>
          <a:srcRect/>
          <a:stretch>
            <a:fillRect/>
          </a:stretch>
        </p:blipFill>
        <p:spPr bwMode="auto">
          <a:xfrm>
            <a:off x="1000100" y="4770366"/>
            <a:ext cx="6643734" cy="1944782"/>
          </a:xfrm>
          <a:prstGeom prst="rect">
            <a:avLst/>
          </a:prstGeom>
          <a:noFill/>
        </p:spPr>
      </p:pic>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71613"/>
            <a:ext cx="7772400" cy="2286016"/>
          </a:xfrm>
        </p:spPr>
        <p:txBody>
          <a:bodyPr>
            <a:normAutofit/>
          </a:bodyPr>
          <a:lstStyle/>
          <a:p>
            <a:r>
              <a:rPr lang="en-GB" dirty="0" smtClean="0"/>
              <a:t>How do these tiers relate to </a:t>
            </a:r>
            <a:br>
              <a:rPr lang="en-GB" dirty="0" smtClean="0"/>
            </a:br>
            <a:r>
              <a:rPr lang="en-GB" dirty="0" smtClean="0"/>
              <a:t>Java EE?</a:t>
            </a:r>
            <a:endParaRPr lang="en-US" dirty="0"/>
          </a:p>
        </p:txBody>
      </p:sp>
      <p:sp>
        <p:nvSpPr>
          <p:cNvPr id="5" name="Subtitle 4"/>
          <p:cNvSpPr>
            <a:spLocks noGrp="1"/>
          </p:cNvSpPr>
          <p:nvPr>
            <p:ph type="subTitle" idx="1"/>
          </p:nvPr>
        </p:nvSpPr>
        <p:spPr/>
        <p:txBody>
          <a:bodyPr/>
          <a:lstStyle/>
          <a:p>
            <a:endParaRPr lang="en-US"/>
          </a:p>
        </p:txBody>
      </p:sp>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smtClean="0"/>
              <a:t>Java EE </a:t>
            </a:r>
            <a:r>
              <a:rPr lang="en-US" dirty="0"/>
              <a:t>Platform</a:t>
            </a:r>
          </a:p>
        </p:txBody>
      </p:sp>
      <p:sp>
        <p:nvSpPr>
          <p:cNvPr id="11267" name="Rectangle 3"/>
          <p:cNvSpPr>
            <a:spLocks noGrp="1" noChangeArrowheads="1"/>
          </p:cNvSpPr>
          <p:nvPr>
            <p:ph idx="1"/>
          </p:nvPr>
        </p:nvSpPr>
        <p:spPr/>
        <p:txBody>
          <a:bodyPr/>
          <a:lstStyle/>
          <a:p>
            <a:r>
              <a:rPr lang="en-US" b="1" dirty="0" err="1" smtClean="0"/>
              <a:t>JavaEE</a:t>
            </a:r>
            <a:r>
              <a:rPr lang="en-US" b="1" dirty="0" smtClean="0"/>
              <a:t> </a:t>
            </a:r>
            <a:r>
              <a:rPr lang="en-US" b="1" dirty="0"/>
              <a:t>is one of the best solutions so far to meet the requirements of today’s Enterprise</a:t>
            </a:r>
          </a:p>
          <a:p>
            <a:r>
              <a:rPr lang="en-US" b="1" dirty="0" err="1" smtClean="0"/>
              <a:t>JavaEE</a:t>
            </a:r>
            <a:r>
              <a:rPr lang="en-US" b="1" dirty="0" smtClean="0"/>
              <a:t>  </a:t>
            </a:r>
            <a:r>
              <a:rPr lang="en-US" b="1" dirty="0"/>
              <a:t>platform is a distributed application – server </a:t>
            </a:r>
            <a:r>
              <a:rPr lang="en-US" b="1" dirty="0" smtClean="0"/>
              <a:t>environment for n-tier applications.</a:t>
            </a:r>
            <a:endParaRPr lang="en-US" b="1" dirty="0"/>
          </a:p>
          <a:p>
            <a:r>
              <a:rPr lang="en-US" b="1" dirty="0" err="1" smtClean="0"/>
              <a:t>JavaEE</a:t>
            </a:r>
            <a:r>
              <a:rPr lang="en-US" b="1" dirty="0" smtClean="0"/>
              <a:t> </a:t>
            </a:r>
            <a:r>
              <a:rPr lang="en-US" b="1" dirty="0"/>
              <a:t>is a Java Environment providing</a:t>
            </a:r>
          </a:p>
          <a:p>
            <a:pPr lvl="1"/>
            <a:r>
              <a:rPr lang="en-US" dirty="0"/>
              <a:t>A set of Java Extension APIs to build applications</a:t>
            </a:r>
          </a:p>
          <a:p>
            <a:pPr lvl="1"/>
            <a:r>
              <a:rPr lang="en-US" dirty="0"/>
              <a:t>A runtime infrastructure for hosting and managing applications</a:t>
            </a:r>
          </a:p>
        </p:txBody>
      </p: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dirty="0" err="1" smtClean="0"/>
              <a:t>JavaEE</a:t>
            </a:r>
            <a:r>
              <a:rPr lang="en-US" dirty="0" smtClean="0"/>
              <a:t> </a:t>
            </a:r>
            <a:r>
              <a:rPr lang="en-US" dirty="0"/>
              <a:t>Architecture</a:t>
            </a:r>
          </a:p>
        </p:txBody>
      </p:sp>
      <p:sp>
        <p:nvSpPr>
          <p:cNvPr id="14339" name="Rectangle 3"/>
          <p:cNvSpPr>
            <a:spLocks noGrp="1" noChangeArrowheads="1"/>
          </p:cNvSpPr>
          <p:nvPr>
            <p:ph idx="1"/>
          </p:nvPr>
        </p:nvSpPr>
        <p:spPr/>
        <p:txBody>
          <a:bodyPr/>
          <a:lstStyle/>
          <a:p>
            <a:r>
              <a:rPr lang="en-US" dirty="0" err="1" smtClean="0"/>
              <a:t>JavaEE</a:t>
            </a:r>
            <a:r>
              <a:rPr lang="en-US" dirty="0" smtClean="0"/>
              <a:t> </a:t>
            </a:r>
            <a:r>
              <a:rPr lang="en-US" dirty="0"/>
              <a:t>is a Container centric architecture</a:t>
            </a:r>
          </a:p>
          <a:p>
            <a:r>
              <a:rPr lang="en-US" dirty="0" err="1" smtClean="0"/>
              <a:t>JavaEE</a:t>
            </a:r>
            <a:r>
              <a:rPr lang="en-US" dirty="0" smtClean="0"/>
              <a:t> </a:t>
            </a:r>
            <a:r>
              <a:rPr lang="en-US" dirty="0"/>
              <a:t>platform includes one or more </a:t>
            </a:r>
            <a:r>
              <a:rPr lang="en-US" b="1" dirty="0"/>
              <a:t>Containers</a:t>
            </a:r>
          </a:p>
          <a:p>
            <a:endParaRPr lang="en-US" b="1" dirty="0"/>
          </a:p>
          <a:p>
            <a:pPr>
              <a:buFontTx/>
              <a:buNone/>
            </a:pPr>
            <a:r>
              <a:rPr lang="en-US" b="1" dirty="0"/>
              <a:t>(A container is a runtime to manage components developed according to the API specification, and to provide access to the </a:t>
            </a:r>
            <a:r>
              <a:rPr lang="en-US" b="1" dirty="0" err="1" smtClean="0"/>
              <a:t>JavaEE</a:t>
            </a:r>
            <a:r>
              <a:rPr lang="en-US" b="1" dirty="0" smtClean="0"/>
              <a:t> </a:t>
            </a:r>
            <a:r>
              <a:rPr lang="en-US" b="1" dirty="0"/>
              <a:t>APIs )</a:t>
            </a:r>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dirty="0" err="1" smtClean="0"/>
              <a:t>JavaEE</a:t>
            </a:r>
            <a:r>
              <a:rPr lang="en-US" dirty="0" smtClean="0"/>
              <a:t> </a:t>
            </a:r>
            <a:r>
              <a:rPr lang="en-US" dirty="0"/>
              <a:t>Architecture</a:t>
            </a:r>
          </a:p>
        </p:txBody>
      </p:sp>
      <p:sp>
        <p:nvSpPr>
          <p:cNvPr id="14339" name="Rectangle 3"/>
          <p:cNvSpPr>
            <a:spLocks noGrp="1" noChangeArrowheads="1"/>
          </p:cNvSpPr>
          <p:nvPr>
            <p:ph idx="1"/>
          </p:nvPr>
        </p:nvSpPr>
        <p:spPr/>
        <p:txBody>
          <a:bodyPr/>
          <a:lstStyle/>
          <a:p>
            <a:r>
              <a:rPr lang="en-US" dirty="0" err="1" smtClean="0"/>
              <a:t>JavaEE</a:t>
            </a:r>
            <a:r>
              <a:rPr lang="en-US" dirty="0" smtClean="0"/>
              <a:t> </a:t>
            </a:r>
            <a:r>
              <a:rPr lang="en-US" dirty="0"/>
              <a:t>is a Container centric architecture</a:t>
            </a:r>
          </a:p>
          <a:p>
            <a:r>
              <a:rPr lang="en-US" dirty="0" err="1" smtClean="0"/>
              <a:t>JavaEE</a:t>
            </a:r>
            <a:r>
              <a:rPr lang="en-US" dirty="0" smtClean="0"/>
              <a:t> </a:t>
            </a:r>
            <a:r>
              <a:rPr lang="en-US" dirty="0"/>
              <a:t>platform includes one or more </a:t>
            </a:r>
            <a:r>
              <a:rPr lang="en-US" b="1" dirty="0"/>
              <a:t>Containers</a:t>
            </a:r>
          </a:p>
          <a:p>
            <a:endParaRPr lang="en-US" b="1" dirty="0"/>
          </a:p>
          <a:p>
            <a:pPr>
              <a:buFontTx/>
              <a:buNone/>
            </a:pPr>
            <a:r>
              <a:rPr lang="en-US" b="1" dirty="0"/>
              <a:t>(A container is a runtime to manage components developed according to the API specification, and to provide access to the </a:t>
            </a:r>
            <a:r>
              <a:rPr lang="en-US" b="1" dirty="0" err="1" smtClean="0"/>
              <a:t>JavaEE</a:t>
            </a:r>
            <a:r>
              <a:rPr lang="en-US" b="1" dirty="0" smtClean="0"/>
              <a:t> </a:t>
            </a:r>
            <a:r>
              <a:rPr lang="en-US" b="1" dirty="0"/>
              <a:t>APIs )</a:t>
            </a:r>
          </a:p>
        </p:txBody>
      </p: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4"/>
          <p:cNvSpPr>
            <a:spLocks noGrp="1" noChangeArrowheads="1"/>
          </p:cNvSpPr>
          <p:nvPr>
            <p:ph type="title"/>
          </p:nvPr>
        </p:nvSpPr>
        <p:spPr>
          <a:noFill/>
          <a:ln/>
        </p:spPr>
        <p:txBody>
          <a:bodyPr/>
          <a:lstStyle/>
          <a:p>
            <a:r>
              <a:rPr lang="en-US" dirty="0"/>
              <a:t>Container </a:t>
            </a:r>
            <a:r>
              <a:rPr lang="en-US" dirty="0" smtClean="0"/>
              <a:t>Architecture</a:t>
            </a:r>
            <a:endParaRPr lang="en-US" dirty="0"/>
          </a:p>
        </p:txBody>
      </p:sp>
      <p:sp>
        <p:nvSpPr>
          <p:cNvPr id="16387" name="Rectangle 3"/>
          <p:cNvSpPr>
            <a:spLocks noGrp="1" noChangeArrowheads="1"/>
          </p:cNvSpPr>
          <p:nvPr>
            <p:ph idx="1"/>
          </p:nvPr>
        </p:nvSpPr>
        <p:spPr/>
        <p:txBody>
          <a:bodyPr/>
          <a:lstStyle/>
          <a:p>
            <a:r>
              <a:rPr lang="en-US"/>
              <a:t>Developers are required to provide</a:t>
            </a:r>
          </a:p>
          <a:p>
            <a:pPr lvl="1"/>
            <a:r>
              <a:rPr lang="en-US"/>
              <a:t>Application Components</a:t>
            </a:r>
          </a:p>
          <a:p>
            <a:pPr lvl="2"/>
            <a:r>
              <a:rPr lang="en-US"/>
              <a:t>Servlets, JSP Pages, EJBs etc</a:t>
            </a:r>
          </a:p>
          <a:p>
            <a:pPr lvl="1"/>
            <a:r>
              <a:rPr lang="en-US"/>
              <a:t>Deployment Descriptor</a:t>
            </a:r>
          </a:p>
          <a:p>
            <a:pPr lvl="2"/>
            <a:r>
              <a:rPr lang="en-US"/>
              <a:t>An XML file that describes the application</a:t>
            </a:r>
          </a:p>
        </p:txBody>
      </p:sp>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Container Types</a:t>
            </a:r>
            <a:endParaRPr lang="en-US" dirty="0"/>
          </a:p>
        </p:txBody>
      </p:sp>
      <p:sp>
        <p:nvSpPr>
          <p:cNvPr id="3" name="Content Placeholder 2"/>
          <p:cNvSpPr>
            <a:spLocks noGrp="1"/>
          </p:cNvSpPr>
          <p:nvPr>
            <p:ph idx="1"/>
          </p:nvPr>
        </p:nvSpPr>
        <p:spPr/>
        <p:txBody>
          <a:bodyPr>
            <a:normAutofit fontScale="85000" lnSpcReduction="10000"/>
          </a:bodyPr>
          <a:lstStyle/>
          <a:p>
            <a:r>
              <a:rPr lang="en-US" b="1" dirty="0" smtClean="0"/>
              <a:t>Java EE server</a:t>
            </a:r>
            <a:r>
              <a:rPr lang="en-US" dirty="0" smtClean="0"/>
              <a:t>: The runtime portion of a Java EE product. A Java EE server provides EJB and web containers.</a:t>
            </a:r>
          </a:p>
          <a:p>
            <a:pPr lvl="1"/>
            <a:r>
              <a:rPr lang="en-US" b="1" dirty="0" smtClean="0"/>
              <a:t>Enterprise JavaBeans (EJB) container</a:t>
            </a:r>
            <a:r>
              <a:rPr lang="en-US" dirty="0" smtClean="0"/>
              <a:t>: Manages the execution of enterprise beans for Java EE applications. Enterprise beans and their container run on the Java EE server.</a:t>
            </a:r>
          </a:p>
          <a:p>
            <a:pPr lvl="1"/>
            <a:r>
              <a:rPr lang="en-US" b="1" dirty="0" smtClean="0"/>
              <a:t>Web container</a:t>
            </a:r>
            <a:r>
              <a:rPr lang="en-US" dirty="0" smtClean="0"/>
              <a:t>: Manages the execution of JSP page and </a:t>
            </a:r>
            <a:r>
              <a:rPr lang="en-US" dirty="0" err="1" smtClean="0"/>
              <a:t>servlet</a:t>
            </a:r>
            <a:r>
              <a:rPr lang="en-US" dirty="0" smtClean="0"/>
              <a:t> components for Java EE applications. Web components and their container run on the Java EE server.</a:t>
            </a:r>
          </a:p>
          <a:p>
            <a:r>
              <a:rPr lang="en-US" b="1" dirty="0" smtClean="0"/>
              <a:t>Application client container</a:t>
            </a:r>
            <a:r>
              <a:rPr lang="en-US" dirty="0" smtClean="0"/>
              <a:t>: Manages the execution of application client components. Application clients and their container run on the client.</a:t>
            </a:r>
          </a:p>
          <a:p>
            <a:r>
              <a:rPr lang="en-US" b="1" dirty="0" smtClean="0"/>
              <a:t>Applet container</a:t>
            </a:r>
            <a:r>
              <a:rPr lang="en-US" dirty="0" smtClean="0"/>
              <a:t>: Manages the execution of applets. Consists of a web browser and Java Plug-in running on the client together.</a:t>
            </a:r>
          </a:p>
          <a:p>
            <a:endParaRPr lang="en-US" dirty="0"/>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Goal</a:t>
            </a:r>
            <a:endParaRPr lang="en-US" dirty="0"/>
          </a:p>
        </p:txBody>
      </p:sp>
      <p:sp>
        <p:nvSpPr>
          <p:cNvPr id="3" name="Content Placeholder 2"/>
          <p:cNvSpPr>
            <a:spLocks noGrp="1"/>
          </p:cNvSpPr>
          <p:nvPr>
            <p:ph idx="1"/>
          </p:nvPr>
        </p:nvSpPr>
        <p:spPr/>
        <p:txBody>
          <a:bodyPr/>
          <a:lstStyle/>
          <a:p>
            <a:r>
              <a:rPr lang="en-GB" dirty="0" smtClean="0"/>
              <a:t>What is an enterprise Application</a:t>
            </a:r>
          </a:p>
          <a:p>
            <a:r>
              <a:rPr lang="en-GB" dirty="0" smtClean="0"/>
              <a:t>Requirements for an Enterprise Application</a:t>
            </a:r>
          </a:p>
          <a:p>
            <a:r>
              <a:rPr lang="en-GB" dirty="0" smtClean="0"/>
              <a:t>Layered Application design</a:t>
            </a:r>
          </a:p>
          <a:p>
            <a:r>
              <a:rPr lang="en-GB" dirty="0" smtClean="0"/>
              <a:t>Tiered Architecture</a:t>
            </a:r>
          </a:p>
          <a:p>
            <a:r>
              <a:rPr lang="en-GB" dirty="0" smtClean="0"/>
              <a:t>Distributed Computing</a:t>
            </a:r>
          </a:p>
          <a:p>
            <a:r>
              <a:rPr lang="en-GB" dirty="0" smtClean="0"/>
              <a:t>Java EE Framework and its Services</a:t>
            </a:r>
          </a:p>
          <a:p>
            <a:r>
              <a:rPr lang="en-GB" dirty="0" smtClean="0"/>
              <a:t>Java EE in detail</a:t>
            </a:r>
            <a:endParaRPr lang="en-US" dirty="0"/>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Container Types</a:t>
            </a:r>
            <a:endParaRPr lang="en-US" dirty="0"/>
          </a:p>
        </p:txBody>
      </p:sp>
      <p:sp>
        <p:nvSpPr>
          <p:cNvPr id="46082" name="AutoShape 2" descr="Diagram of client-server communication showing servlets and JSP pages in the web tier and enterprise beans in the business tie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6084" name="AutoShape 4" descr="Diagram of client-server communication showing servlets and JSP pages in the web tier and enterprise beans in the business tie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6086" name="AutoShape 6" descr="Diagram of client-server communication showing servlets and JSP pages in the web tier and enterprise beans in the business tie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6088" name="AutoShape 8" descr="http://docs.oracle.com/javaee/5/tutorial/doc/figures/overview-serverAndContainers.gif"/>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6089" name="Picture 9" descr="C:\Users\shantanu\Desktop\overview-serverAndContainers.gif"/>
          <p:cNvPicPr>
            <a:picLocks noChangeAspect="1" noChangeArrowheads="1"/>
          </p:cNvPicPr>
          <p:nvPr/>
        </p:nvPicPr>
        <p:blipFill>
          <a:blip r:embed="rId2"/>
          <a:srcRect/>
          <a:stretch>
            <a:fillRect/>
          </a:stretch>
        </p:blipFill>
        <p:spPr bwMode="auto">
          <a:xfrm>
            <a:off x="1000100" y="1785926"/>
            <a:ext cx="6786610" cy="4548601"/>
          </a:xfrm>
          <a:prstGeom prst="rect">
            <a:avLst/>
          </a:prstGeom>
          <a:noFill/>
        </p:spPr>
      </p:pic>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p:cNvSpPr>
            <a:spLocks noGrp="1" noChangeArrowheads="1"/>
          </p:cNvSpPr>
          <p:nvPr>
            <p:ph type="title"/>
          </p:nvPr>
        </p:nvSpPr>
        <p:spPr>
          <a:noFill/>
          <a:ln/>
        </p:spPr>
        <p:txBody>
          <a:bodyPr/>
          <a:lstStyle/>
          <a:p>
            <a:r>
              <a:rPr lang="en-US" dirty="0"/>
              <a:t>Container </a:t>
            </a:r>
            <a:r>
              <a:rPr lang="en-US" dirty="0" smtClean="0"/>
              <a:t>Architecture</a:t>
            </a:r>
            <a:endParaRPr lang="en-US" dirty="0"/>
          </a:p>
        </p:txBody>
      </p:sp>
      <p:sp>
        <p:nvSpPr>
          <p:cNvPr id="17411" name="Rectangle 3"/>
          <p:cNvSpPr>
            <a:spLocks noGrp="1" noChangeArrowheads="1"/>
          </p:cNvSpPr>
          <p:nvPr>
            <p:ph idx="1"/>
          </p:nvPr>
        </p:nvSpPr>
        <p:spPr>
          <a:xfrm>
            <a:off x="258763" y="1608138"/>
            <a:ext cx="8804275" cy="4964134"/>
          </a:xfrm>
        </p:spPr>
        <p:txBody>
          <a:bodyPr>
            <a:normAutofit/>
          </a:bodyPr>
          <a:lstStyle/>
          <a:p>
            <a:pPr>
              <a:lnSpc>
                <a:spcPct val="80000"/>
              </a:lnSpc>
            </a:pPr>
            <a:r>
              <a:rPr lang="en-US" sz="2000" dirty="0"/>
              <a:t>The container Provides </a:t>
            </a:r>
          </a:p>
          <a:p>
            <a:pPr lvl="1">
              <a:lnSpc>
                <a:spcPct val="80000"/>
              </a:lnSpc>
            </a:pPr>
            <a:r>
              <a:rPr lang="en-US" sz="1800" dirty="0"/>
              <a:t>Component Contract</a:t>
            </a:r>
          </a:p>
          <a:p>
            <a:pPr lvl="2">
              <a:lnSpc>
                <a:spcPct val="80000"/>
              </a:lnSpc>
            </a:pPr>
            <a:r>
              <a:rPr lang="en-US" sz="1700" dirty="0"/>
              <a:t>A set of APIs specified by the container that an application component is required to extend or implement</a:t>
            </a:r>
          </a:p>
          <a:p>
            <a:pPr lvl="1">
              <a:lnSpc>
                <a:spcPct val="80000"/>
              </a:lnSpc>
            </a:pPr>
            <a:r>
              <a:rPr lang="en-US" sz="1800" dirty="0"/>
              <a:t>Container Service API</a:t>
            </a:r>
          </a:p>
          <a:p>
            <a:pPr lvl="2">
              <a:lnSpc>
                <a:spcPct val="80000"/>
              </a:lnSpc>
            </a:pPr>
            <a:r>
              <a:rPr lang="en-US" sz="1700" dirty="0"/>
              <a:t>Additional services provided by the container required for applications </a:t>
            </a:r>
            <a:r>
              <a:rPr lang="en-US" sz="1700" dirty="0" err="1"/>
              <a:t>e.g</a:t>
            </a:r>
            <a:r>
              <a:rPr lang="en-US" sz="1700" dirty="0"/>
              <a:t>  JDBC, JTS, JNDI, JMS </a:t>
            </a:r>
            <a:r>
              <a:rPr lang="en-US" sz="1700" dirty="0" err="1"/>
              <a:t>stc</a:t>
            </a:r>
            <a:r>
              <a:rPr lang="en-US" sz="1700" dirty="0"/>
              <a:t>.</a:t>
            </a:r>
          </a:p>
          <a:p>
            <a:pPr lvl="1">
              <a:lnSpc>
                <a:spcPct val="80000"/>
              </a:lnSpc>
            </a:pPr>
            <a:r>
              <a:rPr lang="en-US" sz="1800" dirty="0"/>
              <a:t>Declarative Services </a:t>
            </a:r>
          </a:p>
          <a:p>
            <a:pPr lvl="2">
              <a:lnSpc>
                <a:spcPct val="80000"/>
              </a:lnSpc>
            </a:pPr>
            <a:r>
              <a:rPr lang="en-US" sz="1700" dirty="0"/>
              <a:t>Container interposes  these services based on the deployment descriptor of the application component </a:t>
            </a:r>
            <a:r>
              <a:rPr lang="en-US" sz="1700" dirty="0" err="1"/>
              <a:t>e.g</a:t>
            </a:r>
            <a:r>
              <a:rPr lang="en-US" sz="1700" dirty="0"/>
              <a:t> Transaction Security etc.</a:t>
            </a:r>
          </a:p>
          <a:p>
            <a:pPr lvl="1">
              <a:lnSpc>
                <a:spcPct val="80000"/>
              </a:lnSpc>
            </a:pPr>
            <a:r>
              <a:rPr lang="en-US" sz="1800" dirty="0"/>
              <a:t>Other Container Services</a:t>
            </a:r>
          </a:p>
          <a:p>
            <a:pPr lvl="2">
              <a:lnSpc>
                <a:spcPct val="80000"/>
              </a:lnSpc>
            </a:pPr>
            <a:r>
              <a:rPr lang="en-US" sz="1700" dirty="0"/>
              <a:t>Life cycle management of components</a:t>
            </a:r>
          </a:p>
          <a:p>
            <a:pPr lvl="2">
              <a:lnSpc>
                <a:spcPct val="80000"/>
              </a:lnSpc>
            </a:pPr>
            <a:r>
              <a:rPr lang="en-US" sz="1700" dirty="0"/>
              <a:t>Resource pooling like Object pooling and Connection Pooling</a:t>
            </a:r>
          </a:p>
          <a:p>
            <a:pPr lvl="2">
              <a:lnSpc>
                <a:spcPct val="80000"/>
              </a:lnSpc>
            </a:pPr>
            <a:r>
              <a:rPr lang="en-US" sz="1700" dirty="0"/>
              <a:t>Populating JNDI namespace based on the Deployment names associated with EJBs</a:t>
            </a:r>
          </a:p>
          <a:p>
            <a:pPr lvl="2">
              <a:lnSpc>
                <a:spcPct val="80000"/>
              </a:lnSpc>
            </a:pPr>
            <a:r>
              <a:rPr lang="en-US" sz="1700" dirty="0"/>
              <a:t>Populating JNDI </a:t>
            </a:r>
            <a:r>
              <a:rPr lang="en-US" sz="1700" dirty="0" err="1"/>
              <a:t>namspace</a:t>
            </a:r>
            <a:r>
              <a:rPr lang="en-US" sz="1700" dirty="0"/>
              <a:t> with objects necessary for utilizing container service APIs</a:t>
            </a:r>
          </a:p>
          <a:p>
            <a:pPr lvl="2">
              <a:lnSpc>
                <a:spcPct val="80000"/>
              </a:lnSpc>
            </a:pPr>
            <a:endParaRPr lang="en-US" sz="1700" dirty="0"/>
          </a:p>
        </p:txBody>
      </p:sp>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err="1" smtClean="0"/>
              <a:t>JavaEE</a:t>
            </a:r>
            <a:r>
              <a:rPr lang="en-US" dirty="0" smtClean="0"/>
              <a:t> </a:t>
            </a:r>
            <a:r>
              <a:rPr lang="en-US" dirty="0"/>
              <a:t>Technologies</a:t>
            </a:r>
          </a:p>
        </p:txBody>
      </p:sp>
      <p:sp>
        <p:nvSpPr>
          <p:cNvPr id="18435" name="Rectangle 3"/>
          <p:cNvSpPr>
            <a:spLocks noGrp="1" noChangeArrowheads="1"/>
          </p:cNvSpPr>
          <p:nvPr>
            <p:ph idx="1"/>
          </p:nvPr>
        </p:nvSpPr>
        <p:spPr/>
        <p:txBody>
          <a:bodyPr>
            <a:noAutofit/>
          </a:bodyPr>
          <a:lstStyle/>
          <a:p>
            <a:pPr>
              <a:lnSpc>
                <a:spcPct val="80000"/>
              </a:lnSpc>
            </a:pPr>
            <a:r>
              <a:rPr lang="en-US" sz="2000" dirty="0"/>
              <a:t>The Component Technologies</a:t>
            </a:r>
          </a:p>
          <a:p>
            <a:pPr lvl="1">
              <a:lnSpc>
                <a:spcPct val="80000"/>
              </a:lnSpc>
            </a:pPr>
            <a:r>
              <a:rPr lang="en-US" sz="2000" dirty="0"/>
              <a:t>Web Components </a:t>
            </a:r>
          </a:p>
          <a:p>
            <a:pPr lvl="2">
              <a:lnSpc>
                <a:spcPct val="80000"/>
              </a:lnSpc>
            </a:pPr>
            <a:r>
              <a:rPr lang="en-US" sz="2000" dirty="0" err="1"/>
              <a:t>Servlets</a:t>
            </a:r>
            <a:r>
              <a:rPr lang="en-US" sz="2000" dirty="0"/>
              <a:t>, JSP Pages</a:t>
            </a:r>
          </a:p>
          <a:p>
            <a:pPr lvl="1">
              <a:lnSpc>
                <a:spcPct val="80000"/>
              </a:lnSpc>
            </a:pPr>
            <a:r>
              <a:rPr lang="en-US" sz="2000" dirty="0"/>
              <a:t>Enterprise </a:t>
            </a:r>
            <a:r>
              <a:rPr lang="en-US" sz="2000" dirty="0" err="1"/>
              <a:t>JavaBean</a:t>
            </a:r>
            <a:r>
              <a:rPr lang="en-US" sz="2000" dirty="0"/>
              <a:t> Components</a:t>
            </a:r>
          </a:p>
          <a:p>
            <a:pPr lvl="2">
              <a:lnSpc>
                <a:spcPct val="80000"/>
              </a:lnSpc>
            </a:pPr>
            <a:r>
              <a:rPr lang="en-US" sz="2000" dirty="0"/>
              <a:t>Session Beans</a:t>
            </a:r>
          </a:p>
          <a:p>
            <a:pPr lvl="2">
              <a:lnSpc>
                <a:spcPct val="80000"/>
              </a:lnSpc>
            </a:pPr>
            <a:r>
              <a:rPr lang="en-US" sz="2000" dirty="0"/>
              <a:t>Entity Beans</a:t>
            </a:r>
          </a:p>
          <a:p>
            <a:pPr lvl="2">
              <a:lnSpc>
                <a:spcPct val="80000"/>
              </a:lnSpc>
            </a:pPr>
            <a:r>
              <a:rPr lang="en-US" sz="2000" dirty="0"/>
              <a:t>Message Driven Beans</a:t>
            </a:r>
          </a:p>
          <a:p>
            <a:pPr>
              <a:lnSpc>
                <a:spcPct val="80000"/>
              </a:lnSpc>
            </a:pPr>
            <a:r>
              <a:rPr lang="en-US" sz="2000" dirty="0"/>
              <a:t>Service Technologies</a:t>
            </a:r>
          </a:p>
          <a:p>
            <a:pPr lvl="2">
              <a:lnSpc>
                <a:spcPct val="80000"/>
              </a:lnSpc>
            </a:pPr>
            <a:r>
              <a:rPr lang="en-US" sz="2000" dirty="0"/>
              <a:t>JDBC, JTA, JNDI,JMS, </a:t>
            </a:r>
            <a:r>
              <a:rPr lang="en-US" sz="2000" dirty="0" err="1"/>
              <a:t>JavaMail</a:t>
            </a:r>
            <a:r>
              <a:rPr lang="en-US" sz="2000" dirty="0"/>
              <a:t>, JAAS</a:t>
            </a:r>
          </a:p>
          <a:p>
            <a:pPr>
              <a:lnSpc>
                <a:spcPct val="80000"/>
              </a:lnSpc>
            </a:pPr>
            <a:r>
              <a:rPr lang="en-US" sz="2000" dirty="0"/>
              <a:t>Communication Technologies</a:t>
            </a:r>
          </a:p>
          <a:p>
            <a:pPr lvl="1">
              <a:lnSpc>
                <a:spcPct val="80000"/>
              </a:lnSpc>
            </a:pPr>
            <a:r>
              <a:rPr lang="en-US" sz="2000" dirty="0"/>
              <a:t>Internet Protocols</a:t>
            </a:r>
          </a:p>
          <a:p>
            <a:pPr lvl="2">
              <a:lnSpc>
                <a:spcPct val="80000"/>
              </a:lnSpc>
            </a:pPr>
            <a:r>
              <a:rPr lang="en-US" sz="2000" dirty="0"/>
              <a:t>HTTP, TCP/IP, SSL</a:t>
            </a:r>
          </a:p>
          <a:p>
            <a:pPr lvl="1">
              <a:lnSpc>
                <a:spcPct val="80000"/>
              </a:lnSpc>
            </a:pPr>
            <a:r>
              <a:rPr lang="en-US" sz="2000" dirty="0"/>
              <a:t>Remote Object Protocols</a:t>
            </a:r>
          </a:p>
          <a:p>
            <a:pPr lvl="2">
              <a:lnSpc>
                <a:spcPct val="80000"/>
              </a:lnSpc>
            </a:pPr>
            <a:r>
              <a:rPr lang="en-US" sz="2000" dirty="0"/>
              <a:t>RMI, RMI-IIOP</a:t>
            </a:r>
          </a:p>
          <a:p>
            <a:pPr lvl="2">
              <a:lnSpc>
                <a:spcPct val="80000"/>
              </a:lnSpc>
            </a:pPr>
            <a:r>
              <a:rPr lang="en-US" sz="2000" dirty="0" err="1"/>
              <a:t>JavaIDL</a:t>
            </a:r>
            <a:endParaRPr lang="en-US" sz="2000" dirty="0"/>
          </a:p>
        </p:txBody>
      </p:sp>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Java EE platform uses a distributed </a:t>
            </a:r>
            <a:r>
              <a:rPr lang="en-US" dirty="0" err="1" smtClean="0"/>
              <a:t>multitiered</a:t>
            </a:r>
            <a:r>
              <a:rPr lang="en-US" dirty="0" smtClean="0"/>
              <a:t> application model for enterprise applications.</a:t>
            </a:r>
          </a:p>
          <a:p>
            <a:r>
              <a:rPr lang="en-US" dirty="0" smtClean="0"/>
              <a:t>Application logic is divided into components according to function, and the various application components that make up a Java EE application are installed on different machines depending on the tier in the </a:t>
            </a:r>
            <a:r>
              <a:rPr lang="en-US" dirty="0" err="1" smtClean="0"/>
              <a:t>multitiered</a:t>
            </a:r>
            <a:r>
              <a:rPr lang="en-US" dirty="0" smtClean="0"/>
              <a:t> Java EE environment to which the application component belongs. </a:t>
            </a:r>
          </a:p>
          <a:p>
            <a:endParaRPr lang="en-US" dirty="0"/>
          </a:p>
        </p:txBody>
      </p:sp>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Distributed </a:t>
            </a:r>
            <a:r>
              <a:rPr lang="en-US" b="1" dirty="0" err="1" smtClean="0"/>
              <a:t>Multitiered</a:t>
            </a:r>
            <a:r>
              <a:rPr lang="en-US" b="1" dirty="0" smtClean="0"/>
              <a:t> Applications</a:t>
            </a:r>
            <a:endParaRPr lang="en-US" dirty="0"/>
          </a:p>
        </p:txBody>
      </p:sp>
      <p:sp>
        <p:nvSpPr>
          <p:cNvPr id="3" name="Content Placeholder 2"/>
          <p:cNvSpPr>
            <a:spLocks noGrp="1"/>
          </p:cNvSpPr>
          <p:nvPr>
            <p:ph idx="1"/>
          </p:nvPr>
        </p:nvSpPr>
        <p:spPr/>
        <p:txBody>
          <a:bodyPr/>
          <a:lstStyle/>
          <a:p>
            <a:r>
              <a:rPr lang="en-GB" dirty="0" smtClean="0"/>
              <a:t>In a </a:t>
            </a:r>
            <a:r>
              <a:rPr lang="en-US" dirty="0" err="1" smtClean="0"/>
              <a:t>multitiered</a:t>
            </a:r>
            <a:r>
              <a:rPr lang="en-US" dirty="0" smtClean="0"/>
              <a:t> java application</a:t>
            </a:r>
          </a:p>
          <a:p>
            <a:pPr lvl="1"/>
            <a:r>
              <a:rPr lang="en-US" dirty="0" smtClean="0"/>
              <a:t>Client-tier components run on the client machine.</a:t>
            </a:r>
          </a:p>
          <a:p>
            <a:pPr lvl="1"/>
            <a:r>
              <a:rPr lang="en-US" dirty="0" smtClean="0"/>
              <a:t>Web-tier components run on the Java EE server.</a:t>
            </a:r>
          </a:p>
          <a:p>
            <a:pPr lvl="1"/>
            <a:r>
              <a:rPr lang="en-US" dirty="0" smtClean="0"/>
              <a:t>Business-tier components run on the Java EE server.</a:t>
            </a:r>
          </a:p>
          <a:p>
            <a:pPr lvl="1"/>
            <a:r>
              <a:rPr lang="en-US" dirty="0" smtClean="0"/>
              <a:t>Enterprise information system (EIS)-tier software runs on the EIS server.</a:t>
            </a:r>
          </a:p>
          <a:p>
            <a:pPr lvl="1">
              <a:buNone/>
            </a:pPr>
            <a:endParaRPr lang="en-US" dirty="0"/>
          </a:p>
        </p:txBody>
      </p:sp>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Distributed </a:t>
            </a:r>
            <a:r>
              <a:rPr lang="en-US" b="1" dirty="0" err="1" smtClean="0"/>
              <a:t>Multitiered</a:t>
            </a:r>
            <a:r>
              <a:rPr lang="en-US" b="1" dirty="0" smtClean="0"/>
              <a:t> Applications</a:t>
            </a:r>
            <a:endParaRPr lang="en-US" dirty="0"/>
          </a:p>
        </p:txBody>
      </p:sp>
      <p:pic>
        <p:nvPicPr>
          <p:cNvPr id="34818" name="Picture 2" descr="Diagram of multitiered application structure, including client tier, web tier, business tier, and EIS tier."/>
          <p:cNvPicPr>
            <a:picLocks noChangeAspect="1" noChangeArrowheads="1"/>
          </p:cNvPicPr>
          <p:nvPr/>
        </p:nvPicPr>
        <p:blipFill>
          <a:blip r:embed="rId3"/>
          <a:srcRect/>
          <a:stretch>
            <a:fillRect/>
          </a:stretch>
        </p:blipFill>
        <p:spPr bwMode="auto">
          <a:xfrm>
            <a:off x="1071538" y="1785926"/>
            <a:ext cx="7000924" cy="4814715"/>
          </a:xfrm>
          <a:prstGeom prst="rect">
            <a:avLst/>
          </a:prstGeom>
          <a:noFill/>
        </p:spPr>
      </p:pic>
    </p:spTree>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Java EE Server Communications</a:t>
            </a:r>
            <a:endParaRPr lang="en-US" dirty="0"/>
          </a:p>
        </p:txBody>
      </p:sp>
      <p:pic>
        <p:nvPicPr>
          <p:cNvPr id="43010" name="Picture 2" descr="Diagram of client-server communication. Application clients access the business tier directly. Browsers, web pages, and applets access the web tier."/>
          <p:cNvPicPr>
            <a:picLocks noChangeAspect="1" noChangeArrowheads="1"/>
          </p:cNvPicPr>
          <p:nvPr/>
        </p:nvPicPr>
        <p:blipFill>
          <a:blip r:embed="rId2"/>
          <a:srcRect/>
          <a:stretch>
            <a:fillRect/>
          </a:stretch>
        </p:blipFill>
        <p:spPr bwMode="auto">
          <a:xfrm>
            <a:off x="571472" y="1785926"/>
            <a:ext cx="7772452" cy="4572032"/>
          </a:xfrm>
          <a:prstGeom prst="rect">
            <a:avLst/>
          </a:prstGeom>
          <a:noFill/>
        </p:spPr>
      </p:pic>
    </p:spTree>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Tier and Java EE Applications</a:t>
            </a:r>
            <a:endParaRPr lang="en-US" dirty="0"/>
          </a:p>
        </p:txBody>
      </p:sp>
      <p:pic>
        <p:nvPicPr>
          <p:cNvPr id="45058" name="Picture 2" descr="Diagram of client-server communication showing detail of JavaBeans components and JSP pages in the web tier."/>
          <p:cNvPicPr>
            <a:picLocks noChangeAspect="1" noChangeArrowheads="1"/>
          </p:cNvPicPr>
          <p:nvPr/>
        </p:nvPicPr>
        <p:blipFill>
          <a:blip r:embed="rId3"/>
          <a:srcRect/>
          <a:stretch>
            <a:fillRect/>
          </a:stretch>
        </p:blipFill>
        <p:spPr bwMode="auto">
          <a:xfrm>
            <a:off x="500034" y="1714488"/>
            <a:ext cx="8258230" cy="4857784"/>
          </a:xfrm>
          <a:prstGeom prst="rect">
            <a:avLst/>
          </a:prstGeom>
          <a:noFill/>
        </p:spPr>
      </p:pic>
    </p:spTree>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and EIS Tiers</a:t>
            </a:r>
            <a:endParaRPr lang="en-US" dirty="0"/>
          </a:p>
        </p:txBody>
      </p:sp>
      <p:pic>
        <p:nvPicPr>
          <p:cNvPr id="44034" name="Picture 2" descr="Diagram of client-server communication showing detail of entities, session beans, and message-driven beans in the business tier."/>
          <p:cNvPicPr>
            <a:picLocks noChangeAspect="1" noChangeArrowheads="1"/>
          </p:cNvPicPr>
          <p:nvPr/>
        </p:nvPicPr>
        <p:blipFill>
          <a:blip r:embed="rId3"/>
          <a:srcRect/>
          <a:stretch>
            <a:fillRect/>
          </a:stretch>
        </p:blipFill>
        <p:spPr bwMode="auto">
          <a:xfrm>
            <a:off x="785786" y="1857364"/>
            <a:ext cx="7549595" cy="4786346"/>
          </a:xfrm>
          <a:prstGeom prst="rect">
            <a:avLst/>
          </a:prstGeom>
          <a:noFill/>
        </p:spPr>
      </p:pic>
    </p:spTree>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GB" dirty="0" smtClean="0"/>
              <a:t>Any Question</a:t>
            </a:r>
            <a:r>
              <a:rPr lang="en-GB" sz="8800" dirty="0" smtClean="0"/>
              <a:t>?</a:t>
            </a:r>
            <a:endParaRPr lang="en-US" sz="8800" dirty="0"/>
          </a:p>
        </p:txBody>
      </p:sp>
      <p:pic>
        <p:nvPicPr>
          <p:cNvPr id="51202" name="Picture 2" descr="http://4.bp.blogspot.com/-p80FDUhTZTY/TfZTV3JmSKI/AAAAAAAAAbQ/YE6fwUFkmGY/s1600/question.gif"/>
          <p:cNvPicPr>
            <a:picLocks noChangeAspect="1" noChangeArrowheads="1"/>
          </p:cNvPicPr>
          <p:nvPr/>
        </p:nvPicPr>
        <p:blipFill>
          <a:blip r:embed="rId2"/>
          <a:srcRect/>
          <a:stretch>
            <a:fillRect/>
          </a:stretch>
        </p:blipFill>
        <p:spPr bwMode="auto">
          <a:xfrm>
            <a:off x="5786446" y="1500174"/>
            <a:ext cx="2686050" cy="5143512"/>
          </a:xfrm>
          <a:prstGeom prst="rect">
            <a:avLst/>
          </a:prstGeom>
          <a:noFill/>
        </p:spPr>
      </p:pic>
      <p:pic>
        <p:nvPicPr>
          <p:cNvPr id="51204" name="Picture 4" descr="http://www.hasslefreeclipart.com/cart_people/images/crook.gif"/>
          <p:cNvPicPr>
            <a:picLocks noChangeAspect="1" noChangeArrowheads="1"/>
          </p:cNvPicPr>
          <p:nvPr/>
        </p:nvPicPr>
        <p:blipFill>
          <a:blip r:embed="rId3"/>
          <a:srcRect/>
          <a:stretch>
            <a:fillRect/>
          </a:stretch>
        </p:blipFill>
        <p:spPr bwMode="auto">
          <a:xfrm>
            <a:off x="1285852" y="3714752"/>
            <a:ext cx="2333625" cy="2486026"/>
          </a:xfrm>
          <a:prstGeom prst="rect">
            <a:avLst/>
          </a:prstGeom>
          <a:noFill/>
        </p:spPr>
      </p:pic>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Enterprise Application</a:t>
            </a:r>
            <a:endParaRPr lang="en-US" dirty="0"/>
          </a:p>
        </p:txBody>
      </p:sp>
      <p:sp>
        <p:nvSpPr>
          <p:cNvPr id="4" name="Content Placeholder 2"/>
          <p:cNvSpPr txBox="1">
            <a:spLocks/>
          </p:cNvSpPr>
          <p:nvPr/>
        </p:nvSpPr>
        <p:spPr bwMode="auto">
          <a:xfrm>
            <a:off x="642966" y="1409720"/>
            <a:ext cx="8001000" cy="516255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fontScale="92500"/>
          </a:bodyPr>
          <a:lstStyle/>
          <a:p>
            <a:pPr marL="469900" marR="0" lvl="0" indent="-469900" algn="l" defTabSz="914400" rtl="0" eaLnBrk="1" fontAlgn="base" latinLnBrk="0" hangingPunct="1">
              <a:lnSpc>
                <a:spcPct val="100000"/>
              </a:lnSpc>
              <a:spcBef>
                <a:spcPct val="20000"/>
              </a:spcBef>
              <a:spcAft>
                <a:spcPct val="50000"/>
              </a:spcAft>
              <a:buClr>
                <a:srgbClr val="EEB000"/>
              </a:buClr>
              <a:buSzTx/>
              <a:buFont typeface="Wingdings" pitchFamily="2" charset="2"/>
              <a:buChar char="o"/>
              <a:tabLst/>
              <a:defRPr/>
            </a:pPr>
            <a:r>
              <a:rPr kumimoji="0" lang="en-US" sz="2200" b="0" i="0" u="none" strike="noStrike" kern="0" cap="none" spc="0" normalizeH="0" baseline="0" noProof="0" dirty="0" smtClean="0">
                <a:ln>
                  <a:noFill/>
                </a:ln>
                <a:effectLst/>
                <a:uLnTx/>
                <a:uFillTx/>
                <a:latin typeface="+mn-lt"/>
                <a:ea typeface="+mn-ea"/>
                <a:cs typeface="+mn-cs"/>
              </a:rPr>
              <a:t>An enterprise means a business organization</a:t>
            </a:r>
          </a:p>
          <a:p>
            <a:pPr marL="469900" marR="0" lvl="0" indent="-469900" algn="l" defTabSz="914400" rtl="0" eaLnBrk="1" fontAlgn="base" latinLnBrk="0" hangingPunct="1">
              <a:lnSpc>
                <a:spcPct val="100000"/>
              </a:lnSpc>
              <a:spcBef>
                <a:spcPct val="20000"/>
              </a:spcBef>
              <a:spcAft>
                <a:spcPct val="50000"/>
              </a:spcAft>
              <a:buClr>
                <a:srgbClr val="EEB000"/>
              </a:buClr>
              <a:buSzTx/>
              <a:buFont typeface="Wingdings" pitchFamily="2" charset="2"/>
              <a:buChar char="o"/>
              <a:tabLst/>
              <a:defRPr/>
            </a:pPr>
            <a:r>
              <a:rPr kumimoji="0" lang="en-US" sz="2200" b="0" i="0" u="none" strike="noStrike" kern="0" cap="none" spc="0" normalizeH="0" baseline="0" noProof="0" dirty="0" smtClean="0">
                <a:ln>
                  <a:noFill/>
                </a:ln>
                <a:effectLst/>
                <a:uLnTx/>
                <a:uFillTx/>
                <a:latin typeface="+mn-lt"/>
                <a:ea typeface="+mn-ea"/>
                <a:cs typeface="+mn-cs"/>
              </a:rPr>
              <a:t>Enterprise applications are those software applications that facilitate various activities in an enterprise</a:t>
            </a:r>
          </a:p>
          <a:p>
            <a:pPr marL="469900" marR="0" lvl="0" indent="-469900" algn="l" defTabSz="914400" rtl="0" eaLnBrk="1" fontAlgn="base" latinLnBrk="0" hangingPunct="1">
              <a:lnSpc>
                <a:spcPct val="100000"/>
              </a:lnSpc>
              <a:spcBef>
                <a:spcPct val="20000"/>
              </a:spcBef>
              <a:spcAft>
                <a:spcPct val="50000"/>
              </a:spcAft>
              <a:buClr>
                <a:srgbClr val="EEB000"/>
              </a:buClr>
              <a:buSzTx/>
              <a:buFont typeface="Wingdings" pitchFamily="2" charset="2"/>
              <a:buChar char="o"/>
              <a:tabLst/>
              <a:defRPr/>
            </a:pPr>
            <a:r>
              <a:rPr kumimoji="0" lang="en-US" sz="2200" b="0" i="0" u="none" strike="noStrike" kern="0" cap="none" spc="0" normalizeH="0" baseline="0" noProof="0" dirty="0" smtClean="0">
                <a:ln>
                  <a:noFill/>
                </a:ln>
                <a:effectLst/>
                <a:uLnTx/>
                <a:uFillTx/>
                <a:latin typeface="+mn-lt"/>
                <a:ea typeface="+mn-ea"/>
                <a:cs typeface="+mn-cs"/>
              </a:rPr>
              <a:t>An enterprise application has the following challenges and complexity:</a:t>
            </a:r>
          </a:p>
          <a:p>
            <a:pPr marL="908050" marR="0" lvl="1" indent="-436563" algn="l" defTabSz="914400" rtl="0" eaLnBrk="1" fontAlgn="base" latinLnBrk="0" hangingPunct="1">
              <a:lnSpc>
                <a:spcPct val="100000"/>
              </a:lnSpc>
              <a:spcBef>
                <a:spcPct val="20000"/>
              </a:spcBef>
              <a:spcAft>
                <a:spcPct val="50000"/>
              </a:spcAft>
              <a:buClr>
                <a:srgbClr val="EEB000"/>
              </a:buClr>
              <a:buSzTx/>
              <a:buFont typeface="Wingdings" pitchFamily="2" charset="2"/>
              <a:buChar char="n"/>
              <a:tabLst/>
              <a:defRPr/>
            </a:pPr>
            <a:r>
              <a:rPr kumimoji="0" lang="en-US" sz="2000" b="0" i="0" u="none" strike="noStrike" kern="0" cap="none" spc="0" normalizeH="0" baseline="0" noProof="0" dirty="0" smtClean="0">
                <a:ln>
                  <a:noFill/>
                </a:ln>
                <a:effectLst/>
                <a:uLnTx/>
                <a:uFillTx/>
                <a:latin typeface="+mn-lt"/>
              </a:rPr>
              <a:t>Diversity of information needs</a:t>
            </a:r>
          </a:p>
          <a:p>
            <a:pPr marL="1304925" marR="0" lvl="2" indent="-395288" algn="l" defTabSz="914400" rtl="0" eaLnBrk="1" fontAlgn="base" latinLnBrk="0" hangingPunct="1">
              <a:lnSpc>
                <a:spcPct val="100000"/>
              </a:lnSpc>
              <a:spcBef>
                <a:spcPct val="20000"/>
              </a:spcBef>
              <a:spcAft>
                <a:spcPct val="0"/>
              </a:spcAft>
              <a:buClr>
                <a:srgbClr val="EEB000"/>
              </a:buClr>
              <a:buSzTx/>
              <a:buFont typeface="Wingdings" pitchFamily="2" charset="2"/>
              <a:buChar char="o"/>
              <a:tabLst/>
              <a:defRPr/>
            </a:pPr>
            <a:r>
              <a:rPr kumimoji="0" lang="en-US" sz="1900" b="0" i="0" u="none" strike="noStrike" kern="0" cap="none" spc="0" normalizeH="0" baseline="0" noProof="0" dirty="0" smtClean="0">
                <a:ln>
                  <a:noFill/>
                </a:ln>
                <a:effectLst/>
                <a:uLnTx/>
                <a:uFillTx/>
                <a:latin typeface="+mn-lt"/>
              </a:rPr>
              <a:t>Information is created and used in different ways</a:t>
            </a:r>
          </a:p>
          <a:p>
            <a:pPr marL="908050" marR="0" lvl="1" indent="-436563" algn="l" defTabSz="914400" rtl="0" eaLnBrk="1" fontAlgn="base" latinLnBrk="0" hangingPunct="1">
              <a:lnSpc>
                <a:spcPct val="100000"/>
              </a:lnSpc>
              <a:spcBef>
                <a:spcPct val="20000"/>
              </a:spcBef>
              <a:spcAft>
                <a:spcPct val="50000"/>
              </a:spcAft>
              <a:buClr>
                <a:srgbClr val="EEB000"/>
              </a:buClr>
              <a:buSzTx/>
              <a:buFont typeface="Wingdings" pitchFamily="2" charset="2"/>
              <a:buChar char="n"/>
              <a:tabLst/>
              <a:defRPr/>
            </a:pPr>
            <a:r>
              <a:rPr kumimoji="0" lang="en-US" sz="2000" b="0" i="0" u="none" strike="noStrike" kern="0" cap="none" spc="0" normalizeH="0" baseline="0" noProof="0" dirty="0" smtClean="0">
                <a:ln>
                  <a:noFill/>
                </a:ln>
                <a:effectLst/>
                <a:uLnTx/>
                <a:uFillTx/>
                <a:latin typeface="+mn-lt"/>
              </a:rPr>
              <a:t>Complexity of business process</a:t>
            </a:r>
          </a:p>
          <a:p>
            <a:pPr marL="1304925" marR="0" lvl="2" indent="-395288" algn="l" defTabSz="914400" rtl="0" eaLnBrk="1" fontAlgn="base" latinLnBrk="0" hangingPunct="1">
              <a:lnSpc>
                <a:spcPct val="100000"/>
              </a:lnSpc>
              <a:spcBef>
                <a:spcPct val="20000"/>
              </a:spcBef>
              <a:spcAft>
                <a:spcPct val="0"/>
              </a:spcAft>
              <a:buClr>
                <a:srgbClr val="EEB000"/>
              </a:buClr>
              <a:buSzTx/>
              <a:buFont typeface="Wingdings" pitchFamily="2" charset="2"/>
              <a:buChar char="o"/>
              <a:tabLst/>
              <a:defRPr/>
            </a:pPr>
            <a:r>
              <a:rPr kumimoji="0" lang="en-US" sz="1900" b="0" i="0" u="none" strike="noStrike" kern="0" cap="none" spc="0" normalizeH="0" baseline="0" noProof="0" dirty="0" smtClean="0">
                <a:ln>
                  <a:noFill/>
                </a:ln>
                <a:effectLst/>
                <a:uLnTx/>
                <a:uFillTx/>
                <a:latin typeface="+mn-lt"/>
              </a:rPr>
              <a:t>Involves complex information capture, processing and sharing</a:t>
            </a:r>
          </a:p>
          <a:p>
            <a:pPr marL="908050" marR="0" lvl="1" indent="-436563" algn="l" defTabSz="914400" rtl="0" eaLnBrk="1" fontAlgn="base" latinLnBrk="0" hangingPunct="1">
              <a:lnSpc>
                <a:spcPct val="100000"/>
              </a:lnSpc>
              <a:spcBef>
                <a:spcPct val="20000"/>
              </a:spcBef>
              <a:spcAft>
                <a:spcPct val="50000"/>
              </a:spcAft>
              <a:buClr>
                <a:srgbClr val="EEB000"/>
              </a:buClr>
              <a:buSzTx/>
              <a:buFont typeface="Wingdings" pitchFamily="2" charset="2"/>
              <a:buChar char="n"/>
              <a:tabLst/>
              <a:defRPr/>
            </a:pPr>
            <a:r>
              <a:rPr kumimoji="0" lang="en-US" sz="2000" b="0" i="0" u="none" strike="noStrike" kern="0" cap="none" spc="0" normalizeH="0" baseline="0" noProof="0" dirty="0" smtClean="0">
                <a:ln>
                  <a:noFill/>
                </a:ln>
                <a:effectLst/>
                <a:uLnTx/>
                <a:uFillTx/>
                <a:latin typeface="+mn-lt"/>
              </a:rPr>
              <a:t>Diversity of applications</a:t>
            </a:r>
          </a:p>
          <a:p>
            <a:pPr marL="1304925" marR="0" lvl="2" indent="-395288" algn="l" defTabSz="914400" rtl="0" eaLnBrk="1" fontAlgn="base" latinLnBrk="0" hangingPunct="1">
              <a:lnSpc>
                <a:spcPct val="100000"/>
              </a:lnSpc>
              <a:spcBef>
                <a:spcPct val="20000"/>
              </a:spcBef>
              <a:spcAft>
                <a:spcPct val="0"/>
              </a:spcAft>
              <a:buClr>
                <a:srgbClr val="EEB000"/>
              </a:buClr>
              <a:buSzTx/>
              <a:buFont typeface="Wingdings" pitchFamily="2" charset="2"/>
              <a:buChar char="o"/>
              <a:tabLst/>
              <a:defRPr/>
            </a:pPr>
            <a:r>
              <a:rPr kumimoji="0" lang="en-US" sz="1900" b="0" i="0" u="none" strike="noStrike" kern="0" cap="none" spc="0" normalizeH="0" baseline="0" noProof="0" dirty="0" smtClean="0">
                <a:ln>
                  <a:noFill/>
                </a:ln>
                <a:effectLst/>
                <a:uLnTx/>
                <a:uFillTx/>
                <a:latin typeface="+mn-lt"/>
              </a:rPr>
              <a:t>Applications are built using different architecture and technologies</a:t>
            </a:r>
            <a:endParaRPr kumimoji="0" lang="en-US" sz="2200" b="0" i="0" u="none" strike="noStrike" kern="0" cap="none" spc="0" normalizeH="0" baseline="0" noProof="0" dirty="0" smtClean="0">
              <a:ln>
                <a:noFill/>
              </a:ln>
              <a:effectLst/>
              <a:uLnTx/>
              <a:uFillTx/>
              <a:latin typeface="+mn-lt"/>
              <a:ea typeface="+mn-ea"/>
              <a:cs typeface="+mn-cs"/>
            </a:endParaRPr>
          </a:p>
          <a:p>
            <a:pPr marL="469900" marR="0" lvl="0" indent="-469900" algn="l" defTabSz="914400" rtl="0" eaLnBrk="1" fontAlgn="base" latinLnBrk="0" hangingPunct="1">
              <a:lnSpc>
                <a:spcPct val="100000"/>
              </a:lnSpc>
              <a:spcBef>
                <a:spcPct val="20000"/>
              </a:spcBef>
              <a:spcAft>
                <a:spcPct val="50000"/>
              </a:spcAft>
              <a:buClr>
                <a:srgbClr val="EEB000"/>
              </a:buClr>
              <a:buSzTx/>
              <a:buFont typeface="Wingdings" pitchFamily="2" charset="2"/>
              <a:buChar char="o"/>
              <a:tabLst/>
              <a:defRPr/>
            </a:pPr>
            <a:endParaRPr kumimoji="0" lang="en-US" sz="2200" b="0" i="0" u="none" strike="noStrike" kern="0" cap="none" spc="0" normalizeH="0" baseline="0" noProof="0" dirty="0" smtClean="0">
              <a:ln>
                <a:noFill/>
              </a:ln>
              <a:effectLst/>
              <a:uLnTx/>
              <a:uFillTx/>
              <a:latin typeface="+mn-lt"/>
              <a:ea typeface="+mn-ea"/>
              <a:cs typeface="+mn-cs"/>
            </a:endParaRPr>
          </a:p>
        </p:txBody>
      </p:sp>
    </p:spTree>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smtClean="0"/>
              <a:t>Thank You</a:t>
            </a:r>
            <a:endParaRPr lang="en-US" dirty="0"/>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0"/>
            <a:ext cx="8848725" cy="1231861"/>
          </a:xfrm>
        </p:spPr>
        <p:txBody>
          <a:bodyPr>
            <a:normAutofit/>
          </a:bodyPr>
          <a:lstStyle/>
          <a:p>
            <a:r>
              <a:rPr lang="en-GB" sz="4000" dirty="0" smtClean="0"/>
              <a:t> Requirements for an</a:t>
            </a:r>
            <a:br>
              <a:rPr lang="en-GB" sz="4000" dirty="0" smtClean="0"/>
            </a:br>
            <a:r>
              <a:rPr lang="en-GB" sz="4000" dirty="0" smtClean="0"/>
              <a:t> Enterprise Application</a:t>
            </a:r>
            <a:endParaRPr lang="en-US" sz="4000" dirty="0"/>
          </a:p>
        </p:txBody>
      </p:sp>
      <p:sp>
        <p:nvSpPr>
          <p:cNvPr id="3" name="Content Placeholder 2"/>
          <p:cNvSpPr>
            <a:spLocks noGrp="1"/>
          </p:cNvSpPr>
          <p:nvPr>
            <p:ph idx="1"/>
          </p:nvPr>
        </p:nvSpPr>
        <p:spPr>
          <a:xfrm>
            <a:off x="566738" y="1643050"/>
            <a:ext cx="8001000" cy="5214950"/>
          </a:xfrm>
        </p:spPr>
        <p:txBody>
          <a:bodyPr>
            <a:normAutofit fontScale="92500" lnSpcReduction="10000"/>
          </a:bodyPr>
          <a:lstStyle/>
          <a:p>
            <a:pPr>
              <a:lnSpc>
                <a:spcPct val="80000"/>
              </a:lnSpc>
            </a:pPr>
            <a:r>
              <a:rPr lang="en-US" b="1" dirty="0"/>
              <a:t>Programming productivity</a:t>
            </a:r>
          </a:p>
          <a:p>
            <a:pPr lvl="1">
              <a:lnSpc>
                <a:spcPct val="80000"/>
              </a:lnSpc>
            </a:pPr>
            <a:r>
              <a:rPr lang="en-US" dirty="0"/>
              <a:t>The applications should be developed and deployed as quickly as possible</a:t>
            </a:r>
          </a:p>
          <a:p>
            <a:pPr>
              <a:lnSpc>
                <a:spcPct val="80000"/>
              </a:lnSpc>
            </a:pPr>
            <a:r>
              <a:rPr lang="en-US" b="1" dirty="0"/>
              <a:t>Reliability and availability</a:t>
            </a:r>
          </a:p>
          <a:p>
            <a:pPr lvl="1">
              <a:lnSpc>
                <a:spcPct val="80000"/>
              </a:lnSpc>
            </a:pPr>
            <a:r>
              <a:rPr lang="en-US" dirty="0"/>
              <a:t>Downtime is fatal to a business</a:t>
            </a:r>
          </a:p>
          <a:p>
            <a:pPr lvl="1">
              <a:lnSpc>
                <a:spcPct val="80000"/>
              </a:lnSpc>
            </a:pPr>
            <a:r>
              <a:rPr lang="en-US" dirty="0"/>
              <a:t>The applications must provide guarantee of business transaction</a:t>
            </a:r>
          </a:p>
          <a:p>
            <a:pPr lvl="1">
              <a:lnSpc>
                <a:spcPct val="80000"/>
              </a:lnSpc>
            </a:pPr>
            <a:r>
              <a:rPr lang="en-US" dirty="0"/>
              <a:t>Business process should proceed completely and accurately</a:t>
            </a:r>
          </a:p>
          <a:p>
            <a:pPr>
              <a:lnSpc>
                <a:spcPct val="80000"/>
              </a:lnSpc>
            </a:pPr>
            <a:r>
              <a:rPr lang="en-US" b="1" dirty="0"/>
              <a:t>Security</a:t>
            </a:r>
          </a:p>
          <a:p>
            <a:pPr lvl="1">
              <a:lnSpc>
                <a:spcPct val="80000"/>
              </a:lnSpc>
            </a:pPr>
            <a:r>
              <a:rPr lang="en-US" dirty="0"/>
              <a:t>The application must be safe from illegal access and information theft</a:t>
            </a:r>
          </a:p>
          <a:p>
            <a:pPr>
              <a:lnSpc>
                <a:spcPct val="80000"/>
              </a:lnSpc>
            </a:pPr>
            <a:r>
              <a:rPr lang="en-US" b="1" dirty="0"/>
              <a:t>Scalability</a:t>
            </a:r>
          </a:p>
          <a:p>
            <a:pPr lvl="1">
              <a:lnSpc>
                <a:spcPct val="80000"/>
              </a:lnSpc>
            </a:pPr>
            <a:r>
              <a:rPr lang="en-US" dirty="0"/>
              <a:t>Should  be able to handle large number of clients</a:t>
            </a:r>
          </a:p>
          <a:p>
            <a:pPr lvl="1">
              <a:lnSpc>
                <a:spcPct val="80000"/>
              </a:lnSpc>
            </a:pPr>
            <a:r>
              <a:rPr lang="en-US" dirty="0"/>
              <a:t>Should ensure effective use of system resources</a:t>
            </a:r>
          </a:p>
          <a:p>
            <a:pPr>
              <a:lnSpc>
                <a:spcPct val="80000"/>
              </a:lnSpc>
            </a:pPr>
            <a:r>
              <a:rPr lang="en-US" b="1" dirty="0"/>
              <a:t>Integration</a:t>
            </a:r>
          </a:p>
          <a:p>
            <a:pPr lvl="1">
              <a:lnSpc>
                <a:spcPct val="80000"/>
              </a:lnSpc>
            </a:pPr>
            <a:r>
              <a:rPr lang="en-US" b="1" dirty="0"/>
              <a:t>Should be compatible with existing  </a:t>
            </a:r>
            <a:r>
              <a:rPr lang="en-US" b="1" dirty="0" smtClean="0"/>
              <a:t>applications</a:t>
            </a:r>
            <a:endParaRPr lang="en-US" b="1" dirty="0"/>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Layers and Tier-s</a:t>
            </a:r>
            <a:endParaRPr lang="en-US" dirty="0"/>
          </a:p>
        </p:txBody>
      </p:sp>
      <p:sp>
        <p:nvSpPr>
          <p:cNvPr id="3" name="Content Placeholder 2"/>
          <p:cNvSpPr>
            <a:spLocks noGrp="1"/>
          </p:cNvSpPr>
          <p:nvPr>
            <p:ph sz="half" idx="1"/>
          </p:nvPr>
        </p:nvSpPr>
        <p:spPr>
          <a:xfrm>
            <a:off x="258763" y="1608138"/>
            <a:ext cx="8313765" cy="4375150"/>
          </a:xfrm>
        </p:spPr>
        <p:txBody>
          <a:bodyPr/>
          <a:lstStyle/>
          <a:p>
            <a:r>
              <a:rPr lang="en-US" sz="2400" b="1" dirty="0" smtClean="0"/>
              <a:t>Layers</a:t>
            </a:r>
            <a:r>
              <a:rPr lang="en-US" sz="2400" dirty="0" smtClean="0"/>
              <a:t> are the way to logically break code into components and </a:t>
            </a:r>
            <a:r>
              <a:rPr lang="en-US" sz="2400" b="1" dirty="0" smtClean="0"/>
              <a:t>tiers</a:t>
            </a:r>
            <a:r>
              <a:rPr lang="en-US" sz="2400" dirty="0" smtClean="0"/>
              <a:t> are the physical nodes to place the components on.</a:t>
            </a:r>
          </a:p>
          <a:p>
            <a:endParaRPr lang="en-US" sz="2400" dirty="0"/>
          </a:p>
        </p:txBody>
      </p:sp>
      <p:sp>
        <p:nvSpPr>
          <p:cNvPr id="14338" name="AutoShape 2" descr="alt tex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Layers in application</a:t>
            </a:r>
            <a:endParaRPr lang="en-US" dirty="0"/>
          </a:p>
        </p:txBody>
      </p:sp>
      <p:sp>
        <p:nvSpPr>
          <p:cNvPr id="3" name="Content Placeholder 2"/>
          <p:cNvSpPr>
            <a:spLocks noGrp="1"/>
          </p:cNvSpPr>
          <p:nvPr>
            <p:ph sz="half" idx="1"/>
          </p:nvPr>
        </p:nvSpPr>
        <p:spPr>
          <a:xfrm>
            <a:off x="258763" y="1608138"/>
            <a:ext cx="3956047" cy="4375150"/>
          </a:xfrm>
        </p:spPr>
        <p:txBody>
          <a:bodyPr/>
          <a:lstStyle/>
          <a:p>
            <a:r>
              <a:rPr lang="en-GB" dirty="0" smtClean="0"/>
              <a:t>An application contains</a:t>
            </a:r>
          </a:p>
          <a:p>
            <a:pPr lvl="1"/>
            <a:r>
              <a:rPr lang="en-US" dirty="0" smtClean="0"/>
              <a:t>Presentation layer</a:t>
            </a:r>
          </a:p>
          <a:p>
            <a:pPr lvl="1"/>
            <a:r>
              <a:rPr lang="en-US" dirty="0" smtClean="0"/>
              <a:t>Business layer</a:t>
            </a:r>
            <a:endParaRPr lang="en-US" dirty="0"/>
          </a:p>
          <a:p>
            <a:pPr lvl="1"/>
            <a:r>
              <a:rPr lang="en-US" dirty="0" smtClean="0"/>
              <a:t>Data layer</a:t>
            </a:r>
            <a:endParaRPr lang="en-US" dirty="0"/>
          </a:p>
        </p:txBody>
      </p:sp>
      <p:sp>
        <p:nvSpPr>
          <p:cNvPr id="5" name="Content Placeholder 4"/>
          <p:cNvSpPr>
            <a:spLocks noGrp="1"/>
          </p:cNvSpPr>
          <p:nvPr>
            <p:ph sz="half" idx="2"/>
          </p:nvPr>
        </p:nvSpPr>
        <p:spPr/>
        <p:txBody>
          <a:bodyPr/>
          <a:lstStyle/>
          <a:p>
            <a:endParaRPr lang="en-US"/>
          </a:p>
        </p:txBody>
      </p:sp>
      <p:pic>
        <p:nvPicPr>
          <p:cNvPr id="4" name="Picture 4" descr="http://upload.wikimedia.org/wikipedia/commons/thumb/5/51/Overview_of_a_three-tier_application_vectorVersion.svg/400px-Overview_of_a_three-tier_application_vectorVersion.svg.png"/>
          <p:cNvPicPr>
            <a:picLocks noChangeAspect="1" noChangeArrowheads="1"/>
          </p:cNvPicPr>
          <p:nvPr/>
        </p:nvPicPr>
        <p:blipFill>
          <a:blip r:embed="rId2"/>
          <a:srcRect/>
          <a:stretch>
            <a:fillRect/>
          </a:stretch>
        </p:blipFill>
        <p:spPr bwMode="auto">
          <a:xfrm>
            <a:off x="4214810" y="1428736"/>
            <a:ext cx="4717700" cy="4643470"/>
          </a:xfrm>
          <a:prstGeom prst="rect">
            <a:avLst/>
          </a:prstGeom>
          <a:noFill/>
        </p:spPr>
      </p:pic>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Presentation Layer</a:t>
            </a:r>
            <a:endParaRPr lang="en-US" dirty="0"/>
          </a:p>
        </p:txBody>
      </p:sp>
      <p:sp>
        <p:nvSpPr>
          <p:cNvPr id="3" name="Content Placeholder 2"/>
          <p:cNvSpPr>
            <a:spLocks noGrp="1"/>
          </p:cNvSpPr>
          <p:nvPr>
            <p:ph idx="1"/>
          </p:nvPr>
        </p:nvSpPr>
        <p:spPr>
          <a:xfrm>
            <a:off x="500034" y="1643050"/>
            <a:ext cx="8001000" cy="4991120"/>
          </a:xfrm>
        </p:spPr>
        <p:txBody>
          <a:bodyPr>
            <a:normAutofit lnSpcReduction="10000"/>
          </a:bodyPr>
          <a:lstStyle/>
          <a:p>
            <a:r>
              <a:rPr lang="en-US" dirty="0" smtClean="0"/>
              <a:t>Presentation layer components implement the functionality required to allow users to interact with the application. </a:t>
            </a:r>
          </a:p>
          <a:p>
            <a:pPr lvl="1"/>
            <a:r>
              <a:rPr lang="en-US" b="1" dirty="0" smtClean="0"/>
              <a:t>User interface (UI) components</a:t>
            </a:r>
            <a:r>
              <a:rPr lang="en-US" dirty="0" smtClean="0"/>
              <a:t>. </a:t>
            </a:r>
          </a:p>
          <a:p>
            <a:pPr lvl="2"/>
            <a:r>
              <a:rPr lang="en-US" dirty="0" smtClean="0"/>
              <a:t>provide the mechanism for users to interact with the application. They format data and render it for display, and acquire and validate data entered by users. </a:t>
            </a:r>
          </a:p>
          <a:p>
            <a:pPr lvl="1"/>
            <a:r>
              <a:rPr lang="en-US" b="1" dirty="0" smtClean="0"/>
              <a:t>UI process components</a:t>
            </a:r>
            <a:r>
              <a:rPr lang="en-US" dirty="0" smtClean="0"/>
              <a:t>.</a:t>
            </a:r>
          </a:p>
          <a:p>
            <a:pPr lvl="2"/>
            <a:r>
              <a:rPr lang="en-US" dirty="0" smtClean="0"/>
              <a:t> To help synchronize and orchestrate user interactions, it can be useful to drive the process using separate UI process components. This prevents the process flow and state management logic from being hard-coded into the UI elements themselves, and allows you to reuse the same basic user interaction patterns in other user interfaces. </a:t>
            </a:r>
          </a:p>
          <a:p>
            <a:endParaRPr lang="en-US" dirty="0"/>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smtClean="0"/>
              <a:t>Business layer</a:t>
            </a:r>
            <a:endParaRPr lang="en-US" dirty="0"/>
          </a:p>
        </p:txBody>
      </p:sp>
      <p:sp>
        <p:nvSpPr>
          <p:cNvPr id="3" name="Content Placeholder 2"/>
          <p:cNvSpPr>
            <a:spLocks noGrp="1"/>
          </p:cNvSpPr>
          <p:nvPr>
            <p:ph idx="1"/>
          </p:nvPr>
        </p:nvSpPr>
        <p:spPr/>
        <p:txBody>
          <a:bodyPr/>
          <a:lstStyle/>
          <a:p>
            <a:r>
              <a:rPr lang="en-US" dirty="0" smtClean="0"/>
              <a:t>Business layer components implement the core functionality of the system, and encapsulate the relevant business logic</a:t>
            </a:r>
            <a:endParaRPr lang="en-US" b="1" dirty="0" smtClean="0"/>
          </a:p>
          <a:p>
            <a:r>
              <a:rPr lang="en-US" b="1" dirty="0" smtClean="0"/>
              <a:t>Business Layer Components </a:t>
            </a:r>
          </a:p>
          <a:p>
            <a:pPr lvl="1"/>
            <a:r>
              <a:rPr lang="en-US" b="1" dirty="0" smtClean="0"/>
              <a:t>Application façade</a:t>
            </a:r>
          </a:p>
          <a:p>
            <a:pPr lvl="1"/>
            <a:r>
              <a:rPr lang="en-US" b="1" dirty="0" smtClean="0"/>
              <a:t>Business components</a:t>
            </a:r>
          </a:p>
          <a:p>
            <a:pPr lvl="1"/>
            <a:r>
              <a:rPr lang="en-US" b="1" dirty="0" smtClean="0"/>
              <a:t>Business workflows</a:t>
            </a:r>
          </a:p>
          <a:p>
            <a:pPr lvl="1"/>
            <a:r>
              <a:rPr lang="en-US" b="1" dirty="0" smtClean="0"/>
              <a:t>Business entity components</a:t>
            </a:r>
            <a:endParaRPr lang="en-US" dirty="0"/>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Layer</a:t>
            </a:r>
            <a:endParaRPr lang="en-US" dirty="0"/>
          </a:p>
        </p:txBody>
      </p:sp>
      <p:sp>
        <p:nvSpPr>
          <p:cNvPr id="3" name="Content Placeholder 2"/>
          <p:cNvSpPr>
            <a:spLocks noGrp="1"/>
          </p:cNvSpPr>
          <p:nvPr>
            <p:ph idx="1"/>
          </p:nvPr>
        </p:nvSpPr>
        <p:spPr/>
        <p:txBody>
          <a:bodyPr/>
          <a:lstStyle/>
          <a:p>
            <a:r>
              <a:rPr lang="en-US" dirty="0" smtClean="0"/>
              <a:t>Data layer components provide access to data that is hosted within the boundaries of the system, and data exposed by other back-end systems</a:t>
            </a:r>
          </a:p>
          <a:p>
            <a:pPr lvl="1"/>
            <a:r>
              <a:rPr lang="en-US" b="1" dirty="0" smtClean="0"/>
              <a:t>Data access components</a:t>
            </a:r>
          </a:p>
          <a:p>
            <a:pPr lvl="1"/>
            <a:r>
              <a:rPr lang="en-US" b="1" dirty="0" smtClean="0"/>
              <a:t>Data helper and utility components</a:t>
            </a:r>
          </a:p>
          <a:p>
            <a:pPr lvl="1"/>
            <a:r>
              <a:rPr lang="en-US" b="1" dirty="0" smtClean="0"/>
              <a:t>Service agents</a:t>
            </a:r>
          </a:p>
          <a:p>
            <a:pPr lvl="1"/>
            <a:endParaRPr lang="en-US" dirty="0"/>
          </a:p>
        </p:txBody>
      </p:sp>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Title &amp; Bullets2 copy 1">
  <a:themeElements>
    <a:clrScheme name="">
      <a:dk1>
        <a:srgbClr val="000000"/>
      </a:dk1>
      <a:lt1>
        <a:srgbClr val="FFFFFF"/>
      </a:lt1>
      <a:dk2>
        <a:srgbClr val="000000"/>
      </a:dk2>
      <a:lt2>
        <a:srgbClr val="000000"/>
      </a:lt2>
      <a:accent1>
        <a:srgbClr val="286E72"/>
      </a:accent1>
      <a:accent2>
        <a:srgbClr val="333399"/>
      </a:accent2>
      <a:accent3>
        <a:srgbClr val="AAAAAA"/>
      </a:accent3>
      <a:accent4>
        <a:srgbClr val="DADADA"/>
      </a:accent4>
      <a:accent5>
        <a:srgbClr val="ACBABC"/>
      </a:accent5>
      <a:accent6>
        <a:srgbClr val="2D2D8A"/>
      </a:accent6>
      <a:hlink>
        <a:srgbClr val="009999"/>
      </a:hlink>
      <a:folHlink>
        <a:srgbClr val="99CC00"/>
      </a:folHlink>
    </a:clrScheme>
    <a:fontScheme name="Title &amp; Bullets2 copy 1">
      <a:majorFont>
        <a:latin typeface="Gill Sans"/>
        <a:ea typeface=""/>
        <a:cs typeface=""/>
      </a:majorFont>
      <a:minorFont>
        <a:latin typeface="Gill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itle &amp; Bullets2 copy 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good_old</Template>
  <TotalTime>295</TotalTime>
  <Words>1995</Words>
  <Application>Microsoft Office PowerPoint</Application>
  <PresentationFormat>On-screen Show (4:3)</PresentationFormat>
  <Paragraphs>173</Paragraphs>
  <Slides>30</Slides>
  <Notes>7</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Title &amp; Bullets2 copy 1</vt:lpstr>
      <vt:lpstr>Java EE Architecture</vt:lpstr>
      <vt:lpstr>Goal</vt:lpstr>
      <vt:lpstr>Enterprise Application</vt:lpstr>
      <vt:lpstr> Requirements for an  Enterprise Application</vt:lpstr>
      <vt:lpstr>Layers and Tier-s</vt:lpstr>
      <vt:lpstr>Layers in application</vt:lpstr>
      <vt:lpstr>Presentation Layer</vt:lpstr>
      <vt:lpstr>Business layer</vt:lpstr>
      <vt:lpstr>Data Layer</vt:lpstr>
      <vt:lpstr>Tiers</vt:lpstr>
      <vt:lpstr>Two-Tier </vt:lpstr>
      <vt:lpstr>Three-Tier </vt:lpstr>
      <vt:lpstr>N-Tier</vt:lpstr>
      <vt:lpstr>How do these tiers relate to  Java EE?</vt:lpstr>
      <vt:lpstr>Java EE Platform</vt:lpstr>
      <vt:lpstr>JavaEE Architecture</vt:lpstr>
      <vt:lpstr>JavaEE Architecture</vt:lpstr>
      <vt:lpstr>Container Architecture</vt:lpstr>
      <vt:lpstr>Container Types</vt:lpstr>
      <vt:lpstr>Container Types</vt:lpstr>
      <vt:lpstr>Container Architecture</vt:lpstr>
      <vt:lpstr>JavaEE Technologies</vt:lpstr>
      <vt:lpstr>Slide 23</vt:lpstr>
      <vt:lpstr>Distributed Multitiered Applications</vt:lpstr>
      <vt:lpstr>Distributed Multitiered Applications</vt:lpstr>
      <vt:lpstr>Java EE Server Communications</vt:lpstr>
      <vt:lpstr>Web Tier and Java EE Applications</vt:lpstr>
      <vt:lpstr>Business and EIS Tiers</vt:lpstr>
      <vt:lpstr>Any Question?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shantanu</dc:creator>
  <cp:lastModifiedBy>shantanu</cp:lastModifiedBy>
  <cp:revision>44</cp:revision>
  <dcterms:created xsi:type="dcterms:W3CDTF">2012-12-16T03:02:15Z</dcterms:created>
  <dcterms:modified xsi:type="dcterms:W3CDTF">2013-01-02T05:27:04Z</dcterms:modified>
</cp:coreProperties>
</file>