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0" r:id="rId32"/>
    <p:sldId id="288" r:id="rId33"/>
    <p:sldId id="289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30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2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76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740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361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54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17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781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70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474" y="320177"/>
            <a:ext cx="9404723" cy="11276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474" y="1661032"/>
            <a:ext cx="9404723" cy="467445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625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5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48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91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59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75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28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79D-5DDA-41D4-92D5-2812554DA07A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17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7A879D-5DDA-41D4-92D5-2812554DA07A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C4E5E-EF40-4E9B-AD5D-8456424B2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239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816C8A-FB4A-4DCD-ACED-24BD619C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748551"/>
            <a:ext cx="8825657" cy="1915647"/>
          </a:xfrm>
        </p:spPr>
        <p:txBody>
          <a:bodyPr/>
          <a:lstStyle/>
          <a:p>
            <a:r>
              <a:rPr lang="en-IN" dirty="0"/>
              <a:t>HTTP Protocol</a:t>
            </a:r>
          </a:p>
        </p:txBody>
      </p:sp>
    </p:spTree>
    <p:extLst>
      <p:ext uri="{BB962C8B-B14F-4D97-AF65-F5344CB8AC3E}">
        <p14:creationId xmlns:p14="http://schemas.microsoft.com/office/powerpoint/2010/main" val="312228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B1491-2EED-4CE8-81E5-EC332FAF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Aspects of HTTP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B4FF4-CC93-4388-8748-0B3934ED1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64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4DF3EB-D0BE-448C-8276-8EB9526F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simple</a:t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6780F7-4745-466D-904E-E87782B6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generally designed to be simple and human readable, even with the added complexity introduced in HTTP/2 by encapsulating HTTP messages into frames.</a:t>
            </a:r>
          </a:p>
          <a:p>
            <a:r>
              <a:rPr lang="en-US" dirty="0"/>
              <a:t> HTTP messages can be read and understood by humans, providing easier testing for developers, and reduced complexity for newcomers.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6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DCD2-FAAF-4AE9-998E-9D453AD1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extensible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12200-E775-4080-9796-5D87FB52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HTTP/1.0, HTTP headers make this protocol easy to extend and experiment with.</a:t>
            </a:r>
          </a:p>
          <a:p>
            <a:r>
              <a:rPr lang="en-US" dirty="0"/>
              <a:t> New functionality can even be introduced by a simple agreement between a client and a server about a new header's semantics.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39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5261-4468-4AF8-97CE-3C65990C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stateless, but not </a:t>
            </a:r>
            <a:r>
              <a:rPr lang="en-US" dirty="0" err="1"/>
              <a:t>sessionless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0D1B-71A5-4290-89B3-89AAF9CA5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HTTP is stateless</a:t>
            </a:r>
            <a:r>
              <a:rPr lang="en-US" dirty="0"/>
              <a:t>: there is no link between two requests being successively carried out on the same connection. </a:t>
            </a:r>
          </a:p>
          <a:p>
            <a:r>
              <a:rPr lang="en-US" dirty="0"/>
              <a:t>This immediately has the prospect of being problematic for users attempting to interact with certain pages coherently, for example, using e-commerce shopping baskets.</a:t>
            </a:r>
          </a:p>
          <a:p>
            <a:r>
              <a:rPr lang="en-US" dirty="0"/>
              <a:t> But while the core of HTTP itself is stateless, HTTP </a:t>
            </a:r>
            <a:r>
              <a:rPr lang="en-US" b="1" dirty="0"/>
              <a:t>cookies</a:t>
            </a:r>
            <a:r>
              <a:rPr lang="en-US" dirty="0"/>
              <a:t> allow the use of stateful sessions. </a:t>
            </a:r>
          </a:p>
          <a:p>
            <a:r>
              <a:rPr lang="en-US" dirty="0"/>
              <a:t>Using header extensibility, HTTP Cookies are added to the workflow, allowing session creation on each HTTP request to share the same context, or the same state.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6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F61935-64D4-4440-93F9-FCBEC89E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34" y="1881073"/>
            <a:ext cx="8825657" cy="1915647"/>
          </a:xfrm>
        </p:spPr>
        <p:txBody>
          <a:bodyPr/>
          <a:lstStyle/>
          <a:p>
            <a:r>
              <a:rPr lang="en-US" dirty="0"/>
              <a:t>What can be controlled by HTTP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01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0D8A0A-74D4-4141-9810-7BCDD501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features controllable with HTTP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6D1F4-17B7-4B6D-91A0-0FA79F917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Caching</a:t>
            </a:r>
          </a:p>
          <a:p>
            <a:r>
              <a:rPr lang="en-IN" dirty="0"/>
              <a:t>Relaxing the origin constraint</a:t>
            </a:r>
          </a:p>
          <a:p>
            <a:r>
              <a:rPr lang="en-IN" dirty="0"/>
              <a:t>Authentication</a:t>
            </a:r>
          </a:p>
          <a:p>
            <a:r>
              <a:rPr lang="en-IN" dirty="0"/>
              <a:t>Proxy</a:t>
            </a:r>
          </a:p>
          <a:p>
            <a:r>
              <a:rPr lang="en-IN" dirty="0"/>
              <a:t>Tunnelling</a:t>
            </a:r>
          </a:p>
          <a:p>
            <a:r>
              <a:rPr lang="en-IN" dirty="0"/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368673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F6A7-EDED-4B96-B2EC-B68A9BF7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ADB2-9012-4DC5-BEBA-6456F9B0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documents are cached can be controlled by HTTP. The server can instruct proxies and clients, about what to cache and for how long.</a:t>
            </a:r>
          </a:p>
          <a:p>
            <a:r>
              <a:rPr lang="en-US" dirty="0"/>
              <a:t> The client can instruct intermediate cache proxies to ignore the stored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9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F712-2A8F-41B1-B768-68F77796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Relaxing the Origin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B066B-AACB-45B4-98F2-4A413285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prevent snooping and other privacy invasions, Web browsers enforce strict separation between Web sites. </a:t>
            </a:r>
          </a:p>
          <a:p>
            <a:r>
              <a:rPr lang="en-US" dirty="0"/>
              <a:t>Only pages from the same origin can access all the information of a Web page.</a:t>
            </a:r>
          </a:p>
          <a:p>
            <a:r>
              <a:rPr lang="en-US" dirty="0"/>
              <a:t> Though such constraint is a burden to the server, HTTP headers can relax this strict separation on the server side, allowing a document to become a patchwork of information sourced from different domains; there could even be security-related reasons to do so.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38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19F0-991D-49E6-B679-5AEE825B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29E1F-24E7-4F14-A6EC-21C582DA5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may be protected so that only specific users can access them. </a:t>
            </a:r>
          </a:p>
          <a:p>
            <a:r>
              <a:rPr lang="en-US" dirty="0"/>
              <a:t>Basic authentication may be provided by HTTP, either using the WWW-Authenticate and similar headers, or by setting a specific session using HTTP cookies.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323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80FA-3B0A-4361-BE21-2448B852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Proxy and Tunnelling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48BA-5218-4316-9728-8A419388C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Servers or clients are often located on intranets and hide their true IP address from other computers. </a:t>
            </a:r>
          </a:p>
          <a:p>
            <a:r>
              <a:rPr lang="en-US" dirty="0"/>
              <a:t>HTTP requests then go through proxies to cross this network barrier. Not all proxies are HTTP proxies. </a:t>
            </a:r>
          </a:p>
          <a:p>
            <a:r>
              <a:rPr lang="en-US" dirty="0"/>
              <a:t>The SOCKS protocol, for example, operates at a lower level. Other protocols, like ftp, can be handled by these proxies.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99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43CC1-AEF5-44CC-B2FD-3C27ABF4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Hypertext and Hypermedia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BB818-E1CE-49E7-9724-C249A4C0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Hypertext is text which contains links to other texts.</a:t>
            </a:r>
          </a:p>
          <a:p>
            <a:r>
              <a:rPr lang="en-US" dirty="0"/>
              <a:t> The term was coined by Ted Nelson around 1965</a:t>
            </a:r>
          </a:p>
          <a:p>
            <a:r>
              <a:rPr lang="en-US" dirty="0" err="1"/>
              <a:t>HyperMedia</a:t>
            </a:r>
            <a:r>
              <a:rPr lang="en-US" dirty="0"/>
              <a:t> is a term used for hypertext which is not constrained to be text: it can include graphics, video and sound </a:t>
            </a:r>
          </a:p>
          <a:p>
            <a:pPr lvl="1"/>
            <a:r>
              <a:rPr lang="en-US" dirty="0"/>
              <a:t> Apparently Ted Nelson was the first to use this term too.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871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A1DE-1054-489B-BE93-66440925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D345-33C6-411A-89AE-80E694B39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HTTP cookies allows you to link requests with the state of the </a:t>
            </a:r>
            <a:r>
              <a:rPr lang="en-US"/>
              <a:t>server.</a:t>
            </a:r>
          </a:p>
          <a:p>
            <a:r>
              <a:rPr lang="en-US"/>
              <a:t> </a:t>
            </a:r>
            <a:r>
              <a:rPr lang="en-US" dirty="0"/>
              <a:t>This creates sessions, despite basic HTTP being a state-less protocol. This is useful not only for e-commerce shopping baskets, but also for any site allowing user configuration of the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61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6348-DF47-4849-8ADB-4569609D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1E870-808B-42DC-8FA8-73DCABCCA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a TCP Connection</a:t>
            </a:r>
          </a:p>
          <a:p>
            <a:r>
              <a:rPr lang="en-IN" dirty="0"/>
              <a:t>Send an Http Message (Request)</a:t>
            </a:r>
          </a:p>
          <a:p>
            <a:r>
              <a:rPr lang="en-IN" dirty="0"/>
              <a:t>Read the Response sent by the Server</a:t>
            </a:r>
          </a:p>
          <a:p>
            <a:r>
              <a:rPr lang="en-US" dirty="0"/>
              <a:t>Close or reuse the connection for further requests.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32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62BA-99F2-4ED5-88C1-6AB1EDF7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a TCP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CC18-0A78-4315-891A-F4397A23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TCP connection is used to send a request, or several, and receive an answer. </a:t>
            </a:r>
          </a:p>
          <a:p>
            <a:r>
              <a:rPr lang="en-US" dirty="0"/>
              <a:t>The client may open a new connection, reuse an existing connection, or open several TCP connections to the servers.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F5560D-504B-4979-BDEA-F01D544B5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697" y="3809172"/>
            <a:ext cx="60102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595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1C56-97F2-4B5A-9855-3B810FA6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Send an HTTP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2BF8-1FE0-4274-8551-55C30F6E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74" y="1661033"/>
            <a:ext cx="9404723" cy="15327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 messages (before HTTP/2) are human-readable. With HTTP/2, these simple messages are encapsulated in frames, making them impossible to read directly, but the principle remains the same.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8E945-3756-4E45-BEF5-5780055F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451" y="3710609"/>
            <a:ext cx="4923691" cy="13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56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F615-3A9F-4FF4-997C-5E27AE37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The </a:t>
            </a:r>
            <a:r>
              <a:rPr lang="en-IN" dirty="0" err="1"/>
              <a:t>Resposne</a:t>
            </a:r>
            <a:r>
              <a:rPr lang="en-IN" dirty="0"/>
              <a:t>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F908F6-B16C-405C-A909-8CEA5D151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741" y="2131467"/>
            <a:ext cx="7441757" cy="316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64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0B65-1595-4E79-8DB0-A8D888C3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Close or Reuse the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5A3F4-E4B7-40FB-92CA-B9E18BC4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HTTP pipelining is activated, several requests can be sent without waiting for the first response to be fully received.</a:t>
            </a:r>
          </a:p>
          <a:p>
            <a:r>
              <a:rPr lang="en-US" dirty="0"/>
              <a:t>HTTP pipelining has proven difficult to implement in existing networks, where old pieces of software coexist with modern versions.</a:t>
            </a:r>
          </a:p>
          <a:p>
            <a:r>
              <a:rPr lang="en-US" dirty="0"/>
              <a:t>HTTP pipelining has been superseded in HTTP/2 with more robust multiplexing requests within a frame.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414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C1ED01-8253-48C5-83AA-95574144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x-locale-heading-primary"/>
              </a:rPr>
              <a:t>HTTP Messages</a:t>
            </a:r>
            <a:br>
              <a:rPr lang="en-IN" b="1" i="0" dirty="0">
                <a:solidFill>
                  <a:srgbClr val="333333"/>
                </a:solidFill>
                <a:effectLst/>
                <a:latin typeface="x-locale-heading-primary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313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D86A-1BBE-47E2-8E82-78ACE744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Request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EAA0AD-8515-4CEF-9ECC-91C4AF7417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82" y="1872804"/>
            <a:ext cx="7480373" cy="362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631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E799-9185-49F9-9AF8-4EA78DE6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1AB651-F89D-405A-B2EF-763421AE40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6" y="1474267"/>
            <a:ext cx="7265803" cy="473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15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CEE2-ECBB-4985-9A55-56ACFE0D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Status Response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65ED-F410-490A-B419-A7C6593B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73" y="1447800"/>
            <a:ext cx="9404723" cy="4846983"/>
          </a:xfrm>
        </p:spPr>
        <p:txBody>
          <a:bodyPr>
            <a:normAutofit fontScale="92500" lnSpcReduction="20000"/>
          </a:bodyPr>
          <a:lstStyle/>
          <a:p>
            <a:pPr marL="990600" lvl="1" indent="-533400">
              <a:buFontTx/>
              <a:buAutoNum type="arabicPeriod"/>
            </a:pPr>
            <a:r>
              <a:rPr lang="en-US" altLang="en-US" sz="2000" dirty="0"/>
              <a:t>100-199 Informational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000" dirty="0"/>
              <a:t> 200-299 Successful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200: OK 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202: Accepted 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204: No Content 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000" dirty="0"/>
              <a:t>300-399 Redirection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000" dirty="0"/>
              <a:t>400-499 Incomplete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400: Bad Request 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401: Unauthorized 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403: Forbidden 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404: Not Found 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000" dirty="0"/>
              <a:t> 500-599 Server Error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500: Internal Server Error </a:t>
            </a:r>
          </a:p>
          <a:p>
            <a:pPr marL="1714500" lvl="3" indent="-342900">
              <a:buFontTx/>
              <a:buNone/>
            </a:pPr>
            <a:r>
              <a:rPr lang="en-US" altLang="en-US" sz="1800" dirty="0"/>
              <a:t>501: Not Implemented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98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B56FB0-0A31-4408-B087-20CFC244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8AD6B-06E9-491C-9211-1BB94A0B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a protocol which allows the fetching of resources, such as HTML documents.</a:t>
            </a:r>
          </a:p>
          <a:p>
            <a:r>
              <a:rPr lang="en-US" dirty="0"/>
              <a:t>It is the foundation of any data exchange on the Web and it is a client-server protocol, which means requests are initiated by the recipient, usually the Web browser.</a:t>
            </a:r>
          </a:p>
          <a:p>
            <a:r>
              <a:rPr lang="en-US" dirty="0"/>
              <a:t>A complete document is reconstructed from the different sub-documents fetched,</a:t>
            </a:r>
          </a:p>
          <a:p>
            <a:pPr lvl="1"/>
            <a:r>
              <a:rPr lang="en-US" dirty="0"/>
              <a:t>for instance text, layout description, images, videos, scripts, and more.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684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E886-8AA7-4D7D-BFD2-1B337D9E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F0F6-CC0D-43F5-86F2-38687F8D7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defines a set of request methods to indicate the desired action to be performed for a given resource.</a:t>
            </a:r>
          </a:p>
          <a:p>
            <a:r>
              <a:rPr lang="en-US" dirty="0"/>
              <a:t>Although they can also be nouns, these request methods are sometimes referred to as HTTP verbs.</a:t>
            </a:r>
          </a:p>
          <a:p>
            <a:r>
              <a:rPr lang="en-US" dirty="0"/>
              <a:t>Each of them implements a different semantic, but some common features are shared by a group of them: e.g. a request method can be safe, idempotent, or cacheable.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36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E886-8AA7-4D7D-BFD2-1B337D9E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F0F6-CC0D-43F5-86F2-38687F8D7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</a:t>
            </a:r>
          </a:p>
          <a:p>
            <a:pPr lvl="1"/>
            <a:r>
              <a:rPr lang="en-US" dirty="0"/>
              <a:t>The GET method requests a representation of the specified resource. Requests using GET should only retrieve data.</a:t>
            </a:r>
          </a:p>
          <a:p>
            <a:r>
              <a:rPr lang="en-US" dirty="0"/>
              <a:t>HEAD</a:t>
            </a:r>
          </a:p>
          <a:p>
            <a:pPr lvl="1"/>
            <a:r>
              <a:rPr lang="en-US" dirty="0"/>
              <a:t>The HEAD method asks for a response identical to that of a GET request, but without the response body.</a:t>
            </a:r>
          </a:p>
          <a:p>
            <a:r>
              <a:rPr lang="en-US" dirty="0"/>
              <a:t>POST</a:t>
            </a:r>
          </a:p>
          <a:p>
            <a:pPr lvl="1"/>
            <a:r>
              <a:rPr lang="en-US" dirty="0"/>
              <a:t>The POST method is used to submit an entity to the specified resource, often causing a change in state or side effects on the server.</a:t>
            </a:r>
          </a:p>
        </p:txBody>
      </p:sp>
    </p:spTree>
    <p:extLst>
      <p:ext uri="{BB962C8B-B14F-4D97-AF65-F5344CB8AC3E}">
        <p14:creationId xmlns:p14="http://schemas.microsoft.com/office/powerpoint/2010/main" val="2390406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E886-8AA7-4D7D-BFD2-1B337D9E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F0F6-CC0D-43F5-86F2-38687F8D7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74" y="1351750"/>
            <a:ext cx="9404723" cy="4674453"/>
          </a:xfrm>
        </p:spPr>
        <p:txBody>
          <a:bodyPr>
            <a:normAutofit/>
          </a:bodyPr>
          <a:lstStyle/>
          <a:p>
            <a:r>
              <a:rPr lang="en-US" dirty="0"/>
              <a:t>PUT</a:t>
            </a:r>
          </a:p>
          <a:p>
            <a:pPr lvl="1"/>
            <a:r>
              <a:rPr lang="en-US" dirty="0"/>
              <a:t>The PUT method replaces all current representations of the target resource with the request payload.</a:t>
            </a:r>
          </a:p>
          <a:p>
            <a:endParaRPr lang="en-US" dirty="0"/>
          </a:p>
          <a:p>
            <a:r>
              <a:rPr lang="en-US" dirty="0"/>
              <a:t>DELETE</a:t>
            </a:r>
          </a:p>
          <a:p>
            <a:pPr lvl="1"/>
            <a:r>
              <a:rPr lang="en-US" dirty="0"/>
              <a:t>The DELETE method deletes the specified resource.</a:t>
            </a:r>
          </a:p>
          <a:p>
            <a:pPr lvl="1"/>
            <a:endParaRPr lang="en-US" dirty="0"/>
          </a:p>
          <a:p>
            <a:r>
              <a:rPr lang="en-US" dirty="0"/>
              <a:t>CONNECT</a:t>
            </a:r>
          </a:p>
          <a:p>
            <a:pPr lvl="1"/>
            <a:r>
              <a:rPr lang="en-US" dirty="0"/>
              <a:t>The CONNECT method establishes a tunnel to the server identified by the target resource.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31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E886-8AA7-4D7D-BFD2-1B337D9E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F0F6-CC0D-43F5-86F2-38687F8D7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74" y="1447800"/>
            <a:ext cx="9404723" cy="4674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OPTIONS</a:t>
            </a:r>
          </a:p>
          <a:p>
            <a:pPr lvl="1"/>
            <a:r>
              <a:rPr lang="en-US" dirty="0"/>
              <a:t>The OPTIONS method is used to describe the communication options for the target resource.</a:t>
            </a:r>
          </a:p>
          <a:p>
            <a:pPr lvl="1"/>
            <a:endParaRPr lang="en-US" dirty="0"/>
          </a:p>
          <a:p>
            <a:r>
              <a:rPr lang="en-US" dirty="0"/>
              <a:t>TRACE</a:t>
            </a:r>
          </a:p>
          <a:p>
            <a:pPr lvl="1"/>
            <a:r>
              <a:rPr lang="en-US" dirty="0"/>
              <a:t>The TRACE method performs a message loop-back test along the path to the target resource.</a:t>
            </a:r>
          </a:p>
          <a:p>
            <a:endParaRPr lang="en-US" dirty="0"/>
          </a:p>
          <a:p>
            <a:r>
              <a:rPr lang="en-US" dirty="0"/>
              <a:t>PATCH</a:t>
            </a:r>
          </a:p>
          <a:p>
            <a:pPr lvl="1"/>
            <a:r>
              <a:rPr lang="en-US" dirty="0"/>
              <a:t>The PATCH method is used to apply partial modifications to a resource.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137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4758-C9EE-405B-8C88-84E56358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5D99D-7EA9-47F4-B8D7-12CC96EC0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417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78E6-742F-4CA9-89F7-7E083F5F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25A5-6A9A-4793-A02D-F6F9CBE88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3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B56FB0-0A31-4408-B087-20CFC244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8AD6B-06E9-491C-9211-1BB94A0B7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74" y="1661032"/>
            <a:ext cx="9404723" cy="2804951"/>
          </a:xfrm>
        </p:spPr>
        <p:txBody>
          <a:bodyPr/>
          <a:lstStyle/>
          <a:p>
            <a:r>
              <a:rPr lang="en-US" dirty="0"/>
              <a:t>The Hyper Text Transfer Protocol (HTTP) is a client-server network protocol </a:t>
            </a:r>
          </a:p>
          <a:p>
            <a:r>
              <a:rPr lang="en-US" dirty="0"/>
              <a:t>In use by the World-Wide Web since 1990. </a:t>
            </a:r>
          </a:p>
          <a:p>
            <a:r>
              <a:rPr lang="en-US" dirty="0"/>
              <a:t>It is based on Request – Response Paradigm.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69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B56FB0-0A31-4408-B087-20CFC244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2C55C7-B09F-4E60-BBF6-CF4A578D3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747" y="1344681"/>
            <a:ext cx="825817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17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DEEB-F7D9-4DD2-BB8E-5F3ABB31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Request and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54F2-D048-4D52-9710-8AD6A393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Clients and servers communicate by exchanging individual messages (as opposed to a stream of data).</a:t>
            </a:r>
          </a:p>
          <a:p>
            <a:r>
              <a:rPr lang="en-US" dirty="0"/>
              <a:t> The messages sent by the client, usually a Web browser, are called </a:t>
            </a:r>
            <a:r>
              <a:rPr lang="en-US" b="1" dirty="0"/>
              <a:t>requests</a:t>
            </a:r>
          </a:p>
          <a:p>
            <a:r>
              <a:rPr lang="en-US" dirty="0"/>
              <a:t>The messages sent by the server as an answer are called </a:t>
            </a:r>
            <a:r>
              <a:rPr lang="en-US" b="1" dirty="0"/>
              <a:t>responses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9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DE33-9F55-4154-AF5C-EF769854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74" y="320177"/>
            <a:ext cx="9679483" cy="1127623"/>
          </a:xfrm>
        </p:spPr>
        <p:txBody>
          <a:bodyPr/>
          <a:lstStyle/>
          <a:p>
            <a:r>
              <a:rPr lang="en-IN" dirty="0"/>
              <a:t>Components of HTTP-based systems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45F6D7-88D4-4AF3-ABF8-4E72A6DA1A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29" y="2622242"/>
            <a:ext cx="8265606" cy="12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75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DD32-592C-48FA-B601-77369B30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Client: the user-agent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C4B7-0883-4B0F-A703-E4EAC4B27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user-agent is any tool that acts on the behalf of the user.</a:t>
            </a:r>
          </a:p>
          <a:p>
            <a:r>
              <a:rPr lang="en-US" dirty="0"/>
              <a:t>This role is primarily performed by the </a:t>
            </a:r>
            <a:r>
              <a:rPr lang="en-US" b="1" dirty="0"/>
              <a:t>Web browser</a:t>
            </a:r>
          </a:p>
          <a:p>
            <a:pPr lvl="1"/>
            <a:r>
              <a:rPr lang="en-US" dirty="0"/>
              <a:t>other possibilities are programs used by engineers and Web developers to debug their applications.</a:t>
            </a:r>
          </a:p>
          <a:p>
            <a:pPr lvl="2"/>
            <a:r>
              <a:rPr lang="en-US" dirty="0"/>
              <a:t>Curl, Postman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32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FBC8-8A93-44F6-ABDB-602C3B56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41B1D-9A9C-41CE-A531-189A62F94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73" y="1236962"/>
            <a:ext cx="9404723" cy="4674453"/>
          </a:xfrm>
        </p:spPr>
        <p:txBody>
          <a:bodyPr>
            <a:normAutofit fontScale="92500"/>
          </a:bodyPr>
          <a:lstStyle/>
          <a:p>
            <a:r>
              <a:rPr lang="en-US" dirty="0"/>
              <a:t>On the opposite side of the communication channel, is the server, which serves the document as requested by the client.</a:t>
            </a:r>
          </a:p>
          <a:p>
            <a:r>
              <a:rPr lang="en-US" dirty="0"/>
              <a:t> A server appears as only a single machine virtually</a:t>
            </a:r>
          </a:p>
          <a:p>
            <a:pPr lvl="1"/>
            <a:r>
              <a:rPr lang="en-US" dirty="0"/>
              <a:t>this is because it may actually be a collection of servers, sharing the load (load balancing) or a complex piece of software interrogating other computers (like cache, a DB server, or e-commerce servers), totally or partially generating the document on demand.</a:t>
            </a:r>
          </a:p>
          <a:p>
            <a:endParaRPr lang="en-US" dirty="0"/>
          </a:p>
          <a:p>
            <a:r>
              <a:rPr lang="en-US" dirty="0"/>
              <a:t>A server is not necessarily a single machine, but several server software instances can be hosted on the same machine. </a:t>
            </a:r>
          </a:p>
          <a:p>
            <a:r>
              <a:rPr lang="en-US" dirty="0"/>
              <a:t>With HTTP/1.1 and the Host header, they may even share the same IP address.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225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347</TotalTime>
  <Words>1393</Words>
  <Application>Microsoft Office PowerPoint</Application>
  <PresentationFormat>Widescreen</PresentationFormat>
  <Paragraphs>132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Century Gothic</vt:lpstr>
      <vt:lpstr>Wingdings 3</vt:lpstr>
      <vt:lpstr>x-locale-heading-primary</vt:lpstr>
      <vt:lpstr>Ion</vt:lpstr>
      <vt:lpstr>HTTP Protocol</vt:lpstr>
      <vt:lpstr>What is Hypertext and Hypermedia</vt:lpstr>
      <vt:lpstr>Introduction</vt:lpstr>
      <vt:lpstr>Introduction</vt:lpstr>
      <vt:lpstr>Introduction</vt:lpstr>
      <vt:lpstr>Request and Response</vt:lpstr>
      <vt:lpstr>Components of HTTP-based systems</vt:lpstr>
      <vt:lpstr>Client: the user-agent</vt:lpstr>
      <vt:lpstr>The Web Server</vt:lpstr>
      <vt:lpstr>Basic Aspects of HTTP</vt:lpstr>
      <vt:lpstr>HTTP is simple </vt:lpstr>
      <vt:lpstr>HTTP is extensible </vt:lpstr>
      <vt:lpstr>HTTP is stateless, but not sessionless</vt:lpstr>
      <vt:lpstr>What can be controlled by HTTP</vt:lpstr>
      <vt:lpstr>common features controllable with HTTP</vt:lpstr>
      <vt:lpstr>Caching</vt:lpstr>
      <vt:lpstr>Relaxing the Origin Constraint</vt:lpstr>
      <vt:lpstr>Authentication</vt:lpstr>
      <vt:lpstr>Proxy and Tunnelling</vt:lpstr>
      <vt:lpstr>Sessions</vt:lpstr>
      <vt:lpstr>Http Control Flow</vt:lpstr>
      <vt:lpstr>Open a TCP Connection</vt:lpstr>
      <vt:lpstr>Send an HTTP Message</vt:lpstr>
      <vt:lpstr>Read The Resposne..</vt:lpstr>
      <vt:lpstr>Close or Reuse the Connection</vt:lpstr>
      <vt:lpstr>HTTP Messages </vt:lpstr>
      <vt:lpstr>Request</vt:lpstr>
      <vt:lpstr>Response</vt:lpstr>
      <vt:lpstr>HTTP Status Response Codes</vt:lpstr>
      <vt:lpstr>Http Request Methods</vt:lpstr>
      <vt:lpstr>Http Request Methods</vt:lpstr>
      <vt:lpstr>Http Request Methods</vt:lpstr>
      <vt:lpstr>Http Request Methods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Concepts</dc:title>
  <dc:creator>Shantanu Banerjee</dc:creator>
  <cp:lastModifiedBy>Shantanu Banerjee</cp:lastModifiedBy>
  <cp:revision>26</cp:revision>
  <dcterms:created xsi:type="dcterms:W3CDTF">2020-06-25T17:23:28Z</dcterms:created>
  <dcterms:modified xsi:type="dcterms:W3CDTF">2020-07-14T02:26:39Z</dcterms:modified>
</cp:coreProperties>
</file>