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4" r:id="rId15"/>
    <p:sldId id="306" r:id="rId16"/>
    <p:sldId id="305" r:id="rId17"/>
    <p:sldId id="268" r:id="rId18"/>
    <p:sldId id="269" r:id="rId19"/>
    <p:sldId id="281" r:id="rId20"/>
    <p:sldId id="282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79" r:id="rId31"/>
    <p:sldId id="283" r:id="rId32"/>
    <p:sldId id="284" r:id="rId33"/>
    <p:sldId id="285" r:id="rId34"/>
    <p:sldId id="286" r:id="rId35"/>
    <p:sldId id="289" r:id="rId36"/>
    <p:sldId id="287" r:id="rId37"/>
    <p:sldId id="290" r:id="rId38"/>
    <p:sldId id="288" r:id="rId39"/>
    <p:sldId id="292" r:id="rId40"/>
    <p:sldId id="291" r:id="rId41"/>
    <p:sldId id="293" r:id="rId42"/>
    <p:sldId id="294" r:id="rId43"/>
    <p:sldId id="295" r:id="rId44"/>
    <p:sldId id="296" r:id="rId45"/>
    <p:sldId id="297" r:id="rId46"/>
    <p:sldId id="303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2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IN" altLang="en-US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IN" altLang="en-US" noProof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3678E3-68B4-41DE-BD97-0E066AD7E09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5054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6680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97626"/>
            <a:ext cx="2641600" cy="3079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546669-FF82-404A-A8E3-1B7DBFDFDEC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5116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6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/>
              <a:t>Angular UI Framework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823" y="3454758"/>
            <a:ext cx="9347200" cy="1600200"/>
          </a:xfrm>
        </p:spPr>
        <p:txBody>
          <a:bodyPr/>
          <a:lstStyle/>
          <a:p>
            <a:pPr algn="ctr"/>
            <a:r>
              <a:rPr lang="en-IN" sz="2800" dirty="0"/>
              <a:t>Let’s build  UI Smartly</a:t>
            </a:r>
          </a:p>
          <a:p>
            <a:pPr algn="ctr"/>
            <a:endParaRPr lang="en-IN" sz="2800" dirty="0"/>
          </a:p>
          <a:p>
            <a:pPr algn="ctr"/>
            <a:r>
              <a:rPr lang="en-IN" sz="2800" dirty="0"/>
              <a:t>Prerequisites: HTML,CSS, JavaScript (basics)</a:t>
            </a:r>
          </a:p>
        </p:txBody>
      </p:sp>
    </p:spTree>
    <p:extLst>
      <p:ext uri="{BB962C8B-B14F-4D97-AF65-F5344CB8AC3E}">
        <p14:creationId xmlns:p14="http://schemas.microsoft.com/office/powerpoint/2010/main" val="49278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99" y="1066799"/>
            <a:ext cx="7113340" cy="2002457"/>
          </a:xfrm>
        </p:spPr>
        <p:txBody>
          <a:bodyPr/>
          <a:lstStyle/>
          <a:p>
            <a:r>
              <a:rPr lang="en-IN" sz="2400" dirty="0"/>
              <a:t>Every Component has </a:t>
            </a:r>
          </a:p>
          <a:p>
            <a:pPr lvl="1"/>
            <a:r>
              <a:rPr lang="en-IN" sz="2400" dirty="0"/>
              <a:t>HTML Template</a:t>
            </a:r>
          </a:p>
          <a:p>
            <a:pPr lvl="1"/>
            <a:r>
              <a:rPr lang="en-IN" sz="2400" dirty="0"/>
              <a:t>Class (</a:t>
            </a:r>
            <a:r>
              <a:rPr lang="en-IN" sz="2400" dirty="0" err="1"/>
              <a:t>TypeScript</a:t>
            </a:r>
            <a:r>
              <a:rPr lang="en-IN" sz="2400" dirty="0"/>
              <a:t>)</a:t>
            </a:r>
          </a:p>
          <a:p>
            <a:pPr lvl="2"/>
            <a:r>
              <a:rPr lang="en-IN" sz="2400" dirty="0"/>
              <a:t>The class handles the logic for managing view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52281" y="3069256"/>
            <a:ext cx="7662930" cy="3223802"/>
            <a:chOff x="665499" y="3069256"/>
            <a:chExt cx="8349712" cy="3524727"/>
          </a:xfrm>
        </p:grpSpPr>
        <p:sp>
          <p:nvSpPr>
            <p:cNvPr id="21" name="Rectangle 20"/>
            <p:cNvSpPr/>
            <p:nvPr/>
          </p:nvSpPr>
          <p:spPr>
            <a:xfrm>
              <a:off x="665499" y="3069256"/>
              <a:ext cx="8349712" cy="35247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43666" y="3526664"/>
              <a:ext cx="7330633" cy="2908687"/>
              <a:chOff x="1491396" y="3178935"/>
              <a:chExt cx="7330633" cy="290868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941714" y="3178935"/>
                <a:ext cx="1880315" cy="22538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&lt;    &gt;</a:t>
                </a:r>
              </a:p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&lt;     &gt;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1396" y="3266872"/>
                <a:ext cx="1880315" cy="22538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28506" y="5718290"/>
                <a:ext cx="181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Component Class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357272" y="5533624"/>
                <a:ext cx="10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Template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374265" y="3940935"/>
                <a:ext cx="3567449" cy="386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3374265" y="4700789"/>
                <a:ext cx="3567449" cy="12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Left Brace 14"/>
              <p:cNvSpPr/>
              <p:nvPr/>
            </p:nvSpPr>
            <p:spPr>
              <a:xfrm>
                <a:off x="1528506" y="4056915"/>
                <a:ext cx="528034" cy="10689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2665928" y="4056915"/>
                <a:ext cx="459560" cy="106894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23572" y="439377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Code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26122" y="4941196"/>
                <a:ext cx="146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Event Binding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278838" y="3590921"/>
                <a:ext cx="1758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Property Binding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931108" y="3113294"/>
              <a:ext cx="12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4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62" y="1066800"/>
            <a:ext cx="4743628" cy="4876800"/>
          </a:xfrm>
        </p:spPr>
        <p:txBody>
          <a:bodyPr/>
          <a:lstStyle/>
          <a:p>
            <a:r>
              <a:rPr lang="en-IN" dirty="0"/>
              <a:t>Services are </a:t>
            </a:r>
            <a:r>
              <a:rPr lang="en-IN" dirty="0" err="1"/>
              <a:t>TypeScript</a:t>
            </a:r>
            <a:r>
              <a:rPr lang="en-IN" dirty="0"/>
              <a:t> Classes</a:t>
            </a:r>
          </a:p>
          <a:p>
            <a:r>
              <a:rPr lang="en-IN" dirty="0"/>
              <a:t>They handle business logic for the UI</a:t>
            </a:r>
          </a:p>
          <a:p>
            <a:r>
              <a:rPr lang="en-IN" dirty="0"/>
              <a:t>Reusable</a:t>
            </a:r>
          </a:p>
          <a:p>
            <a:r>
              <a:rPr lang="en-IN" dirty="0"/>
              <a:t>Used to make http call to remote servers</a:t>
            </a:r>
          </a:p>
          <a:p>
            <a:r>
              <a:rPr lang="en-IN" dirty="0"/>
              <a:t>Can be injected into a component class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95493" y="1066800"/>
            <a:ext cx="4417454" cy="3865808"/>
            <a:chOff x="6903076" y="1066801"/>
            <a:chExt cx="4417454" cy="3865808"/>
          </a:xfrm>
        </p:grpSpPr>
        <p:sp>
          <p:nvSpPr>
            <p:cNvPr id="4" name="Rounded Rectangle 3"/>
            <p:cNvSpPr/>
            <p:nvPr/>
          </p:nvSpPr>
          <p:spPr>
            <a:xfrm>
              <a:off x="6903076" y="1066801"/>
              <a:ext cx="4417454" cy="38658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495504" y="1931831"/>
              <a:ext cx="3129566" cy="10045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495504" y="3052292"/>
              <a:ext cx="3129566" cy="124925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Service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4146" y="1289965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51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26" y="818882"/>
            <a:ext cx="10668000" cy="8424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Angular App  --- One or more angular modules</a:t>
            </a:r>
          </a:p>
          <a:p>
            <a:pPr marL="0" indent="0">
              <a:buNone/>
            </a:pPr>
            <a:r>
              <a:rPr lang="en-IN" dirty="0"/>
              <a:t>Module ---- One or more components and services</a:t>
            </a: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59" y="1977980"/>
            <a:ext cx="7610387" cy="38704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30076" y="616501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Image courtesy : http://angular.io</a:t>
            </a:r>
          </a:p>
        </p:txBody>
      </p:sp>
    </p:spTree>
    <p:extLst>
      <p:ext uri="{BB962C8B-B14F-4D97-AF65-F5344CB8AC3E}">
        <p14:creationId xmlns:p14="http://schemas.microsoft.com/office/powerpoint/2010/main" val="155388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 Component Communication</a:t>
            </a:r>
            <a:br>
              <a:rPr lang="en-IN" dirty="0"/>
            </a:br>
            <a:r>
              <a:rPr lang="en-IN" dirty="0"/>
              <a:t>(send data from one component and receive it in other)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9287" y="2321488"/>
            <a:ext cx="604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&lt;app-hero-details [hero] =“</a:t>
            </a:r>
            <a:r>
              <a:rPr lang="en-IN" dirty="0" err="1"/>
              <a:t>selectedHero</a:t>
            </a:r>
            <a:r>
              <a:rPr lang="en-IN" dirty="0"/>
              <a:t>”&gt;&lt;/app-hero-details&gt;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1217" y="1185861"/>
            <a:ext cx="10921284" cy="5421001"/>
            <a:chOff x="721217" y="1185861"/>
            <a:chExt cx="10921284" cy="5421001"/>
          </a:xfrm>
        </p:grpSpPr>
        <p:sp>
          <p:nvSpPr>
            <p:cNvPr id="4" name="Rectangle 3"/>
            <p:cNvSpPr/>
            <p:nvPr/>
          </p:nvSpPr>
          <p:spPr>
            <a:xfrm>
              <a:off x="721217" y="1674254"/>
              <a:ext cx="4095482" cy="493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1104" y="1674254"/>
              <a:ext cx="5061397" cy="493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6887" y="3921618"/>
              <a:ext cx="3387144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dirty="0"/>
                <a:t>@Component({</a:t>
              </a:r>
            </a:p>
            <a:p>
              <a:r>
                <a:rPr lang="en-IN" sz="1400" dirty="0"/>
                <a:t>selector: '</a:t>
              </a:r>
              <a:r>
                <a:rPr lang="en-IN" sz="1400" b="1" dirty="0"/>
                <a:t>app-hero-detail</a:t>
              </a:r>
              <a:r>
                <a:rPr lang="en-IN" sz="1400" dirty="0"/>
                <a:t>',</a:t>
              </a:r>
            </a:p>
            <a:p>
              <a:r>
                <a:rPr lang="en-IN" sz="1400" dirty="0" err="1"/>
                <a:t>templateUrl</a:t>
              </a:r>
              <a:r>
                <a:rPr lang="en-IN" sz="1400" dirty="0"/>
                <a:t>: './hero-detail.component.html',</a:t>
              </a:r>
            </a:p>
            <a:p>
              <a:r>
                <a:rPr lang="en-IN" sz="1400" dirty="0" err="1"/>
                <a:t>styleUrls</a:t>
              </a:r>
              <a:r>
                <a:rPr lang="en-IN" sz="1400" dirty="0"/>
                <a:t>: ['./hero-detail.component.css']</a:t>
              </a:r>
            </a:p>
            <a:p>
              <a:r>
                <a:rPr lang="en-IN" sz="1400" dirty="0"/>
                <a:t>})</a:t>
              </a:r>
            </a:p>
            <a:p>
              <a:endParaRPr lang="en-IN" sz="1400" dirty="0">
                <a:latin typeface="Consolas" panose="020B0609020204030204" pitchFamily="49" charset="0"/>
              </a:endParaRPr>
            </a:p>
            <a:p>
              <a:r>
                <a:rPr lang="en-IN" sz="1400" dirty="0">
                  <a:latin typeface="Consolas" panose="020B0609020204030204" pitchFamily="49" charset="0"/>
                </a:rPr>
                <a:t>export class </a:t>
              </a:r>
              <a:r>
                <a:rPr lang="en-IN" sz="1400" dirty="0" err="1">
                  <a:latin typeface="Consolas" panose="020B0609020204030204" pitchFamily="49" charset="0"/>
                </a:rPr>
                <a:t>HeroDetailComponent</a:t>
              </a:r>
              <a:r>
                <a:rPr lang="en-IN" sz="1400" dirty="0">
                  <a:latin typeface="Consolas" panose="020B0609020204030204" pitchFamily="49" charset="0"/>
                </a:rPr>
                <a:t> implements </a:t>
              </a:r>
              <a:r>
                <a:rPr lang="en-IN" sz="1400" dirty="0" err="1">
                  <a:latin typeface="Consolas" panose="020B0609020204030204" pitchFamily="49" charset="0"/>
                </a:rPr>
                <a:t>OnInit</a:t>
              </a:r>
              <a:r>
                <a:rPr lang="en-IN" sz="1400" dirty="0">
                  <a:latin typeface="Consolas" panose="020B0609020204030204" pitchFamily="49" charset="0"/>
                </a:rPr>
                <a:t> {</a:t>
              </a:r>
            </a:p>
            <a:p>
              <a:endParaRPr lang="en-IN" sz="1400" dirty="0">
                <a:latin typeface="Consolas" panose="020B0609020204030204" pitchFamily="49" charset="0"/>
              </a:endParaRPr>
            </a:p>
            <a:p>
              <a:r>
                <a:rPr lang="en-IN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@Input() hero: Hero;</a:t>
              </a:r>
            </a:p>
            <a:p>
              <a:r>
                <a:rPr lang="en-IN" sz="1400" dirty="0">
                  <a:latin typeface="Consolas" panose="020B0609020204030204" pitchFamily="49" charset="0"/>
                </a:rPr>
                <a:t>}</a:t>
              </a:r>
              <a:endParaRPr lang="en-IN" sz="1400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28845" y="1185861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Master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89545" y="1304922"/>
              <a:ext cx="821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Details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99797" y="3067432"/>
              <a:ext cx="3412901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@Component({</a:t>
              </a:r>
            </a:p>
            <a:p>
              <a:r>
                <a:rPr lang="en-IN" sz="1400" dirty="0"/>
                <a:t>  selector: '</a:t>
              </a:r>
              <a:r>
                <a:rPr lang="en-IN" sz="1400" dirty="0">
                  <a:solidFill>
                    <a:srgbClr val="C00000"/>
                  </a:solidFill>
                </a:rPr>
                <a:t>app-heroes</a:t>
              </a:r>
              <a:r>
                <a:rPr lang="en-IN" sz="1400" dirty="0"/>
                <a:t>',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templateUrl</a:t>
              </a:r>
              <a:r>
                <a:rPr lang="en-IN" sz="1400" dirty="0"/>
                <a:t>: './heroes.component.html',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styleUrls</a:t>
              </a:r>
              <a:r>
                <a:rPr lang="en-IN" sz="1400" dirty="0"/>
                <a:t>: ['./heroes.component.css']</a:t>
              </a:r>
            </a:p>
            <a:p>
              <a:r>
                <a:rPr lang="en-IN" sz="1400" dirty="0"/>
                <a:t>})</a:t>
              </a:r>
            </a:p>
            <a:p>
              <a:r>
                <a:rPr lang="en-IN" sz="1400" dirty="0"/>
                <a:t>export class </a:t>
              </a:r>
              <a:r>
                <a:rPr lang="en-IN" sz="1400" dirty="0" err="1"/>
                <a:t>HeroesComponent</a:t>
              </a:r>
              <a:r>
                <a:rPr lang="en-IN" sz="1400" dirty="0"/>
                <a:t> implements </a:t>
              </a:r>
              <a:r>
                <a:rPr lang="en-IN" sz="1400" dirty="0" err="1"/>
                <a:t>OnInit</a:t>
              </a:r>
              <a:r>
                <a:rPr lang="en-IN" sz="1400" dirty="0"/>
                <a:t> {</a:t>
              </a:r>
            </a:p>
            <a:p>
              <a:r>
                <a:rPr lang="en-IN" sz="1400" b="1" dirty="0" err="1">
                  <a:solidFill>
                    <a:srgbClr val="C00000"/>
                  </a:solidFill>
                </a:rPr>
                <a:t>selectedHero:Hero</a:t>
              </a:r>
              <a:r>
                <a:rPr lang="en-IN" sz="1400" dirty="0"/>
                <a:t>={"id":1,"name":'Windstorm'};</a:t>
              </a:r>
            </a:p>
            <a:p>
              <a:endParaRPr lang="en-IN" sz="1400" dirty="0"/>
            </a:p>
            <a:p>
              <a:r>
                <a:rPr lang="en-IN" sz="1400" dirty="0"/>
                <a:t>heroes=HEROES;</a:t>
              </a:r>
            </a:p>
            <a:p>
              <a:endParaRPr lang="en-IN" sz="1400" dirty="0"/>
            </a:p>
            <a:p>
              <a:r>
                <a:rPr lang="en-IN" sz="1400" dirty="0" err="1"/>
                <a:t>onSelect</a:t>
              </a:r>
              <a:r>
                <a:rPr lang="en-IN" sz="1400" dirty="0"/>
                <a:t>(hero){</a:t>
              </a:r>
            </a:p>
            <a:p>
              <a:r>
                <a:rPr lang="en-IN" sz="1400" dirty="0"/>
                <a:t>  </a:t>
              </a:r>
              <a:r>
                <a:rPr lang="en-IN" sz="1400" dirty="0" err="1"/>
                <a:t>this.selectedHero</a:t>
              </a:r>
              <a:r>
                <a:rPr lang="en-IN" sz="1400" dirty="0"/>
                <a:t>=hero; } 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9797" y="1793315"/>
              <a:ext cx="286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&lt;app-heroes&gt;&lt;/app-heroes&gt;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7735" y="2162647"/>
              <a:ext cx="2527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&lt;h1&gt;{{hero.name}}&lt;/h1&gt;</a:t>
              </a:r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>
              <a:off x="4816699" y="1977981"/>
              <a:ext cx="1212588" cy="52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871989" y="1977981"/>
              <a:ext cx="1944710" cy="2162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456435">
              <a:off x="4739190" y="1771426"/>
              <a:ext cx="18419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Details-component display</a:t>
              </a: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8332631" y="2690820"/>
              <a:ext cx="721042" cy="19308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142186" y="2547772"/>
              <a:ext cx="5855594" cy="36282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944710" y="2456439"/>
              <a:ext cx="244835" cy="36277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8937325" y="2925201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881572" y="3753527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1594944" y="3028269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3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069941" y="2320537"/>
              <a:ext cx="527947" cy="412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89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C4C-26BE-EDD7-93AA-1BF0EDFF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369E-ECB0-B9E1-5589-D1AE4F2C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component instance in Angular has a lifecycle that starts when Angular instantiates the component class and renders the component view along with its child views.</a:t>
            </a:r>
          </a:p>
          <a:p>
            <a:r>
              <a:rPr lang="en-US" sz="2400" dirty="0"/>
              <a:t> The lifecycle continues with change detection, as Angular checks to see when data-bound properties change, and updates both the view and the component instance as needed. </a:t>
            </a:r>
          </a:p>
          <a:p>
            <a:r>
              <a:rPr lang="en-US" sz="2400" dirty="0"/>
              <a:t>The lifecycle ends when Angular destroys the component instance and removes its rendered template from the DOM.</a:t>
            </a:r>
          </a:p>
          <a:p>
            <a:endParaRPr lang="en-US" sz="2400" dirty="0"/>
          </a:p>
          <a:p>
            <a:r>
              <a:rPr lang="en-US" sz="2400" dirty="0"/>
              <a:t>Directives have a similar lifecycle, as Angular creates, updates, and destroys instances in the course of execution.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4025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C4C-26BE-EDD7-93AA-1BF0EDFF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369E-ECB0-B9E1-5589-D1AE4F2C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Angular applications can use lifecycle hook methods to tap into key events in the lifecycle of a component or directive:</a:t>
            </a:r>
          </a:p>
          <a:p>
            <a:pPr lvl="1"/>
            <a:r>
              <a:rPr lang="en-US" sz="2400" dirty="0"/>
              <a:t> to initialize new instances,</a:t>
            </a:r>
          </a:p>
          <a:p>
            <a:pPr lvl="1"/>
            <a:r>
              <a:rPr lang="en-US" sz="2400" dirty="0"/>
              <a:t> initiate change detection when needed,</a:t>
            </a:r>
          </a:p>
          <a:p>
            <a:pPr lvl="1"/>
            <a:r>
              <a:rPr lang="en-US" sz="2400" dirty="0"/>
              <a:t> respond to updates during change detection, </a:t>
            </a:r>
          </a:p>
          <a:p>
            <a:pPr lvl="1"/>
            <a:r>
              <a:rPr lang="en-US" sz="2400" dirty="0"/>
              <a:t>and clean up before the deletion of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530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70B5-9486-6029-2656-085E3FC6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of Lifecycle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F994-B16F-BF21-EAC7-403767C6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Angular calls these hook methods in the following order:</a:t>
            </a:r>
          </a:p>
          <a:p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ngOnChanges</a:t>
            </a:r>
            <a:r>
              <a:rPr lang="en-US" sz="2400" b="1" dirty="0"/>
              <a:t>:</a:t>
            </a:r>
          </a:p>
          <a:p>
            <a:pPr marL="685800" lvl="2" indent="0">
              <a:buNone/>
            </a:pPr>
            <a:r>
              <a:rPr lang="en-US" sz="2100" dirty="0"/>
              <a:t> When an input/output binding value changes.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ngOnInit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the first </a:t>
            </a:r>
            <a:r>
              <a:rPr lang="en-US" sz="2100" dirty="0" err="1"/>
              <a:t>ngOnChanges</a:t>
            </a:r>
            <a:r>
              <a:rPr lang="en-US" sz="2100" dirty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ngDoCheck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Developer's custom change detection.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ngAfterContentInit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component content initialized.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ngAfterContentChecked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every check of component content.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ngAfterViewInit</a:t>
            </a:r>
            <a:r>
              <a:rPr lang="en-US" sz="2400" b="1" dirty="0"/>
              <a:t>:</a:t>
            </a:r>
          </a:p>
          <a:p>
            <a:pPr marL="685800" lvl="2" indent="0">
              <a:buNone/>
            </a:pPr>
            <a:r>
              <a:rPr lang="en-US" sz="2100" dirty="0"/>
              <a:t> After a component's views are initialized.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ngAfterViewChecked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After every check of a component's views.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 err="1"/>
              <a:t>ngOnDestroy</a:t>
            </a:r>
            <a:r>
              <a:rPr lang="en-US" sz="2400" b="1" dirty="0"/>
              <a:t>: </a:t>
            </a:r>
          </a:p>
          <a:p>
            <a:pPr marL="685800" lvl="2" indent="0">
              <a:buNone/>
            </a:pPr>
            <a:r>
              <a:rPr lang="en-US" sz="2100" dirty="0"/>
              <a:t>Just before the component/directive is destroyed.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949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TDF 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2A1E6C-D5CF-4E3C-8397-558E1CC25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690409"/>
              </p:ext>
            </p:extLst>
          </p:nvPr>
        </p:nvGraphicFramePr>
        <p:xfrm>
          <a:off x="1438836" y="1981200"/>
          <a:ext cx="917089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0293">
                  <a:extLst>
                    <a:ext uri="{9D8B030D-6E8A-4147-A177-3AD203B41FA5}">
                      <a16:colId xmlns:a16="http://schemas.microsoft.com/office/drawing/2014/main" val="1421708316"/>
                    </a:ext>
                  </a:extLst>
                </a:gridCol>
                <a:gridCol w="2272553">
                  <a:extLst>
                    <a:ext uri="{9D8B030D-6E8A-4147-A177-3AD203B41FA5}">
                      <a16:colId xmlns:a16="http://schemas.microsoft.com/office/drawing/2014/main" val="3618726889"/>
                    </a:ext>
                  </a:extLst>
                </a:gridCol>
                <a:gridCol w="2528047">
                  <a:extLst>
                    <a:ext uri="{9D8B030D-6E8A-4147-A177-3AD203B41FA5}">
                      <a16:colId xmlns:a16="http://schemas.microsoft.com/office/drawing/2014/main" val="1857644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CSS class if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CSS class if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The Control has been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Control’s Value has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0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The control’s value is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8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54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EC65C1-20B6-461D-9A35-5107AC655CB6}"/>
              </a:ext>
            </a:extLst>
          </p:cNvPr>
          <p:cNvSpPr txBox="1"/>
          <p:nvPr/>
        </p:nvSpPr>
        <p:spPr>
          <a:xfrm>
            <a:off x="5030388" y="3324225"/>
            <a:ext cx="2347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1364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F9EA6-5DC7-46D5-A9B4-84B85567D529}"/>
              </a:ext>
            </a:extLst>
          </p:cNvPr>
          <p:cNvSpPr txBox="1"/>
          <p:nvPr/>
        </p:nvSpPr>
        <p:spPr>
          <a:xfrm>
            <a:off x="4335607" y="657225"/>
            <a:ext cx="302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Why Animations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1739-6082-45EB-84D7-15A04F61DF3C}"/>
              </a:ext>
            </a:extLst>
          </p:cNvPr>
          <p:cNvSpPr txBox="1"/>
          <p:nvPr/>
        </p:nvSpPr>
        <p:spPr>
          <a:xfrm>
            <a:off x="485775" y="1952625"/>
            <a:ext cx="11155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Animation provides the illusion of motion</a:t>
            </a:r>
          </a:p>
          <a:p>
            <a:pPr marL="8532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HTML elements change styling over time.</a:t>
            </a:r>
          </a:p>
          <a:p>
            <a:pPr marL="8532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Well-designed animations can make your application more fun and straightforward to use, but they aren't just cosmetic.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73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D9D488-0F11-4069-98E8-C3434E40AEC9}"/>
              </a:ext>
            </a:extLst>
          </p:cNvPr>
          <p:cNvSpPr/>
          <p:nvPr/>
        </p:nvSpPr>
        <p:spPr>
          <a:xfrm>
            <a:off x="318052" y="318052"/>
            <a:ext cx="11171583" cy="6387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AE2E1-F9C1-4C62-8BE6-028343D91C19}"/>
              </a:ext>
            </a:extLst>
          </p:cNvPr>
          <p:cNvSpPr/>
          <p:nvPr/>
        </p:nvSpPr>
        <p:spPr>
          <a:xfrm>
            <a:off x="1272209" y="1298713"/>
            <a:ext cx="3843130" cy="1987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F9940-C391-461C-B62E-6DC6C2C3AE10}"/>
              </a:ext>
            </a:extLst>
          </p:cNvPr>
          <p:cNvSpPr/>
          <p:nvPr/>
        </p:nvSpPr>
        <p:spPr>
          <a:xfrm>
            <a:off x="5903843" y="1298713"/>
            <a:ext cx="3843130" cy="19878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6B887-E62B-42F6-93FD-5ECB06F5C26D}"/>
              </a:ext>
            </a:extLst>
          </p:cNvPr>
          <p:cNvSpPr/>
          <p:nvPr/>
        </p:nvSpPr>
        <p:spPr>
          <a:xfrm>
            <a:off x="1272209" y="4002156"/>
            <a:ext cx="3843130" cy="19878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4B8E1-BC96-4589-AE5A-818C27D019E7}"/>
              </a:ext>
            </a:extLst>
          </p:cNvPr>
          <p:cNvSpPr/>
          <p:nvPr/>
        </p:nvSpPr>
        <p:spPr>
          <a:xfrm>
            <a:off x="5903843" y="4002156"/>
            <a:ext cx="3843130" cy="19878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0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F9EA6-5DC7-46D5-A9B4-84B85567D529}"/>
              </a:ext>
            </a:extLst>
          </p:cNvPr>
          <p:cNvSpPr txBox="1"/>
          <p:nvPr/>
        </p:nvSpPr>
        <p:spPr>
          <a:xfrm>
            <a:off x="4335607" y="657225"/>
            <a:ext cx="302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Why Animations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01739-6082-45EB-84D7-15A04F61DF3C}"/>
              </a:ext>
            </a:extLst>
          </p:cNvPr>
          <p:cNvSpPr txBox="1"/>
          <p:nvPr/>
        </p:nvSpPr>
        <p:spPr>
          <a:xfrm>
            <a:off x="485775" y="1952625"/>
            <a:ext cx="11155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/>
              <a:t>Animations can improve your application and user experience in a number of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2400" dirty="0"/>
              <a:t>Without animations, web page transitions can seem abrupt and jarring.</a:t>
            </a:r>
          </a:p>
          <a:p>
            <a:pPr marL="625475" indent="-1682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2400" dirty="0"/>
              <a:t>Motion greatly enhances the user experience, so animations give users a chance to detect the application's response to their actions.</a:t>
            </a:r>
          </a:p>
          <a:p>
            <a:pPr marL="625475" indent="-1682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25475" lvl="1" indent="-168275">
              <a:buFont typeface="Arial" panose="020B0604020202020204" pitchFamily="34" charset="0"/>
              <a:buChar char="•"/>
            </a:pPr>
            <a:r>
              <a:rPr lang="en-US" sz="2400" dirty="0"/>
              <a:t>Good animations intuitively call the user's attention to where it is needed.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856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017379" y="657225"/>
            <a:ext cx="366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Creating Animations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3427886" y="3162300"/>
            <a:ext cx="2294969" cy="14859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6096000" y="316230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24573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066496" y="657225"/>
            <a:ext cx="356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Angular Animations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3904136" y="2418695"/>
            <a:ext cx="3792064" cy="1190625"/>
          </a:xfrm>
          <a:prstGeom prst="round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@angular/animation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3904136" y="3952220"/>
            <a:ext cx="3792064" cy="11144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Animations</a:t>
            </a:r>
          </a:p>
        </p:txBody>
      </p:sp>
    </p:spTree>
    <p:extLst>
      <p:ext uri="{BB962C8B-B14F-4D97-AF65-F5344CB8AC3E}">
        <p14:creationId xmlns:p14="http://schemas.microsoft.com/office/powerpoint/2010/main" val="409853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112986" y="657225"/>
            <a:ext cx="347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Animations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51F55-0160-4102-A8E9-BB422B822C84}"/>
              </a:ext>
            </a:extLst>
          </p:cNvPr>
          <p:cNvSpPr txBox="1"/>
          <p:nvPr/>
        </p:nvSpPr>
        <p:spPr>
          <a:xfrm>
            <a:off x="1704975" y="2019300"/>
            <a:ext cx="18599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trigger()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transition()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animate()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style()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78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4762198" y="657225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FF0066"/>
                </a:solidFill>
              </a:rPr>
              <a:t>Animations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CF15AD-4C3F-4E9C-BA4C-FC20B7C1592C}"/>
              </a:ext>
            </a:extLst>
          </p:cNvPr>
          <p:cNvSpPr/>
          <p:nvPr/>
        </p:nvSpPr>
        <p:spPr>
          <a:xfrm>
            <a:off x="3190875" y="3009900"/>
            <a:ext cx="1438275" cy="1466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D3394B-D692-4FB6-BAE9-0A40FED4D794}"/>
              </a:ext>
            </a:extLst>
          </p:cNvPr>
          <p:cNvSpPr/>
          <p:nvPr/>
        </p:nvSpPr>
        <p:spPr>
          <a:xfrm>
            <a:off x="7696200" y="2971800"/>
            <a:ext cx="1438275" cy="146685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448B6F-4D57-4F04-A3A7-77BE1002E98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4629150" y="3705225"/>
            <a:ext cx="3067050" cy="38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D9E7A-0D0A-45DF-AC8B-EFC49F651BD3}"/>
              </a:ext>
            </a:extLst>
          </p:cNvPr>
          <p:cNvSpPr txBox="1"/>
          <p:nvPr/>
        </p:nvSpPr>
        <p:spPr>
          <a:xfrm>
            <a:off x="5301661" y="3152775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transition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F7B3B-C16F-436F-BB39-E273F70AF521}"/>
              </a:ext>
            </a:extLst>
          </p:cNvPr>
          <p:cNvSpPr/>
          <p:nvPr/>
        </p:nvSpPr>
        <p:spPr>
          <a:xfrm>
            <a:off x="2914650" y="5076825"/>
            <a:ext cx="2314575" cy="7048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backgroud-color</a:t>
            </a:r>
            <a:r>
              <a:rPr lang="en-IN" dirty="0">
                <a:solidFill>
                  <a:schemeClr val="tx1"/>
                </a:solidFill>
              </a:rPr>
              <a:t>: blue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01D0E8-283A-4DC8-B74B-C7BF8A2B840E}"/>
              </a:ext>
            </a:extLst>
          </p:cNvPr>
          <p:cNvSpPr/>
          <p:nvPr/>
        </p:nvSpPr>
        <p:spPr>
          <a:xfrm>
            <a:off x="7286625" y="5076825"/>
            <a:ext cx="2543175" cy="7048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backgroud-color</a:t>
            </a:r>
            <a:r>
              <a:rPr lang="en-IN" dirty="0">
                <a:solidFill>
                  <a:schemeClr val="tx1"/>
                </a:solidFill>
              </a:rPr>
              <a:t>: violet</a:t>
            </a:r>
          </a:p>
        </p:txBody>
      </p:sp>
    </p:spTree>
    <p:extLst>
      <p:ext uri="{BB962C8B-B14F-4D97-AF65-F5344CB8AC3E}">
        <p14:creationId xmlns:p14="http://schemas.microsoft.com/office/powerpoint/2010/main" val="73593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314305" y="657225"/>
            <a:ext cx="106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States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2313461" y="3048000"/>
            <a:ext cx="2294969" cy="14859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void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962525" y="304800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default(*)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A121FA-BF6C-4F42-96F6-D479A56A5317}"/>
              </a:ext>
            </a:extLst>
          </p:cNvPr>
          <p:cNvSpPr/>
          <p:nvPr/>
        </p:nvSpPr>
        <p:spPr>
          <a:xfrm>
            <a:off x="7639050" y="3048000"/>
            <a:ext cx="2294969" cy="14859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105895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019673" y="65722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Void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1446686" y="3429000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857750" y="299085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E52D-43E9-43F9-A0FC-769E121D8CAA}"/>
              </a:ext>
            </a:extLst>
          </p:cNvPr>
          <p:cNvSpPr txBox="1"/>
          <p:nvPr/>
        </p:nvSpPr>
        <p:spPr>
          <a:xfrm>
            <a:off x="4591050" y="1575255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a Part of the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CE018-EC9A-421C-BAC8-76B0A2A1B858}"/>
              </a:ext>
            </a:extLst>
          </p:cNvPr>
          <p:cNvCxnSpPr/>
          <p:nvPr/>
        </p:nvCxnSpPr>
        <p:spPr>
          <a:xfrm>
            <a:off x="3819525" y="38862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5F50A-0C1C-403B-8B46-E0887BDEC64F}"/>
              </a:ext>
            </a:extLst>
          </p:cNvPr>
          <p:cNvSpPr txBox="1"/>
          <p:nvPr/>
        </p:nvSpPr>
        <p:spPr>
          <a:xfrm>
            <a:off x="1526813" y="4809945"/>
            <a:ext cx="21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Created but not added to the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DC1B-BAC8-4863-9F81-0890398BAE81}"/>
              </a:ext>
            </a:extLst>
          </p:cNvPr>
          <p:cNvSpPr txBox="1"/>
          <p:nvPr/>
        </p:nvSpPr>
        <p:spPr>
          <a:xfrm>
            <a:off x="2302519" y="3059668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00162-088F-4C5F-9EED-97A894935CAC}"/>
              </a:ext>
            </a:extLst>
          </p:cNvPr>
          <p:cNvSpPr txBox="1"/>
          <p:nvPr/>
        </p:nvSpPr>
        <p:spPr>
          <a:xfrm>
            <a:off x="5514468" y="270069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90C7E-B640-4D88-A346-81B8A2DBC0C9}"/>
              </a:ext>
            </a:extLst>
          </p:cNvPr>
          <p:cNvSpPr/>
          <p:nvPr/>
        </p:nvSpPr>
        <p:spPr>
          <a:xfrm>
            <a:off x="8306610" y="3290887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9C351-D61D-4AD5-AD0B-DDF36317CE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52719" y="3733800"/>
            <a:ext cx="1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CBEB4-FB6C-4B4C-AA31-DE72303613C7}"/>
              </a:ext>
            </a:extLst>
          </p:cNvPr>
          <p:cNvSpPr txBox="1"/>
          <p:nvPr/>
        </p:nvSpPr>
        <p:spPr>
          <a:xfrm>
            <a:off x="8306610" y="4628970"/>
            <a:ext cx="2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 removed from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F759-DD50-437D-A5FD-0C52A70F262E}"/>
              </a:ext>
            </a:extLst>
          </p:cNvPr>
          <p:cNvSpPr txBox="1"/>
          <p:nvPr/>
        </p:nvSpPr>
        <p:spPr>
          <a:xfrm>
            <a:off x="8950969" y="2838629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02566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019673" y="65722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Void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1446686" y="3429000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857750" y="299085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E52D-43E9-43F9-A0FC-769E121D8CAA}"/>
              </a:ext>
            </a:extLst>
          </p:cNvPr>
          <p:cNvSpPr txBox="1"/>
          <p:nvPr/>
        </p:nvSpPr>
        <p:spPr>
          <a:xfrm>
            <a:off x="4591050" y="1575255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a Part of the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CE018-EC9A-421C-BAC8-76B0A2A1B858}"/>
              </a:ext>
            </a:extLst>
          </p:cNvPr>
          <p:cNvCxnSpPr/>
          <p:nvPr/>
        </p:nvCxnSpPr>
        <p:spPr>
          <a:xfrm>
            <a:off x="3819525" y="38862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5F50A-0C1C-403B-8B46-E0887BDEC64F}"/>
              </a:ext>
            </a:extLst>
          </p:cNvPr>
          <p:cNvSpPr txBox="1"/>
          <p:nvPr/>
        </p:nvSpPr>
        <p:spPr>
          <a:xfrm>
            <a:off x="1526813" y="4809945"/>
            <a:ext cx="21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Created but not added to the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DC1B-BAC8-4863-9F81-0890398BAE81}"/>
              </a:ext>
            </a:extLst>
          </p:cNvPr>
          <p:cNvSpPr txBox="1"/>
          <p:nvPr/>
        </p:nvSpPr>
        <p:spPr>
          <a:xfrm>
            <a:off x="2302519" y="3059668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00162-088F-4C5F-9EED-97A894935CAC}"/>
              </a:ext>
            </a:extLst>
          </p:cNvPr>
          <p:cNvSpPr txBox="1"/>
          <p:nvPr/>
        </p:nvSpPr>
        <p:spPr>
          <a:xfrm>
            <a:off x="5514468" y="270069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90C7E-B640-4D88-A346-81B8A2DBC0C9}"/>
              </a:ext>
            </a:extLst>
          </p:cNvPr>
          <p:cNvSpPr/>
          <p:nvPr/>
        </p:nvSpPr>
        <p:spPr>
          <a:xfrm>
            <a:off x="8306610" y="3290887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9C351-D61D-4AD5-AD0B-DDF36317CE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52719" y="3733800"/>
            <a:ext cx="1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CBEB4-FB6C-4B4C-AA31-DE72303613C7}"/>
              </a:ext>
            </a:extLst>
          </p:cNvPr>
          <p:cNvSpPr txBox="1"/>
          <p:nvPr/>
        </p:nvSpPr>
        <p:spPr>
          <a:xfrm>
            <a:off x="8306610" y="4628970"/>
            <a:ext cx="2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 removed from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F759-DD50-437D-A5FD-0C52A70F262E}"/>
              </a:ext>
            </a:extLst>
          </p:cNvPr>
          <p:cNvSpPr txBox="1"/>
          <p:nvPr/>
        </p:nvSpPr>
        <p:spPr>
          <a:xfrm>
            <a:off x="8950969" y="2838629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67946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2847692" y="190500"/>
            <a:ext cx="571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Implementation of Angular Animation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E9E96-9B97-462A-B6B0-B4AF865BDE5B}"/>
              </a:ext>
            </a:extLst>
          </p:cNvPr>
          <p:cNvSpPr txBox="1"/>
          <p:nvPr/>
        </p:nvSpPr>
        <p:spPr>
          <a:xfrm>
            <a:off x="862012" y="1244739"/>
            <a:ext cx="104679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toggleView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state(…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(…)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E80BF1-A413-4FFC-BC20-A3B9D59D0B9F}"/>
              </a:ext>
            </a:extLst>
          </p:cNvPr>
          <p:cNvSpPr/>
          <p:nvPr/>
        </p:nvSpPr>
        <p:spPr>
          <a:xfrm>
            <a:off x="1028700" y="2524125"/>
            <a:ext cx="3371850" cy="2362200"/>
          </a:xfrm>
          <a:prstGeom prst="roundRect">
            <a:avLst>
              <a:gd name="adj" fmla="val 1748"/>
            </a:avLst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4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2847692" y="190500"/>
            <a:ext cx="571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Implementation of Angular Animation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E9E96-9B97-462A-B6B0-B4AF865BDE5B}"/>
              </a:ext>
            </a:extLst>
          </p:cNvPr>
          <p:cNvSpPr txBox="1"/>
          <p:nvPr/>
        </p:nvSpPr>
        <p:spPr>
          <a:xfrm>
            <a:off x="423862" y="1339989"/>
            <a:ext cx="69294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toggleView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hide"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show"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"hide=&gt;show"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"show=&gt;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hide"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C9757-6771-4754-AA9B-3EF9B3F159C3}"/>
              </a:ext>
            </a:extLst>
          </p:cNvPr>
          <p:cNvSpPr txBox="1"/>
          <p:nvPr/>
        </p:nvSpPr>
        <p:spPr>
          <a:xfrm>
            <a:off x="8291513" y="3006686"/>
            <a:ext cx="3476625" cy="461665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&lt;div </a:t>
            </a:r>
            <a:r>
              <a:rPr lang="en-IN" sz="2400" dirty="0">
                <a:solidFill>
                  <a:srgbClr val="FF0000"/>
                </a:solidFill>
              </a:rPr>
              <a:t>@toggleView</a:t>
            </a:r>
            <a:r>
              <a:rPr lang="en-IN" sz="2400" dirty="0"/>
              <a:t>&gt;&lt;/div&gt;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75FB1-50D4-4E3E-A06C-5061A056EA13}"/>
              </a:ext>
            </a:extLst>
          </p:cNvPr>
          <p:cNvSpPr/>
          <p:nvPr/>
        </p:nvSpPr>
        <p:spPr>
          <a:xfrm>
            <a:off x="1981200" y="3006686"/>
            <a:ext cx="1628775" cy="28896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41" y="1066800"/>
            <a:ext cx="106680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Angular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Elements of Angular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Set Up your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Angular programing elements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Modules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Component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Data Binding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Directives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Service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N" sz="2400" dirty="0"/>
              <a:t>Dependency Injection</a:t>
            </a:r>
          </a:p>
          <a:p>
            <a:pPr marL="800100" lvl="1" indent="-457200">
              <a:buFont typeface="+mj-lt"/>
              <a:buAutoNum type="arabicPeriod"/>
            </a:pPr>
            <a:endParaRPr lang="en-IN" sz="2400" dirty="0"/>
          </a:p>
          <a:p>
            <a:pPr marL="800100" lvl="1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126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5019673" y="657225"/>
            <a:ext cx="165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Void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BF2F9D-C393-483B-A378-7BD4C75734CD}"/>
              </a:ext>
            </a:extLst>
          </p:cNvPr>
          <p:cNvSpPr/>
          <p:nvPr/>
        </p:nvSpPr>
        <p:spPr>
          <a:xfrm>
            <a:off x="1446686" y="3429000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497E-EB38-4697-A334-75586BF365F5}"/>
              </a:ext>
            </a:extLst>
          </p:cNvPr>
          <p:cNvSpPr/>
          <p:nvPr/>
        </p:nvSpPr>
        <p:spPr>
          <a:xfrm>
            <a:off x="4857750" y="2990850"/>
            <a:ext cx="2294969" cy="14859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E52D-43E9-43F9-A0FC-769E121D8CAA}"/>
              </a:ext>
            </a:extLst>
          </p:cNvPr>
          <p:cNvSpPr txBox="1"/>
          <p:nvPr/>
        </p:nvSpPr>
        <p:spPr>
          <a:xfrm>
            <a:off x="4591050" y="1575255"/>
            <a:ext cx="29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Not a Part of the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CE018-EC9A-421C-BAC8-76B0A2A1B858}"/>
              </a:ext>
            </a:extLst>
          </p:cNvPr>
          <p:cNvCxnSpPr/>
          <p:nvPr/>
        </p:nvCxnSpPr>
        <p:spPr>
          <a:xfrm>
            <a:off x="3819525" y="3886200"/>
            <a:ext cx="103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F5F50A-0C1C-403B-8B46-E0887BDEC64F}"/>
              </a:ext>
            </a:extLst>
          </p:cNvPr>
          <p:cNvSpPr txBox="1"/>
          <p:nvPr/>
        </p:nvSpPr>
        <p:spPr>
          <a:xfrm>
            <a:off x="1526813" y="4809945"/>
            <a:ext cx="213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Created but not added to the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DC1B-BAC8-4863-9F81-0890398BAE81}"/>
              </a:ext>
            </a:extLst>
          </p:cNvPr>
          <p:cNvSpPr txBox="1"/>
          <p:nvPr/>
        </p:nvSpPr>
        <p:spPr>
          <a:xfrm>
            <a:off x="2302519" y="3059668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00162-088F-4C5F-9EED-97A894935CAC}"/>
              </a:ext>
            </a:extLst>
          </p:cNvPr>
          <p:cNvSpPr txBox="1"/>
          <p:nvPr/>
        </p:nvSpPr>
        <p:spPr>
          <a:xfrm>
            <a:off x="5514468" y="270069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default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90C7E-B640-4D88-A346-81B8A2DBC0C9}"/>
              </a:ext>
            </a:extLst>
          </p:cNvPr>
          <p:cNvSpPr/>
          <p:nvPr/>
        </p:nvSpPr>
        <p:spPr>
          <a:xfrm>
            <a:off x="8306610" y="3290887"/>
            <a:ext cx="2294969" cy="885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HTML Element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9C351-D61D-4AD5-AD0B-DDF36317CE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152719" y="3733800"/>
            <a:ext cx="1153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CBEB4-FB6C-4B4C-AA31-DE72303613C7}"/>
              </a:ext>
            </a:extLst>
          </p:cNvPr>
          <p:cNvSpPr txBox="1"/>
          <p:nvPr/>
        </p:nvSpPr>
        <p:spPr>
          <a:xfrm>
            <a:off x="8306610" y="4628970"/>
            <a:ext cx="213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Element  removed from the 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2FF759-DD50-437D-A5FD-0C52A70F262E}"/>
              </a:ext>
            </a:extLst>
          </p:cNvPr>
          <p:cNvSpPr txBox="1"/>
          <p:nvPr/>
        </p:nvSpPr>
        <p:spPr>
          <a:xfrm>
            <a:off x="8950969" y="2838629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847898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2847692" y="190500"/>
            <a:ext cx="5716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Implementation of Angular Animation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CA82-996F-441B-9048-66329D472A36}"/>
              </a:ext>
            </a:extLst>
          </p:cNvPr>
          <p:cNvSpPr txBox="1"/>
          <p:nvPr/>
        </p:nvSpPr>
        <p:spPr>
          <a:xfrm>
            <a:off x="523876" y="1971675"/>
            <a:ext cx="9620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Angular modules for animations are </a:t>
            </a:r>
            <a:r>
              <a:rPr lang="en-US" sz="2400" dirty="0">
                <a:solidFill>
                  <a:srgbClr val="FF0000"/>
                </a:solidFill>
              </a:rPr>
              <a:t>@angular/animations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@angular/platform-browser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When you create a new project using the CLI, these dependencies are automatically added to your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81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3716939" y="1905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Enable Animation (Step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B052E-CAC2-41B7-A731-16D3CCB932C8}"/>
              </a:ext>
            </a:extLst>
          </p:cNvPr>
          <p:cNvSpPr txBox="1"/>
          <p:nvPr/>
        </p:nvSpPr>
        <p:spPr>
          <a:xfrm>
            <a:off x="652463" y="883146"/>
            <a:ext cx="108870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BrowserAnimationsModule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'@angular/platform-browser/animations'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'./app-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routing.module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declarations: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AppRoutingModule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BrowserAnimationsModule</a:t>
            </a:r>
            <a:endParaRPr lang="en-IN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bootstrap: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675535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C9ED34-EF1C-4E59-833C-3FC3FBE10538}"/>
              </a:ext>
            </a:extLst>
          </p:cNvPr>
          <p:cNvSpPr txBox="1"/>
          <p:nvPr/>
        </p:nvSpPr>
        <p:spPr>
          <a:xfrm>
            <a:off x="3716939" y="1905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Enable Animation (Step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DCBDB-AD62-4E36-B281-1C101EFA62D7}"/>
              </a:ext>
            </a:extLst>
          </p:cNvPr>
          <p:cNvSpPr txBox="1"/>
          <p:nvPr/>
        </p:nvSpPr>
        <p:spPr>
          <a:xfrm>
            <a:off x="771525" y="1047750"/>
            <a:ext cx="550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 Importing animation functions into component files</a:t>
            </a:r>
          </a:p>
          <a:p>
            <a:endParaRPr lang="en-IN" dirty="0">
              <a:solidFill>
                <a:srgbClr val="FF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570E4-1F71-4199-8F4E-9818C5728179}"/>
              </a:ext>
            </a:extLst>
          </p:cNvPr>
          <p:cNvSpPr txBox="1"/>
          <p:nvPr/>
        </p:nvSpPr>
        <p:spPr>
          <a:xfrm>
            <a:off x="1143000" y="1931164"/>
            <a:ext cx="7429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HostBinding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'@angular/animations'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272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EE7A7-02F5-4E77-8622-461D929E0BA1}"/>
              </a:ext>
            </a:extLst>
          </p:cNvPr>
          <p:cNvSpPr txBox="1"/>
          <p:nvPr/>
        </p:nvSpPr>
        <p:spPr>
          <a:xfrm>
            <a:off x="2190750" y="2589162"/>
            <a:ext cx="6686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'app.component.html'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'app.component.css'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animation triggers go here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4024C-36CF-4C5A-B2AC-F2BFB08F713E}"/>
              </a:ext>
            </a:extLst>
          </p:cNvPr>
          <p:cNvSpPr txBox="1"/>
          <p:nvPr/>
        </p:nvSpPr>
        <p:spPr>
          <a:xfrm>
            <a:off x="1599144" y="985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Adding the animation metadata property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CC7C6-F5D0-4579-9FAD-A53A9F1D844C}"/>
              </a:ext>
            </a:extLst>
          </p:cNvPr>
          <p:cNvSpPr txBox="1"/>
          <p:nvPr/>
        </p:nvSpPr>
        <p:spPr>
          <a:xfrm>
            <a:off x="3716939" y="190500"/>
            <a:ext cx="3978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solidFill>
                  <a:srgbClr val="FF0066"/>
                </a:solidFill>
              </a:rPr>
              <a:t>Enable Animation (Step 3)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1B0D3C-D699-44FA-BEA1-A795BBE7419E}"/>
              </a:ext>
            </a:extLst>
          </p:cNvPr>
          <p:cNvSpPr/>
          <p:nvPr/>
        </p:nvSpPr>
        <p:spPr>
          <a:xfrm>
            <a:off x="2190750" y="3762374"/>
            <a:ext cx="438150" cy="219075"/>
          </a:xfrm>
          <a:prstGeom prst="rightArrow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11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4F001-D82F-42F1-925B-C4EC21AFB36F}"/>
              </a:ext>
            </a:extLst>
          </p:cNvPr>
          <p:cNvSpPr txBox="1"/>
          <p:nvPr/>
        </p:nvSpPr>
        <p:spPr>
          <a:xfrm>
            <a:off x="1181100" y="2551837"/>
            <a:ext cx="9563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Defining animations </a:t>
            </a:r>
          </a:p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and </a:t>
            </a:r>
          </a:p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attaching them to the HTML template</a:t>
            </a:r>
            <a:endParaRPr lang="en-IN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92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CC7C6-F5D0-4579-9FAD-A53A9F1D844C}"/>
              </a:ext>
            </a:extLst>
          </p:cNvPr>
          <p:cNvSpPr txBox="1"/>
          <p:nvPr/>
        </p:nvSpPr>
        <p:spPr>
          <a:xfrm>
            <a:off x="4190710" y="200333"/>
            <a:ext cx="3472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Defining animations 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73728-0696-4727-8462-54184867D54D}"/>
              </a:ext>
            </a:extLst>
          </p:cNvPr>
          <p:cNvSpPr txBox="1"/>
          <p:nvPr/>
        </p:nvSpPr>
        <p:spPr>
          <a:xfrm>
            <a:off x="419100" y="871210"/>
            <a:ext cx="1151572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'app-open-close'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animations: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openClose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'200px’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'closed'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'open =&gt; closed’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'1s'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'closed =&gt; open'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'0.5s'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]),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OpenCloseComponent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04674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7AC930-4C09-432F-9E69-929ECCA10F1F}"/>
              </a:ext>
            </a:extLst>
          </p:cNvPr>
          <p:cNvSpPr txBox="1"/>
          <p:nvPr/>
        </p:nvSpPr>
        <p:spPr>
          <a:xfrm>
            <a:off x="1000124" y="1272659"/>
            <a:ext cx="1019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you've defined an animation trigger for a component, attach it to an element in that component's template by wrapping the trigger name in brackets and preceding it with an </a:t>
            </a:r>
            <a:r>
              <a:rPr lang="en-US" sz="2400" b="1" dirty="0">
                <a:solidFill>
                  <a:srgbClr val="FF0066"/>
                </a:solidFill>
              </a:rPr>
              <a:t>@</a:t>
            </a:r>
            <a:r>
              <a:rPr lang="en-US" sz="2400" dirty="0"/>
              <a:t> symbol.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Then, you can bind the trigger to a template expression using standard Angular property binding syntax as shown below, where </a:t>
            </a:r>
            <a:r>
              <a:rPr lang="en-US" sz="2400" dirty="0" err="1"/>
              <a:t>triggerName</a:t>
            </a:r>
            <a:r>
              <a:rPr lang="en-US" sz="2400" dirty="0"/>
              <a:t> is the name of the trigger, and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expression</a:t>
            </a:r>
            <a:r>
              <a:rPr lang="en-US" sz="2400" dirty="0"/>
              <a:t> evaluates to a defined animation state.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7E9B3-708C-4426-92E9-DAA6EC45D046}"/>
              </a:ext>
            </a:extLst>
          </p:cNvPr>
          <p:cNvSpPr txBox="1"/>
          <p:nvPr/>
        </p:nvSpPr>
        <p:spPr>
          <a:xfrm>
            <a:off x="2281236" y="4499421"/>
            <a:ext cx="7629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[@triggerName]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"expression"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BE995-E0E9-4C0F-BEBB-F3048C31925E}"/>
              </a:ext>
            </a:extLst>
          </p:cNvPr>
          <p:cNvSpPr txBox="1"/>
          <p:nvPr/>
        </p:nvSpPr>
        <p:spPr>
          <a:xfrm>
            <a:off x="4084912" y="200333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Attaching animations </a:t>
            </a:r>
            <a:endParaRPr lang="en-IN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7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FCC7C6-F5D0-4579-9FAD-A53A9F1D844C}"/>
              </a:ext>
            </a:extLst>
          </p:cNvPr>
          <p:cNvSpPr txBox="1"/>
          <p:nvPr/>
        </p:nvSpPr>
        <p:spPr>
          <a:xfrm>
            <a:off x="2273182" y="447983"/>
            <a:ext cx="7212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Attaching Animations to the HTML template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E39F-F37B-4D8C-9978-BF52F38176AA}"/>
              </a:ext>
            </a:extLst>
          </p:cNvPr>
          <p:cNvSpPr txBox="1"/>
          <p:nvPr/>
        </p:nvSpPr>
        <p:spPr>
          <a:xfrm>
            <a:off x="581025" y="1635889"/>
            <a:ext cx="10287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"toggle()"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 Open/Close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[@openClose]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"isOpen ? 'open' : 'closed'"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"open-close-container"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box is now {{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'Open' : 'Closed' }}!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12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4F001-D82F-42F1-925B-C4EC21AFB36F}"/>
              </a:ext>
            </a:extLst>
          </p:cNvPr>
          <p:cNvSpPr txBox="1"/>
          <p:nvPr/>
        </p:nvSpPr>
        <p:spPr>
          <a:xfrm>
            <a:off x="1181100" y="2782669"/>
            <a:ext cx="956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Angular Unit Testing</a:t>
            </a:r>
            <a:endParaRPr lang="en-IN" sz="36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467" y="538767"/>
            <a:ext cx="10668000" cy="684727"/>
          </a:xfrm>
        </p:spPr>
        <p:txBody>
          <a:bodyPr/>
          <a:lstStyle/>
          <a:p>
            <a:r>
              <a:rPr lang="en-IN" dirty="0"/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67" y="2562897"/>
            <a:ext cx="10668000" cy="29621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i="1" dirty="0"/>
              <a:t>Angular is a platform and framework for building client applications in HTML and TypeScript.</a:t>
            </a:r>
          </a:p>
          <a:p>
            <a:pPr marL="0" indent="0" algn="just">
              <a:buNone/>
            </a:pPr>
            <a:r>
              <a:rPr lang="en-US" sz="2800" i="1" dirty="0"/>
              <a:t> Angular is written in TypeScript. It implements core and optional functionality as a set of TypeScript libraries that you import into your apps.</a:t>
            </a:r>
          </a:p>
          <a:p>
            <a:pPr marL="0" indent="0" algn="just">
              <a:buNone/>
            </a:pPr>
            <a:r>
              <a:rPr lang="en-US" sz="2800" i="1" dirty="0"/>
              <a:t>Great for Single Page Applications(SPA)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505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211554" y="200333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FF0066"/>
                </a:solidFill>
                <a:effectLst/>
                <a:latin typeface="Roboto" panose="02000000000000000000" pitchFamily="2" charset="0"/>
              </a:rPr>
              <a:t>Angular Unit Testing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88E9-EC38-435B-8B04-BB7C15F4F174}"/>
              </a:ext>
            </a:extLst>
          </p:cNvPr>
          <p:cNvSpPr txBox="1"/>
          <p:nvPr/>
        </p:nvSpPr>
        <p:spPr>
          <a:xfrm>
            <a:off x="1821380" y="1613647"/>
            <a:ext cx="410554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  <a:p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IN" sz="2400" dirty="0"/>
              <a:t>What is Unit Testing</a:t>
            </a:r>
          </a:p>
          <a:p>
            <a:pPr marL="342900" indent="-342900">
              <a:buAutoNum type="arabicPeriod"/>
            </a:pPr>
            <a:r>
              <a:rPr lang="en-IN" sz="2400" dirty="0"/>
              <a:t>Angular CLI Setup</a:t>
            </a:r>
          </a:p>
          <a:p>
            <a:pPr marL="342900" indent="-342900">
              <a:buAutoNum type="arabicPeriod"/>
            </a:pPr>
            <a:r>
              <a:rPr lang="en-IN" sz="2400" dirty="0"/>
              <a:t>Angular Testing Tools</a:t>
            </a:r>
          </a:p>
          <a:p>
            <a:pPr marL="342900" indent="-342900">
              <a:buAutoNum type="arabicPeriod"/>
            </a:pPr>
            <a:r>
              <a:rPr lang="en-IN" sz="2400" dirty="0"/>
              <a:t>Jasmine Test Spec</a:t>
            </a:r>
          </a:p>
          <a:p>
            <a:pPr marL="342900" indent="-342900">
              <a:buAutoNum type="arabicPeriod"/>
            </a:pPr>
            <a:r>
              <a:rPr lang="en-IN" sz="2400" dirty="0"/>
              <a:t>Setup and Tear Down</a:t>
            </a:r>
          </a:p>
          <a:p>
            <a:pPr marL="342900" indent="-342900">
              <a:buAutoNum type="arabicPeriod"/>
            </a:pPr>
            <a:r>
              <a:rPr lang="en-IN" sz="2400" dirty="0"/>
              <a:t>Testing Angular Components</a:t>
            </a:r>
          </a:p>
          <a:p>
            <a:pPr marL="342900" indent="-342900">
              <a:buAutoNum type="arabicPeriod"/>
            </a:pPr>
            <a:r>
              <a:rPr lang="en-IN" sz="2400" dirty="0"/>
              <a:t>Testing Http Services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51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233998" y="200333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What is Unit Testing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88E9-EC38-435B-8B04-BB7C15F4F174}"/>
              </a:ext>
            </a:extLst>
          </p:cNvPr>
          <p:cNvSpPr txBox="1"/>
          <p:nvPr/>
        </p:nvSpPr>
        <p:spPr>
          <a:xfrm>
            <a:off x="685589" y="2124635"/>
            <a:ext cx="10482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A unit testing is a method of testing the functionality of each unit or component of a software.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A unit which is tested is a function or a class that has one and only one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305914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403918" y="200333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Angular CLI Setup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ABE4E0-0568-4525-8B0D-D5D212BDBC95}"/>
              </a:ext>
            </a:extLst>
          </p:cNvPr>
          <p:cNvSpPr/>
          <p:nvPr/>
        </p:nvSpPr>
        <p:spPr>
          <a:xfrm>
            <a:off x="1653988" y="1600200"/>
            <a:ext cx="2501153" cy="726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Node.js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1BF0AE-2667-4013-A40C-5EFB7B890DB2}"/>
              </a:ext>
            </a:extLst>
          </p:cNvPr>
          <p:cNvCxnSpPr>
            <a:stCxn id="4" idx="3"/>
          </p:cNvCxnSpPr>
          <p:nvPr/>
        </p:nvCxnSpPr>
        <p:spPr>
          <a:xfrm>
            <a:off x="4155141" y="1963271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EA3E89-9CB8-4393-A520-65DA6C1EE77F}"/>
              </a:ext>
            </a:extLst>
          </p:cNvPr>
          <p:cNvSpPr txBox="1"/>
          <p:nvPr/>
        </p:nvSpPr>
        <p:spPr>
          <a:xfrm>
            <a:off x="5926931" y="1778604"/>
            <a:ext cx="27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Get it from  www.notejs.org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EFD4FB-27FE-4A78-BE27-EB19A9D173CB}"/>
              </a:ext>
            </a:extLst>
          </p:cNvPr>
          <p:cNvSpPr/>
          <p:nvPr/>
        </p:nvSpPr>
        <p:spPr>
          <a:xfrm>
            <a:off x="1671918" y="2841807"/>
            <a:ext cx="2501153" cy="726141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Install Angular 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34A72-1EF2-4B23-BD99-587C48F8F882}"/>
              </a:ext>
            </a:extLst>
          </p:cNvPr>
          <p:cNvCxnSpPr>
            <a:stCxn id="8" idx="3"/>
          </p:cNvCxnSpPr>
          <p:nvPr/>
        </p:nvCxnSpPr>
        <p:spPr>
          <a:xfrm>
            <a:off x="4173071" y="3204878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9FF102-03DB-4A5E-A5F5-7D42C0D42BEB}"/>
              </a:ext>
            </a:extLst>
          </p:cNvPr>
          <p:cNvSpPr txBox="1"/>
          <p:nvPr/>
        </p:nvSpPr>
        <p:spPr>
          <a:xfrm>
            <a:off x="5944861" y="3020211"/>
            <a:ext cx="275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npm install –g @angular/cli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DAAD24-5383-43A6-90DC-731CDAE25246}"/>
              </a:ext>
            </a:extLst>
          </p:cNvPr>
          <p:cNvSpPr/>
          <p:nvPr/>
        </p:nvSpPr>
        <p:spPr>
          <a:xfrm>
            <a:off x="1702527" y="3905830"/>
            <a:ext cx="2501153" cy="7261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New Project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D921-F097-451B-809A-EAB50F5D74E4}"/>
              </a:ext>
            </a:extLst>
          </p:cNvPr>
          <p:cNvCxnSpPr>
            <a:stCxn id="11" idx="3"/>
          </p:cNvCxnSpPr>
          <p:nvPr/>
        </p:nvCxnSpPr>
        <p:spPr>
          <a:xfrm>
            <a:off x="4203680" y="4268901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87BCB-D870-4FD1-9EE6-9E891C38893A}"/>
              </a:ext>
            </a:extLst>
          </p:cNvPr>
          <p:cNvSpPr txBox="1"/>
          <p:nvPr/>
        </p:nvSpPr>
        <p:spPr>
          <a:xfrm>
            <a:off x="5975470" y="4084234"/>
            <a:ext cx="17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 new myApp1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1B9C8C-CB0F-4049-9826-DAFCC36B7100}"/>
              </a:ext>
            </a:extLst>
          </p:cNvPr>
          <p:cNvSpPr/>
          <p:nvPr/>
        </p:nvSpPr>
        <p:spPr>
          <a:xfrm>
            <a:off x="1702527" y="4894729"/>
            <a:ext cx="2501153" cy="72614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 Tests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2C02B-BCFD-4CEA-9045-84199F500C6D}"/>
              </a:ext>
            </a:extLst>
          </p:cNvPr>
          <p:cNvCxnSpPr>
            <a:stCxn id="14" idx="3"/>
          </p:cNvCxnSpPr>
          <p:nvPr/>
        </p:nvCxnSpPr>
        <p:spPr>
          <a:xfrm>
            <a:off x="4203680" y="5257800"/>
            <a:ext cx="16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B57E15-EEA6-4492-870A-73A96510253C}"/>
              </a:ext>
            </a:extLst>
          </p:cNvPr>
          <p:cNvSpPr txBox="1"/>
          <p:nvPr/>
        </p:nvSpPr>
        <p:spPr>
          <a:xfrm>
            <a:off x="5975470" y="5073133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ng test</a:t>
            </a:r>
          </a:p>
        </p:txBody>
      </p:sp>
    </p:spTree>
    <p:extLst>
      <p:ext uri="{BB962C8B-B14F-4D97-AF65-F5344CB8AC3E}">
        <p14:creationId xmlns:p14="http://schemas.microsoft.com/office/powerpoint/2010/main" val="293078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742951" y="200333"/>
            <a:ext cx="2367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Testing Tools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8C2A4-7B9F-4107-AA0E-CAFF638EF333}"/>
              </a:ext>
            </a:extLst>
          </p:cNvPr>
          <p:cNvSpPr/>
          <p:nvPr/>
        </p:nvSpPr>
        <p:spPr>
          <a:xfrm>
            <a:off x="8031644" y="2370972"/>
            <a:ext cx="2770094" cy="1680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13F2C-86F3-47FB-A47E-526E0F83CCF5}"/>
              </a:ext>
            </a:extLst>
          </p:cNvPr>
          <p:cNvSpPr txBox="1"/>
          <p:nvPr/>
        </p:nvSpPr>
        <p:spPr>
          <a:xfrm>
            <a:off x="8769238" y="2370972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Runner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3BB48-C20A-44DF-A12F-51A0A83461E6}"/>
              </a:ext>
            </a:extLst>
          </p:cNvPr>
          <p:cNvSpPr/>
          <p:nvPr/>
        </p:nvSpPr>
        <p:spPr>
          <a:xfrm>
            <a:off x="8414885" y="3050051"/>
            <a:ext cx="2003612" cy="7933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Karma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21B3A3-84C8-48B0-AA8B-4AD717008BAB}"/>
              </a:ext>
            </a:extLst>
          </p:cNvPr>
          <p:cNvSpPr/>
          <p:nvPr/>
        </p:nvSpPr>
        <p:spPr>
          <a:xfrm>
            <a:off x="4710953" y="2370972"/>
            <a:ext cx="2770094" cy="1680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C872D-426D-4C39-8D51-C55F710F9BDF}"/>
              </a:ext>
            </a:extLst>
          </p:cNvPr>
          <p:cNvSpPr txBox="1"/>
          <p:nvPr/>
        </p:nvSpPr>
        <p:spPr>
          <a:xfrm>
            <a:off x="5261550" y="2397403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C0762-03EB-4F6C-9D42-87D0531371B4}"/>
              </a:ext>
            </a:extLst>
          </p:cNvPr>
          <p:cNvSpPr/>
          <p:nvPr/>
        </p:nvSpPr>
        <p:spPr>
          <a:xfrm>
            <a:off x="5094194" y="3050051"/>
            <a:ext cx="2003612" cy="79337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Jasmine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05D18E-396B-4F92-ADFC-F8B1116983F2}"/>
              </a:ext>
            </a:extLst>
          </p:cNvPr>
          <p:cNvSpPr/>
          <p:nvPr/>
        </p:nvSpPr>
        <p:spPr>
          <a:xfrm>
            <a:off x="1309132" y="2370972"/>
            <a:ext cx="2770094" cy="1680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A73F00-F126-4DA3-A6F9-8BB9C40C6720}"/>
              </a:ext>
            </a:extLst>
          </p:cNvPr>
          <p:cNvSpPr txBox="1"/>
          <p:nvPr/>
        </p:nvSpPr>
        <p:spPr>
          <a:xfrm>
            <a:off x="1586753" y="2421861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Angular Test Support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AB4280-3945-4C64-8C90-FB582D4DAE75}"/>
              </a:ext>
            </a:extLst>
          </p:cNvPr>
          <p:cNvSpPr/>
          <p:nvPr/>
        </p:nvSpPr>
        <p:spPr>
          <a:xfrm>
            <a:off x="1586754" y="3164355"/>
            <a:ext cx="2295734" cy="68916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Testing utilities e.g. </a:t>
            </a:r>
            <a:r>
              <a:rPr lang="en-IN" sz="1600" dirty="0" err="1"/>
              <a:t>TestBead</a:t>
            </a:r>
            <a:r>
              <a:rPr lang="en-IN" sz="1600" dirty="0"/>
              <a:t>,</a:t>
            </a:r>
          </a:p>
          <a:p>
            <a:pPr algn="ctr"/>
            <a:r>
              <a:rPr lang="en-IN" sz="1600" dirty="0" err="1"/>
              <a:t>ComopnentFixture</a:t>
            </a:r>
            <a:r>
              <a:rPr lang="en-IN" sz="1600" dirty="0"/>
              <a:t> etc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663C9-5BFD-4226-9B86-D3AE466C7942}"/>
              </a:ext>
            </a:extLst>
          </p:cNvPr>
          <p:cNvSpPr txBox="1"/>
          <p:nvPr/>
        </p:nvSpPr>
        <p:spPr>
          <a:xfrm>
            <a:off x="1582083" y="4845238"/>
            <a:ext cx="625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create angular Test Cases using jasmine that runs on Karma</a:t>
            </a:r>
          </a:p>
        </p:txBody>
      </p:sp>
    </p:spTree>
    <p:extLst>
      <p:ext uri="{BB962C8B-B14F-4D97-AF65-F5344CB8AC3E}">
        <p14:creationId xmlns:p14="http://schemas.microsoft.com/office/powerpoint/2010/main" val="526683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308539" y="200333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Jasmine Test Spec</a:t>
            </a:r>
            <a:endParaRPr lang="en-IN" sz="2800" dirty="0">
              <a:solidFill>
                <a:srgbClr val="FF006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8D18D8-6282-450D-9313-110A9D5A55B2}"/>
              </a:ext>
            </a:extLst>
          </p:cNvPr>
          <p:cNvGrpSpPr/>
          <p:nvPr/>
        </p:nvGrpSpPr>
        <p:grpSpPr>
          <a:xfrm>
            <a:off x="1169894" y="1075765"/>
            <a:ext cx="9063317" cy="1129553"/>
            <a:chOff x="1264024" y="1519518"/>
            <a:chExt cx="9063317" cy="11295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72EF1D-8902-4490-ADAB-B912A218B4C1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37043-DC2A-44A7-8D36-96589734A6C6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EF27A-8969-4303-84BB-CE577937C2DD}"/>
                </a:ext>
              </a:extLst>
            </p:cNvPr>
            <p:cNvSpPr txBox="1"/>
            <p:nvPr/>
          </p:nvSpPr>
          <p:spPr>
            <a:xfrm>
              <a:off x="1438835" y="1899628"/>
              <a:ext cx="2547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describe(string, function)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CAB7D5-9AD4-4EA7-B9EE-557E58DD2E33}"/>
                </a:ext>
              </a:extLst>
            </p:cNvPr>
            <p:cNvSpPr txBox="1"/>
            <p:nvPr/>
          </p:nvSpPr>
          <p:spPr>
            <a:xfrm>
              <a:off x="5490061" y="1761128"/>
              <a:ext cx="3496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 test suite definition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Contains one or more test Specs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311FD4-0F03-4C85-A766-7F84B3C3E228}"/>
              </a:ext>
            </a:extLst>
          </p:cNvPr>
          <p:cNvGrpSpPr/>
          <p:nvPr/>
        </p:nvGrpSpPr>
        <p:grpSpPr>
          <a:xfrm>
            <a:off x="1169894" y="2487705"/>
            <a:ext cx="9063317" cy="1129553"/>
            <a:chOff x="1264024" y="1519518"/>
            <a:chExt cx="9063317" cy="11295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82DE6-7292-4D2D-BEB2-5F9F26E19053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904444-E48B-4C9D-AFFA-C4AAF52FCE67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9D8A9-3EF9-49A9-8552-539C48E9FC3E}"/>
                </a:ext>
              </a:extLst>
            </p:cNvPr>
            <p:cNvSpPr txBox="1"/>
            <p:nvPr/>
          </p:nvSpPr>
          <p:spPr>
            <a:xfrm>
              <a:off x="1438835" y="189962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it(string, function)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E9C45A-9FF2-4E4C-B5E2-175F2C241F8B}"/>
                </a:ext>
              </a:extLst>
            </p:cNvPr>
            <p:cNvSpPr txBox="1"/>
            <p:nvPr/>
          </p:nvSpPr>
          <p:spPr>
            <a:xfrm>
              <a:off x="5490061" y="1761128"/>
              <a:ext cx="4157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 Spec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Contains one or more test expectations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E4C035-5505-4CE7-B883-CA9D534C1DD4}"/>
              </a:ext>
            </a:extLst>
          </p:cNvPr>
          <p:cNvGrpSpPr/>
          <p:nvPr/>
        </p:nvGrpSpPr>
        <p:grpSpPr>
          <a:xfrm>
            <a:off x="1169893" y="3845855"/>
            <a:ext cx="9063317" cy="1129553"/>
            <a:chOff x="1264024" y="1519518"/>
            <a:chExt cx="9063317" cy="112955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3B236-FA4D-4393-8684-61D901E78F0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3F651F-D216-4EF0-A58E-92AEC24DC5D9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D4BAC-0817-4091-873A-EEFC3AFAC5FA}"/>
                </a:ext>
              </a:extLst>
            </p:cNvPr>
            <p:cNvSpPr txBox="1"/>
            <p:nvPr/>
          </p:nvSpPr>
          <p:spPr>
            <a:xfrm>
              <a:off x="1438835" y="1899628"/>
              <a:ext cx="2074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expect(actual value)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EC3E6-3866-47B4-884D-61A762D8B259}"/>
                </a:ext>
              </a:extLst>
            </p:cNvPr>
            <p:cNvSpPr txBox="1"/>
            <p:nvPr/>
          </p:nvSpPr>
          <p:spPr>
            <a:xfrm>
              <a:off x="5490061" y="1761128"/>
              <a:ext cx="324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An expected behaviour/Value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46C99C-EFFD-47A9-8532-956B5CD14B35}"/>
              </a:ext>
            </a:extLst>
          </p:cNvPr>
          <p:cNvGrpSpPr/>
          <p:nvPr/>
        </p:nvGrpSpPr>
        <p:grpSpPr>
          <a:xfrm>
            <a:off x="1169892" y="5142590"/>
            <a:ext cx="9063317" cy="1129553"/>
            <a:chOff x="1264024" y="1519518"/>
            <a:chExt cx="9063317" cy="11295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6E3AE-8715-4B69-9B2A-B846C6E315F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102E7B-DC37-4DFC-A1D0-6BB96BDEAB62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AC2021-32D8-4916-A2C2-54EB9F882D8F}"/>
                </a:ext>
              </a:extLst>
            </p:cNvPr>
            <p:cNvSpPr txBox="1"/>
            <p:nvPr/>
          </p:nvSpPr>
          <p:spPr>
            <a:xfrm>
              <a:off x="1438835" y="1899628"/>
              <a:ext cx="2552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matcher(expected result)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04D6C-28CC-4CEB-A3C4-CF4C7583DCE9}"/>
                </a:ext>
              </a:extLst>
            </p:cNvPr>
            <p:cNvSpPr txBox="1"/>
            <p:nvPr/>
          </p:nvSpPr>
          <p:spPr>
            <a:xfrm>
              <a:off x="5490061" y="1761128"/>
              <a:ext cx="3302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It does a Boolean </a:t>
              </a:r>
              <a:r>
                <a:rPr lang="en-IN" dirty="0" err="1"/>
                <a:t>comparision</a:t>
              </a:r>
              <a:endParaRPr lang="en-I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 err="1"/>
                <a:t>tobe</a:t>
              </a:r>
              <a:r>
                <a:rPr lang="en-IN" dirty="0"/>
                <a:t>(), </a:t>
              </a:r>
              <a:r>
                <a:rPr lang="en-IN" dirty="0" err="1"/>
                <a:t>toContain</a:t>
              </a:r>
              <a:r>
                <a:rPr lang="en-IN" dirty="0"/>
                <a:t>(), </a:t>
              </a:r>
              <a:r>
                <a:rPr lang="en-IN" dirty="0" err="1"/>
                <a:t>toBeNull</a:t>
              </a:r>
              <a:r>
                <a:rPr lang="en-IN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995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295066" y="0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Test Spec Sample</a:t>
            </a:r>
            <a:endParaRPr lang="en-IN" sz="2800" dirty="0">
              <a:solidFill>
                <a:srgbClr val="FF006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14224-117F-4596-BC5A-40E672F5356B}"/>
              </a:ext>
            </a:extLst>
          </p:cNvPr>
          <p:cNvSpPr txBox="1"/>
          <p:nvPr/>
        </p:nvSpPr>
        <p:spPr>
          <a:xfrm>
            <a:off x="309283" y="461943"/>
            <a:ext cx="1104003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'AppComponent'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TestBed.configureTestingModule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imports: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RouterTestingModule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declarations: [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AppComponent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],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compileComponents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it(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'should create the app'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fixture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TestBed.createComponent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(AppComponent);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fixture.componentInstance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expect(app).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toBeTruthy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should have as title 'modules-demo'`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fixture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TestBed.createComponent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(AppComponent);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fixture.componentInstance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expect(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app.title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'modules-demo'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10270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836E1-E551-4585-B47A-CE62914FC737}"/>
              </a:ext>
            </a:extLst>
          </p:cNvPr>
          <p:cNvSpPr txBox="1"/>
          <p:nvPr/>
        </p:nvSpPr>
        <p:spPr>
          <a:xfrm>
            <a:off x="4187516" y="200333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Setup and Teardown</a:t>
            </a:r>
            <a:endParaRPr lang="en-IN" sz="2800" dirty="0">
              <a:solidFill>
                <a:srgbClr val="FF006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8D18D8-6282-450D-9313-110A9D5A55B2}"/>
              </a:ext>
            </a:extLst>
          </p:cNvPr>
          <p:cNvGrpSpPr/>
          <p:nvPr/>
        </p:nvGrpSpPr>
        <p:grpSpPr>
          <a:xfrm>
            <a:off x="1169894" y="1075765"/>
            <a:ext cx="9063317" cy="1129553"/>
            <a:chOff x="1264024" y="1519518"/>
            <a:chExt cx="9063317" cy="11295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72EF1D-8902-4490-ADAB-B912A218B4C1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37043-DC2A-44A7-8D36-96589734A6C6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EF27A-8969-4303-84BB-CE577937C2DD}"/>
                </a:ext>
              </a:extLst>
            </p:cNvPr>
            <p:cNvSpPr txBox="1"/>
            <p:nvPr/>
          </p:nvSpPr>
          <p:spPr>
            <a:xfrm>
              <a:off x="1438835" y="1899628"/>
              <a:ext cx="1179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beforeAll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CAB7D5-9AD4-4EA7-B9EE-557E58DD2E33}"/>
                </a:ext>
              </a:extLst>
            </p:cNvPr>
            <p:cNvSpPr txBox="1"/>
            <p:nvPr/>
          </p:nvSpPr>
          <p:spPr>
            <a:xfrm>
              <a:off x="5490061" y="1761128"/>
              <a:ext cx="418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This function if present is called </a:t>
              </a:r>
            </a:p>
            <a:p>
              <a:r>
                <a:rPr lang="en-IN" dirty="0"/>
                <a:t>once before all the specs in a test suit run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311FD4-0F03-4C85-A766-7F84B3C3E228}"/>
              </a:ext>
            </a:extLst>
          </p:cNvPr>
          <p:cNvGrpSpPr/>
          <p:nvPr/>
        </p:nvGrpSpPr>
        <p:grpSpPr>
          <a:xfrm>
            <a:off x="1169894" y="2487705"/>
            <a:ext cx="9063317" cy="1129553"/>
            <a:chOff x="1264024" y="1519518"/>
            <a:chExt cx="9063317" cy="11295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82DE6-7292-4D2D-BEB2-5F9F26E19053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904444-E48B-4C9D-AFFA-C4AAF52FCE67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B9D8A9-3EF9-49A9-8552-539C48E9FC3E}"/>
                </a:ext>
              </a:extLst>
            </p:cNvPr>
            <p:cNvSpPr txBox="1"/>
            <p:nvPr/>
          </p:nvSpPr>
          <p:spPr>
            <a:xfrm>
              <a:off x="1438835" y="1899628"/>
              <a:ext cx="1379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beforeEach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E9C45A-9FF2-4E4C-B5E2-175F2C241F8B}"/>
                </a:ext>
              </a:extLst>
            </p:cNvPr>
            <p:cNvSpPr txBox="1"/>
            <p:nvPr/>
          </p:nvSpPr>
          <p:spPr>
            <a:xfrm>
              <a:off x="5490061" y="1761128"/>
              <a:ext cx="3189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Called before each test spec run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E4C035-5505-4CE7-B883-CA9D534C1DD4}"/>
              </a:ext>
            </a:extLst>
          </p:cNvPr>
          <p:cNvGrpSpPr/>
          <p:nvPr/>
        </p:nvGrpSpPr>
        <p:grpSpPr>
          <a:xfrm>
            <a:off x="1169893" y="3845855"/>
            <a:ext cx="9063317" cy="1129553"/>
            <a:chOff x="1264024" y="1519518"/>
            <a:chExt cx="9063317" cy="112955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23B236-FA4D-4393-8684-61D901E78F0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3F651F-D216-4EF0-A58E-92AEC24DC5D9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D4BAC-0817-4091-873A-EEFC3AFAC5FA}"/>
                </a:ext>
              </a:extLst>
            </p:cNvPr>
            <p:cNvSpPr txBox="1"/>
            <p:nvPr/>
          </p:nvSpPr>
          <p:spPr>
            <a:xfrm>
              <a:off x="1438835" y="1899628"/>
              <a:ext cx="101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afterAll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DEC3E6-3866-47B4-884D-61A762D8B259}"/>
                </a:ext>
              </a:extLst>
            </p:cNvPr>
            <p:cNvSpPr txBox="1"/>
            <p:nvPr/>
          </p:nvSpPr>
          <p:spPr>
            <a:xfrm>
              <a:off x="5490061" y="1761128"/>
              <a:ext cx="3947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Called once after </a:t>
              </a:r>
            </a:p>
            <a:p>
              <a:r>
                <a:rPr lang="en-IN" dirty="0"/>
                <a:t> all the specs finish run in the test suite.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46C99C-EFFD-47A9-8532-956B5CD14B35}"/>
              </a:ext>
            </a:extLst>
          </p:cNvPr>
          <p:cNvGrpSpPr/>
          <p:nvPr/>
        </p:nvGrpSpPr>
        <p:grpSpPr>
          <a:xfrm>
            <a:off x="1169892" y="5142590"/>
            <a:ext cx="9063317" cy="1129553"/>
            <a:chOff x="1264024" y="1519518"/>
            <a:chExt cx="9063317" cy="112955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E6E3AE-8715-4B69-9B2A-B846C6E315FF}"/>
                </a:ext>
              </a:extLst>
            </p:cNvPr>
            <p:cNvSpPr/>
            <p:nvPr/>
          </p:nvSpPr>
          <p:spPr>
            <a:xfrm>
              <a:off x="1264024" y="1519518"/>
              <a:ext cx="9063317" cy="112955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102E7B-DC37-4DFC-A1D0-6BB96BDEAB62}"/>
                </a:ext>
              </a:extLst>
            </p:cNvPr>
            <p:cNvSpPr/>
            <p:nvPr/>
          </p:nvSpPr>
          <p:spPr>
            <a:xfrm>
              <a:off x="1264024" y="1519518"/>
              <a:ext cx="3536576" cy="11295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AC2021-32D8-4916-A2C2-54EB9F882D8F}"/>
                </a:ext>
              </a:extLst>
            </p:cNvPr>
            <p:cNvSpPr txBox="1"/>
            <p:nvPr/>
          </p:nvSpPr>
          <p:spPr>
            <a:xfrm>
              <a:off x="1438835" y="1899628"/>
              <a:ext cx="121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>
                  <a:solidFill>
                    <a:schemeClr val="bg1"/>
                  </a:solidFill>
                </a:rPr>
                <a:t>afterEach</a:t>
              </a:r>
              <a:r>
                <a:rPr lang="en-IN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04D6C-28CC-4CEB-A3C4-CF4C7583DCE9}"/>
                </a:ext>
              </a:extLst>
            </p:cNvPr>
            <p:cNvSpPr txBox="1"/>
            <p:nvPr/>
          </p:nvSpPr>
          <p:spPr>
            <a:xfrm>
              <a:off x="5490061" y="1761128"/>
              <a:ext cx="3024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Called after each test spec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22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7A537-F5E5-498A-BC2E-AC56A293C8C9}"/>
              </a:ext>
            </a:extLst>
          </p:cNvPr>
          <p:cNvSpPr txBox="1"/>
          <p:nvPr/>
        </p:nvSpPr>
        <p:spPr>
          <a:xfrm>
            <a:off x="3046880" y="2905780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66"/>
                </a:solidFill>
                <a:latin typeface="Roboto" panose="02000000000000000000" pitchFamily="2" charset="0"/>
              </a:rPr>
              <a:t>Let’s begin writing test specs…</a:t>
            </a:r>
            <a:endParaRPr lang="en-IN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Node JS</a:t>
            </a:r>
          </a:p>
          <a:p>
            <a:r>
              <a:rPr lang="en-IN" sz="2400" dirty="0" err="1"/>
              <a:t>npm</a:t>
            </a:r>
            <a:endParaRPr lang="en-IN" sz="2400" dirty="0"/>
          </a:p>
          <a:p>
            <a:r>
              <a:rPr lang="en-IN" sz="2400" dirty="0"/>
              <a:t>Angular CLI</a:t>
            </a:r>
          </a:p>
          <a:p>
            <a:r>
              <a:rPr lang="en-IN" sz="2400" dirty="0"/>
              <a:t>An Editor (like Visual Studio Code)</a:t>
            </a:r>
          </a:p>
          <a:p>
            <a:endParaRPr lang="en-IN" sz="2400" dirty="0"/>
          </a:p>
          <a:p>
            <a:r>
              <a:rPr lang="en-IN" sz="2400" dirty="0"/>
              <a:t>Steps</a:t>
            </a:r>
          </a:p>
          <a:p>
            <a:pPr lvl="1"/>
            <a:r>
              <a:rPr lang="en-IN" sz="2400" dirty="0"/>
              <a:t>Install Node JS (Latest Stable)</a:t>
            </a:r>
          </a:p>
          <a:p>
            <a:pPr lvl="1"/>
            <a:r>
              <a:rPr lang="en-IN" sz="2400" dirty="0"/>
              <a:t>Open a command Prompt and install Angular CLI</a:t>
            </a:r>
          </a:p>
          <a:p>
            <a:pPr lvl="1"/>
            <a:r>
              <a:rPr lang="en-IN" sz="2400" dirty="0" err="1"/>
              <a:t>npm</a:t>
            </a:r>
            <a:r>
              <a:rPr lang="en-IN" sz="2400" dirty="0"/>
              <a:t> install –g  @angular/cli</a:t>
            </a:r>
          </a:p>
        </p:txBody>
      </p:sp>
    </p:spTree>
    <p:extLst>
      <p:ext uri="{BB962C8B-B14F-4D97-AF65-F5344CB8AC3E}">
        <p14:creationId xmlns:p14="http://schemas.microsoft.com/office/powerpoint/2010/main" val="152214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65915" y="1956515"/>
            <a:ext cx="10363200" cy="1371600"/>
          </a:xfrm>
        </p:spPr>
        <p:txBody>
          <a:bodyPr/>
          <a:lstStyle/>
          <a:p>
            <a:pPr algn="ctr"/>
            <a:r>
              <a:rPr lang="en-IN" sz="4000" dirty="0"/>
              <a:t>Angular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30400" y="3429000"/>
            <a:ext cx="7947696" cy="1600200"/>
          </a:xfrm>
        </p:spPr>
        <p:txBody>
          <a:bodyPr/>
          <a:lstStyle/>
          <a:p>
            <a:pPr algn="ctr"/>
            <a:r>
              <a:rPr lang="en-IN" sz="2800" dirty="0"/>
              <a:t>Building Blocks of Angular</a:t>
            </a:r>
          </a:p>
        </p:txBody>
      </p:sp>
    </p:spTree>
    <p:extLst>
      <p:ext uri="{BB962C8B-B14F-4D97-AF65-F5344CB8AC3E}">
        <p14:creationId xmlns:p14="http://schemas.microsoft.com/office/powerpoint/2010/main" val="12410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88" y="656823"/>
            <a:ext cx="5274463" cy="551537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/>
              <a:t>Angular Applications are collection of modules</a:t>
            </a:r>
          </a:p>
          <a:p>
            <a:r>
              <a:rPr lang="en-IN" dirty="0"/>
              <a:t>Each application has one or more modules</a:t>
            </a:r>
          </a:p>
          <a:p>
            <a:r>
              <a:rPr lang="en-IN" dirty="0"/>
              <a:t>One application will have at least one module</a:t>
            </a:r>
          </a:p>
          <a:p>
            <a:r>
              <a:rPr lang="en-IN" dirty="0"/>
              <a:t>Every Angular application has one root module named as </a:t>
            </a:r>
            <a:r>
              <a:rPr lang="en-IN" dirty="0" err="1">
                <a:solidFill>
                  <a:srgbClr val="FF0000"/>
                </a:solidFill>
              </a:rPr>
              <a:t>AppModule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Root Module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AppModule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Modules are written in </a:t>
            </a:r>
            <a:r>
              <a:rPr lang="en-IN" dirty="0" err="1"/>
              <a:t>TypeScript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Files are Named as  </a:t>
            </a:r>
            <a:r>
              <a:rPr lang="en-IN" b="1" dirty="0"/>
              <a:t>.</a:t>
            </a:r>
            <a:r>
              <a:rPr lang="en-IN" b="1" dirty="0" err="1"/>
              <a:t>module.ts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e.g. </a:t>
            </a:r>
            <a:r>
              <a:rPr lang="en-IN" b="1" dirty="0" err="1"/>
              <a:t>app.module.ts</a:t>
            </a:r>
            <a:r>
              <a:rPr lang="en-IN" b="1" dirty="0"/>
              <a:t> </a:t>
            </a:r>
            <a:r>
              <a:rPr lang="en-IN" b="1" dirty="0">
                <a:sym typeface="Wingdings" panose="05000000000000000000" pitchFamily="2" charset="2"/>
              </a:rPr>
              <a:t> root module</a:t>
            </a:r>
            <a:endParaRPr lang="en-IN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56823" y="1468191"/>
            <a:ext cx="5215944" cy="4031087"/>
            <a:chOff x="656823" y="1295400"/>
            <a:chExt cx="5589431" cy="4191000"/>
          </a:xfrm>
        </p:grpSpPr>
        <p:sp>
          <p:nvSpPr>
            <p:cNvPr id="4" name="Rounded Rectangle 3"/>
            <p:cNvSpPr/>
            <p:nvPr/>
          </p:nvSpPr>
          <p:spPr>
            <a:xfrm>
              <a:off x="656823" y="1725769"/>
              <a:ext cx="5589431" cy="3760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2743" y="1295400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Angular App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53037" y="2318198"/>
              <a:ext cx="1777284" cy="11333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module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08360" y="2318198"/>
              <a:ext cx="1777284" cy="11333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module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2730321" y="2884868"/>
              <a:ext cx="13780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938010" y="3938785"/>
              <a:ext cx="1777284" cy="113334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customer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93333" y="3938785"/>
              <a:ext cx="1777284" cy="113334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admin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>
            <a:xfrm>
              <a:off x="2715294" y="4505455"/>
              <a:ext cx="13780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1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04" y="787221"/>
            <a:ext cx="10590637" cy="1440824"/>
          </a:xfrm>
        </p:spPr>
        <p:txBody>
          <a:bodyPr/>
          <a:lstStyle/>
          <a:p>
            <a:r>
              <a:rPr lang="en-IN" dirty="0"/>
              <a:t>Controls the  portion of view part</a:t>
            </a:r>
          </a:p>
          <a:p>
            <a:r>
              <a:rPr lang="en-IN" dirty="0"/>
              <a:t>One component generally controls a portion of view</a:t>
            </a:r>
          </a:p>
          <a:p>
            <a:r>
              <a:rPr lang="en-IN" dirty="0"/>
              <a:t>Every Angular application has at least one root component named </a:t>
            </a:r>
            <a:r>
              <a:rPr lang="en-IN" b="1" dirty="0" err="1"/>
              <a:t>AppComponent</a:t>
            </a:r>
            <a:endParaRPr lang="en-IN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004551" y="2756080"/>
            <a:ext cx="7907629" cy="3464417"/>
            <a:chOff x="1030310" y="2050961"/>
            <a:chExt cx="8757634" cy="4195293"/>
          </a:xfrm>
        </p:grpSpPr>
        <p:sp>
          <p:nvSpPr>
            <p:cNvPr id="4" name="Rectangle 3"/>
            <p:cNvSpPr/>
            <p:nvPr/>
          </p:nvSpPr>
          <p:spPr>
            <a:xfrm>
              <a:off x="1030310" y="2050961"/>
              <a:ext cx="8757634" cy="4195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23493" y="2215166"/>
              <a:ext cx="8384146" cy="90152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Component1</a:t>
              </a:r>
            </a:p>
            <a:p>
              <a:pPr algn="ctr"/>
              <a:r>
                <a:rPr lang="en-IN" sz="2000" dirty="0"/>
                <a:t>(e.g. Navigation bar)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23493" y="3329189"/>
              <a:ext cx="1700011" cy="273676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 2</a:t>
              </a:r>
            </a:p>
            <a:p>
              <a:pPr algn="ctr"/>
              <a:r>
                <a:rPr lang="en-IN" dirty="0"/>
                <a:t>(Side Bar)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96991" y="3329189"/>
              <a:ext cx="6310647" cy="27367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Component 3</a:t>
              </a:r>
            </a:p>
            <a:p>
              <a:pPr algn="ctr"/>
              <a:r>
                <a:rPr lang="en-IN" dirty="0"/>
                <a:t>(Main Content)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6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31065" y="1735965"/>
            <a:ext cx="10341735" cy="4407258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295400"/>
            <a:ext cx="10668000" cy="881130"/>
          </a:xfrm>
        </p:spPr>
        <p:txBody>
          <a:bodyPr/>
          <a:lstStyle/>
          <a:p>
            <a:r>
              <a:rPr lang="en-IN" dirty="0"/>
              <a:t>Root Component will nest other components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47752" y="2009104"/>
            <a:ext cx="3528811" cy="618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RootComponent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5651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289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17892" y="4312276"/>
            <a:ext cx="2605735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body</a:t>
            </a: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5512157" y="2627290"/>
            <a:ext cx="1" cy="168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8518" y="3469783"/>
            <a:ext cx="7381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0"/>
          </p:cNvCxnSpPr>
          <p:nvPr/>
        </p:nvCxnSpPr>
        <p:spPr>
          <a:xfrm>
            <a:off x="2058518" y="3469783"/>
            <a:ext cx="1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440214" y="3469783"/>
            <a:ext cx="0" cy="8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38648" y="5138670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518" y="4970102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33665" y="4954004"/>
            <a:ext cx="138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component3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651" y="1852405"/>
            <a:ext cx="129234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AppModule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617688"/>
      </p:ext>
    </p:extLst>
  </p:cSld>
  <p:clrMapOvr>
    <a:masterClrMapping/>
  </p:clrMapOvr>
</p:sld>
</file>

<file path=ppt/theme/theme1.xml><?xml version="1.0" encoding="utf-8"?>
<a:theme xmlns:a="http://schemas.openxmlformats.org/drawingml/2006/main" name="plain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in-white.potx" id="{5792F6C7-191E-471B-857F-11BF08F43DD9}" vid="{9315231D-F083-4C8E-886E-979B595426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plain-white</Template>
  <TotalTime>1759</TotalTime>
  <Words>2081</Words>
  <Application>Microsoft Office PowerPoint</Application>
  <PresentationFormat>Widescreen</PresentationFormat>
  <Paragraphs>432</Paragraphs>
  <Slides>47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Roboto</vt:lpstr>
      <vt:lpstr>Wingdings</vt:lpstr>
      <vt:lpstr>plain-white</vt:lpstr>
      <vt:lpstr>Angular UI Framework </vt:lpstr>
      <vt:lpstr>PowerPoint Presentation</vt:lpstr>
      <vt:lpstr>Agenda</vt:lpstr>
      <vt:lpstr>What is Angular?</vt:lpstr>
      <vt:lpstr>Development Environment</vt:lpstr>
      <vt:lpstr>Angular Architecture</vt:lpstr>
      <vt:lpstr>Modules</vt:lpstr>
      <vt:lpstr>Components</vt:lpstr>
      <vt:lpstr>Components</vt:lpstr>
      <vt:lpstr>Components</vt:lpstr>
      <vt:lpstr>Services</vt:lpstr>
      <vt:lpstr>Summary</vt:lpstr>
      <vt:lpstr>Inter Component Communication (send data from one component and receive it in other)</vt:lpstr>
      <vt:lpstr>Angular Lifecycle Hooks</vt:lpstr>
      <vt:lpstr>Angular Lifecycle Hooks</vt:lpstr>
      <vt:lpstr>Order of Lifecycle method calls</vt:lpstr>
      <vt:lpstr>TDF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Banerjee</dc:creator>
  <cp:lastModifiedBy>Shantanu Banerjee</cp:lastModifiedBy>
  <cp:revision>64</cp:revision>
  <dcterms:created xsi:type="dcterms:W3CDTF">2019-06-15T13:19:44Z</dcterms:created>
  <dcterms:modified xsi:type="dcterms:W3CDTF">2023-09-14T03:58:49Z</dcterms:modified>
</cp:coreProperties>
</file>