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87" r:id="rId4"/>
    <p:sldId id="283" r:id="rId5"/>
    <p:sldId id="258" r:id="rId6"/>
    <p:sldId id="282" r:id="rId7"/>
    <p:sldId id="263" r:id="rId8"/>
    <p:sldId id="266" r:id="rId9"/>
    <p:sldId id="264" r:id="rId10"/>
    <p:sldId id="265" r:id="rId11"/>
    <p:sldId id="284" r:id="rId12"/>
    <p:sldId id="267" r:id="rId13"/>
    <p:sldId id="268" r:id="rId14"/>
    <p:sldId id="269" r:id="rId15"/>
    <p:sldId id="271" r:id="rId16"/>
    <p:sldId id="270" r:id="rId17"/>
    <p:sldId id="289" r:id="rId18"/>
    <p:sldId id="272" r:id="rId19"/>
    <p:sldId id="285" r:id="rId20"/>
    <p:sldId id="260" r:id="rId21"/>
    <p:sldId id="261" r:id="rId22"/>
    <p:sldId id="290" r:id="rId23"/>
    <p:sldId id="273" r:id="rId24"/>
    <p:sldId id="291" r:id="rId25"/>
    <p:sldId id="274" r:id="rId26"/>
    <p:sldId id="292" r:id="rId27"/>
    <p:sldId id="275" r:id="rId28"/>
    <p:sldId id="293" r:id="rId29"/>
    <p:sldId id="276" r:id="rId30"/>
    <p:sldId id="286" r:id="rId31"/>
    <p:sldId id="302" r:id="rId32"/>
    <p:sldId id="304" r:id="rId33"/>
    <p:sldId id="305" r:id="rId34"/>
    <p:sldId id="303" r:id="rId35"/>
    <p:sldId id="306" r:id="rId36"/>
    <p:sldId id="278" r:id="rId37"/>
    <p:sldId id="307" r:id="rId38"/>
    <p:sldId id="309" r:id="rId39"/>
    <p:sldId id="308" r:id="rId40"/>
    <p:sldId id="310" r:id="rId41"/>
    <p:sldId id="311" r:id="rId42"/>
    <p:sldId id="312" r:id="rId43"/>
    <p:sldId id="313" r:id="rId44"/>
    <p:sldId id="279" r:id="rId45"/>
    <p:sldId id="315" r:id="rId46"/>
    <p:sldId id="316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288" r:id="rId57"/>
    <p:sldId id="295" r:id="rId58"/>
    <p:sldId id="299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25" r:id="rId67"/>
    <p:sldId id="296" r:id="rId68"/>
    <p:sldId id="300" r:id="rId69"/>
    <p:sldId id="333" r:id="rId70"/>
    <p:sldId id="280" r:id="rId71"/>
    <p:sldId id="281" r:id="rId72"/>
    <p:sldId id="262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887D-46FF-4A23-94C7-C1E8FA5A33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35EC6-07B3-4DE3-9B3E-E6A797C2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http://stevetodd.typepad.com/.a/6a00e5500d4900883401a3fcf50b4c970b-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4" descr="http://stevetodd.typepad.com/.a/6a00e5500d4900883401a3fcf50b4c970b-pi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RabbitMQ</a:t>
            </a:r>
            <a:r>
              <a:rPr lang="en-US" dirty="0" smtClean="0"/>
              <a:t> Message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/>
              <a:t>enterprise service bus</a:t>
            </a:r>
            <a:r>
              <a:rPr lang="en-US" sz="2800" dirty="0" smtClean="0"/>
              <a:t> (ESB) is one layer of abstraction above a messaging solution that further provides:</a:t>
            </a:r>
          </a:p>
          <a:p>
            <a:endParaRPr lang="en-US" sz="2800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dapters for different for messaging protocols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translation of messages between the different types of protocols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01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</a:t>
            </a:r>
            <a:r>
              <a:rPr lang="en-US" sz="3000" dirty="0" smtClean="0"/>
              <a:t>n open source message broker written in </a:t>
            </a:r>
            <a:r>
              <a:rPr lang="en-US" sz="3000" dirty="0" err="1" smtClean="0"/>
              <a:t>Erlang</a:t>
            </a:r>
            <a:r>
              <a:rPr lang="en-US" sz="3000" dirty="0" smtClean="0"/>
              <a:t> </a:t>
            </a:r>
          </a:p>
          <a:p>
            <a:endParaRPr lang="en-US" sz="3000" dirty="0"/>
          </a:p>
          <a:p>
            <a:r>
              <a:rPr lang="en-US" sz="3000" dirty="0"/>
              <a:t>I</a:t>
            </a:r>
            <a:r>
              <a:rPr lang="en-US" sz="3000" dirty="0" smtClean="0"/>
              <a:t>mplements the AMQP Protocol (Advanced Message Queueing Protocol)</a:t>
            </a:r>
          </a:p>
          <a:p>
            <a:endParaRPr lang="en-US" sz="3000" dirty="0"/>
          </a:p>
          <a:p>
            <a:r>
              <a:rPr lang="en-US" sz="3000" dirty="0" smtClean="0"/>
              <a:t>Has a pluggable architecture and provides extension for other protocols such as HTTP, STOMP and MQTT</a:t>
            </a:r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490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AMQP is a binary protocol that aims to standardize middleware communication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The AMQP protocol derives its origins from the financial industry - processing of large volumes of financial data between different systems is a classic use case of messaging</a:t>
            </a:r>
          </a:p>
          <a:p>
            <a:pPr marL="457200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0529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AMQP protocol defines:</a:t>
            </a:r>
          </a:p>
          <a:p>
            <a:pPr lvl="1"/>
            <a:r>
              <a:rPr lang="en-US" sz="2000" b="1" dirty="0"/>
              <a:t>exchanges</a:t>
            </a:r>
            <a:r>
              <a:rPr lang="en-US" sz="2000" dirty="0"/>
              <a:t> – the message broker endpoints that receive messages</a:t>
            </a:r>
          </a:p>
          <a:p>
            <a:pPr lvl="1"/>
            <a:r>
              <a:rPr lang="en-US" sz="2000" b="1" dirty="0"/>
              <a:t>queues</a:t>
            </a:r>
            <a:r>
              <a:rPr lang="en-US" sz="2000" dirty="0"/>
              <a:t> – the message broker endpoints that store messages from exchanges and are used by subscribers for retrieval of messages</a:t>
            </a:r>
          </a:p>
          <a:p>
            <a:pPr lvl="1"/>
            <a:r>
              <a:rPr lang="en-US" sz="2000" b="1" dirty="0"/>
              <a:t>bindings</a:t>
            </a:r>
            <a:r>
              <a:rPr lang="en-US" sz="2000" dirty="0"/>
              <a:t> – rules that bind exchanges and </a:t>
            </a:r>
            <a:r>
              <a:rPr lang="en-US" sz="2000" dirty="0" smtClean="0"/>
              <a:t>queues</a:t>
            </a:r>
            <a:endParaRPr lang="en-US" sz="2000" dirty="0"/>
          </a:p>
          <a:p>
            <a:endParaRPr lang="en-US" sz="3000" dirty="0" smtClean="0"/>
          </a:p>
          <a:p>
            <a:r>
              <a:rPr lang="en-US" sz="3000" dirty="0" smtClean="0"/>
              <a:t>The AMQP protocol is programmable – which means that the above entities can be created/modified/deleted by applications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848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AMQP protocol </a:t>
            </a:r>
            <a:r>
              <a:rPr lang="en-US" sz="3000" dirty="0" smtClean="0"/>
              <a:t>defines</a:t>
            </a:r>
            <a:r>
              <a:rPr lang="en-US" sz="3000" dirty="0"/>
              <a:t> </a:t>
            </a:r>
            <a:r>
              <a:rPr lang="en-US" sz="3000" dirty="0" smtClean="0"/>
              <a:t>multiple connection channels inside a single TCP connection in order to remove the overhead of opening a large number of TCP connections to the message broker</a:t>
            </a:r>
          </a:p>
          <a:p>
            <a:pPr lvl="1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510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199688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58033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26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656888"/>
            <a:ext cx="843185" cy="439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276244"/>
            <a:ext cx="838200" cy="819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15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799" y="3419208"/>
            <a:ext cx="452927" cy="21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9785" y="3657600"/>
            <a:ext cx="447941" cy="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2400" y="2895600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886200" y="3335179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52017" y="3811424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17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199688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58033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26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656888"/>
            <a:ext cx="843185" cy="439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276244"/>
            <a:ext cx="838200" cy="819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15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799" y="3419208"/>
            <a:ext cx="452927" cy="21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9785" y="3657600"/>
            <a:ext cx="447941" cy="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2400" y="2895600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886200" y="3335179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52017" y="3811424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xchange=“xyz”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</a:t>
            </a:r>
            <a:r>
              <a:rPr lang="en-US" sz="1100" dirty="0" err="1" smtClean="0">
                <a:solidFill>
                  <a:srgbClr val="FFC000"/>
                </a:solidFill>
              </a:rPr>
              <a:t>abc</a:t>
            </a:r>
            <a:r>
              <a:rPr lang="en-US" sz="1100" dirty="0" smtClean="0">
                <a:solidFill>
                  <a:srgbClr val="FFC000"/>
                </a:solidFill>
              </a:rPr>
              <a:t>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</a:t>
            </a:r>
            <a:r>
              <a:rPr lang="en-US" sz="1100" dirty="0" err="1" smtClean="0">
                <a:solidFill>
                  <a:srgbClr val="FFC000"/>
                </a:solidFill>
              </a:rPr>
              <a:t>bcd</a:t>
            </a:r>
            <a:r>
              <a:rPr lang="en-US" sz="1100" dirty="0" smtClean="0">
                <a:solidFill>
                  <a:srgbClr val="FFC000"/>
                </a:solidFill>
              </a:rPr>
              <a:t>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330887">
            <a:off x="2963934" y="2828840"/>
            <a:ext cx="633387" cy="17258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20405906">
            <a:off x="4138025" y="3113412"/>
            <a:ext cx="421219" cy="21035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647374">
            <a:off x="4130767" y="3372357"/>
            <a:ext cx="421219" cy="21035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20405906">
            <a:off x="5287999" y="2889958"/>
            <a:ext cx="946082" cy="19758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847594">
            <a:off x="5216311" y="3576146"/>
            <a:ext cx="946082" cy="19758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800830">
            <a:off x="4804147" y="4352724"/>
            <a:ext cx="1586257" cy="22763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Each message can be published with a </a:t>
            </a:r>
            <a:r>
              <a:rPr lang="en-US" sz="3000" b="1" dirty="0" smtClean="0"/>
              <a:t>routing key</a:t>
            </a:r>
          </a:p>
          <a:p>
            <a:endParaRPr lang="en-US" sz="3000" b="1" dirty="0"/>
          </a:p>
          <a:p>
            <a:r>
              <a:rPr lang="en-US" sz="3000" dirty="0" smtClean="0"/>
              <a:t>Each binding between an exchange and a queue has a </a:t>
            </a:r>
            <a:r>
              <a:rPr lang="en-US" sz="3000" b="1" dirty="0" smtClean="0"/>
              <a:t>binding key</a:t>
            </a:r>
          </a:p>
          <a:p>
            <a:endParaRPr lang="en-US" sz="3000" b="1" dirty="0"/>
          </a:p>
          <a:p>
            <a:r>
              <a:rPr lang="en-US" sz="3000" dirty="0" smtClean="0"/>
              <a:t>Routing of messages is determined based on matching between the routing and 	      binding keys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3872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Messaging Patterns in </a:t>
            </a:r>
            <a:r>
              <a:rPr lang="en-US" dirty="0" err="1" smtClean="0"/>
              <a:t>RabbitMQ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/>
              <a:t>Messaging Basics</a:t>
            </a:r>
          </a:p>
          <a:p>
            <a:pPr lvl="0"/>
            <a:endParaRPr lang="en-US" sz="3000" dirty="0" smtClean="0"/>
          </a:p>
          <a:p>
            <a:pPr lvl="0"/>
            <a:r>
              <a:rPr lang="en-US" sz="3000" dirty="0" err="1" smtClean="0"/>
              <a:t>RabbitMQ</a:t>
            </a:r>
            <a:r>
              <a:rPr lang="en-US" sz="3000" dirty="0" smtClean="0"/>
              <a:t> </a:t>
            </a:r>
            <a:r>
              <a:rPr lang="en-US" sz="3000" dirty="0"/>
              <a:t>O</a:t>
            </a:r>
            <a:r>
              <a:rPr lang="en-US" sz="3000" dirty="0" smtClean="0"/>
              <a:t>verview</a:t>
            </a:r>
            <a:endParaRPr lang="en-US" sz="3000" dirty="0"/>
          </a:p>
          <a:p>
            <a:pPr lvl="0"/>
            <a:endParaRPr lang="en-US" sz="3000" dirty="0" smtClean="0"/>
          </a:p>
          <a:p>
            <a:pPr lvl="0"/>
            <a:r>
              <a:rPr lang="en-US" sz="3000" dirty="0" smtClean="0"/>
              <a:t>Messaging Patterns</a:t>
            </a:r>
          </a:p>
          <a:p>
            <a:pPr lvl="0"/>
            <a:endParaRPr lang="en-US" sz="3000" dirty="0" smtClean="0"/>
          </a:p>
          <a:p>
            <a:r>
              <a:rPr lang="en-US" sz="3000" dirty="0" smtClean="0"/>
              <a:t>Administration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344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Different types of messaging patterns are implemented by means of different types of exchanges</a:t>
            </a:r>
          </a:p>
          <a:p>
            <a:endParaRPr lang="en-US" sz="3000" dirty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provides the following types of exchanges:</a:t>
            </a:r>
          </a:p>
          <a:p>
            <a:pPr lvl="1"/>
            <a:r>
              <a:rPr lang="en-US" sz="2200" dirty="0" smtClean="0"/>
              <a:t>default</a:t>
            </a:r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irect</a:t>
            </a:r>
          </a:p>
          <a:p>
            <a:pPr lvl="1"/>
            <a:r>
              <a:rPr lang="en-US" sz="2200" dirty="0" err="1" smtClean="0"/>
              <a:t>fanout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2667000"/>
            <a:ext cx="3962400" cy="361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2200" dirty="0" smtClean="0"/>
              <a:t>topic</a:t>
            </a:r>
          </a:p>
          <a:p>
            <a:pPr lvl="1"/>
            <a:r>
              <a:rPr lang="en-US" sz="2200" dirty="0" smtClean="0"/>
              <a:t>headers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default exchange has the empty string as a name and routes messages to a queue if the routing key of the message matches the queue name (no binding needs to be declared between a default exchange and a queue)</a:t>
            </a:r>
          </a:p>
          <a:p>
            <a:endParaRPr lang="en-US" sz="3000" dirty="0"/>
          </a:p>
          <a:p>
            <a:r>
              <a:rPr lang="en-US" sz="3000" dirty="0" smtClean="0"/>
              <a:t>Default exchanges are suitable for point-to-point communication between endpoints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03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32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799" y="3419208"/>
            <a:ext cx="452927" cy="21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9785" y="3657600"/>
            <a:ext cx="447941" cy="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52017" y="3811424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key=“general”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330887">
            <a:off x="2989001" y="2757756"/>
            <a:ext cx="450776" cy="18811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647374">
            <a:off x="4135752" y="3046043"/>
            <a:ext cx="421219" cy="21035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20405906">
            <a:off x="5287999" y="2889958"/>
            <a:ext cx="946082" cy="19758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(AMQP default)</a:t>
            </a:r>
            <a:r>
              <a:rPr lang="en-US" sz="1600" i="1" dirty="0" smtClean="0"/>
              <a:t> is a system exchange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300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direct exchange routes messages to a queue if the routing key of the message matches the binding key between the direct exchange and the queue</a:t>
            </a:r>
          </a:p>
          <a:p>
            <a:endParaRPr lang="en-US" sz="3000" dirty="0"/>
          </a:p>
          <a:p>
            <a:r>
              <a:rPr lang="en-US" sz="3000" dirty="0" smtClean="0"/>
              <a:t>Direct exchanges are suitable for point-to-point communication between endpoints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5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32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3"/>
            <a:endCxn id="18" idx="1"/>
          </p:cNvCxnSpPr>
          <p:nvPr/>
        </p:nvCxnSpPr>
        <p:spPr>
          <a:xfrm flipV="1">
            <a:off x="4119785" y="3429356"/>
            <a:ext cx="452215" cy="397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9" idx="1"/>
          </p:cNvCxnSpPr>
          <p:nvPr/>
        </p:nvCxnSpPr>
        <p:spPr>
          <a:xfrm flipV="1">
            <a:off x="4119785" y="3734868"/>
            <a:ext cx="452215" cy="9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49339" y="2819400"/>
            <a:ext cx="836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C000"/>
                </a:solidFill>
              </a:rPr>
              <a:t>b_general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xchange=“chat”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</a:t>
            </a:r>
            <a:r>
              <a:rPr lang="en-US" sz="1100" dirty="0" err="1" smtClean="0">
                <a:solidFill>
                  <a:srgbClr val="FFC000"/>
                </a:solidFill>
              </a:rPr>
              <a:t>b_general</a:t>
            </a:r>
            <a:r>
              <a:rPr lang="en-US" sz="1100" dirty="0" smtClean="0">
                <a:solidFill>
                  <a:srgbClr val="FFC000"/>
                </a:solidFill>
              </a:rPr>
              <a:t>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800411">
            <a:off x="2723799" y="2986448"/>
            <a:ext cx="827480" cy="188681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9918631">
            <a:off x="4129813" y="3234720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9182774">
            <a:off x="5201675" y="2602301"/>
            <a:ext cx="1056842" cy="21406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chat </a:t>
            </a:r>
            <a:r>
              <a:rPr lang="en-US" sz="1600" i="1" dirty="0" smtClean="0"/>
              <a:t>is defined as a direct exchange upon creation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526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 </a:t>
            </a:r>
            <a:r>
              <a:rPr lang="en-US" sz="3000" dirty="0" err="1" smtClean="0"/>
              <a:t>fanout</a:t>
            </a:r>
            <a:r>
              <a:rPr lang="en-US" sz="3000" dirty="0" smtClean="0"/>
              <a:t> exchange routes (broadcasts) messages to all queues that are bound to it (the binding key is not used)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err="1" smtClean="0"/>
              <a:t>Fanout</a:t>
            </a:r>
            <a:r>
              <a:rPr lang="en-US" sz="3000" dirty="0" smtClean="0"/>
              <a:t> exchanges are suitable for publish-subscribe communication between endpoints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250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32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9785" y="3419208"/>
            <a:ext cx="447941" cy="331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1"/>
          </p:cNvCxnSpPr>
          <p:nvPr/>
        </p:nvCxnSpPr>
        <p:spPr>
          <a:xfrm flipV="1">
            <a:off x="4119785" y="3734868"/>
            <a:ext cx="452215" cy="5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xchange=“log”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3444417">
            <a:off x="2540059" y="3190720"/>
            <a:ext cx="1165850" cy="156151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0177174">
            <a:off x="4153443" y="3543759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2909391">
            <a:off x="4761765" y="4393995"/>
            <a:ext cx="1607319" cy="198035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log </a:t>
            </a:r>
            <a:r>
              <a:rPr lang="en-US" sz="1600" i="1" dirty="0" smtClean="0"/>
              <a:t>is defined as a </a:t>
            </a:r>
            <a:r>
              <a:rPr lang="en-US" sz="1600" i="1" dirty="0" err="1" smtClean="0"/>
              <a:t>fanout</a:t>
            </a:r>
            <a:r>
              <a:rPr lang="en-US" sz="1600" i="1" dirty="0" smtClean="0"/>
              <a:t> exchange upon creation</a:t>
            </a:r>
            <a:endParaRPr lang="en-US" sz="1600" i="1" dirty="0"/>
          </a:p>
        </p:txBody>
      </p:sp>
      <p:sp>
        <p:nvSpPr>
          <p:cNvPr id="33" name="Right Arrow 32"/>
          <p:cNvSpPr/>
          <p:nvPr/>
        </p:nvSpPr>
        <p:spPr>
          <a:xfrm rot="185273">
            <a:off x="4164571" y="3724001"/>
            <a:ext cx="399057" cy="162880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334002" y="3352800"/>
            <a:ext cx="814996" cy="198035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9178479">
            <a:off x="5242390" y="2750770"/>
            <a:ext cx="962232" cy="181842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topic exchange routes (multicasts) messages to all queues that have a binding key (can be a pattern) that matches the routing key of the message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Topic exchanges are suitable for routing messages to different queues based on the type of message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61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6" y="3009188"/>
            <a:ext cx="919481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1999" y="3334946"/>
            <a:ext cx="993425" cy="170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38728"/>
            <a:ext cx="993424" cy="172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warn.server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487207" y="2346533"/>
            <a:ext cx="684993" cy="757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576589" y="3771213"/>
            <a:ext cx="595611" cy="1075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565424" y="2346533"/>
            <a:ext cx="606776" cy="107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04438"/>
            <a:ext cx="452926" cy="34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9785" y="3419208"/>
            <a:ext cx="447941" cy="11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4800" y="3538048"/>
            <a:ext cx="452926" cy="19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xchange=“log”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key=“warning.#”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3146153">
            <a:off x="2479102" y="3158017"/>
            <a:ext cx="1160781" cy="23180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747575">
            <a:off x="4109905" y="3849262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log </a:t>
            </a:r>
            <a:r>
              <a:rPr lang="en-US" sz="1600" i="1" dirty="0" smtClean="0"/>
              <a:t>is defined as a topic exchange upon creation</a:t>
            </a:r>
            <a:endParaRPr lang="en-US" sz="1600" i="1" dirty="0"/>
          </a:p>
        </p:txBody>
      </p:sp>
      <p:sp>
        <p:nvSpPr>
          <p:cNvPr id="33" name="Right Arrow 32"/>
          <p:cNvSpPr/>
          <p:nvPr/>
        </p:nvSpPr>
        <p:spPr>
          <a:xfrm rot="185273">
            <a:off x="4124190" y="3683406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565424" y="3369942"/>
            <a:ext cx="583574" cy="18089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9178479">
            <a:off x="5409407" y="2689388"/>
            <a:ext cx="777849" cy="195976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0" y="3886200"/>
            <a:ext cx="993424" cy="172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</a:t>
            </a:r>
            <a:r>
              <a:rPr lang="en-US" sz="1000" dirty="0" err="1" smtClean="0">
                <a:solidFill>
                  <a:schemeClr val="tx1"/>
                </a:solidFill>
              </a:rPr>
              <a:t>arn.client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2"/>
            <a:endCxn id="9" idx="1"/>
          </p:cNvCxnSpPr>
          <p:nvPr/>
        </p:nvCxnSpPr>
        <p:spPr>
          <a:xfrm>
            <a:off x="5068712" y="4058896"/>
            <a:ext cx="1103488" cy="78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1788" y="3502732"/>
            <a:ext cx="113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C000"/>
                </a:solidFill>
              </a:rPr>
              <a:t>warning.server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6600" y="3886200"/>
            <a:ext cx="113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C000"/>
                </a:solidFill>
              </a:rPr>
              <a:t>warning.client</a:t>
            </a:r>
            <a:endParaRPr 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 headers exchange routes messages based on a custom message header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Header exchanges are suitable for routing messages to different queues based on more than one attribute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845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Scalability </a:t>
            </a:r>
            <a:r>
              <a:rPr lang="en-US" sz="3000" dirty="0"/>
              <a:t>and High Availability</a:t>
            </a:r>
          </a:p>
          <a:p>
            <a:pPr lvl="0"/>
            <a:endParaRPr lang="en-US" sz="3000" dirty="0" smtClean="0"/>
          </a:p>
          <a:p>
            <a:pPr lvl="0"/>
            <a:r>
              <a:rPr lang="en-US" sz="3000" dirty="0" smtClean="0"/>
              <a:t>Integrations</a:t>
            </a:r>
            <a:endParaRPr lang="en-US" sz="3000" dirty="0"/>
          </a:p>
          <a:p>
            <a:pPr lvl="0"/>
            <a:endParaRPr lang="en-US" sz="3000" dirty="0"/>
          </a:p>
          <a:p>
            <a:pPr lvl="0"/>
            <a:r>
              <a:rPr lang="en-US" sz="3000" dirty="0" smtClean="0"/>
              <a:t>Security</a:t>
            </a:r>
          </a:p>
          <a:p>
            <a:pPr marL="0" lvl="0" indent="0">
              <a:buNone/>
            </a:pPr>
            <a:endParaRPr lang="en-US" sz="3000" dirty="0" smtClean="0"/>
          </a:p>
          <a:p>
            <a:pPr marL="0" lv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685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Messaging Patterns in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10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Administration of the broker includes a number of activities such as:</a:t>
            </a:r>
          </a:p>
          <a:p>
            <a:endParaRPr lang="en-US" sz="3000" dirty="0"/>
          </a:p>
          <a:p>
            <a:pPr lvl="1"/>
            <a:r>
              <a:rPr lang="en-US" sz="2600" dirty="0"/>
              <a:t>u</a:t>
            </a:r>
            <a:r>
              <a:rPr lang="en-US" sz="2600" dirty="0" smtClean="0"/>
              <a:t>pdating the broker</a:t>
            </a:r>
          </a:p>
          <a:p>
            <a:pPr lvl="1"/>
            <a:r>
              <a:rPr lang="en-US" sz="2600" dirty="0"/>
              <a:t>b</a:t>
            </a:r>
            <a:r>
              <a:rPr lang="en-US" sz="2600" dirty="0" smtClean="0"/>
              <a:t>acking up the broker database</a:t>
            </a:r>
          </a:p>
          <a:p>
            <a:pPr lvl="1"/>
            <a:r>
              <a:rPr lang="en-US" sz="2600" dirty="0" smtClean="0"/>
              <a:t>Installing/uninstalling and configuring plug-ins</a:t>
            </a:r>
          </a:p>
          <a:p>
            <a:pPr lvl="1"/>
            <a:r>
              <a:rPr lang="en-US" sz="2600" dirty="0" smtClean="0"/>
              <a:t>configuring the various components of the broker</a:t>
            </a:r>
          </a:p>
        </p:txBody>
      </p:sp>
    </p:spTree>
    <p:extLst>
      <p:ext uri="{BB962C8B-B14F-4D97-AF65-F5344CB8AC3E}">
        <p14:creationId xmlns:p14="http://schemas.microsoft.com/office/powerpoint/2010/main" val="18434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000" dirty="0" smtClean="0"/>
          </a:p>
          <a:p>
            <a:r>
              <a:rPr lang="en-US" sz="3000" dirty="0" smtClean="0"/>
              <a:t>Apart from queues, exchanges and bindings we can also manage the following types of components:</a:t>
            </a:r>
          </a:p>
          <a:p>
            <a:endParaRPr lang="en-US" sz="3000" dirty="0"/>
          </a:p>
          <a:p>
            <a:pPr lvl="1"/>
            <a:r>
              <a:rPr lang="en-US" sz="2600" dirty="0" err="1"/>
              <a:t>v</a:t>
            </a:r>
            <a:r>
              <a:rPr lang="en-US" sz="2600" dirty="0" err="1" smtClean="0"/>
              <a:t>hosts</a:t>
            </a:r>
            <a:r>
              <a:rPr lang="en-US" sz="2600" dirty="0" smtClean="0"/>
              <a:t> – for logical separation of broker components</a:t>
            </a:r>
          </a:p>
          <a:p>
            <a:pPr lvl="1"/>
            <a:r>
              <a:rPr lang="en-US" sz="2600" dirty="0" smtClean="0"/>
              <a:t>users</a:t>
            </a:r>
          </a:p>
          <a:p>
            <a:pPr lvl="1"/>
            <a:r>
              <a:rPr lang="en-US" sz="2600" dirty="0" smtClean="0"/>
              <a:t>parameters (e.g. for defining upstream links to another brokers)</a:t>
            </a:r>
          </a:p>
          <a:p>
            <a:pPr lvl="1"/>
            <a:r>
              <a:rPr lang="en-US" sz="2600" dirty="0" smtClean="0"/>
              <a:t>policies (e.g. for queue mirroring)</a:t>
            </a:r>
          </a:p>
        </p:txBody>
      </p:sp>
    </p:spTree>
    <p:extLst>
      <p:ext uri="{BB962C8B-B14F-4D97-AF65-F5344CB8AC3E}">
        <p14:creationId xmlns:p14="http://schemas.microsoft.com/office/powerpoint/2010/main" val="53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Administration of single instance or an entire cluster can be performed in several ways:</a:t>
            </a:r>
          </a:p>
          <a:p>
            <a:endParaRPr lang="en-US" sz="3000" dirty="0"/>
          </a:p>
          <a:p>
            <a:pPr lvl="1"/>
            <a:r>
              <a:rPr lang="en-US" sz="2600" dirty="0" smtClean="0"/>
              <a:t>using the management Web interface</a:t>
            </a:r>
          </a:p>
          <a:p>
            <a:pPr lvl="1"/>
            <a:r>
              <a:rPr lang="en-US" sz="2600" dirty="0" smtClean="0"/>
              <a:t>using the management HTTP API</a:t>
            </a:r>
          </a:p>
          <a:p>
            <a:pPr lvl="1"/>
            <a:r>
              <a:rPr lang="en-US" sz="2600" dirty="0" smtClean="0"/>
              <a:t>using the </a:t>
            </a:r>
            <a:r>
              <a:rPr lang="en-US" sz="2600" b="1" dirty="0" smtClean="0"/>
              <a:t>rabbitmq-admin.py</a:t>
            </a:r>
            <a:r>
              <a:rPr lang="en-US" sz="2600" dirty="0" smtClean="0"/>
              <a:t> script</a:t>
            </a:r>
          </a:p>
          <a:p>
            <a:pPr lvl="1"/>
            <a:r>
              <a:rPr lang="en-US" sz="2600" dirty="0" smtClean="0"/>
              <a:t>using the </a:t>
            </a:r>
            <a:r>
              <a:rPr lang="en-US" sz="2600" b="1" dirty="0" smtClean="0"/>
              <a:t>rabbitmqctl</a:t>
            </a:r>
            <a:r>
              <a:rPr lang="en-US" sz="2600" dirty="0" smtClean="0"/>
              <a:t> utility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55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provides clustering support that allows new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nodes to be added on the fly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Clustering by default does not guarantee that message loss may not occur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Nodes in a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cluster can be:</a:t>
            </a:r>
          </a:p>
          <a:p>
            <a:endParaRPr lang="en-US" sz="3000" dirty="0"/>
          </a:p>
          <a:p>
            <a:pPr lvl="1"/>
            <a:r>
              <a:rPr lang="en-US" sz="2600" dirty="0" smtClean="0"/>
              <a:t>DISK – data is persisted in the node database</a:t>
            </a:r>
          </a:p>
          <a:p>
            <a:pPr lvl="1"/>
            <a:r>
              <a:rPr lang="en-US" sz="2600" dirty="0" smtClean="0"/>
              <a:t>RAM – data is buffered only in-memory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3000" dirty="0"/>
              <a:t>Nodes share only broker metadata – messages are not replicated among nodes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143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Let’s create the following three-node cluster: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2050" name="Picture 2" descr="D:\stuff\seminars\BG_JUG\The_RabbitMQ_Message_Broker\resources\nod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32468"/>
            <a:ext cx="29146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018472"/>
            <a:ext cx="8763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RABBITMQ_NODE_PORT=5770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RABBITMQ_SERVER_START_ARGS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						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rabbitmq_management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listener [{port,33333}] &amp;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rabbitmq-server.bat –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InstanceA</a:t>
            </a:r>
            <a:r>
              <a:rPr lang="en-US" sz="3000" dirty="0" smtClean="0"/>
              <a:t> node (root node):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8817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018472"/>
            <a:ext cx="8763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RABBITMQ_NODE_PORT=5771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rabbitmq-server.bat –detached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join_cluster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instanceA@MARTIN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InstanceB</a:t>
            </a:r>
            <a:r>
              <a:rPr lang="en-US" sz="3000" dirty="0" smtClean="0"/>
              <a:t> node (DISK node):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13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018472"/>
            <a:ext cx="88392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RABBITMQ_NODE_PORT=5772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rabbitmq-server.bat –detached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join_cluster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instanceA@MARTIN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InstanceC</a:t>
            </a:r>
            <a:r>
              <a:rPr lang="en-US" sz="3000" dirty="0" smtClean="0"/>
              <a:t> node (RAM node):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033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However … </a:t>
            </a:r>
          </a:p>
          <a:p>
            <a:endParaRPr lang="en-US" sz="3000" dirty="0" smtClean="0"/>
          </a:p>
          <a:p>
            <a:r>
              <a:rPr lang="en-US" sz="3000" dirty="0"/>
              <a:t>I</a:t>
            </a:r>
            <a:r>
              <a:rPr lang="en-US" sz="3000" dirty="0" smtClean="0"/>
              <a:t>f a node </a:t>
            </a:r>
            <a:r>
              <a:rPr lang="en-US" sz="3000" dirty="0"/>
              <a:t>that hosts </a:t>
            </a:r>
            <a:r>
              <a:rPr lang="en-US" sz="3000" dirty="0" smtClean="0"/>
              <a:t>a queue buffers unprocessed messages goes down – the messages are lost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958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Default clustering mechanism provides scalability in terms of queues rather than high availability</a:t>
            </a:r>
          </a:p>
          <a:p>
            <a:endParaRPr lang="en-US" sz="3000" dirty="0"/>
          </a:p>
          <a:p>
            <a:r>
              <a:rPr lang="en-US" sz="3000" dirty="0" smtClean="0"/>
              <a:t>Mirrored queues are an extension to the default clustering mechanism that can be used to establish high availability at the broker level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06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3000" dirty="0" smtClean="0"/>
          </a:p>
          <a:p>
            <a:r>
              <a:rPr lang="en-US" dirty="0" smtClean="0"/>
              <a:t>Mirrored queues provide queue replication over different nodes that allows a message to survive node failure</a:t>
            </a:r>
          </a:p>
          <a:p>
            <a:endParaRPr lang="en-US" dirty="0" smtClean="0"/>
          </a:p>
          <a:p>
            <a:r>
              <a:rPr lang="en-US" dirty="0" smtClean="0"/>
              <a:t>Queue mirroring is establishing by means of a mirroring policy that specifies:</a:t>
            </a:r>
          </a:p>
          <a:p>
            <a:endParaRPr lang="en-US" sz="3000" dirty="0" smtClean="0"/>
          </a:p>
          <a:p>
            <a:pPr lvl="1"/>
            <a:r>
              <a:rPr lang="en-US" sz="2600" dirty="0"/>
              <a:t>n</a:t>
            </a:r>
            <a:r>
              <a:rPr lang="en-US" sz="2600" dirty="0" smtClean="0"/>
              <a:t>umber of nodes to use for queue replication</a:t>
            </a:r>
          </a:p>
          <a:p>
            <a:pPr lvl="1"/>
            <a:r>
              <a:rPr lang="en-US" sz="2600" dirty="0"/>
              <a:t>p</a:t>
            </a:r>
            <a:r>
              <a:rPr lang="en-US" sz="2600" dirty="0" smtClean="0"/>
              <a:t>articular nodes designated by name for queue replication</a:t>
            </a:r>
          </a:p>
          <a:p>
            <a:pPr lvl="1"/>
            <a:r>
              <a:rPr lang="en-US" sz="2600" dirty="0"/>
              <a:t>a</a:t>
            </a:r>
            <a:r>
              <a:rPr lang="en-US" sz="2600" dirty="0" smtClean="0"/>
              <a:t>ll nodes for queue replication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The node where the queue is created is the master node – all others are slaves</a:t>
            </a:r>
          </a:p>
          <a:p>
            <a:endParaRPr lang="en-US" sz="3000" dirty="0" smtClean="0"/>
          </a:p>
          <a:p>
            <a:r>
              <a:rPr lang="en-US" sz="3000" dirty="0" smtClean="0"/>
              <a:t>A new master node can be promoted in case the original one goes down</a:t>
            </a:r>
          </a:p>
          <a:p>
            <a:endParaRPr lang="en-US" sz="3000" dirty="0"/>
          </a:p>
          <a:p>
            <a:r>
              <a:rPr lang="en-US" sz="3000" dirty="0" smtClean="0"/>
              <a:t>A slave node is promoted to the new master in case it has fully synchronized with the old master (by default)</a:t>
            </a:r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18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000" dirty="0"/>
          </a:p>
          <a:p>
            <a:r>
              <a:rPr lang="en-US" sz="3000" dirty="0" smtClean="0"/>
              <a:t>Let’s define the </a:t>
            </a:r>
            <a:r>
              <a:rPr lang="en-US" sz="3000" b="1" dirty="0" smtClean="0"/>
              <a:t>test</a:t>
            </a:r>
            <a:r>
              <a:rPr lang="en-US" sz="3000" dirty="0" smtClean="0"/>
              <a:t> queue in the cluster and mirror it over all other nodes: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28600" y="3352800"/>
            <a:ext cx="85344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rabbitmqadmin.py -N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declare queue name=test durable=false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ha-all "test" "{""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ha-mode"":""all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""}"</a:t>
            </a:r>
          </a:p>
        </p:txBody>
      </p:sp>
    </p:spTree>
    <p:extLst>
      <p:ext uri="{BB962C8B-B14F-4D97-AF65-F5344CB8AC3E}">
        <p14:creationId xmlns:p14="http://schemas.microsoft.com/office/powerpoint/2010/main" val="22701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However …</a:t>
            </a:r>
          </a:p>
          <a:p>
            <a:endParaRPr lang="en-US" sz="3000" dirty="0"/>
          </a:p>
          <a:p>
            <a:r>
              <a:rPr lang="en-US" sz="3000" dirty="0" smtClean="0"/>
              <a:t>The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clustering mechanism uses </a:t>
            </a:r>
            <a:r>
              <a:rPr lang="en-US" sz="3000" dirty="0" err="1" smtClean="0"/>
              <a:t>Erlang</a:t>
            </a:r>
            <a:r>
              <a:rPr lang="en-US" sz="3000" dirty="0" smtClean="0"/>
              <a:t> message passing along with a message cookie in order to establish communication between the nodes</a:t>
            </a:r>
          </a:p>
          <a:p>
            <a:endParaRPr lang="en-US" sz="3000" dirty="0"/>
          </a:p>
          <a:p>
            <a:r>
              <a:rPr lang="en-US" sz="3000" dirty="0" smtClean="0"/>
              <a:t>… which is not reliable over the WAN … 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In order to establish high availability among nodes in different geographic locations you can use the federation and shovel plug-ins</a:t>
            </a:r>
          </a:p>
          <a:p>
            <a:endParaRPr lang="en-US" sz="3000" dirty="0"/>
          </a:p>
          <a:p>
            <a:r>
              <a:rPr lang="en-US" sz="3000" dirty="0" smtClean="0"/>
              <a:t>The shovel plug-ins works at a lower level than the federation plug-in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Assuming we have a remote node </a:t>
            </a:r>
            <a:r>
              <a:rPr lang="en-US" sz="3000" b="1" dirty="0" err="1" smtClean="0"/>
              <a:t>instanceD</a:t>
            </a:r>
            <a:r>
              <a:rPr lang="en-US" sz="3000" dirty="0" smtClean="0"/>
              <a:t> we can make the </a:t>
            </a:r>
            <a:r>
              <a:rPr lang="en-US" sz="3000" b="1" dirty="0" smtClean="0"/>
              <a:t>test</a:t>
            </a:r>
            <a:r>
              <a:rPr lang="en-US" sz="3000" dirty="0" smtClean="0"/>
              <a:t> queue federated on that node: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1026" name="Picture 2" descr="D:\stuff\seminars\BG_JUG\The_RabbitMQ_Message_Broker\resources\nodes-feder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5324476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Messaging provides a mechanism for loosely-coupled integration of systems</a:t>
            </a:r>
          </a:p>
          <a:p>
            <a:endParaRPr lang="en-US" sz="3000" dirty="0"/>
          </a:p>
          <a:p>
            <a:r>
              <a:rPr lang="en-US" sz="3000" dirty="0" smtClean="0"/>
              <a:t>The central unit of processing in a message is a message which typically contains a </a:t>
            </a:r>
            <a:r>
              <a:rPr lang="en-US" sz="3000" b="1" dirty="0" smtClean="0"/>
              <a:t>body</a:t>
            </a:r>
            <a:r>
              <a:rPr lang="en-US" sz="3000" dirty="0" smtClean="0"/>
              <a:t> and a </a:t>
            </a:r>
            <a:r>
              <a:rPr lang="en-US" sz="3000" b="1" dirty="0" smtClean="0"/>
              <a:t>header</a:t>
            </a:r>
            <a:endParaRPr lang="en-US" sz="3000" b="1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6992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928878"/>
            <a:ext cx="8763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RABBITMQ_NODENAME=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RABBITMQ_NODE_PORT=6001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RABBITMQ_SERVER_START_ARGS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						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rabbitmq_management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listener [{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port,44444}]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rabbitmq-server.bat –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detached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-plugins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rabbitmq_federation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-plugins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enable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rabbitmq_federation_management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Declare the remote </a:t>
            </a:r>
            <a:r>
              <a:rPr lang="en-US" b="1" dirty="0" err="1" smtClean="0"/>
              <a:t>instanceD</a:t>
            </a:r>
            <a:r>
              <a:rPr lang="en-US" dirty="0" smtClean="0"/>
              <a:t> instance and enable the federation plug-in for 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819400"/>
            <a:ext cx="8763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rabbitmqadmin.py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44444 declare queue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federated_test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durable=false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Declare the </a:t>
            </a:r>
            <a:r>
              <a:rPr lang="en-US" b="1" dirty="0" err="1" smtClean="0"/>
              <a:t>federated_test</a:t>
            </a:r>
            <a:r>
              <a:rPr lang="en-US" dirty="0" smtClean="0"/>
              <a:t> queue: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11269"/>
            <a:ext cx="8763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set_parameter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federation-upstream    upstream "{""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"":""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://localhost:5770"",""expires"":3600000,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"":"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""}"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federate-queue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apply-to queues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federated_test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"{""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federation-upstream"":""upstream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""}"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Declare the upstream to the initial cluster and set a federation link to the </a:t>
            </a:r>
            <a:r>
              <a:rPr lang="en-US" b="1" dirty="0" smtClean="0"/>
              <a:t>test</a:t>
            </a:r>
            <a:r>
              <a:rPr lang="en-US" dirty="0" smtClean="0"/>
              <a:t> queue: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The shovel plug-in provides two variants:</a:t>
            </a:r>
          </a:p>
          <a:p>
            <a:endParaRPr lang="en-US" dirty="0"/>
          </a:p>
          <a:p>
            <a:pPr lvl="1"/>
            <a:r>
              <a:rPr lang="en-US" sz="2400" b="1" dirty="0" smtClean="0"/>
              <a:t>static</a:t>
            </a:r>
            <a:r>
              <a:rPr lang="en-US" sz="2400" dirty="0" smtClean="0"/>
              <a:t> (all links between the source/destination nodes/clusters) are defined statically in the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configuration file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 smtClean="0"/>
              <a:t>dynamic</a:t>
            </a:r>
            <a:r>
              <a:rPr lang="en-US" sz="2400" dirty="0" smtClean="0"/>
              <a:t> </a:t>
            </a:r>
            <a:r>
              <a:rPr lang="en-US" sz="2400" dirty="0"/>
              <a:t>(all links between the source/destination nodes/clusters) </a:t>
            </a:r>
            <a:r>
              <a:rPr lang="en-US" sz="2400" dirty="0" smtClean="0"/>
              <a:t>are defined dynamically via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77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The shovel plug-in provides two variants:</a:t>
            </a:r>
          </a:p>
          <a:p>
            <a:endParaRPr lang="en-US" dirty="0"/>
          </a:p>
          <a:p>
            <a:pPr lvl="1"/>
            <a:r>
              <a:rPr lang="en-US" sz="2400" b="1" dirty="0" smtClean="0"/>
              <a:t>static</a:t>
            </a:r>
            <a:r>
              <a:rPr lang="en-US" sz="2400" dirty="0" smtClean="0"/>
              <a:t> (all links between the source/destination nodes/clusters) are defined statically in the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configuration file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 smtClean="0"/>
              <a:t>dynamic</a:t>
            </a:r>
            <a:r>
              <a:rPr lang="en-US" sz="2400" dirty="0" smtClean="0"/>
              <a:t> </a:t>
            </a:r>
            <a:r>
              <a:rPr lang="en-US" sz="2400" dirty="0"/>
              <a:t>(all links between the source/destination nodes/clusters) </a:t>
            </a:r>
            <a:r>
              <a:rPr lang="en-US" sz="2400" dirty="0" smtClean="0"/>
              <a:t>are defined dynamically via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0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 descr="D:\stuff\seminars\BG_JUG\The_RabbitMQ_Message_Broker\resources\4565OS_05_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169467" cy="21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7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Scalability and High Availability in </a:t>
            </a:r>
            <a:br>
              <a:rPr lang="en-US" dirty="0" smtClean="0"/>
            </a:b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14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provides integrations with other protocols such as STOMP, MQTT and LDAP by means of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plug-ins</a:t>
            </a:r>
          </a:p>
          <a:p>
            <a:endParaRPr lang="en-US" sz="3000" dirty="0"/>
          </a:p>
          <a:p>
            <a:r>
              <a:rPr lang="en-US" sz="3000" dirty="0" smtClean="0"/>
              <a:t>The Spring Framework provides integration with AMQP protocol and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in particular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The Spring AMQP framework provides:</a:t>
            </a:r>
          </a:p>
          <a:p>
            <a:endParaRPr lang="en-US" sz="3000" dirty="0"/>
          </a:p>
          <a:p>
            <a:pPr lvl="1"/>
            <a:r>
              <a:rPr lang="en-US" sz="2000" b="1" dirty="0" err="1"/>
              <a:t>RabbitAdmin</a:t>
            </a:r>
            <a:r>
              <a:rPr lang="en-US" sz="2000" dirty="0"/>
              <a:t> class for automatically declaring queues, exchanges and bindings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Listener </a:t>
            </a:r>
            <a:r>
              <a:rPr lang="en-US" sz="2000" dirty="0"/>
              <a:t>container for asynchronous processing of inbound </a:t>
            </a:r>
            <a:r>
              <a:rPr lang="en-US" sz="2000" dirty="0" smtClean="0"/>
              <a:t>messages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/>
              <a:t>RabbitTemplate</a:t>
            </a:r>
            <a:r>
              <a:rPr lang="en-US" sz="2000" dirty="0"/>
              <a:t> </a:t>
            </a:r>
            <a:r>
              <a:rPr lang="en-US" sz="2000" dirty="0" smtClean="0"/>
              <a:t>class for </a:t>
            </a:r>
            <a:r>
              <a:rPr lang="en-US" sz="2000" dirty="0"/>
              <a:t>sending and receiving </a:t>
            </a:r>
            <a:r>
              <a:rPr lang="en-US" sz="2000" dirty="0" smtClean="0"/>
              <a:t>messages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cases include:</a:t>
            </a:r>
          </a:p>
          <a:p>
            <a:pPr marL="0" lvl="1" indent="0">
              <a:buNone/>
            </a:pPr>
            <a:endParaRPr lang="en-US" b="1" dirty="0"/>
          </a:p>
          <a:p>
            <a:pPr lvl="1"/>
            <a:r>
              <a:rPr lang="en-US" dirty="0" smtClean="0"/>
              <a:t>Log aggregation between </a:t>
            </a:r>
            <a:r>
              <a:rPr lang="en-US" dirty="0"/>
              <a:t>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Event propagation between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Offloading long-running tasks to worker nodes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3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Utilities of the Spring AMQP framework can used either directly in Java or preconfigured in the Spring configuration</a:t>
            </a:r>
          </a:p>
          <a:p>
            <a:endParaRPr lang="en-US" sz="3000" dirty="0" smtClean="0"/>
          </a:p>
          <a:p>
            <a:r>
              <a:rPr lang="en-US" sz="3000" dirty="0" smtClean="0"/>
              <a:t>The Spring Integration framework provides adapters for the AMQP protocol</a:t>
            </a:r>
            <a:endParaRPr lang="en-US" sz="30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The following Maven dependency can be used to provide the Spring AMQP framework to the application: </a:t>
            </a:r>
            <a:endParaRPr lang="en-US" sz="30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33800"/>
            <a:ext cx="76962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&lt;dependencies&gt;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org.springframework.amqp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&gt;spring-rabbit&lt;/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&lt;version&gt;1.4.5.RELEASE&lt;/version&gt;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4086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/>
              <a:t>RabbitAdmin</a:t>
            </a:r>
            <a:r>
              <a:rPr lang="en-US" sz="3000" dirty="0" smtClean="0"/>
              <a:t> (plain Java):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362200"/>
            <a:ext cx="84582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RabbitAdmin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admin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RabbitAdmin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Queue("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-queue");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admin.declareQueue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(queue);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exchange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sample-topic-	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admin.declareExchange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(exchange);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admin.declareBinding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BindingBuilder.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(queue).to(exchange)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with("sample-key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20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Container listener (plain Java):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33600"/>
            <a:ext cx="71628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"localhost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SimpleMessageListenerContainer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SimpleMessageListenerContainer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listener = new Object()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 {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("Message received: " + message);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MessageListenerAdapter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adapter =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MessageListenerAdapter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container.setMessageListener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container.setQueueNames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("sample-queue");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87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/>
              <a:t>RabbitTemplate</a:t>
            </a:r>
            <a:r>
              <a:rPr lang="en-US" sz="3000" dirty="0" smtClean="0"/>
              <a:t> (plain Java):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71628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template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template.convertAndSend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("",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-queue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		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-queue test message!");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All of the above examples can be configured using the Spring configuration</a:t>
            </a:r>
          </a:p>
          <a:p>
            <a:endParaRPr lang="en-US" sz="3000" dirty="0"/>
          </a:p>
          <a:p>
            <a:r>
              <a:rPr lang="en-US" sz="3000" dirty="0" smtClean="0"/>
              <a:t>Must cleaner and decouples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configuration for the business logic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2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uses SASL for authentication (SASL PLAIN used by default)</a:t>
            </a:r>
          </a:p>
          <a:p>
            <a:endParaRPr lang="en-US" sz="3000" dirty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uses access control lists (permissions) for authorization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000" dirty="0" smtClean="0"/>
          </a:p>
          <a:p>
            <a:r>
              <a:rPr lang="en-US" sz="3000" dirty="0" smtClean="0"/>
              <a:t>SSL/TLS support can be enabled for the AMQP communication channels</a:t>
            </a:r>
          </a:p>
          <a:p>
            <a:endParaRPr lang="en-US" sz="3000" dirty="0"/>
          </a:p>
          <a:p>
            <a:r>
              <a:rPr lang="en-US" sz="3000" dirty="0" smtClean="0"/>
              <a:t>SSL/TLS support can be enabled for node communication between nodes in a cluster </a:t>
            </a:r>
          </a:p>
          <a:p>
            <a:endParaRPr lang="en-US" sz="3000" dirty="0" smtClean="0"/>
          </a:p>
          <a:p>
            <a:r>
              <a:rPr lang="en-US" sz="3000" dirty="0"/>
              <a:t>SSL/TLS support can be enabled for </a:t>
            </a:r>
            <a:r>
              <a:rPr lang="en-US" sz="3000" dirty="0" smtClean="0"/>
              <a:t>the federation and shovel plug-ins</a:t>
            </a: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Messaging solutions implement different protocols for transferring of messages such as AMQP, XMPP, MQTT and many others</a:t>
            </a:r>
          </a:p>
          <a:p>
            <a:endParaRPr lang="en-US" sz="3000" b="1" dirty="0" smtClean="0"/>
          </a:p>
          <a:p>
            <a:r>
              <a:rPr lang="en-US" sz="3000" dirty="0" smtClean="0"/>
              <a:t>The variety of protocols implies vendor lock-in when using a particular messaging solution (also called a messaging broker)</a:t>
            </a:r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418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is a robust messaging solution that can be used in a variety of scenarios based on you application needs</a:t>
            </a:r>
          </a:p>
          <a:p>
            <a:endParaRPr lang="en-US" sz="3000" dirty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may not be the best possible solution compared to other messaging brokers – always consider benchmarks based on size and number of messages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4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encrypted-tbn0.gstatic.com/images?q=tbn:ANd9GcRIqlBfneaqLblguuxqt1WYBeY-kcrjVuwIOqAcyLK5AMQcXel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77999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packtpub.com/sites/default/files/3209OS_RabbitMQ%20Essentials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30" y="2277999"/>
            <a:ext cx="154376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packtpub.com/sites/default/files/6501OS_RabbitMQ%20Cookboo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77999"/>
            <a:ext cx="1550244" cy="191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	</a:t>
            </a:r>
            <a:r>
              <a:rPr lang="en-US" sz="8000" dirty="0" smtClean="0"/>
              <a:t>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203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variety of messaging brokers can be a choice for applications 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www.riverace.com/images/qpid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20153"/>
            <a:ext cx="1870075" cy="9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abbitmq.com/img/rabbitmq_logo_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240982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3/3a/Tibco_logo-_Palo_Alto,_CA_company-_(PNG)_2013-11-24_16-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34135"/>
            <a:ext cx="2210532" cy="63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wiki.apache.org/confluence/download/attachments/38683/ACTIVEMQ?version=1&amp;modificationDate=1247268698000&amp;api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8878"/>
            <a:ext cx="281940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4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http://diatomenterprises.com/Media/Content/Technologies/msmq_145x7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05" y="4572000"/>
            <a:ext cx="13811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upload.wikimedia.org/wikipedia/he/2/2c/IBM_Web_Sphere_MQ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95750"/>
            <a:ext cx="1885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Messaging solutions provide means for: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securing message transfer, authenticating and authorizing messaging endpoints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outing messages between endpoints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subscribing to the broker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1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13959</TotalTime>
  <Words>1970</Words>
  <Application>Microsoft Office PowerPoint</Application>
  <PresentationFormat>On-screen Show (4:3)</PresentationFormat>
  <Paragraphs>498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Courier New</vt:lpstr>
      <vt:lpstr>Office Theme</vt:lpstr>
      <vt:lpstr>The RabbitMQ Message Broker</vt:lpstr>
      <vt:lpstr>Agenda</vt:lpstr>
      <vt:lpstr>Agenda</vt:lpstr>
      <vt:lpstr>Messaging Basics</vt:lpstr>
      <vt:lpstr>Messaging Basics</vt:lpstr>
      <vt:lpstr>Messaging Basics</vt:lpstr>
      <vt:lpstr>Messaging Basics</vt:lpstr>
      <vt:lpstr>Messaging Basics</vt:lpstr>
      <vt:lpstr>Messaging Basics</vt:lpstr>
      <vt:lpstr>Messaging Basics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Messaging Patterns in RabbitMQ</vt:lpstr>
      <vt:lpstr>Messaging Patterns with RabbitMQ</vt:lpstr>
      <vt:lpstr>Messaging Patterns with RabbitMQ</vt:lpstr>
      <vt:lpstr>RabbitMQ Overview</vt:lpstr>
      <vt:lpstr>Messaging Patterns with RabbitMQ</vt:lpstr>
      <vt:lpstr>RabbitMQ Overview</vt:lpstr>
      <vt:lpstr>Messaging Patterns with RabbitMQ</vt:lpstr>
      <vt:lpstr>RabbitMQ Overview</vt:lpstr>
      <vt:lpstr>Messaging Patterns with RabbitMQ</vt:lpstr>
      <vt:lpstr>RabbitMQ Overview</vt:lpstr>
      <vt:lpstr>Messaging Patterns with RabbitMQ</vt:lpstr>
      <vt:lpstr>Messaging Patterns in RabbitMQ</vt:lpstr>
      <vt:lpstr>Administration</vt:lpstr>
      <vt:lpstr>Administration</vt:lpstr>
      <vt:lpstr>Administration</vt:lpstr>
      <vt:lpstr>Administration</vt:lpstr>
      <vt:lpstr>Administration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 RabbitMQ</vt:lpstr>
      <vt:lpstr>Integrations</vt:lpstr>
      <vt:lpstr>Integrations</vt:lpstr>
      <vt:lpstr>Integrations</vt:lpstr>
      <vt:lpstr>Integrations</vt:lpstr>
      <vt:lpstr>Integrations</vt:lpstr>
      <vt:lpstr>Integrations</vt:lpstr>
      <vt:lpstr>Integrations</vt:lpstr>
      <vt:lpstr>Integrations</vt:lpstr>
      <vt:lpstr>Integrations</vt:lpstr>
      <vt:lpstr>Integrations</vt:lpstr>
      <vt:lpstr>Security</vt:lpstr>
      <vt:lpstr>Security</vt:lpstr>
      <vt:lpstr>Security</vt:lpstr>
      <vt:lpstr>Summary</vt:lpstr>
      <vt:lpstr>Readings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Messaging With RabbitMQ</dc:title>
  <dc:creator>Toshev, Martin</dc:creator>
  <cp:lastModifiedBy>Shantanu Banerjee</cp:lastModifiedBy>
  <cp:revision>557</cp:revision>
  <dcterms:created xsi:type="dcterms:W3CDTF">2006-08-16T00:00:00Z</dcterms:created>
  <dcterms:modified xsi:type="dcterms:W3CDTF">2018-04-17T05:00:48Z</dcterms:modified>
</cp:coreProperties>
</file>