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380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93581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38594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0784" y="125414"/>
            <a:ext cx="2961216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018" y="125414"/>
            <a:ext cx="8682567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01904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34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10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8" y="189657"/>
            <a:ext cx="11744125" cy="605556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4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17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6680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295400"/>
            <a:ext cx="523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295400"/>
            <a:ext cx="523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7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52400"/>
            <a:ext cx="1072515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295400"/>
            <a:ext cx="10725149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39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34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359756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6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6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6680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32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1" y="152400"/>
            <a:ext cx="2679700" cy="6019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2" y="152400"/>
            <a:ext cx="7842249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F9DF3-2B42-426A-8A84-6B20C08D97FE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C6DF1-83F9-4B48-AB49-7504040CD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00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4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69345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018" y="1608138"/>
            <a:ext cx="5767916" cy="4375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134" y="1608138"/>
            <a:ext cx="5767917" cy="4375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610898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9795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998577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29269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04761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66717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79A577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366838"/>
            <a:ext cx="12192000" cy="5695950"/>
          </a:xfrm>
          <a:prstGeom prst="rect">
            <a:avLst/>
          </a:prstGeom>
          <a:gradFill rotWithShape="0">
            <a:gsLst>
              <a:gs pos="0">
                <a:srgbClr val="5C81AA"/>
              </a:gs>
              <a:gs pos="100000">
                <a:srgbClr val="87BEFF"/>
              </a:gs>
            </a:gsLst>
            <a:lin ang="4080000" scaled="1"/>
          </a:gradFill>
          <a:ln w="63500">
            <a:noFill/>
            <a:miter lim="800000"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5018" y="1608138"/>
            <a:ext cx="11739033" cy="4375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1A6080">
                <a:alpha val="50000"/>
              </a:srgbClr>
            </a:outerShdw>
          </a:effectLst>
        </p:spPr>
        <p:txBody>
          <a:bodyPr vert="horz" wrap="square" lIns="32146" tIns="0" rIns="3214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125413"/>
            <a:ext cx="11798300" cy="919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vert="horz" wrap="square" lIns="96437" tIns="0" rIns="115725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0" y="1339850"/>
            <a:ext cx="12192000" cy="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64645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ransition spd="med"/>
  <p:txStyles>
    <p:titleStyle>
      <a:lvl1pPr marL="9525" indent="7938" algn="l" defTabSz="642938" rtl="0" eaLnBrk="1" fontAlgn="base" hangingPunct="1">
        <a:spcBef>
          <a:spcPts val="213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9525" indent="7938" algn="l" defTabSz="642938" rtl="0" eaLnBrk="1" fontAlgn="base" hangingPunct="1">
        <a:spcBef>
          <a:spcPts val="213"/>
        </a:spcBef>
        <a:spcAft>
          <a:spcPct val="0"/>
        </a:spcAft>
        <a:defRPr sz="5600">
          <a:solidFill>
            <a:schemeClr val="tx1"/>
          </a:solidFill>
          <a:latin typeface="Gill Sans" charset="0"/>
          <a:sym typeface="Gill Sans" charset="0"/>
        </a:defRPr>
      </a:lvl2pPr>
      <a:lvl3pPr marL="9525" indent="7938" algn="l" defTabSz="642938" rtl="0" eaLnBrk="1" fontAlgn="base" hangingPunct="1">
        <a:spcBef>
          <a:spcPts val="213"/>
        </a:spcBef>
        <a:spcAft>
          <a:spcPct val="0"/>
        </a:spcAft>
        <a:defRPr sz="5600">
          <a:solidFill>
            <a:schemeClr val="tx1"/>
          </a:solidFill>
          <a:latin typeface="Gill Sans" charset="0"/>
          <a:sym typeface="Gill Sans" charset="0"/>
        </a:defRPr>
      </a:lvl3pPr>
      <a:lvl4pPr marL="9525" indent="7938" algn="l" defTabSz="642938" rtl="0" eaLnBrk="1" fontAlgn="base" hangingPunct="1">
        <a:spcBef>
          <a:spcPts val="213"/>
        </a:spcBef>
        <a:spcAft>
          <a:spcPct val="0"/>
        </a:spcAft>
        <a:defRPr sz="5600">
          <a:solidFill>
            <a:schemeClr val="tx1"/>
          </a:solidFill>
          <a:latin typeface="Gill Sans" charset="0"/>
          <a:sym typeface="Gill Sans" charset="0"/>
        </a:defRPr>
      </a:lvl4pPr>
      <a:lvl5pPr marL="9525" indent="7938" algn="l" defTabSz="642938" rtl="0" eaLnBrk="1" fontAlgn="base" hangingPunct="1">
        <a:spcBef>
          <a:spcPts val="213"/>
        </a:spcBef>
        <a:spcAft>
          <a:spcPct val="0"/>
        </a:spcAft>
        <a:defRPr sz="5600">
          <a:solidFill>
            <a:schemeClr val="tx1"/>
          </a:solidFill>
          <a:latin typeface="Gill Sans" charset="0"/>
          <a:sym typeface="Gill Sans" charset="0"/>
        </a:defRPr>
      </a:lvl5pPr>
      <a:lvl6pPr marL="466725" indent="7938" algn="l" defTabSz="642938" rtl="0" eaLnBrk="1" fontAlgn="base" hangingPunct="1">
        <a:spcBef>
          <a:spcPts val="213"/>
        </a:spcBef>
        <a:spcAft>
          <a:spcPct val="0"/>
        </a:spcAft>
        <a:defRPr sz="5600">
          <a:solidFill>
            <a:schemeClr val="tx1"/>
          </a:solidFill>
          <a:latin typeface="Gill Sans" charset="0"/>
          <a:sym typeface="Gill Sans" charset="0"/>
        </a:defRPr>
      </a:lvl6pPr>
      <a:lvl7pPr marL="923925" indent="7938" algn="l" defTabSz="642938" rtl="0" eaLnBrk="1" fontAlgn="base" hangingPunct="1">
        <a:spcBef>
          <a:spcPts val="213"/>
        </a:spcBef>
        <a:spcAft>
          <a:spcPct val="0"/>
        </a:spcAft>
        <a:defRPr sz="5600">
          <a:solidFill>
            <a:schemeClr val="tx1"/>
          </a:solidFill>
          <a:latin typeface="Gill Sans" charset="0"/>
          <a:sym typeface="Gill Sans" charset="0"/>
        </a:defRPr>
      </a:lvl7pPr>
      <a:lvl8pPr marL="1381125" indent="7938" algn="l" defTabSz="642938" rtl="0" eaLnBrk="1" fontAlgn="base" hangingPunct="1">
        <a:spcBef>
          <a:spcPts val="213"/>
        </a:spcBef>
        <a:spcAft>
          <a:spcPct val="0"/>
        </a:spcAft>
        <a:defRPr sz="5600">
          <a:solidFill>
            <a:schemeClr val="tx1"/>
          </a:solidFill>
          <a:latin typeface="Gill Sans" charset="0"/>
          <a:sym typeface="Gill Sans" charset="0"/>
        </a:defRPr>
      </a:lvl8pPr>
      <a:lvl9pPr marL="1838325" indent="7938" algn="l" defTabSz="642938" rtl="0" eaLnBrk="1" fontAlgn="base" hangingPunct="1">
        <a:spcBef>
          <a:spcPts val="213"/>
        </a:spcBef>
        <a:spcAft>
          <a:spcPct val="0"/>
        </a:spcAft>
        <a:defRPr sz="5600">
          <a:solidFill>
            <a:schemeClr val="tx1"/>
          </a:solidFill>
          <a:latin typeface="Gill Sans" charset="0"/>
          <a:sym typeface="Gill Sans" charset="0"/>
        </a:defRPr>
      </a:lvl9pPr>
    </p:titleStyle>
    <p:bodyStyle>
      <a:lvl1pPr marL="366713" indent="-366713" algn="l" defTabSz="642938" rtl="0" eaLnBrk="1" fontAlgn="base" hangingPunct="1">
        <a:spcBef>
          <a:spcPts val="1400"/>
        </a:spcBef>
        <a:spcAft>
          <a:spcPct val="0"/>
        </a:spcAft>
        <a:buSzPct val="10800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71550" indent="-352425" algn="l" defTabSz="642938" rtl="0" eaLnBrk="1" fontAlgn="base" hangingPunct="1">
        <a:spcBef>
          <a:spcPts val="350"/>
        </a:spcBef>
        <a:spcAft>
          <a:spcPct val="0"/>
        </a:spcAft>
        <a:buSzPct val="118000"/>
        <a:buChar char="•"/>
        <a:defRPr sz="2400">
          <a:solidFill>
            <a:schemeClr val="tx1"/>
          </a:solidFill>
          <a:latin typeface="+mn-lt"/>
          <a:sym typeface="Gill Sans" charset="0"/>
        </a:defRPr>
      </a:lvl2pPr>
      <a:lvl3pPr marL="1436688" indent="-352425" algn="l" defTabSz="642938" rtl="0" eaLnBrk="1" fontAlgn="base" hangingPunct="1">
        <a:spcBef>
          <a:spcPts val="488"/>
        </a:spcBef>
        <a:spcAft>
          <a:spcPct val="0"/>
        </a:spcAft>
        <a:buSzPct val="118000"/>
        <a:buChar char="•"/>
        <a:defRPr sz="2100">
          <a:solidFill>
            <a:schemeClr val="tx1"/>
          </a:solidFill>
          <a:latin typeface="+mn-lt"/>
          <a:sym typeface="Gill Sans" charset="0"/>
        </a:defRPr>
      </a:lvl3pPr>
      <a:lvl4pPr marL="1862138" indent="-333375" algn="l" defTabSz="642938" rtl="0" eaLnBrk="1" fontAlgn="base" hangingPunct="1">
        <a:spcBef>
          <a:spcPts val="488"/>
        </a:spcBef>
        <a:spcAft>
          <a:spcPct val="0"/>
        </a:spcAft>
        <a:buSzPct val="118000"/>
        <a:buChar char="•"/>
        <a:defRPr>
          <a:solidFill>
            <a:schemeClr val="tx1"/>
          </a:solidFill>
          <a:latin typeface="+mn-lt"/>
          <a:sym typeface="Gill Sans" charset="0"/>
        </a:defRPr>
      </a:lvl4pPr>
      <a:lvl5pPr marL="2306638" indent="-301625" algn="l" defTabSz="642938" rtl="0" eaLnBrk="1" fontAlgn="base" hangingPunct="1">
        <a:spcBef>
          <a:spcPts val="488"/>
        </a:spcBef>
        <a:spcAft>
          <a:spcPct val="0"/>
        </a:spcAft>
        <a:buSzPct val="118000"/>
        <a:buChar char="•"/>
        <a:defRPr>
          <a:solidFill>
            <a:schemeClr val="tx1"/>
          </a:solidFill>
          <a:latin typeface="+mn-lt"/>
          <a:sym typeface="Gill Sans" charset="0"/>
        </a:defRPr>
      </a:lvl5pPr>
      <a:lvl6pPr marL="2763838" indent="-301625" algn="l" defTabSz="642938" rtl="0" eaLnBrk="1" fontAlgn="base" hangingPunct="1">
        <a:spcBef>
          <a:spcPts val="488"/>
        </a:spcBef>
        <a:spcAft>
          <a:spcPct val="0"/>
        </a:spcAft>
        <a:buSzPct val="118000"/>
        <a:buChar char="•"/>
        <a:defRPr>
          <a:solidFill>
            <a:schemeClr val="tx1"/>
          </a:solidFill>
          <a:latin typeface="+mn-lt"/>
          <a:sym typeface="Gill Sans" charset="0"/>
        </a:defRPr>
      </a:lvl6pPr>
      <a:lvl7pPr marL="3221038" indent="-301625" algn="l" defTabSz="642938" rtl="0" eaLnBrk="1" fontAlgn="base" hangingPunct="1">
        <a:spcBef>
          <a:spcPts val="488"/>
        </a:spcBef>
        <a:spcAft>
          <a:spcPct val="0"/>
        </a:spcAft>
        <a:buSzPct val="118000"/>
        <a:buChar char="•"/>
        <a:defRPr>
          <a:solidFill>
            <a:schemeClr val="tx1"/>
          </a:solidFill>
          <a:latin typeface="+mn-lt"/>
          <a:sym typeface="Gill Sans" charset="0"/>
        </a:defRPr>
      </a:lvl7pPr>
      <a:lvl8pPr marL="3678238" indent="-301625" algn="l" defTabSz="642938" rtl="0" eaLnBrk="1" fontAlgn="base" hangingPunct="1">
        <a:spcBef>
          <a:spcPts val="488"/>
        </a:spcBef>
        <a:spcAft>
          <a:spcPct val="0"/>
        </a:spcAft>
        <a:buSzPct val="118000"/>
        <a:buChar char="•"/>
        <a:defRPr>
          <a:solidFill>
            <a:schemeClr val="tx1"/>
          </a:solidFill>
          <a:latin typeface="+mn-lt"/>
          <a:sym typeface="Gill Sans" charset="0"/>
        </a:defRPr>
      </a:lvl8pPr>
      <a:lvl9pPr marL="4135438" indent="-301625" algn="l" defTabSz="642938" rtl="0" eaLnBrk="1" fontAlgn="base" hangingPunct="1">
        <a:spcBef>
          <a:spcPts val="488"/>
        </a:spcBef>
        <a:spcAft>
          <a:spcPct val="0"/>
        </a:spcAft>
        <a:buSzPct val="118000"/>
        <a:buChar char="•"/>
        <a:defRPr>
          <a:solidFill>
            <a:schemeClr val="tx1"/>
          </a:solidFill>
          <a:latin typeface="+mn-lt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350" y="116633"/>
            <a:ext cx="11744125" cy="605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812800" y="6324600"/>
            <a:ext cx="10566400" cy="0"/>
          </a:xfrm>
          <a:prstGeom prst="line">
            <a:avLst/>
          </a:prstGeom>
          <a:noFill/>
          <a:ln w="3175">
            <a:solidFill>
              <a:srgbClr val="EE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7626"/>
            <a:ext cx="2641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352EE14-9F67-41AF-860F-7F582CCD5C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7" r:id="rId5"/>
    <p:sldLayoutId id="2147483809" r:id="rId6"/>
    <p:sldLayoutId id="2147483810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o"/>
        <a:defRPr sz="2200" kern="1200">
          <a:solidFill>
            <a:schemeClr val="folHlink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E9BC-1A41-4A60-859F-6853703A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5BDD-D455-442C-8ABA-A6FD9A594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4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D31731-B5EB-471A-AFE3-7404937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668000" cy="841513"/>
          </a:xfrm>
        </p:spPr>
        <p:txBody>
          <a:bodyPr/>
          <a:lstStyle/>
          <a:p>
            <a:r>
              <a:rPr lang="en-IN" sz="2800" b="1" dirty="0"/>
              <a:t>How to define functions</a:t>
            </a:r>
            <a:br>
              <a:rPr lang="en-IN" sz="2800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F1F8C-DAA9-406E-B429-9C388C10E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529" y="1020418"/>
            <a:ext cx="10668000" cy="66260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function_name</a:t>
            </a:r>
            <a:r>
              <a:rPr lang="en-IN" dirty="0"/>
              <a:t> (param1[:type], param2[:type], param3[:type])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26328-C12E-41A6-A95F-98603D15BFCF}"/>
              </a:ext>
            </a:extLst>
          </p:cNvPr>
          <p:cNvSpPr txBox="1"/>
          <p:nvPr/>
        </p:nvSpPr>
        <p:spPr>
          <a:xfrm>
            <a:off x="775529" y="2274838"/>
            <a:ext cx="10469494" cy="23083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function 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getEmployeeDetails</a:t>
            </a:r>
            <a:r>
              <a:rPr lang="en-IN" b="0" dirty="0"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empId:number,name:string,salary:number,</a:t>
            </a:r>
            <a:r>
              <a:rPr lang="en-IN" b="1" dirty="0" err="1">
                <a:effectLst/>
                <a:latin typeface="Consolas" panose="020B0609020204030204" pitchFamily="49" charset="0"/>
              </a:rPr>
              <a:t>email</a:t>
            </a:r>
            <a:r>
              <a:rPr lang="en-IN" b="1" dirty="0">
                <a:effectLst/>
                <a:latin typeface="Consolas" panose="020B0609020204030204" pitchFamily="49" charset="0"/>
              </a:rPr>
              <a:t>?:</a:t>
            </a:r>
            <a:r>
              <a:rPr lang="en-IN" b="0" dirty="0">
                <a:effectLst/>
                <a:latin typeface="Consolas" panose="020B0609020204030204" pitchFamily="49" charset="0"/>
              </a:rPr>
              <a:t>string){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console.log(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empId</a:t>
            </a:r>
            <a:r>
              <a:rPr lang="en-IN" b="0" dirty="0">
                <a:effectLst/>
                <a:latin typeface="Consolas" panose="020B0609020204030204" pitchFamily="49" charset="0"/>
              </a:rPr>
              <a:t>+' '+name+" "+salary+" "+email);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 err="1">
                <a:effectLst/>
                <a:latin typeface="Consolas" panose="020B0609020204030204" pitchFamily="49" charset="0"/>
              </a:rPr>
              <a:t>getEmployeeDetails</a:t>
            </a:r>
            <a:r>
              <a:rPr lang="en-IN" b="0" dirty="0">
                <a:effectLst/>
                <a:latin typeface="Consolas" panose="020B0609020204030204" pitchFamily="49" charset="0"/>
              </a:rPr>
              <a:t>(123,"Shantanu",45000);</a:t>
            </a:r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getEmployeeDetails</a:t>
            </a:r>
            <a:r>
              <a:rPr lang="en-IN" b="0" dirty="0">
                <a:effectLst/>
                <a:latin typeface="Consolas" panose="020B0609020204030204" pitchFamily="49" charset="0"/>
              </a:rPr>
              <a:t>(123,"Shantanu",45000,"sbtalk@yahoo.com");</a:t>
            </a:r>
          </a:p>
          <a:p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8A23E4A-A109-41A0-BA07-82E5B37EC6F5}"/>
              </a:ext>
            </a:extLst>
          </p:cNvPr>
          <p:cNvSpPr/>
          <p:nvPr/>
        </p:nvSpPr>
        <p:spPr bwMode="auto">
          <a:xfrm>
            <a:off x="9793356" y="1813280"/>
            <a:ext cx="258418" cy="437321"/>
          </a:xfrm>
          <a:prstGeom prst="downArrow">
            <a:avLst>
              <a:gd name="adj1" fmla="val 50000"/>
              <a:gd name="adj2" fmla="val 439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D9894-99B3-4329-81ED-5C709ED2A7DC}"/>
              </a:ext>
            </a:extLst>
          </p:cNvPr>
          <p:cNvSpPr txBox="1"/>
          <p:nvPr/>
        </p:nvSpPr>
        <p:spPr>
          <a:xfrm>
            <a:off x="812800" y="4837043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If any function parameter ends with ‘?’, then it becomes optional</a:t>
            </a:r>
          </a:p>
        </p:txBody>
      </p:sp>
    </p:spTree>
    <p:extLst>
      <p:ext uri="{BB962C8B-B14F-4D97-AF65-F5344CB8AC3E}">
        <p14:creationId xmlns:p14="http://schemas.microsoft.com/office/powerpoint/2010/main" val="66225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DB67-49AE-4E31-BEDB-9B2F5A4D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examples of Control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BB3B2-84E2-495B-805E-BD374C8E061E}"/>
              </a:ext>
            </a:extLst>
          </p:cNvPr>
          <p:cNvSpPr txBox="1"/>
          <p:nvPr/>
        </p:nvSpPr>
        <p:spPr>
          <a:xfrm>
            <a:off x="556591" y="1311966"/>
            <a:ext cx="413574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 marks = 80;</a:t>
            </a:r>
          </a:p>
          <a:p>
            <a:r>
              <a:rPr lang="en-US" b="1" dirty="0"/>
              <a:t>if </a:t>
            </a:r>
            <a:r>
              <a:rPr lang="en-US" dirty="0"/>
              <a:t>(marks &gt; 45) {</a:t>
            </a:r>
          </a:p>
          <a:p>
            <a:r>
              <a:rPr lang="en-US" dirty="0"/>
              <a:t>   console.log("You passed the exam");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205F7-9DE8-4399-91B8-DEB85D6A4BE9}"/>
              </a:ext>
            </a:extLst>
          </p:cNvPr>
          <p:cNvSpPr txBox="1"/>
          <p:nvPr/>
        </p:nvSpPr>
        <p:spPr>
          <a:xfrm>
            <a:off x="557126" y="2757461"/>
            <a:ext cx="401590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 marks = 80;</a:t>
            </a:r>
          </a:p>
          <a:p>
            <a:r>
              <a:rPr lang="en-US" b="1" dirty="0"/>
              <a:t>if </a:t>
            </a:r>
            <a:r>
              <a:rPr lang="en-US" dirty="0"/>
              <a:t>(marks &gt; 45) {</a:t>
            </a:r>
          </a:p>
          <a:p>
            <a:r>
              <a:rPr lang="en-US" dirty="0"/>
              <a:t>   console.log("Yu passed the exam");</a:t>
            </a:r>
          </a:p>
          <a:p>
            <a:r>
              <a:rPr lang="en-US" dirty="0"/>
              <a:t>}else{</a:t>
            </a:r>
          </a:p>
          <a:p>
            <a:r>
              <a:rPr lang="en-US" dirty="0"/>
              <a:t>     console.log("You failed!!");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F26AC-F9C1-417A-BF95-817D5D3EA0F0}"/>
              </a:ext>
            </a:extLst>
          </p:cNvPr>
          <p:cNvSpPr txBox="1"/>
          <p:nvPr/>
        </p:nvSpPr>
        <p:spPr>
          <a:xfrm>
            <a:off x="556591" y="4756953"/>
            <a:ext cx="413574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var </a:t>
            </a:r>
            <a:r>
              <a:rPr lang="en-IN" dirty="0" err="1"/>
              <a:t>num</a:t>
            </a:r>
            <a:r>
              <a:rPr lang="en-IN" dirty="0"/>
              <a:t>=2;</a:t>
            </a:r>
          </a:p>
          <a:p>
            <a:r>
              <a:rPr lang="en-IN" dirty="0"/>
              <a:t>for(let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num;i</a:t>
            </a:r>
            <a:r>
              <a:rPr lang="en-IN" dirty="0"/>
              <a:t>&lt;=7;i++) {</a:t>
            </a:r>
          </a:p>
          <a:p>
            <a:r>
              <a:rPr lang="en-IN" dirty="0"/>
              <a:t>   console.log("execution no "+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1A6CB-A9E9-4B4B-B07A-5F3A57306A39}"/>
              </a:ext>
            </a:extLst>
          </p:cNvPr>
          <p:cNvSpPr txBox="1"/>
          <p:nvPr/>
        </p:nvSpPr>
        <p:spPr>
          <a:xfrm>
            <a:off x="5691062" y="1311966"/>
            <a:ext cx="4518991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/>
              <a:t>var num=0;</a:t>
            </a:r>
          </a:p>
          <a:p>
            <a:r>
              <a:rPr lang="en-IN"/>
              <a:t>while(num &lt;6) { </a:t>
            </a:r>
          </a:p>
          <a:p>
            <a:r>
              <a:rPr lang="en-IN"/>
              <a:t>    console.log("in While loop"+num);</a:t>
            </a:r>
          </a:p>
          <a:p>
            <a:r>
              <a:rPr lang="en-IN"/>
              <a:t>	num++;</a:t>
            </a:r>
          </a:p>
          <a:p>
            <a:r>
              <a:rPr lang="en-IN"/>
              <a:t>}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FCDCD-3AC6-4B3B-9EE1-B893190F28A1}"/>
              </a:ext>
            </a:extLst>
          </p:cNvPr>
          <p:cNvSpPr txBox="1"/>
          <p:nvPr/>
        </p:nvSpPr>
        <p:spPr>
          <a:xfrm>
            <a:off x="5691062" y="3429000"/>
            <a:ext cx="4518991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var </a:t>
            </a:r>
            <a:r>
              <a:rPr lang="en-IN" dirty="0" err="1"/>
              <a:t>num</a:t>
            </a:r>
            <a:r>
              <a:rPr lang="en-IN" dirty="0"/>
              <a:t>=0;</a:t>
            </a:r>
          </a:p>
          <a:p>
            <a:r>
              <a:rPr lang="en-IN" dirty="0"/>
              <a:t>do{ </a:t>
            </a:r>
          </a:p>
          <a:p>
            <a:r>
              <a:rPr lang="en-IN" dirty="0"/>
              <a:t>    console.log("in While loop"+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/>
              <a:t>	</a:t>
            </a:r>
            <a:r>
              <a:rPr lang="en-IN" dirty="0" err="1"/>
              <a:t>num</a:t>
            </a:r>
            <a:r>
              <a:rPr lang="en-IN" dirty="0"/>
              <a:t>++;</a:t>
            </a:r>
          </a:p>
          <a:p>
            <a:r>
              <a:rPr lang="en-IN" dirty="0"/>
              <a:t>} while(</a:t>
            </a:r>
            <a:r>
              <a:rPr lang="en-IN" dirty="0" err="1"/>
              <a:t>num</a:t>
            </a:r>
            <a:r>
              <a:rPr lang="en-IN" dirty="0"/>
              <a:t> &lt;6) ;</a:t>
            </a:r>
          </a:p>
        </p:txBody>
      </p:sp>
    </p:spTree>
    <p:extLst>
      <p:ext uri="{BB962C8B-B14F-4D97-AF65-F5344CB8AC3E}">
        <p14:creationId xmlns:p14="http://schemas.microsoft.com/office/powerpoint/2010/main" val="350730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A32BC-9696-40CF-A945-200E0BCB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 in 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DB305-0BB3-4CE6-BD93-71ACE2AF9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868" y="990600"/>
            <a:ext cx="10725149" cy="2203174"/>
          </a:xfrm>
        </p:spPr>
        <p:txBody>
          <a:bodyPr/>
          <a:lstStyle/>
          <a:p>
            <a:r>
              <a:rPr lang="en-IN" dirty="0"/>
              <a:t>In Arrays, we need to store values of the same type.</a:t>
            </a:r>
          </a:p>
          <a:p>
            <a:r>
              <a:rPr lang="en-IN" dirty="0"/>
              <a:t>Tuples allow us to store values of different types in single variable.</a:t>
            </a:r>
          </a:p>
          <a:p>
            <a:r>
              <a:rPr lang="en-IN" dirty="0"/>
              <a:t>Tuples are declared as 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var </a:t>
            </a:r>
            <a:r>
              <a:rPr lang="en-US" dirty="0" err="1"/>
              <a:t>tuple_name</a:t>
            </a:r>
            <a:r>
              <a:rPr lang="en-US" dirty="0"/>
              <a:t> = [value1,value2,value3,…value n]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16A58-D1D3-4315-AD03-CD6D61FC09C2}"/>
              </a:ext>
            </a:extLst>
          </p:cNvPr>
          <p:cNvSpPr txBox="1"/>
          <p:nvPr/>
        </p:nvSpPr>
        <p:spPr>
          <a:xfrm>
            <a:off x="1435653" y="3292158"/>
            <a:ext cx="813241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Example:</a:t>
            </a:r>
          </a:p>
          <a:p>
            <a:r>
              <a:rPr lang="en-IN" dirty="0"/>
              <a:t>var emp=[123,"Shantanu","Hyderabad",45000,9.5];</a:t>
            </a:r>
          </a:p>
          <a:p>
            <a:r>
              <a:rPr lang="en-IN" dirty="0"/>
              <a:t>console.log(emp[0]+" "+emp[1]+" "+emp[2]+" "+emp[3]+' '+emp[4]);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856C1-3B7C-45AB-B1E3-208764F698FC}"/>
              </a:ext>
            </a:extLst>
          </p:cNvPr>
          <p:cNvSpPr txBox="1"/>
          <p:nvPr/>
        </p:nvSpPr>
        <p:spPr>
          <a:xfrm>
            <a:off x="1435652" y="4744278"/>
            <a:ext cx="551946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Operations in Tuple 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push() appends an item to the tuple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pop() removes and returns the last value in the tuple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4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202954-FBB1-42BF-9709-2EF43ACE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E54A6-C901-4222-9264-26CFB7E0E4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0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197C62-714E-462C-9263-FA0ACA71D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8" y="189657"/>
            <a:ext cx="11744125" cy="2725821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What is TypeScript</a:t>
            </a:r>
          </a:p>
          <a:p>
            <a:r>
              <a:rPr lang="en-US" sz="2400" dirty="0"/>
              <a:t>TypeScript is a typed superset of JavaScript that compiles to plain JavaScript.</a:t>
            </a:r>
          </a:p>
          <a:p>
            <a:r>
              <a:rPr lang="en-US" sz="2400" dirty="0"/>
              <a:t>TypeScript is pure object oriented with classes, interfaces and statically typed like C# or Java.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C3FA54-80D5-41A1-8792-2ACDEC7E3192}"/>
              </a:ext>
            </a:extLst>
          </p:cNvPr>
          <p:cNvSpPr/>
          <p:nvPr/>
        </p:nvSpPr>
        <p:spPr bwMode="auto">
          <a:xfrm>
            <a:off x="609600" y="3909391"/>
            <a:ext cx="1881809" cy="874644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8C8BF-1C00-462D-B3FB-B8A6E1A8B460}"/>
              </a:ext>
            </a:extLst>
          </p:cNvPr>
          <p:cNvSpPr txBox="1"/>
          <p:nvPr/>
        </p:nvSpPr>
        <p:spPr>
          <a:xfrm>
            <a:off x="1047802" y="41620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demo.ts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2B7C7CF-49ED-4975-AC8C-F2C0F0EFCE1A}"/>
              </a:ext>
            </a:extLst>
          </p:cNvPr>
          <p:cNvSpPr/>
          <p:nvPr/>
        </p:nvSpPr>
        <p:spPr bwMode="auto">
          <a:xfrm>
            <a:off x="2491407" y="4162047"/>
            <a:ext cx="1126436" cy="3693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C87A0-0B16-4A56-80BB-8CC343FE81BA}"/>
              </a:ext>
            </a:extLst>
          </p:cNvPr>
          <p:cNvSpPr/>
          <p:nvPr/>
        </p:nvSpPr>
        <p:spPr bwMode="auto">
          <a:xfrm>
            <a:off x="3617843" y="3326296"/>
            <a:ext cx="3114261" cy="206733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AF1A1-76FE-4B92-8604-20D5D5C00FFB}"/>
              </a:ext>
            </a:extLst>
          </p:cNvPr>
          <p:cNvSpPr txBox="1"/>
          <p:nvPr/>
        </p:nvSpPr>
        <p:spPr>
          <a:xfrm>
            <a:off x="3833778" y="3429000"/>
            <a:ext cx="27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TypeScript Compiler (</a:t>
            </a:r>
            <a:r>
              <a:rPr lang="en-IN" dirty="0" err="1"/>
              <a:t>tsc</a:t>
            </a:r>
            <a:r>
              <a:rPr lang="en-IN" dirty="0"/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5C5C11-4779-475C-98B7-1BAE62F4D8C2}"/>
              </a:ext>
            </a:extLst>
          </p:cNvPr>
          <p:cNvSpPr/>
          <p:nvPr/>
        </p:nvSpPr>
        <p:spPr bwMode="auto">
          <a:xfrm>
            <a:off x="4207568" y="4061791"/>
            <a:ext cx="1881809" cy="874644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80144-85D4-45A5-8D31-3D469EC45302}"/>
              </a:ext>
            </a:extLst>
          </p:cNvPr>
          <p:cNvSpPr txBox="1"/>
          <p:nvPr/>
        </p:nvSpPr>
        <p:spPr>
          <a:xfrm>
            <a:off x="4645770" y="43144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demo.ts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3B4472-C1C6-4AE2-9371-B241BBF0271F}"/>
              </a:ext>
            </a:extLst>
          </p:cNvPr>
          <p:cNvSpPr/>
          <p:nvPr/>
        </p:nvSpPr>
        <p:spPr bwMode="auto">
          <a:xfrm>
            <a:off x="8030817" y="3798332"/>
            <a:ext cx="1881809" cy="98570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49BE8-1BE1-4476-BFF0-9D707A164A29}"/>
              </a:ext>
            </a:extLst>
          </p:cNvPr>
          <p:cNvSpPr txBox="1"/>
          <p:nvPr/>
        </p:nvSpPr>
        <p:spPr>
          <a:xfrm>
            <a:off x="8574157" y="41620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demo.js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308130B-19D2-4A00-A77B-3ACF9D3E93DE}"/>
              </a:ext>
            </a:extLst>
          </p:cNvPr>
          <p:cNvSpPr/>
          <p:nvPr/>
        </p:nvSpPr>
        <p:spPr bwMode="auto">
          <a:xfrm>
            <a:off x="6738731" y="4168675"/>
            <a:ext cx="1292085" cy="3693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7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2E4780-878D-48F7-AFEC-2260A1CF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189657"/>
            <a:ext cx="11224591" cy="6055568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Features</a:t>
            </a:r>
          </a:p>
          <a:p>
            <a:r>
              <a:rPr lang="en-US" sz="2400" dirty="0"/>
              <a:t>TypeScript supports Static typing, Strongly type, Modules, Optional Parameters and more.</a:t>
            </a:r>
          </a:p>
          <a:p>
            <a:r>
              <a:rPr lang="en-US" sz="2400" dirty="0"/>
              <a:t>TypeScript is object-oriented and supports features such as classes, interfaces, inheritance, generics.</a:t>
            </a:r>
          </a:p>
          <a:p>
            <a:r>
              <a:rPr lang="en-US" sz="2400" dirty="0"/>
              <a:t>TypeScript provides compile time error-checking.</a:t>
            </a:r>
          </a:p>
          <a:p>
            <a:r>
              <a:rPr lang="en-US" sz="2400" dirty="0"/>
              <a:t>TypeScript supports the latest JavaScript features, including ECMAScript 2015.</a:t>
            </a:r>
          </a:p>
          <a:p>
            <a:r>
              <a:rPr lang="en-US" sz="2400" dirty="0"/>
              <a:t>TypeScript supports all the benefits of ES6.</a:t>
            </a:r>
          </a:p>
          <a:p>
            <a:r>
              <a:rPr lang="en-US" sz="2400" dirty="0"/>
              <a:t>Developers can save a lot of time with TypeScript.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427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C6CBD7-C322-4A1E-AFEB-7E3BAA3D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TypeScript Syntax</a:t>
            </a:r>
          </a:p>
          <a:p>
            <a:r>
              <a:rPr lang="en-IN" dirty="0"/>
              <a:t>Syntax defines a set of rules as how to define</a:t>
            </a:r>
          </a:p>
          <a:p>
            <a:pPr lvl="1"/>
            <a:r>
              <a:rPr lang="en-IN" b="0" i="0" dirty="0">
                <a:effectLst/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IN" b="0" i="0" dirty="0">
                <a:effectLst/>
                <a:latin typeface="Arial" panose="020B0604020202020204" pitchFamily="34" charset="0"/>
              </a:rPr>
              <a:t>Functions</a:t>
            </a:r>
          </a:p>
          <a:p>
            <a:pPr lvl="1"/>
            <a:r>
              <a:rPr lang="en-IN" b="0" i="0" dirty="0">
                <a:effectLst/>
                <a:latin typeface="Arial" panose="020B0604020202020204" pitchFamily="34" charset="0"/>
              </a:rPr>
              <a:t>Variables</a:t>
            </a:r>
          </a:p>
          <a:p>
            <a:pPr lvl="1"/>
            <a:r>
              <a:rPr lang="en-IN" b="0" i="0" dirty="0">
                <a:effectLst/>
                <a:latin typeface="Arial" panose="020B0604020202020204" pitchFamily="34" charset="0"/>
              </a:rPr>
              <a:t>Statements and Expressions</a:t>
            </a:r>
          </a:p>
          <a:p>
            <a:pPr lvl="1"/>
            <a:r>
              <a:rPr lang="en-IN" b="0" i="0" dirty="0">
                <a:effectLst/>
                <a:latin typeface="Arial" panose="020B0604020202020204" pitchFamily="34" charset="0"/>
              </a:rPr>
              <a:t>Comments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23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154AC5-086B-41F0-BFCB-4B994AF7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8" y="189657"/>
            <a:ext cx="11744125" cy="804256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Your first TypeScript code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C5263-7107-4D85-A530-D6CC4FE5CD96}"/>
              </a:ext>
            </a:extLst>
          </p:cNvPr>
          <p:cNvSpPr txBox="1"/>
          <p:nvPr/>
        </p:nvSpPr>
        <p:spPr>
          <a:xfrm>
            <a:off x="887896" y="1103193"/>
            <a:ext cx="10508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I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message:string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=“hi from TypeScript, Happy Learning”;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console.log(message);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68439-33A6-44C2-AF41-FA23880D8FE9}"/>
              </a:ext>
            </a:extLst>
          </p:cNvPr>
          <p:cNvSpPr txBox="1"/>
          <p:nvPr/>
        </p:nvSpPr>
        <p:spPr>
          <a:xfrm>
            <a:off x="1070253" y="2303522"/>
            <a:ext cx="79005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Create a folder “</a:t>
            </a:r>
            <a:r>
              <a:rPr lang="en-IN" dirty="0" err="1"/>
              <a:t>demots</a:t>
            </a:r>
            <a:r>
              <a:rPr lang="en-IN" dirty="0"/>
              <a:t>” in your filesystem</a:t>
            </a:r>
          </a:p>
          <a:p>
            <a:pPr marL="342900" indent="-342900">
              <a:buAutoNum type="arabicPeriod"/>
            </a:pPr>
            <a:r>
              <a:rPr lang="en-IN" dirty="0"/>
              <a:t>Open </a:t>
            </a:r>
            <a:r>
              <a:rPr lang="en-IN" dirty="0" err="1"/>
              <a:t>VisulaStudio</a:t>
            </a:r>
            <a:r>
              <a:rPr lang="en-IN" dirty="0"/>
              <a:t> Code IDE</a:t>
            </a:r>
          </a:p>
          <a:p>
            <a:pPr marL="342900" indent="-342900">
              <a:buAutoNum type="arabicPeriod"/>
            </a:pPr>
            <a:r>
              <a:rPr lang="en-IN" dirty="0"/>
              <a:t>Open the folder “</a:t>
            </a:r>
            <a:r>
              <a:rPr lang="en-IN" dirty="0" err="1"/>
              <a:t>demots</a:t>
            </a:r>
            <a:r>
              <a:rPr lang="en-IN" dirty="0"/>
              <a:t>” in Visual Studio Code</a:t>
            </a:r>
          </a:p>
          <a:p>
            <a:pPr marL="342900" indent="-342900">
              <a:buAutoNum type="arabicPeriod"/>
            </a:pPr>
            <a:r>
              <a:rPr lang="en-IN" dirty="0"/>
              <a:t>Create a file named </a:t>
            </a:r>
            <a:r>
              <a:rPr lang="en-IN" b="1" dirty="0" err="1"/>
              <a:t>sample.ts</a:t>
            </a:r>
            <a:r>
              <a:rPr lang="en-IN" b="1" dirty="0"/>
              <a:t>  </a:t>
            </a:r>
            <a:r>
              <a:rPr lang="en-IN" dirty="0"/>
              <a:t>and paste the above code</a:t>
            </a:r>
          </a:p>
          <a:p>
            <a:pPr marL="342900" indent="-342900">
              <a:buAutoNum type="arabicPeriod"/>
            </a:pPr>
            <a:r>
              <a:rPr lang="en-IN" dirty="0"/>
              <a:t>Open a terminal from within Visual Studio Code and install typescript as 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-g typescript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Compile “</a:t>
            </a:r>
            <a:r>
              <a:rPr lang="en-IN" dirty="0" err="1"/>
              <a:t>sample.ts</a:t>
            </a:r>
            <a:r>
              <a:rPr lang="en-IN" dirty="0"/>
              <a:t>” as </a:t>
            </a:r>
          </a:p>
          <a:p>
            <a:r>
              <a:rPr lang="en-IN" dirty="0"/>
              <a:t>	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sample.ts</a:t>
            </a:r>
            <a:endParaRPr lang="en-IN" dirty="0"/>
          </a:p>
          <a:p>
            <a:r>
              <a:rPr lang="en-IN" dirty="0"/>
              <a:t>7. It will generate “sample.js”, you run it as </a:t>
            </a:r>
          </a:p>
          <a:p>
            <a:r>
              <a:rPr lang="en-IN" dirty="0"/>
              <a:t>	node sample.js</a:t>
            </a:r>
          </a:p>
        </p:txBody>
      </p:sp>
    </p:spTree>
    <p:extLst>
      <p:ext uri="{BB962C8B-B14F-4D97-AF65-F5344CB8AC3E}">
        <p14:creationId xmlns:p14="http://schemas.microsoft.com/office/powerpoint/2010/main" val="415277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8D00F6-A436-486D-914A-3C60EF0C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8" y="189657"/>
            <a:ext cx="11744125" cy="684986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Type System in TypeScript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870078-5E04-4C5D-A8D4-DDE5DBEFA997}"/>
              </a:ext>
            </a:extLst>
          </p:cNvPr>
          <p:cNvSpPr/>
          <p:nvPr/>
        </p:nvSpPr>
        <p:spPr bwMode="auto">
          <a:xfrm>
            <a:off x="4121426" y="1364974"/>
            <a:ext cx="3140765" cy="684986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Any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latin typeface="Verdana" panose="020B0604030504040204" pitchFamily="34" charset="0"/>
              </a:rPr>
              <a:t>(super type)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B9C6F-3C6D-43BD-9B65-C09DAFE10DBC}"/>
              </a:ext>
            </a:extLst>
          </p:cNvPr>
          <p:cNvSpPr/>
          <p:nvPr/>
        </p:nvSpPr>
        <p:spPr bwMode="auto">
          <a:xfrm>
            <a:off x="2135899" y="3041373"/>
            <a:ext cx="2305878" cy="26504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8CCC2-9869-430B-80A6-C1CAA9D87DFA}"/>
              </a:ext>
            </a:extLst>
          </p:cNvPr>
          <p:cNvSpPr/>
          <p:nvPr/>
        </p:nvSpPr>
        <p:spPr bwMode="auto">
          <a:xfrm>
            <a:off x="6924260" y="3041372"/>
            <a:ext cx="2305878" cy="26504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A60597A-4E3B-40E4-B425-7520ADB993F9}"/>
              </a:ext>
            </a:extLst>
          </p:cNvPr>
          <p:cNvCxnSpPr>
            <a:stCxn id="3" idx="2"/>
            <a:endCxn id="4" idx="0"/>
          </p:cNvCxnSpPr>
          <p:nvPr/>
        </p:nvCxnSpPr>
        <p:spPr bwMode="auto">
          <a:xfrm rot="5400000">
            <a:off x="3994618" y="1344181"/>
            <a:ext cx="991413" cy="24029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5F1A9EA-9DAC-425B-BA85-3A45F28E6499}"/>
              </a:ext>
            </a:extLst>
          </p:cNvPr>
          <p:cNvCxnSpPr>
            <a:stCxn id="3" idx="2"/>
            <a:endCxn id="5" idx="0"/>
          </p:cNvCxnSpPr>
          <p:nvPr/>
        </p:nvCxnSpPr>
        <p:spPr bwMode="auto">
          <a:xfrm rot="16200000" flipH="1">
            <a:off x="6388798" y="1352971"/>
            <a:ext cx="991412" cy="23853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695B6D-EEB0-44F5-8861-C7C26024526B}"/>
              </a:ext>
            </a:extLst>
          </p:cNvPr>
          <p:cNvSpPr txBox="1"/>
          <p:nvPr/>
        </p:nvSpPr>
        <p:spPr>
          <a:xfrm>
            <a:off x="2283700" y="324433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Built in data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B8F74-4651-48A7-8EF8-B8E77F64A7BC}"/>
              </a:ext>
            </a:extLst>
          </p:cNvPr>
          <p:cNvSpPr txBox="1"/>
          <p:nvPr/>
        </p:nvSpPr>
        <p:spPr>
          <a:xfrm>
            <a:off x="7012563" y="321452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 defined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5671C8-0C30-435D-9D1B-7F684C0C2571}"/>
              </a:ext>
            </a:extLst>
          </p:cNvPr>
          <p:cNvSpPr txBox="1"/>
          <p:nvPr/>
        </p:nvSpPr>
        <p:spPr>
          <a:xfrm>
            <a:off x="2283700" y="3816627"/>
            <a:ext cx="1544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number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boolean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void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null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undefined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2B778-BFA7-4483-82F1-1E0D1FAB85FA}"/>
              </a:ext>
            </a:extLst>
          </p:cNvPr>
          <p:cNvSpPr txBox="1"/>
          <p:nvPr/>
        </p:nvSpPr>
        <p:spPr>
          <a:xfrm>
            <a:off x="7305193" y="3816627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Classes</a:t>
            </a:r>
          </a:p>
          <a:p>
            <a:pPr marL="342900" indent="-342900">
              <a:buAutoNum type="arabicPeriod"/>
            </a:pPr>
            <a:r>
              <a:rPr lang="en-IN" dirty="0"/>
              <a:t>Interfaces</a:t>
            </a:r>
          </a:p>
          <a:p>
            <a:pPr marL="342900" indent="-342900">
              <a:buAutoNum type="arabicPeriod"/>
            </a:pPr>
            <a:r>
              <a:rPr lang="en-IN" dirty="0"/>
              <a:t>Arrays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5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CBDF34-2120-4772-8E12-DF7C4AAC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8" y="189657"/>
            <a:ext cx="11744125" cy="189093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How to declare variables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var</a:t>
            </a:r>
            <a:r>
              <a:rPr lang="en-IN" sz="2400" dirty="0"/>
              <a:t> [</a:t>
            </a:r>
            <a:r>
              <a:rPr lang="en-IN" sz="2400" dirty="0" err="1"/>
              <a:t>indentifier</a:t>
            </a:r>
            <a:r>
              <a:rPr lang="en-IN" sz="2400" dirty="0"/>
              <a:t>]:[type]=value; or </a:t>
            </a:r>
            <a:r>
              <a:rPr lang="en-IN" sz="2400" dirty="0">
                <a:solidFill>
                  <a:srgbClr val="C00000"/>
                </a:solidFill>
              </a:rPr>
              <a:t>var</a:t>
            </a:r>
            <a:r>
              <a:rPr lang="en-IN" sz="2400" dirty="0"/>
              <a:t> [</a:t>
            </a:r>
            <a:r>
              <a:rPr lang="en-IN" sz="2400" dirty="0" err="1"/>
              <a:t>indentifier</a:t>
            </a:r>
            <a:r>
              <a:rPr lang="en-IN" sz="2400" dirty="0"/>
              <a:t>]:[type]=value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7C13D-1951-4DDD-94D5-3A37B8564C32}"/>
              </a:ext>
            </a:extLst>
          </p:cNvPr>
          <p:cNvSpPr txBox="1"/>
          <p:nvPr/>
        </p:nvSpPr>
        <p:spPr>
          <a:xfrm>
            <a:off x="569844" y="2644170"/>
            <a:ext cx="10827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var name:string = "Chethan"; </a:t>
            </a:r>
          </a:p>
          <a:p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var age:number = 25;</a:t>
            </a:r>
          </a:p>
          <a:p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var marks:number = 67.9;</a:t>
            </a:r>
          </a:p>
          <a:p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var details =name+" is "+age+" years old and got "+marks;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5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7598F-9EF7-4F1D-97B7-AD299F83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8" y="169545"/>
            <a:ext cx="10725150" cy="914400"/>
          </a:xfrm>
        </p:spPr>
        <p:txBody>
          <a:bodyPr/>
          <a:lstStyle/>
          <a:p>
            <a:r>
              <a:rPr lang="en-IN" dirty="0"/>
              <a:t>Basic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103F4-3AB6-4F48-B475-51E471CBB141}"/>
              </a:ext>
            </a:extLst>
          </p:cNvPr>
          <p:cNvSpPr txBox="1"/>
          <p:nvPr/>
        </p:nvSpPr>
        <p:spPr>
          <a:xfrm>
            <a:off x="516838" y="1232453"/>
            <a:ext cx="384312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Segoe UI Web (West European)"/>
              </a:rPr>
              <a:t>Boolean</a:t>
            </a:r>
          </a:p>
          <a:p>
            <a:r>
              <a:rPr lang="en-IN" dirty="0">
                <a:solidFill>
                  <a:srgbClr val="000000"/>
                </a:solidFill>
                <a:latin typeface="Segoe UI Web (West European)"/>
              </a:rPr>
              <a:t>true or false</a:t>
            </a:r>
            <a:endParaRPr lang="en-IN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r>
              <a:rPr lang="en-IN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IN" b="0" i="0" dirty="0" err="1">
                <a:solidFill>
                  <a:srgbClr val="1A1A1A"/>
                </a:solidFill>
                <a:effectLst/>
                <a:latin typeface="Cascadia Mono-SemiLight"/>
              </a:rPr>
              <a:t>isDone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IN" b="0" i="0" dirty="0">
                <a:solidFill>
                  <a:srgbClr val="1A1A1A"/>
                </a:solidFill>
                <a:effectLst/>
                <a:latin typeface="Cascadia Mono-SemiLight"/>
              </a:rPr>
              <a:t> </a:t>
            </a:r>
            <a:r>
              <a:rPr lang="en-IN" b="0" i="0" dirty="0" err="1">
                <a:solidFill>
                  <a:srgbClr val="1A1A1A"/>
                </a:solidFill>
                <a:effectLst/>
                <a:latin typeface="Cascadia Mono-SemiLight"/>
              </a:rPr>
              <a:t>boolean</a:t>
            </a:r>
            <a:r>
              <a:rPr lang="en-IN" b="0" i="0" dirty="0">
                <a:solidFill>
                  <a:srgbClr val="1A1A1A"/>
                </a:solidFill>
                <a:effectLst/>
                <a:latin typeface="Cascadia Mono-SemiLight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= </a:t>
            </a:r>
            <a:r>
              <a:rPr lang="en-IN" b="0" i="0" dirty="0">
                <a:solidFill>
                  <a:srgbClr val="0000FF"/>
                </a:solidFill>
                <a:effectLst/>
                <a:latin typeface="Cascadia Mono-SemiLight"/>
              </a:rPr>
              <a:t>false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C2DBF-787C-47EC-8065-4EA545B6B8AE}"/>
              </a:ext>
            </a:extLst>
          </p:cNvPr>
          <p:cNvSpPr txBox="1"/>
          <p:nvPr/>
        </p:nvSpPr>
        <p:spPr>
          <a:xfrm>
            <a:off x="516838" y="2452800"/>
            <a:ext cx="3843127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Number</a:t>
            </a:r>
          </a:p>
          <a:p>
            <a:r>
              <a:rPr lang="en-US" dirty="0"/>
              <a:t>All numbers in TypeScript are either floating point values or </a:t>
            </a:r>
            <a:r>
              <a:rPr lang="en-US" dirty="0" err="1"/>
              <a:t>BigIntegers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decimal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number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 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hex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number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0xf00d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binary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number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0b1010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octal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number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0o744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 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big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Cascadia Mono-SemiLight"/>
              </a:rPr>
              <a:t>bigint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100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63511-7F50-49B0-AC9E-581DD7AC6135}"/>
              </a:ext>
            </a:extLst>
          </p:cNvPr>
          <p:cNvSpPr txBox="1"/>
          <p:nvPr/>
        </p:nvSpPr>
        <p:spPr>
          <a:xfrm>
            <a:off x="4531968" y="1232453"/>
            <a:ext cx="690438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String</a:t>
            </a:r>
          </a:p>
          <a:p>
            <a:r>
              <a:rPr lang="en-US" dirty="0"/>
              <a:t>we use the type string to refer to textual datatypes. TypeScript uses double quotes (") or single quotes (') to surround string data.</a:t>
            </a:r>
          </a:p>
          <a:p>
            <a:endParaRPr lang="en-US" b="0" i="0" dirty="0">
              <a:solidFill>
                <a:srgbClr val="0000FF"/>
              </a:solidFill>
              <a:effectLst/>
              <a:latin typeface="Cascadia Mono-SemiLight"/>
            </a:endParaRP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color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string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</a:t>
            </a:r>
            <a:r>
              <a:rPr lang="en-US" b="0" i="0" dirty="0">
                <a:solidFill>
                  <a:srgbClr val="A31515"/>
                </a:solidFill>
                <a:effectLst/>
                <a:latin typeface="Cascadia Mono-SemiLight"/>
              </a:rPr>
              <a:t>"blue"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color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= </a:t>
            </a:r>
            <a:r>
              <a:rPr lang="en-US" b="0" i="0" dirty="0">
                <a:solidFill>
                  <a:srgbClr val="A31515"/>
                </a:solidFill>
                <a:effectLst/>
                <a:latin typeface="Cascadia Mono-SemiLight"/>
              </a:rPr>
              <a:t>"red"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D2AA5-CCF0-4CFB-9690-BD21D620C593}"/>
              </a:ext>
            </a:extLst>
          </p:cNvPr>
          <p:cNvSpPr txBox="1"/>
          <p:nvPr/>
        </p:nvSpPr>
        <p:spPr>
          <a:xfrm>
            <a:off x="4531968" y="3429000"/>
            <a:ext cx="6904382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TypeScript allows you to work with arrays of values. Array types can be written in one of two ways.</a:t>
            </a:r>
          </a:p>
          <a:p>
            <a:endParaRPr lang="en-US" dirty="0"/>
          </a:p>
          <a:p>
            <a:r>
              <a:rPr lang="en-IN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IN" b="0" i="0" dirty="0">
                <a:solidFill>
                  <a:srgbClr val="1A1A1A"/>
                </a:solidFill>
                <a:effectLst/>
                <a:latin typeface="Cascadia Mono-SemiLight"/>
              </a:rPr>
              <a:t>list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IN" b="0" i="0" dirty="0">
                <a:solidFill>
                  <a:srgbClr val="1A1A1A"/>
                </a:solidFill>
                <a:effectLst/>
                <a:latin typeface="Cascadia Mono-SemiLight"/>
              </a:rPr>
              <a:t> number[] 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= [</a:t>
            </a:r>
            <a:r>
              <a:rPr lang="en-IN" b="0" i="0" dirty="0">
                <a:solidFill>
                  <a:srgbClr val="09835A"/>
                </a:solidFill>
                <a:effectLst/>
                <a:latin typeface="Cascadia Mono-SemiLight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IN" b="0" i="0" dirty="0">
                <a:solidFill>
                  <a:srgbClr val="09835A"/>
                </a:solidFill>
                <a:effectLst/>
                <a:latin typeface="Cascadia Mono-SemiLight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IN" b="0" i="0" dirty="0">
                <a:solidFill>
                  <a:srgbClr val="09835A"/>
                </a:solidFill>
                <a:effectLst/>
                <a:latin typeface="Cascadia Mono-SemiLight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ascadia Mono-SemiLight"/>
              </a:rPr>
              <a:t>];</a:t>
            </a:r>
            <a:endParaRPr lang="en-US" dirty="0"/>
          </a:p>
          <a:p>
            <a:r>
              <a:rPr lang="en-US" dirty="0"/>
              <a:t>Alternatively, use a generic array type, Array&lt;</a:t>
            </a:r>
            <a:r>
              <a:rPr lang="en-US" dirty="0" err="1"/>
              <a:t>elementType</a:t>
            </a:r>
            <a:r>
              <a:rPr lang="en-US" dirty="0"/>
              <a:t>&gt;: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Array&lt;number&gt;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[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44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7598F-9EF7-4F1D-97B7-AD299F83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8" y="206276"/>
            <a:ext cx="10725150" cy="914400"/>
          </a:xfrm>
        </p:spPr>
        <p:txBody>
          <a:bodyPr/>
          <a:lstStyle/>
          <a:p>
            <a:r>
              <a:rPr lang="en-IN" dirty="0"/>
              <a:t>Basic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D2AA5-CCF0-4CFB-9690-BD21D620C593}"/>
              </a:ext>
            </a:extLst>
          </p:cNvPr>
          <p:cNvSpPr txBox="1"/>
          <p:nvPr/>
        </p:nvSpPr>
        <p:spPr>
          <a:xfrm>
            <a:off x="662333" y="1120676"/>
            <a:ext cx="9767127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Enum</a:t>
            </a:r>
          </a:p>
          <a:p>
            <a:r>
              <a:rPr lang="en-US" dirty="0"/>
              <a:t>An </a:t>
            </a:r>
            <a:r>
              <a:rPr lang="en-US" b="1" dirty="0" err="1"/>
              <a:t>enum</a:t>
            </a:r>
            <a:r>
              <a:rPr lang="en-US" dirty="0"/>
              <a:t> is a way of giving more friendly names to sets of numeric values.</a:t>
            </a:r>
          </a:p>
          <a:p>
            <a:endParaRPr lang="en-US" b="0" i="0" dirty="0">
              <a:solidFill>
                <a:srgbClr val="0000FF"/>
              </a:solidFill>
              <a:effectLst/>
              <a:latin typeface="Cascadia Mono-SemiLight"/>
            </a:endParaRPr>
          </a:p>
          <a:p>
            <a:r>
              <a:rPr lang="en-US" b="0" i="0" dirty="0" err="1">
                <a:solidFill>
                  <a:srgbClr val="0000FF"/>
                </a:solidFill>
                <a:effectLst/>
                <a:latin typeface="Cascadia Mono-SemiLight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Color {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Red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Green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Blue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} ;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Color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Cascadia Mono-SemiLight"/>
              </a:rPr>
              <a:t>Color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scadia Mono-SemiLight"/>
              </a:rPr>
              <a:t>.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Cascadia Mono-SemiLight"/>
              </a:rPr>
              <a:t>Green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</a:t>
            </a:r>
          </a:p>
          <a:p>
            <a:endParaRPr lang="en-US" dirty="0"/>
          </a:p>
          <a:p>
            <a:r>
              <a:rPr lang="en-US" dirty="0"/>
              <a:t>By default, </a:t>
            </a:r>
            <a:r>
              <a:rPr lang="en-US" b="1" dirty="0" err="1"/>
              <a:t>enums</a:t>
            </a:r>
            <a:r>
              <a:rPr lang="en-US" dirty="0"/>
              <a:t> begin numbering their members starting at 0. You can change this by manually setting the value of one of its members. For example, we can start the previous example at 1 instead of 0:</a:t>
            </a:r>
          </a:p>
          <a:p>
            <a:endParaRPr lang="en-US" dirty="0"/>
          </a:p>
          <a:p>
            <a:r>
              <a:rPr lang="en-US" b="0" i="0" dirty="0" err="1">
                <a:solidFill>
                  <a:srgbClr val="0000FF"/>
                </a:solidFill>
                <a:effectLst/>
                <a:latin typeface="Cascadia Mono-SemiLight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Color {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Red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=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Green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Blue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} 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Color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Cascadia Mono-SemiLight"/>
              </a:rPr>
              <a:t>Color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scadia Mono-SemiLight"/>
              </a:rPr>
              <a:t>.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Cascadia Mono-SemiLight"/>
              </a:rPr>
              <a:t>Green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ascadia Mono-SemiLigh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Or, even manually set all the values in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 Web (West European)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:</a:t>
            </a:r>
            <a:endParaRPr lang="en-US" b="0" i="0" dirty="0">
              <a:solidFill>
                <a:srgbClr val="000000"/>
              </a:solidFill>
              <a:effectLst/>
              <a:latin typeface="Cascadia Mono-SemiLight"/>
            </a:endParaRPr>
          </a:p>
          <a:p>
            <a:endParaRPr lang="en-US" dirty="0">
              <a:solidFill>
                <a:srgbClr val="000000"/>
              </a:solidFill>
              <a:latin typeface="Cascadia Mono-SemiLight"/>
            </a:endParaRPr>
          </a:p>
          <a:p>
            <a:r>
              <a:rPr lang="en-US" b="0" i="0" dirty="0" err="1">
                <a:solidFill>
                  <a:srgbClr val="0000FF"/>
                </a:solidFill>
                <a:effectLst/>
                <a:latin typeface="Cascadia Mono-SemiLight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Color {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Red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=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Green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=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Blue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= </a:t>
            </a:r>
            <a:r>
              <a:rPr lang="en-US" b="0" i="0" dirty="0">
                <a:solidFill>
                  <a:srgbClr val="09835A"/>
                </a:solidFill>
                <a:effectLst/>
                <a:latin typeface="Cascadia Mono-SemiLight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, } </a:t>
            </a: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ascadia Mono-SemiLight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:</a:t>
            </a:r>
            <a:r>
              <a:rPr lang="en-US" b="0" i="0" dirty="0">
                <a:solidFill>
                  <a:srgbClr val="1A1A1A"/>
                </a:solidFill>
                <a:effectLst/>
                <a:latin typeface="Cascadia Mono-SemiLight"/>
              </a:rPr>
              <a:t> Color 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=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Cascadia Mono-SemiLight"/>
              </a:rPr>
              <a:t>Color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scadia Mono-SemiLight"/>
              </a:rPr>
              <a:t>.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Cascadia Mono-SemiLight"/>
              </a:rPr>
              <a:t>Green</a:t>
            </a:r>
            <a:r>
              <a:rPr lang="en-US" b="0" i="0" dirty="0">
                <a:solidFill>
                  <a:srgbClr val="000000"/>
                </a:solidFill>
                <a:effectLst/>
                <a:latin typeface="Cascadia Mono-SemiLight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26230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s2 copy 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86E72"/>
      </a:accent1>
      <a:accent2>
        <a:srgbClr val="333399"/>
      </a:accent2>
      <a:accent3>
        <a:srgbClr val="AAAAAA"/>
      </a:accent3>
      <a:accent4>
        <a:srgbClr val="DADADA"/>
      </a:accent4>
      <a:accent5>
        <a:srgbClr val="ACBA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2 copy 1">
      <a:majorFont>
        <a:latin typeface="Gill Sans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&amp; Bullets2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oodone2.potx" id="{F68FAB02-69FD-422E-A03C-7BF06C14698F}" vid="{E0979AF5-DD48-40FD-A517-08917485A6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good_old</Template>
  <TotalTime>1543</TotalTime>
  <Words>983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Cascadia Mono-SemiLight</vt:lpstr>
      <vt:lpstr>Consolas</vt:lpstr>
      <vt:lpstr>Courier New</vt:lpstr>
      <vt:lpstr>Gill Sans</vt:lpstr>
      <vt:lpstr>Segoe UI Web (West European)</vt:lpstr>
      <vt:lpstr>Times New Roman</vt:lpstr>
      <vt:lpstr>Verdana</vt:lpstr>
      <vt:lpstr>Wingdings</vt:lpstr>
      <vt:lpstr>Title &amp; Bullets2 copy 1</vt:lpstr>
      <vt:lpstr>Profile</vt:lpstr>
      <vt:lpstr>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Types</vt:lpstr>
      <vt:lpstr>Basic Types</vt:lpstr>
      <vt:lpstr>How to define functions </vt:lpstr>
      <vt:lpstr>Some examples of Control Structures</vt:lpstr>
      <vt:lpstr>Tuples in TypeScript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Shantanu Banerjee</dc:creator>
  <cp:lastModifiedBy>Shantanu Banerjee</cp:lastModifiedBy>
  <cp:revision>28</cp:revision>
  <dcterms:created xsi:type="dcterms:W3CDTF">2020-09-09T04:52:02Z</dcterms:created>
  <dcterms:modified xsi:type="dcterms:W3CDTF">2020-10-14T06:55:36Z</dcterms:modified>
</cp:coreProperties>
</file>