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4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2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IN" alt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IN" altLang="en-US" noProof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3678E3-68B4-41DE-BD97-0E066AD7E09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5054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6680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97626"/>
            <a:ext cx="2641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546669-FF82-404A-A8E3-1B7DBFDFDEC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5116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6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dirty="0"/>
              <a:t>Angular UI Framework</a:t>
            </a:r>
            <a:br>
              <a:rPr lang="en-IN" sz="4400" dirty="0"/>
            </a:br>
            <a:r>
              <a:rPr lang="en-IN" sz="4400" dirty="0"/>
              <a:t>8.0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823" y="3454758"/>
            <a:ext cx="9347200" cy="1600200"/>
          </a:xfrm>
        </p:spPr>
        <p:txBody>
          <a:bodyPr/>
          <a:lstStyle/>
          <a:p>
            <a:pPr algn="ctr"/>
            <a:r>
              <a:rPr lang="en-IN" sz="2800" dirty="0"/>
              <a:t>Let’s build  UI Smartly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Prerequisites: HTML,CSS, JavaScript (basics)</a:t>
            </a:r>
          </a:p>
        </p:txBody>
      </p:sp>
    </p:spTree>
    <p:extLst>
      <p:ext uri="{BB962C8B-B14F-4D97-AF65-F5344CB8AC3E}">
        <p14:creationId xmlns:p14="http://schemas.microsoft.com/office/powerpoint/2010/main" val="49278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62" y="1066800"/>
            <a:ext cx="4743628" cy="4876800"/>
          </a:xfrm>
        </p:spPr>
        <p:txBody>
          <a:bodyPr/>
          <a:lstStyle/>
          <a:p>
            <a:r>
              <a:rPr lang="en-IN" dirty="0"/>
              <a:t>Services are </a:t>
            </a:r>
            <a:r>
              <a:rPr lang="en-IN" dirty="0" err="1"/>
              <a:t>TypeScript</a:t>
            </a:r>
            <a:r>
              <a:rPr lang="en-IN" dirty="0"/>
              <a:t> Classes</a:t>
            </a:r>
          </a:p>
          <a:p>
            <a:r>
              <a:rPr lang="en-IN" dirty="0"/>
              <a:t>They handle business logic for the UI</a:t>
            </a:r>
          </a:p>
          <a:p>
            <a:r>
              <a:rPr lang="en-IN" dirty="0"/>
              <a:t>Reusable</a:t>
            </a:r>
          </a:p>
          <a:p>
            <a:r>
              <a:rPr lang="en-IN" dirty="0"/>
              <a:t>Used to make http call to remote servers</a:t>
            </a:r>
          </a:p>
          <a:p>
            <a:r>
              <a:rPr lang="en-IN" dirty="0"/>
              <a:t>Can be injected into a component class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95493" y="1066800"/>
            <a:ext cx="4417454" cy="3865808"/>
            <a:chOff x="6903076" y="1066801"/>
            <a:chExt cx="4417454" cy="3865808"/>
          </a:xfrm>
        </p:grpSpPr>
        <p:sp>
          <p:nvSpPr>
            <p:cNvPr id="4" name="Rounded Rectangle 3"/>
            <p:cNvSpPr/>
            <p:nvPr/>
          </p:nvSpPr>
          <p:spPr>
            <a:xfrm>
              <a:off x="6903076" y="1066801"/>
              <a:ext cx="4417454" cy="38658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495504" y="1931831"/>
              <a:ext cx="3129566" cy="10045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495504" y="3052292"/>
              <a:ext cx="3129566" cy="124925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4146" y="1289965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51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26" y="818882"/>
            <a:ext cx="10668000" cy="8424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Angular App  --- One or more angular modules</a:t>
            </a:r>
          </a:p>
          <a:p>
            <a:pPr marL="0" indent="0">
              <a:buNone/>
            </a:pPr>
            <a:r>
              <a:rPr lang="en-IN" dirty="0"/>
              <a:t>Module ---- One or more components and services</a:t>
            </a: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59" y="1977980"/>
            <a:ext cx="7610387" cy="38704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0076" y="616501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courtesy : http://angular.io</a:t>
            </a:r>
          </a:p>
        </p:txBody>
      </p:sp>
    </p:spTree>
    <p:extLst>
      <p:ext uri="{BB962C8B-B14F-4D97-AF65-F5344CB8AC3E}">
        <p14:creationId xmlns:p14="http://schemas.microsoft.com/office/powerpoint/2010/main" val="155388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Component Communication</a:t>
            </a:r>
            <a:br>
              <a:rPr lang="en-IN" dirty="0"/>
            </a:br>
            <a:r>
              <a:rPr lang="en-IN" dirty="0"/>
              <a:t>(send data from one component and receive it in other)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9287" y="2321488"/>
            <a:ext cx="584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&lt;app-hero-details [</a:t>
            </a:r>
            <a:r>
              <a:rPr lang="en-IN" dirty="0" err="1"/>
              <a:t>parentData</a:t>
            </a:r>
            <a:r>
              <a:rPr lang="en-IN" dirty="0"/>
              <a:t>] =“data”&gt;&lt;/app-hero-details&gt;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1217" y="1185861"/>
            <a:ext cx="10921284" cy="5421001"/>
            <a:chOff x="721217" y="1185861"/>
            <a:chExt cx="10921284" cy="5421001"/>
          </a:xfrm>
        </p:grpSpPr>
        <p:sp>
          <p:nvSpPr>
            <p:cNvPr id="4" name="Rectangle 3"/>
            <p:cNvSpPr/>
            <p:nvPr/>
          </p:nvSpPr>
          <p:spPr>
            <a:xfrm>
              <a:off x="721217" y="1674254"/>
              <a:ext cx="4095482" cy="493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1104" y="1674254"/>
              <a:ext cx="5061397" cy="493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6887" y="3921618"/>
              <a:ext cx="338714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/>
                <a:t>@Component({</a:t>
              </a:r>
            </a:p>
            <a:p>
              <a:r>
                <a:rPr lang="en-IN" sz="1400" dirty="0"/>
                <a:t>selector: '</a:t>
              </a:r>
              <a:r>
                <a:rPr lang="en-IN" sz="1400" b="1" dirty="0"/>
                <a:t>app-hero-detail</a:t>
              </a:r>
              <a:r>
                <a:rPr lang="en-IN" sz="1400" dirty="0"/>
                <a:t>',</a:t>
              </a:r>
            </a:p>
            <a:p>
              <a:r>
                <a:rPr lang="en-IN" sz="1400" dirty="0" err="1"/>
                <a:t>templateUrl</a:t>
              </a:r>
              <a:r>
                <a:rPr lang="en-IN" sz="1400" dirty="0"/>
                <a:t>: './hero-detail.component.html',</a:t>
              </a:r>
            </a:p>
            <a:p>
              <a:r>
                <a:rPr lang="en-IN" sz="1400" dirty="0" err="1"/>
                <a:t>styleUrls</a:t>
              </a:r>
              <a:r>
                <a:rPr lang="en-IN" sz="1400" dirty="0"/>
                <a:t>: ['./hero-detail.component.css']</a:t>
              </a:r>
            </a:p>
            <a:p>
              <a:r>
                <a:rPr lang="en-IN" sz="1400" dirty="0"/>
                <a:t>})</a:t>
              </a:r>
            </a:p>
            <a:p>
              <a:endParaRPr lang="en-IN" sz="1400" dirty="0">
                <a:latin typeface="Consolas" panose="020B0609020204030204" pitchFamily="49" charset="0"/>
              </a:endParaRPr>
            </a:p>
            <a:p>
              <a:r>
                <a:rPr lang="en-IN" sz="1400" dirty="0">
                  <a:latin typeface="Consolas" panose="020B0609020204030204" pitchFamily="49" charset="0"/>
                </a:rPr>
                <a:t>export class </a:t>
              </a:r>
              <a:r>
                <a:rPr lang="en-IN" sz="1400" dirty="0" err="1">
                  <a:latin typeface="Consolas" panose="020B0609020204030204" pitchFamily="49" charset="0"/>
                </a:rPr>
                <a:t>HeroDetailComponent</a:t>
              </a:r>
              <a:r>
                <a:rPr lang="en-IN" sz="1400" dirty="0">
                  <a:latin typeface="Consolas" panose="020B0609020204030204" pitchFamily="49" charset="0"/>
                </a:rPr>
                <a:t> implements </a:t>
              </a:r>
              <a:r>
                <a:rPr lang="en-IN" sz="1400" dirty="0" err="1">
                  <a:latin typeface="Consolas" panose="020B0609020204030204" pitchFamily="49" charset="0"/>
                </a:rPr>
                <a:t>OnInit</a:t>
              </a:r>
              <a:r>
                <a:rPr lang="en-IN" sz="1400" dirty="0">
                  <a:latin typeface="Consolas" panose="020B0609020204030204" pitchFamily="49" charset="0"/>
                </a:rPr>
                <a:t> {</a:t>
              </a:r>
            </a:p>
            <a:p>
              <a:endParaRPr lang="en-IN" sz="1400" dirty="0">
                <a:latin typeface="Consolas" panose="020B0609020204030204" pitchFamily="49" charset="0"/>
              </a:endParaRPr>
            </a:p>
            <a:p>
              <a:r>
                <a:rPr lang="en-IN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@Input() </a:t>
              </a:r>
              <a:r>
                <a:rPr lang="en-IN" sz="14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parentData</a:t>
              </a:r>
              <a:r>
                <a:rPr lang="en-IN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: String;</a:t>
              </a:r>
            </a:p>
            <a:p>
              <a:r>
                <a:rPr lang="en-IN" sz="1400" dirty="0">
                  <a:latin typeface="Consolas" panose="020B0609020204030204" pitchFamily="49" charset="0"/>
                </a:rPr>
                <a:t>}</a:t>
              </a:r>
              <a:endParaRPr lang="en-IN" sz="14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28845" y="1185861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Master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9545" y="1304922"/>
              <a:ext cx="82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Details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9797" y="3067432"/>
              <a:ext cx="341290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@Component({</a:t>
              </a:r>
            </a:p>
            <a:p>
              <a:r>
                <a:rPr lang="en-IN" sz="1400" dirty="0"/>
                <a:t>  selector: '</a:t>
              </a:r>
              <a:r>
                <a:rPr lang="en-IN" sz="1400" dirty="0">
                  <a:solidFill>
                    <a:srgbClr val="C00000"/>
                  </a:solidFill>
                </a:rPr>
                <a:t>app-heroes</a:t>
              </a:r>
              <a:r>
                <a:rPr lang="en-IN" sz="1400" dirty="0"/>
                <a:t>',</a:t>
              </a:r>
            </a:p>
            <a:p>
              <a:r>
                <a:rPr lang="en-IN" sz="1400" dirty="0"/>
                <a:t>  </a:t>
              </a:r>
              <a:r>
                <a:rPr lang="en-IN" sz="1400" dirty="0" err="1"/>
                <a:t>templateUrl</a:t>
              </a:r>
              <a:r>
                <a:rPr lang="en-IN" sz="1400" dirty="0"/>
                <a:t>: './heroes.component.html',</a:t>
              </a:r>
            </a:p>
            <a:p>
              <a:r>
                <a:rPr lang="en-IN" sz="1400" dirty="0"/>
                <a:t>  </a:t>
              </a:r>
              <a:r>
                <a:rPr lang="en-IN" sz="1400" dirty="0" err="1"/>
                <a:t>styleUrls</a:t>
              </a:r>
              <a:r>
                <a:rPr lang="en-IN" sz="1400" dirty="0"/>
                <a:t>: ['./heroes.component.css']</a:t>
              </a:r>
            </a:p>
            <a:p>
              <a:r>
                <a:rPr lang="en-IN" sz="1400" dirty="0"/>
                <a:t>})</a:t>
              </a:r>
            </a:p>
            <a:p>
              <a:r>
                <a:rPr lang="en-IN" sz="1400" dirty="0"/>
                <a:t>export class </a:t>
              </a:r>
              <a:r>
                <a:rPr lang="en-IN" sz="1400" dirty="0" err="1"/>
                <a:t>HeroesComponent</a:t>
              </a:r>
              <a:r>
                <a:rPr lang="en-IN" sz="1400" dirty="0"/>
                <a:t> implements </a:t>
              </a:r>
              <a:r>
                <a:rPr lang="en-IN" sz="1400" dirty="0" err="1"/>
                <a:t>OnInit</a:t>
              </a:r>
              <a:r>
                <a:rPr lang="en-IN" sz="1400" dirty="0"/>
                <a:t> {</a:t>
              </a:r>
            </a:p>
            <a:p>
              <a:r>
                <a:rPr lang="en-IN" sz="1400" b="1" dirty="0">
                  <a:solidFill>
                    <a:srgbClr val="C00000"/>
                  </a:solidFill>
                </a:rPr>
                <a:t>data</a:t>
              </a:r>
              <a:r>
                <a:rPr lang="en-IN" sz="1400" dirty="0"/>
                <a:t>=“hello”;</a:t>
              </a:r>
            </a:p>
            <a:p>
              <a:endParaRPr lang="en-IN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9797" y="1793315"/>
              <a:ext cx="286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&lt;app-heroes&gt;&lt;/app-heroes&gt;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7735" y="2162647"/>
              <a:ext cx="2559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&lt;h1&gt;{{</a:t>
              </a:r>
              <a:r>
                <a:rPr lang="en-IN" dirty="0" err="1"/>
                <a:t>parentData</a:t>
              </a:r>
              <a:r>
                <a:rPr lang="en-IN" dirty="0"/>
                <a:t>}}&lt;/h1&gt;</a:t>
              </a:r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>
              <a:off x="4816699" y="1977981"/>
              <a:ext cx="1212588" cy="52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871989" y="1977981"/>
              <a:ext cx="1944710" cy="2162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456435">
              <a:off x="4739190" y="1771426"/>
              <a:ext cx="18419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Details-component display</a:t>
              </a: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8332631" y="2690820"/>
              <a:ext cx="618161" cy="193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142186" y="2547772"/>
              <a:ext cx="5855594" cy="36282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944710" y="2456439"/>
              <a:ext cx="244835" cy="36277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8937325" y="2925201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881572" y="3753527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594944" y="3028269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069941" y="2320537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89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4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4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41" y="1066800"/>
            <a:ext cx="106680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Angular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Elements of Angular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Set Up your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Angular programing elements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Modules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Component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Data Binding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Directives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Service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Dependency Injection</a:t>
            </a:r>
          </a:p>
          <a:p>
            <a:pPr marL="800100" lvl="1" indent="-457200">
              <a:buFont typeface="+mj-lt"/>
              <a:buAutoNum type="arabicPeriod"/>
            </a:pPr>
            <a:endParaRPr lang="en-IN" sz="2400" dirty="0"/>
          </a:p>
          <a:p>
            <a:pPr marL="800100" lvl="1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126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467" y="538767"/>
            <a:ext cx="10668000" cy="684727"/>
          </a:xfrm>
        </p:spPr>
        <p:txBody>
          <a:bodyPr/>
          <a:lstStyle/>
          <a:p>
            <a:r>
              <a:rPr lang="en-IN" dirty="0"/>
              <a:t>What is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67" y="2562897"/>
            <a:ext cx="10668000" cy="29621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i="1" dirty="0"/>
              <a:t>Angular is a platform and framework for building client applications in HTML and TypeScript.</a:t>
            </a:r>
          </a:p>
          <a:p>
            <a:pPr marL="0" indent="0" algn="just">
              <a:buNone/>
            </a:pPr>
            <a:r>
              <a:rPr lang="en-US" sz="2800" i="1" dirty="0"/>
              <a:t> Angular is written in TypeScript. It implements core and optional functionality as a set of TypeScript libraries that you import into your apps.</a:t>
            </a:r>
          </a:p>
          <a:p>
            <a:pPr marL="0" indent="0" algn="just">
              <a:buNone/>
            </a:pPr>
            <a:r>
              <a:rPr lang="en-US" sz="2800" i="1" dirty="0"/>
              <a:t>Great for Single Page Applications(SPA)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505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Node JS</a:t>
            </a:r>
          </a:p>
          <a:p>
            <a:r>
              <a:rPr lang="en-IN" sz="2400" dirty="0" err="1"/>
              <a:t>npm</a:t>
            </a:r>
            <a:endParaRPr lang="en-IN" sz="2400" dirty="0"/>
          </a:p>
          <a:p>
            <a:r>
              <a:rPr lang="en-IN" sz="2400" dirty="0"/>
              <a:t>Angular CLI</a:t>
            </a:r>
          </a:p>
          <a:p>
            <a:r>
              <a:rPr lang="en-IN" sz="2400" dirty="0"/>
              <a:t>An Editor (like Visual Studio Code)</a:t>
            </a:r>
          </a:p>
          <a:p>
            <a:endParaRPr lang="en-IN" sz="2400" dirty="0"/>
          </a:p>
          <a:p>
            <a:r>
              <a:rPr lang="en-IN" sz="2400" dirty="0"/>
              <a:t>Steps</a:t>
            </a:r>
          </a:p>
          <a:p>
            <a:pPr lvl="1"/>
            <a:r>
              <a:rPr lang="en-IN" sz="2400" dirty="0"/>
              <a:t>Install Node JS (Latest Stable)</a:t>
            </a:r>
          </a:p>
          <a:p>
            <a:pPr lvl="1"/>
            <a:r>
              <a:rPr lang="en-IN" sz="2400" dirty="0"/>
              <a:t>Open a command Prompt and install Angular CLI</a:t>
            </a:r>
          </a:p>
          <a:p>
            <a:pPr lvl="1"/>
            <a:r>
              <a:rPr lang="en-IN" sz="2400" dirty="0" err="1"/>
              <a:t>npm</a:t>
            </a:r>
            <a:r>
              <a:rPr lang="en-IN" sz="2400" dirty="0"/>
              <a:t> install –g  @angular/cli</a:t>
            </a:r>
          </a:p>
        </p:txBody>
      </p:sp>
    </p:spTree>
    <p:extLst>
      <p:ext uri="{BB962C8B-B14F-4D97-AF65-F5344CB8AC3E}">
        <p14:creationId xmlns:p14="http://schemas.microsoft.com/office/powerpoint/2010/main" val="15221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5915" y="1956515"/>
            <a:ext cx="10363200" cy="1371600"/>
          </a:xfrm>
        </p:spPr>
        <p:txBody>
          <a:bodyPr/>
          <a:lstStyle/>
          <a:p>
            <a:pPr algn="ctr"/>
            <a:r>
              <a:rPr lang="en-IN" sz="4000" dirty="0"/>
              <a:t>Angular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7947696" cy="1600200"/>
          </a:xfrm>
        </p:spPr>
        <p:txBody>
          <a:bodyPr/>
          <a:lstStyle/>
          <a:p>
            <a:pPr algn="ctr"/>
            <a:r>
              <a:rPr lang="en-IN" sz="2800" dirty="0"/>
              <a:t>Building Blocks of Angular</a:t>
            </a:r>
          </a:p>
        </p:txBody>
      </p:sp>
    </p:spTree>
    <p:extLst>
      <p:ext uri="{BB962C8B-B14F-4D97-AF65-F5344CB8AC3E}">
        <p14:creationId xmlns:p14="http://schemas.microsoft.com/office/powerpoint/2010/main" val="124101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88" y="656823"/>
            <a:ext cx="5274463" cy="551537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Angular Applications are collection of modules</a:t>
            </a:r>
          </a:p>
          <a:p>
            <a:r>
              <a:rPr lang="en-IN" dirty="0"/>
              <a:t>Each application has one or more modules</a:t>
            </a:r>
          </a:p>
          <a:p>
            <a:r>
              <a:rPr lang="en-IN" dirty="0"/>
              <a:t>One application will have at least one module</a:t>
            </a:r>
          </a:p>
          <a:p>
            <a:r>
              <a:rPr lang="en-IN" dirty="0"/>
              <a:t>Every Angular application has one root module named as </a:t>
            </a:r>
            <a:r>
              <a:rPr lang="en-IN" dirty="0" err="1">
                <a:solidFill>
                  <a:srgbClr val="FF0000"/>
                </a:solidFill>
              </a:rPr>
              <a:t>AppModule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Root Module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AppModule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Modules are written in </a:t>
            </a:r>
            <a:r>
              <a:rPr lang="en-IN" dirty="0" err="1"/>
              <a:t>TypeScript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Files are Named as  </a:t>
            </a:r>
            <a:r>
              <a:rPr lang="en-IN" b="1" dirty="0"/>
              <a:t>.</a:t>
            </a:r>
            <a:r>
              <a:rPr lang="en-IN" b="1" dirty="0" err="1"/>
              <a:t>module.ts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e.g. </a:t>
            </a:r>
            <a:r>
              <a:rPr lang="en-IN" b="1" dirty="0" err="1"/>
              <a:t>app.module.ts</a:t>
            </a:r>
            <a:r>
              <a:rPr lang="en-IN" b="1" dirty="0"/>
              <a:t> </a:t>
            </a:r>
            <a:r>
              <a:rPr lang="en-IN" b="1" dirty="0">
                <a:sym typeface="Wingdings" panose="05000000000000000000" pitchFamily="2" charset="2"/>
              </a:rPr>
              <a:t> root module</a:t>
            </a:r>
            <a:endParaRPr lang="en-IN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6823" y="1468191"/>
            <a:ext cx="5215944" cy="4031087"/>
            <a:chOff x="656823" y="1295400"/>
            <a:chExt cx="5589431" cy="4191000"/>
          </a:xfrm>
        </p:grpSpPr>
        <p:sp>
          <p:nvSpPr>
            <p:cNvPr id="4" name="Rounded Rectangle 3"/>
            <p:cNvSpPr/>
            <p:nvPr/>
          </p:nvSpPr>
          <p:spPr>
            <a:xfrm>
              <a:off x="656823" y="1725769"/>
              <a:ext cx="5589431" cy="3760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72743" y="1295400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Angular App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53037" y="2318198"/>
              <a:ext cx="1777284" cy="11333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module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08360" y="2318198"/>
              <a:ext cx="1777284" cy="113334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module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730321" y="2884868"/>
              <a:ext cx="13780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938010" y="3938785"/>
              <a:ext cx="1777284" cy="11333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customer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93333" y="3938785"/>
              <a:ext cx="1777284" cy="113334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admin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11" idx="1"/>
            </p:cNvCxnSpPr>
            <p:nvPr/>
          </p:nvCxnSpPr>
          <p:spPr>
            <a:xfrm>
              <a:off x="2715294" y="4505455"/>
              <a:ext cx="13780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17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04" y="787221"/>
            <a:ext cx="10590637" cy="1440824"/>
          </a:xfrm>
        </p:spPr>
        <p:txBody>
          <a:bodyPr/>
          <a:lstStyle/>
          <a:p>
            <a:r>
              <a:rPr lang="en-IN" dirty="0"/>
              <a:t>Controls the  portion of view part</a:t>
            </a:r>
          </a:p>
          <a:p>
            <a:r>
              <a:rPr lang="en-IN" dirty="0"/>
              <a:t>One component generally controls a portion of view</a:t>
            </a:r>
          </a:p>
          <a:p>
            <a:r>
              <a:rPr lang="en-IN" dirty="0"/>
              <a:t>Every Angular application has at least one root component named </a:t>
            </a:r>
            <a:r>
              <a:rPr lang="en-IN" b="1" dirty="0" err="1"/>
              <a:t>AppComponent</a:t>
            </a:r>
            <a:endParaRPr lang="en-IN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04551" y="2756080"/>
            <a:ext cx="7907629" cy="3464417"/>
            <a:chOff x="1030310" y="2050961"/>
            <a:chExt cx="8757634" cy="4195293"/>
          </a:xfrm>
        </p:grpSpPr>
        <p:sp>
          <p:nvSpPr>
            <p:cNvPr id="4" name="Rectangle 3"/>
            <p:cNvSpPr/>
            <p:nvPr/>
          </p:nvSpPr>
          <p:spPr>
            <a:xfrm>
              <a:off x="1030310" y="2050961"/>
              <a:ext cx="8757634" cy="4195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23493" y="2215166"/>
              <a:ext cx="8384146" cy="90152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Component1</a:t>
              </a:r>
            </a:p>
            <a:p>
              <a:pPr algn="ctr"/>
              <a:r>
                <a:rPr lang="en-IN" sz="2000" dirty="0"/>
                <a:t>(e.g. Navigation bar)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23493" y="3329189"/>
              <a:ext cx="1700011" cy="273676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 2</a:t>
              </a:r>
            </a:p>
            <a:p>
              <a:pPr algn="ctr"/>
              <a:r>
                <a:rPr lang="en-IN" dirty="0"/>
                <a:t>(Side Bar)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96991" y="3329189"/>
              <a:ext cx="6310647" cy="27367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 3</a:t>
              </a:r>
            </a:p>
            <a:p>
              <a:pPr algn="ctr"/>
              <a:r>
                <a:rPr lang="en-IN" dirty="0"/>
                <a:t>(Main Content)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63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31065" y="1735965"/>
            <a:ext cx="10341735" cy="440725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881130"/>
          </a:xfrm>
        </p:spPr>
        <p:txBody>
          <a:bodyPr/>
          <a:lstStyle/>
          <a:p>
            <a:r>
              <a:rPr lang="en-IN" dirty="0"/>
              <a:t>Root Component will nest other components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47752" y="2009104"/>
            <a:ext cx="3528811" cy="618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RootComponent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5651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289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8117892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body</a:t>
            </a: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5512157" y="2627290"/>
            <a:ext cx="1" cy="16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8518" y="3469783"/>
            <a:ext cx="738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0"/>
          </p:cNvCxnSpPr>
          <p:nvPr/>
        </p:nvCxnSpPr>
        <p:spPr>
          <a:xfrm>
            <a:off x="2058518" y="3469783"/>
            <a:ext cx="1" cy="8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440214" y="3469783"/>
            <a:ext cx="0" cy="8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648" y="5138670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518" y="4970102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33665" y="4954004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651" y="1852405"/>
            <a:ext cx="129234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AppModule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61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99" y="1066799"/>
            <a:ext cx="7113340" cy="2002457"/>
          </a:xfrm>
        </p:spPr>
        <p:txBody>
          <a:bodyPr/>
          <a:lstStyle/>
          <a:p>
            <a:r>
              <a:rPr lang="en-IN" sz="2400" dirty="0"/>
              <a:t>Every Component has </a:t>
            </a:r>
          </a:p>
          <a:p>
            <a:pPr lvl="1"/>
            <a:r>
              <a:rPr lang="en-IN" sz="2400" dirty="0"/>
              <a:t>HTML Template</a:t>
            </a:r>
          </a:p>
          <a:p>
            <a:pPr lvl="1"/>
            <a:r>
              <a:rPr lang="en-IN" sz="2400" dirty="0"/>
              <a:t>Class (</a:t>
            </a:r>
            <a:r>
              <a:rPr lang="en-IN" sz="2400" dirty="0" err="1"/>
              <a:t>TypeScript</a:t>
            </a:r>
            <a:r>
              <a:rPr lang="en-IN" sz="2400" dirty="0"/>
              <a:t>)</a:t>
            </a:r>
          </a:p>
          <a:p>
            <a:pPr lvl="2"/>
            <a:r>
              <a:rPr lang="en-IN" sz="2400" dirty="0"/>
              <a:t>The class handles the logic for managing view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52281" y="3069256"/>
            <a:ext cx="7662930" cy="3223802"/>
            <a:chOff x="665499" y="3069256"/>
            <a:chExt cx="8349712" cy="3524727"/>
          </a:xfrm>
        </p:grpSpPr>
        <p:sp>
          <p:nvSpPr>
            <p:cNvPr id="21" name="Rectangle 20"/>
            <p:cNvSpPr/>
            <p:nvPr/>
          </p:nvSpPr>
          <p:spPr>
            <a:xfrm>
              <a:off x="665499" y="3069256"/>
              <a:ext cx="8349712" cy="3524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43666" y="3526664"/>
              <a:ext cx="7330633" cy="2908687"/>
              <a:chOff x="1491396" y="3178935"/>
              <a:chExt cx="7330633" cy="290868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41714" y="3178935"/>
                <a:ext cx="1880315" cy="22538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</a:rPr>
                  <a:t>&lt;    &gt;</a:t>
                </a:r>
              </a:p>
              <a:p>
                <a:pPr algn="ctr"/>
                <a:r>
                  <a:rPr lang="en-IN" sz="2400" dirty="0">
                    <a:solidFill>
                      <a:schemeClr val="tx1"/>
                    </a:solidFill>
                  </a:rPr>
                  <a:t>&lt;     &gt;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1396" y="3266872"/>
                <a:ext cx="1880315" cy="22538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28506" y="5718290"/>
                <a:ext cx="181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Component Class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57272" y="5533624"/>
                <a:ext cx="10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Template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374265" y="3940935"/>
                <a:ext cx="3567449" cy="386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374265" y="4700789"/>
                <a:ext cx="3567449" cy="12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Left Brace 14"/>
              <p:cNvSpPr/>
              <p:nvPr/>
            </p:nvSpPr>
            <p:spPr>
              <a:xfrm>
                <a:off x="1528506" y="4056915"/>
                <a:ext cx="528034" cy="10689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2665928" y="4056915"/>
                <a:ext cx="459560" cy="106894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23572" y="4393774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Code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6122" y="4941196"/>
                <a:ext cx="1463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Event Binding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78838" y="3590921"/>
                <a:ext cx="1758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Property Binding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931108" y="3113294"/>
              <a:ext cx="12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424367"/>
      </p:ext>
    </p:extLst>
  </p:cSld>
  <p:clrMapOvr>
    <a:masterClrMapping/>
  </p:clrMapOvr>
</p:sld>
</file>

<file path=ppt/theme/theme1.xml><?xml version="1.0" encoding="utf-8"?>
<a:theme xmlns:a="http://schemas.openxmlformats.org/drawingml/2006/main" name="plain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in-white.potx" id="{5792F6C7-191E-471B-857F-11BF08F43DD9}" vid="{9315231D-F083-4C8E-886E-979B595426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plain-white</Template>
  <TotalTime>1230</TotalTime>
  <Words>482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plain-white</vt:lpstr>
      <vt:lpstr>Angular UI Framework 8.0</vt:lpstr>
      <vt:lpstr>Agenda</vt:lpstr>
      <vt:lpstr>What is Angular?</vt:lpstr>
      <vt:lpstr>Development Environment</vt:lpstr>
      <vt:lpstr>Angular Architecture</vt:lpstr>
      <vt:lpstr>Modules</vt:lpstr>
      <vt:lpstr>Components</vt:lpstr>
      <vt:lpstr>Components</vt:lpstr>
      <vt:lpstr>Components</vt:lpstr>
      <vt:lpstr>Services</vt:lpstr>
      <vt:lpstr>Summary</vt:lpstr>
      <vt:lpstr>Inter Component Communication (send data from one component and receive it in other)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Banerjee</dc:creator>
  <cp:lastModifiedBy>Shantanu Banerjee</cp:lastModifiedBy>
  <cp:revision>28</cp:revision>
  <dcterms:created xsi:type="dcterms:W3CDTF">2019-06-15T13:19:44Z</dcterms:created>
  <dcterms:modified xsi:type="dcterms:W3CDTF">2021-09-29T10:08:00Z</dcterms:modified>
</cp:coreProperties>
</file>