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6" r:id="rId9"/>
    <p:sldId id="264" r:id="rId10"/>
    <p:sldId id="265" r:id="rId11"/>
    <p:sldId id="267" r:id="rId12"/>
    <p:sldId id="268" r:id="rId13"/>
    <p:sldId id="269" r:id="rId14"/>
    <p:sldId id="274" r:id="rId15"/>
    <p:sldId id="275" r:id="rId16"/>
    <p:sldId id="276" r:id="rId17"/>
    <p:sldId id="277" r:id="rId18"/>
    <p:sldId id="278" r:id="rId19"/>
    <p:sldId id="263" r:id="rId20"/>
    <p:sldId id="279" r:id="rId21"/>
    <p:sldId id="280" r:id="rId22"/>
    <p:sldId id="281" r:id="rId23"/>
    <p:sldId id="282" r:id="rId24"/>
    <p:sldId id="283" r:id="rId25"/>
    <p:sldId id="297" r:id="rId26"/>
    <p:sldId id="298" r:id="rId27"/>
    <p:sldId id="299" r:id="rId28"/>
    <p:sldId id="300" r:id="rId29"/>
    <p:sldId id="301" r:id="rId30"/>
    <p:sldId id="302" r:id="rId31"/>
    <p:sldId id="303" r:id="rId32"/>
    <p:sldId id="304" r:id="rId33"/>
    <p:sldId id="305" r:id="rId34"/>
    <p:sldId id="284" r:id="rId35"/>
    <p:sldId id="285" r:id="rId36"/>
    <p:sldId id="286" r:id="rId37"/>
    <p:sldId id="287" r:id="rId38"/>
    <p:sldId id="288" r:id="rId39"/>
    <p:sldId id="289" r:id="rId40"/>
    <p:sldId id="290" r:id="rId41"/>
    <p:sldId id="291" r:id="rId42"/>
    <p:sldId id="292" r:id="rId43"/>
    <p:sldId id="293" r:id="rId44"/>
    <p:sldId id="270" r:id="rId45"/>
    <p:sldId id="271" r:id="rId46"/>
    <p:sldId id="273" r:id="rId47"/>
    <p:sldId id="307" r:id="rId48"/>
    <p:sldId id="306" r:id="rId49"/>
    <p:sldId id="309" r:id="rId50"/>
    <p:sldId id="310" r:id="rId51"/>
    <p:sldId id="308" r:id="rId52"/>
    <p:sldId id="31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7/20/2020</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9067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7/20/2020</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85611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7/20/2020</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4778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a:xfrm>
            <a:off x="838200" y="365125"/>
            <a:ext cx="10515600" cy="1071789"/>
          </a:xfrm>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a:xfrm>
            <a:off x="838200" y="1632857"/>
            <a:ext cx="10515600" cy="4544106"/>
          </a:xfrm>
        </p:spPr>
        <p:txBody>
          <a:bodyPr/>
          <a:lstStyle>
            <a:lvl1pPr marL="342900" indent="-342900">
              <a:spcAft>
                <a:spcPts val="600"/>
              </a:spcAft>
              <a:buClr>
                <a:srgbClr val="0070C0"/>
              </a:buClr>
              <a:buFont typeface="Wingdings" panose="05000000000000000000" pitchFamily="2" charset="2"/>
              <a:buChar char="Ø"/>
              <a:defRPr sz="2400"/>
            </a:lvl1pPr>
            <a:lvl2pPr marL="685800" indent="-228600">
              <a:spcAft>
                <a:spcPts val="600"/>
              </a:spcAft>
              <a:buFont typeface="Wingdings" panose="05000000000000000000" pitchFamily="2" charset="2"/>
              <a:buChar char="§"/>
              <a:defRPr sz="2200"/>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7/20/2020</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89705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7/20/2020</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53337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7/20/2020</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47875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7/20/2020</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663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7/20/2020</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1402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7/20/2020</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1222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7/20/2020</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0708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7/20/2020</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0031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7/20/2020</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422053575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Model%E2%80%93view%E2%80%93controller#cite_note-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2FA48027-4298-4B1D-B317-D52044BA7849}"/>
              </a:ext>
            </a:extLst>
          </p:cNvPr>
          <p:cNvPicPr>
            <a:picLocks noChangeAspect="1"/>
          </p:cNvPicPr>
          <p:nvPr/>
        </p:nvPicPr>
        <p:blipFill rotWithShape="1">
          <a:blip r:embed="rId2"/>
          <a:srcRect t="1267" b="14464"/>
          <a:stretch/>
        </p:blipFill>
        <p:spPr>
          <a:xfrm>
            <a:off x="1" y="3751"/>
            <a:ext cx="12191999" cy="6857990"/>
          </a:xfrm>
          <a:prstGeom prst="rect">
            <a:avLst/>
          </a:prstGeom>
        </p:spPr>
      </p:pic>
      <p:sp>
        <p:nvSpPr>
          <p:cNvPr id="11" name="Rectangle 10">
            <a:extLst>
              <a:ext uri="{FF2B5EF4-FFF2-40B4-BE49-F238E27FC236}">
                <a16:creationId xmlns:a16="http://schemas.microsoft.com/office/drawing/2014/main" id="{7C10BC51-CA68-4DED-AB6D-130047878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603955" cy="6858000"/>
          </a:xfrm>
          <a:prstGeom prst="rect">
            <a:avLst/>
          </a:prstGeom>
          <a:gradFill>
            <a:gsLst>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aphic 190">
            <a:extLst>
              <a:ext uri="{FF2B5EF4-FFF2-40B4-BE49-F238E27FC236}">
                <a16:creationId xmlns:a16="http://schemas.microsoft.com/office/drawing/2014/main" id="{F3F5D407-83EF-4D7F-9DAF-4C3CEB778F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982" y="827494"/>
            <a:ext cx="1291642" cy="429215"/>
            <a:chOff x="2504802" y="1755501"/>
            <a:chExt cx="1598829" cy="531293"/>
          </a:xfrm>
          <a:solidFill>
            <a:schemeClr val="tx1"/>
          </a:solidFill>
        </p:grpSpPr>
        <p:sp>
          <p:nvSpPr>
            <p:cNvPr id="14" name="Freeform: Shape 13">
              <a:extLst>
                <a:ext uri="{FF2B5EF4-FFF2-40B4-BE49-F238E27FC236}">
                  <a16:creationId xmlns:a16="http://schemas.microsoft.com/office/drawing/2014/main" id="{CC07906A-A83F-47F2-975A-C1756F445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C38730D-4164-41D4-81C0-E9A070EA8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17" name="Group 16">
            <a:extLst>
              <a:ext uri="{FF2B5EF4-FFF2-40B4-BE49-F238E27FC236}">
                <a16:creationId xmlns:a16="http://schemas.microsoft.com/office/drawing/2014/main" id="{D2539C73-C848-4608-957A-D6C0169139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8736" y="533549"/>
            <a:ext cx="5356040" cy="5343028"/>
            <a:chOff x="739960" y="1925092"/>
            <a:chExt cx="4376696" cy="4366063"/>
          </a:xfrm>
        </p:grpSpPr>
        <p:sp>
          <p:nvSpPr>
            <p:cNvPr id="18" name="Oval 17">
              <a:extLst>
                <a:ext uri="{FF2B5EF4-FFF2-40B4-BE49-F238E27FC236}">
                  <a16:creationId xmlns:a16="http://schemas.microsoft.com/office/drawing/2014/main" id="{253EEDFE-1D2D-4938-9DF2-97FB4F709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562" y="2003061"/>
              <a:ext cx="4288094" cy="4288094"/>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EA4CF2D-570F-4529-ADDA-B37CF05B6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929" y="2003061"/>
              <a:ext cx="4288094" cy="4288094"/>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Oval 19">
              <a:extLst>
                <a:ext uri="{FF2B5EF4-FFF2-40B4-BE49-F238E27FC236}">
                  <a16:creationId xmlns:a16="http://schemas.microsoft.com/office/drawing/2014/main" id="{CBE92B83-AFA7-40B1-9D3C-502840BAD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960" y="1925092"/>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E04C437-1B7C-4018-A53D-C168D6516B5E}"/>
              </a:ext>
            </a:extLst>
          </p:cNvPr>
          <p:cNvSpPr>
            <a:spLocks noGrp="1"/>
          </p:cNvSpPr>
          <p:nvPr>
            <p:ph type="ctrTitle"/>
          </p:nvPr>
        </p:nvSpPr>
        <p:spPr>
          <a:xfrm>
            <a:off x="556591" y="1496830"/>
            <a:ext cx="4595373" cy="2297105"/>
          </a:xfrm>
        </p:spPr>
        <p:txBody>
          <a:bodyPr>
            <a:normAutofit/>
          </a:bodyPr>
          <a:lstStyle/>
          <a:p>
            <a:r>
              <a:rPr lang="en-IN" sz="4800" dirty="0"/>
              <a:t>Design Patterns</a:t>
            </a:r>
          </a:p>
        </p:txBody>
      </p:sp>
      <p:sp>
        <p:nvSpPr>
          <p:cNvPr id="3" name="Subtitle 2">
            <a:extLst>
              <a:ext uri="{FF2B5EF4-FFF2-40B4-BE49-F238E27FC236}">
                <a16:creationId xmlns:a16="http://schemas.microsoft.com/office/drawing/2014/main" id="{7F34E0B5-2FC1-4701-AF4B-998C200B7E23}"/>
              </a:ext>
            </a:extLst>
          </p:cNvPr>
          <p:cNvSpPr>
            <a:spLocks noGrp="1"/>
          </p:cNvSpPr>
          <p:nvPr>
            <p:ph type="subTitle" idx="1"/>
          </p:nvPr>
        </p:nvSpPr>
        <p:spPr>
          <a:xfrm>
            <a:off x="766849" y="3912084"/>
            <a:ext cx="4174855" cy="920783"/>
          </a:xfrm>
        </p:spPr>
        <p:txBody>
          <a:bodyPr>
            <a:normAutofit/>
          </a:bodyPr>
          <a:lstStyle/>
          <a:p>
            <a:r>
              <a:rPr lang="en-IN" dirty="0"/>
              <a:t>Optimize your code</a:t>
            </a:r>
          </a:p>
        </p:txBody>
      </p:sp>
      <p:sp>
        <p:nvSpPr>
          <p:cNvPr id="22" name="Graphic 212">
            <a:extLst>
              <a:ext uri="{FF2B5EF4-FFF2-40B4-BE49-F238E27FC236}">
                <a16:creationId xmlns:a16="http://schemas.microsoft.com/office/drawing/2014/main" id="{19A55484-B97B-45ED-A47D-EBECAC290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0898" y="4861481"/>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B31CB7B9-2B8F-4AD6-9FFE-5DAE8E132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0898" y="4861481"/>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5468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C694-7ABC-4B4D-AC55-A817E245A000}"/>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A6435D60-B8EB-447E-9341-6871B45EA80D}"/>
              </a:ext>
            </a:extLst>
          </p:cNvPr>
          <p:cNvSpPr>
            <a:spLocks noGrp="1"/>
          </p:cNvSpPr>
          <p:nvPr>
            <p:ph idx="1"/>
          </p:nvPr>
        </p:nvSpPr>
        <p:spPr>
          <a:xfrm>
            <a:off x="838200" y="1436914"/>
            <a:ext cx="10515600" cy="4740049"/>
          </a:xfrm>
        </p:spPr>
        <p:txBody>
          <a:bodyPr>
            <a:normAutofit/>
          </a:bodyPr>
          <a:lstStyle/>
          <a:p>
            <a:r>
              <a:rPr lang="en-US" dirty="0"/>
              <a:t>Code navigability </a:t>
            </a:r>
          </a:p>
          <a:p>
            <a:pPr lvl="1"/>
            <a:r>
              <a:rPr lang="en-US" dirty="0"/>
              <a:t> The framework navigation can be complex because it introduces new layers of indirection and requires users to adapt to the decomposition criteria of MVC.</a:t>
            </a:r>
          </a:p>
          <a:p>
            <a:r>
              <a:rPr lang="en-US" dirty="0"/>
              <a:t>Multi-artifact consistency</a:t>
            </a:r>
          </a:p>
          <a:p>
            <a:pPr lvl="1"/>
            <a:r>
              <a:rPr lang="en-US" dirty="0"/>
              <a:t>Decomposing a feature into three artifacts causes scattering. Thus, requiring developers to maintain the consistency of multiple representations at once.</a:t>
            </a:r>
          </a:p>
          <a:p>
            <a:r>
              <a:rPr lang="en-US" dirty="0"/>
              <a:t>Undermined by inevitable clustering </a:t>
            </a:r>
          </a:p>
          <a:p>
            <a:pPr lvl="1"/>
            <a:r>
              <a:rPr lang="en-US" dirty="0"/>
              <a:t>Applications tend to have heavy interaction between what the user sees and what the user uses.</a:t>
            </a:r>
          </a:p>
          <a:p>
            <a:pPr lvl="1"/>
            <a:r>
              <a:rPr lang="en-US" dirty="0"/>
              <a:t> Therefore each feature's computation and state tends to get clustered into one of the 3 program parts, erasing the purported advantages of MVC.</a:t>
            </a:r>
          </a:p>
          <a:p>
            <a:pPr marL="0" indent="0">
              <a:buNone/>
            </a:pPr>
            <a:endParaRPr lang="en-IN" dirty="0"/>
          </a:p>
        </p:txBody>
      </p:sp>
    </p:spTree>
    <p:extLst>
      <p:ext uri="{BB962C8B-B14F-4D97-AF65-F5344CB8AC3E}">
        <p14:creationId xmlns:p14="http://schemas.microsoft.com/office/powerpoint/2010/main" val="2265277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C694-7ABC-4B4D-AC55-A817E245A000}"/>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A6435D60-B8EB-447E-9341-6871B45EA80D}"/>
              </a:ext>
            </a:extLst>
          </p:cNvPr>
          <p:cNvSpPr>
            <a:spLocks noGrp="1"/>
          </p:cNvSpPr>
          <p:nvPr>
            <p:ph idx="1"/>
          </p:nvPr>
        </p:nvSpPr>
        <p:spPr>
          <a:xfrm>
            <a:off x="838200" y="1258957"/>
            <a:ext cx="10515600" cy="4918006"/>
          </a:xfrm>
        </p:spPr>
        <p:txBody>
          <a:bodyPr>
            <a:normAutofit/>
          </a:bodyPr>
          <a:lstStyle/>
          <a:p>
            <a:r>
              <a:rPr lang="en-US" dirty="0"/>
              <a:t>Excessive boilerplate </a:t>
            </a:r>
          </a:p>
          <a:p>
            <a:pPr lvl="1"/>
            <a:r>
              <a:rPr lang="en-US" dirty="0"/>
              <a:t>Due to the application computation and state being typically clustered into one of the 3 parts, the other parts degenerate into either boilerplate shims or code-behind that exists only to satisfy the MVC pattern.</a:t>
            </a:r>
          </a:p>
          <a:p>
            <a:r>
              <a:rPr lang="en-US" dirty="0"/>
              <a:t>Pronounced learning curve</a:t>
            </a:r>
          </a:p>
          <a:p>
            <a:pPr lvl="1"/>
            <a:r>
              <a:rPr lang="en-US" dirty="0"/>
              <a:t>Knowledge on multiple technologies becomes the norm.</a:t>
            </a:r>
          </a:p>
          <a:p>
            <a:pPr lvl="1"/>
            <a:r>
              <a:rPr lang="en-US" dirty="0"/>
              <a:t> Developers using MVC need to be skilled in multiple technologies.</a:t>
            </a:r>
          </a:p>
          <a:p>
            <a:r>
              <a:rPr lang="en-US" dirty="0"/>
              <a:t>Lack of incremental benefit</a:t>
            </a:r>
          </a:p>
          <a:p>
            <a:pPr lvl="1"/>
            <a:r>
              <a:rPr lang="en-US" dirty="0"/>
              <a:t>UI applications are already factored into components, and achieve code reuse and independence via the component architecture, leaving no incremental benefit to MVC.</a:t>
            </a:r>
          </a:p>
          <a:p>
            <a:endParaRPr lang="en-IN" dirty="0"/>
          </a:p>
        </p:txBody>
      </p:sp>
    </p:spTree>
    <p:extLst>
      <p:ext uri="{BB962C8B-B14F-4D97-AF65-F5344CB8AC3E}">
        <p14:creationId xmlns:p14="http://schemas.microsoft.com/office/powerpoint/2010/main" val="3817047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5624-8AB4-45B8-A923-CF903C179B1F}"/>
              </a:ext>
            </a:extLst>
          </p:cNvPr>
          <p:cNvSpPr>
            <a:spLocks noGrp="1"/>
          </p:cNvSpPr>
          <p:nvPr>
            <p:ph type="title"/>
          </p:nvPr>
        </p:nvSpPr>
        <p:spPr/>
        <p:txBody>
          <a:bodyPr/>
          <a:lstStyle/>
          <a:p>
            <a:r>
              <a:rPr lang="en-IN" dirty="0"/>
              <a:t>Demo Application</a:t>
            </a:r>
          </a:p>
        </p:txBody>
      </p:sp>
      <p:sp>
        <p:nvSpPr>
          <p:cNvPr id="3" name="Content Placeholder 2">
            <a:extLst>
              <a:ext uri="{FF2B5EF4-FFF2-40B4-BE49-F238E27FC236}">
                <a16:creationId xmlns:a16="http://schemas.microsoft.com/office/drawing/2014/main" id="{BBFA3DD4-3D00-4AF0-A4A1-DE69AA9C8686}"/>
              </a:ext>
            </a:extLst>
          </p:cNvPr>
          <p:cNvSpPr>
            <a:spLocks noGrp="1"/>
          </p:cNvSpPr>
          <p:nvPr>
            <p:ph idx="1"/>
          </p:nvPr>
        </p:nvSpPr>
        <p:spPr>
          <a:xfrm>
            <a:off x="997226" y="2918318"/>
            <a:ext cx="10515600" cy="1176604"/>
          </a:xfrm>
        </p:spPr>
        <p:txBody>
          <a:bodyPr/>
          <a:lstStyle/>
          <a:p>
            <a:pPr marL="0" indent="0">
              <a:buNone/>
            </a:pPr>
            <a:r>
              <a:rPr lang="en-IN" dirty="0"/>
              <a:t>Let’s see a Demo</a:t>
            </a:r>
          </a:p>
        </p:txBody>
      </p:sp>
    </p:spTree>
    <p:extLst>
      <p:ext uri="{BB962C8B-B14F-4D97-AF65-F5344CB8AC3E}">
        <p14:creationId xmlns:p14="http://schemas.microsoft.com/office/powerpoint/2010/main" val="1770749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00B978-21B2-457D-8682-638439C90D91}"/>
              </a:ext>
            </a:extLst>
          </p:cNvPr>
          <p:cNvSpPr>
            <a:spLocks noGrp="1"/>
          </p:cNvSpPr>
          <p:nvPr>
            <p:ph type="ctrTitle"/>
          </p:nvPr>
        </p:nvSpPr>
        <p:spPr>
          <a:xfrm>
            <a:off x="1431235" y="2235200"/>
            <a:ext cx="9144000" cy="2387600"/>
          </a:xfrm>
        </p:spPr>
        <p:txBody>
          <a:bodyPr>
            <a:normAutofit fontScale="90000"/>
          </a:bodyPr>
          <a:lstStyle/>
          <a:p>
            <a:r>
              <a:rPr lang="en-IN" dirty="0"/>
              <a:t>Patterns in Web Application Development</a:t>
            </a:r>
          </a:p>
        </p:txBody>
      </p:sp>
    </p:spTree>
    <p:extLst>
      <p:ext uri="{BB962C8B-B14F-4D97-AF65-F5344CB8AC3E}">
        <p14:creationId xmlns:p14="http://schemas.microsoft.com/office/powerpoint/2010/main" val="854647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a:extLst>
              <a:ext uri="{FF2B5EF4-FFF2-40B4-BE49-F238E27FC236}">
                <a16:creationId xmlns:a16="http://schemas.microsoft.com/office/drawing/2014/main" id="{0C88C0A3-7E15-49E3-B32A-6CEB4BCE396B}"/>
              </a:ext>
            </a:extLst>
          </p:cNvPr>
          <p:cNvSpPr>
            <a:spLocks noGrp="1" noChangeArrowheads="1"/>
          </p:cNvSpPr>
          <p:nvPr>
            <p:ph type="ctrTitle"/>
          </p:nvPr>
        </p:nvSpPr>
        <p:spPr/>
        <p:txBody>
          <a:bodyPr>
            <a:normAutofit fontScale="90000"/>
          </a:bodyPr>
          <a:lstStyle/>
          <a:p>
            <a:pPr eaLnBrk="1" hangingPunct="1">
              <a:defRPr/>
            </a:pPr>
            <a:r>
              <a:rPr lang="en-US"/>
              <a:t>Layered Application</a:t>
            </a:r>
            <a:br>
              <a:rPr lang="en-US"/>
            </a:br>
            <a:r>
              <a:rPr lang="en-US"/>
              <a:t>Design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045918B-495A-47B6-A28F-4989526E1486}"/>
              </a:ext>
            </a:extLst>
          </p:cNvPr>
          <p:cNvSpPr>
            <a:spLocks noGrp="1" noRot="1" noChangeArrowheads="1"/>
          </p:cNvSpPr>
          <p:nvPr>
            <p:ph type="title"/>
          </p:nvPr>
        </p:nvSpPr>
        <p:spPr/>
        <p:txBody>
          <a:bodyPr/>
          <a:lstStyle/>
          <a:p>
            <a:pPr eaLnBrk="1" hangingPunct="1">
              <a:defRPr/>
            </a:pPr>
            <a:r>
              <a:rPr lang="en-US"/>
              <a:t>Layered Application Design</a:t>
            </a:r>
          </a:p>
        </p:txBody>
      </p:sp>
      <p:sp>
        <p:nvSpPr>
          <p:cNvPr id="8195" name="Rectangle 3">
            <a:extLst>
              <a:ext uri="{FF2B5EF4-FFF2-40B4-BE49-F238E27FC236}">
                <a16:creationId xmlns:a16="http://schemas.microsoft.com/office/drawing/2014/main" id="{E1E287E7-C2C0-4E9C-94F3-092D66224591}"/>
              </a:ext>
            </a:extLst>
          </p:cNvPr>
          <p:cNvSpPr>
            <a:spLocks noGrp="1" noRot="1" noChangeArrowheads="1"/>
          </p:cNvSpPr>
          <p:nvPr>
            <p:ph type="body" idx="1"/>
          </p:nvPr>
        </p:nvSpPr>
        <p:spPr/>
        <p:txBody>
          <a:bodyPr/>
          <a:lstStyle/>
          <a:p>
            <a:pPr eaLnBrk="1" hangingPunct="1">
              <a:lnSpc>
                <a:spcPct val="90000"/>
              </a:lnSpc>
              <a:buFont typeface="Arial" charset="0"/>
              <a:buChar char="►"/>
              <a:defRPr/>
            </a:pPr>
            <a:r>
              <a:rPr lang="en-US" dirty="0"/>
              <a:t>Structure application in two layers</a:t>
            </a:r>
          </a:p>
          <a:p>
            <a:pPr lvl="1" eaLnBrk="1" hangingPunct="1">
              <a:lnSpc>
                <a:spcPct val="90000"/>
              </a:lnSpc>
              <a:defRPr/>
            </a:pPr>
            <a:r>
              <a:rPr lang="en-US" dirty="0"/>
              <a:t>Interaction Layer and Processing Layer</a:t>
            </a:r>
          </a:p>
          <a:p>
            <a:pPr eaLnBrk="1" hangingPunct="1">
              <a:lnSpc>
                <a:spcPct val="90000"/>
              </a:lnSpc>
              <a:buFont typeface="Arial" charset="0"/>
              <a:buChar char="►"/>
              <a:defRPr/>
            </a:pPr>
            <a:r>
              <a:rPr lang="en-US" dirty="0"/>
              <a:t>Interaction layer</a:t>
            </a:r>
          </a:p>
          <a:p>
            <a:pPr lvl="1" eaLnBrk="1" hangingPunct="1">
              <a:lnSpc>
                <a:spcPct val="90000"/>
              </a:lnSpc>
              <a:defRPr/>
            </a:pPr>
            <a:r>
              <a:rPr lang="en-US" dirty="0"/>
              <a:t>Interface to clients</a:t>
            </a:r>
          </a:p>
          <a:p>
            <a:pPr lvl="1" eaLnBrk="1" hangingPunct="1">
              <a:lnSpc>
                <a:spcPct val="90000"/>
              </a:lnSpc>
              <a:defRPr/>
            </a:pPr>
            <a:r>
              <a:rPr lang="en-US" dirty="0"/>
              <a:t>Receive requests and perform required translations and transformations</a:t>
            </a:r>
          </a:p>
          <a:p>
            <a:pPr lvl="1" eaLnBrk="1" hangingPunct="1">
              <a:lnSpc>
                <a:spcPct val="90000"/>
              </a:lnSpc>
              <a:defRPr/>
            </a:pPr>
            <a:r>
              <a:rPr lang="en-US" dirty="0"/>
              <a:t>Delegate request to processing layer for processing</a:t>
            </a:r>
          </a:p>
          <a:p>
            <a:pPr lvl="1" eaLnBrk="1" hangingPunct="1">
              <a:lnSpc>
                <a:spcPct val="90000"/>
              </a:lnSpc>
              <a:defRPr/>
            </a:pPr>
            <a:r>
              <a:rPr lang="en-US" dirty="0"/>
              <a:t>Respond to clients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0777D1A-B340-4539-B5B1-DC0EE1B1AC8B}"/>
              </a:ext>
            </a:extLst>
          </p:cNvPr>
          <p:cNvSpPr>
            <a:spLocks noGrp="1" noRot="1" noChangeArrowheads="1"/>
          </p:cNvSpPr>
          <p:nvPr>
            <p:ph type="title"/>
          </p:nvPr>
        </p:nvSpPr>
        <p:spPr/>
        <p:txBody>
          <a:bodyPr/>
          <a:lstStyle/>
          <a:p>
            <a:pPr eaLnBrk="1" hangingPunct="1">
              <a:defRPr/>
            </a:pPr>
            <a:r>
              <a:rPr lang="en-US"/>
              <a:t>Layered Application Design</a:t>
            </a:r>
          </a:p>
        </p:txBody>
      </p:sp>
      <p:sp>
        <p:nvSpPr>
          <p:cNvPr id="9219" name="Rectangle 3">
            <a:extLst>
              <a:ext uri="{FF2B5EF4-FFF2-40B4-BE49-F238E27FC236}">
                <a16:creationId xmlns:a16="http://schemas.microsoft.com/office/drawing/2014/main" id="{201630D2-A124-4E1C-B01E-0ABF53489619}"/>
              </a:ext>
            </a:extLst>
          </p:cNvPr>
          <p:cNvSpPr>
            <a:spLocks noGrp="1" noRot="1" noChangeArrowheads="1"/>
          </p:cNvSpPr>
          <p:nvPr>
            <p:ph type="body" idx="1"/>
          </p:nvPr>
        </p:nvSpPr>
        <p:spPr/>
        <p:txBody>
          <a:bodyPr/>
          <a:lstStyle/>
          <a:p>
            <a:pPr eaLnBrk="1" hangingPunct="1">
              <a:buFont typeface="Arial" charset="0"/>
              <a:buChar char="►"/>
              <a:defRPr/>
            </a:pPr>
            <a:r>
              <a:rPr lang="en-US" dirty="0"/>
              <a:t>Processing layer</a:t>
            </a:r>
          </a:p>
          <a:p>
            <a:pPr lvl="1" eaLnBrk="1" hangingPunct="1">
              <a:defRPr/>
            </a:pPr>
            <a:r>
              <a:rPr lang="en-US" dirty="0"/>
              <a:t>Process request by performing business logic</a:t>
            </a:r>
          </a:p>
          <a:p>
            <a:pPr lvl="1" eaLnBrk="1" hangingPunct="1">
              <a:defRPr/>
            </a:pPr>
            <a:r>
              <a:rPr lang="en-US" dirty="0"/>
              <a:t>Access database</a:t>
            </a:r>
          </a:p>
          <a:p>
            <a:pPr lvl="1" eaLnBrk="1" hangingPunct="1">
              <a:defRPr/>
            </a:pPr>
            <a:r>
              <a:rPr lang="en-US" dirty="0"/>
              <a:t>Integrate with EIS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8640F14-7646-4BAD-8B8E-284A91BBBAB8}"/>
              </a:ext>
            </a:extLst>
          </p:cNvPr>
          <p:cNvSpPr>
            <a:spLocks noGrp="1" noRot="1" noChangeArrowheads="1"/>
          </p:cNvSpPr>
          <p:nvPr>
            <p:ph type="title"/>
          </p:nvPr>
        </p:nvSpPr>
        <p:spPr/>
        <p:txBody>
          <a:bodyPr>
            <a:normAutofit/>
          </a:bodyPr>
          <a:lstStyle/>
          <a:p>
            <a:pPr eaLnBrk="1" hangingPunct="1">
              <a:defRPr/>
            </a:pPr>
            <a:r>
              <a:rPr lang="en-US" sz="4000" dirty="0"/>
              <a:t>Why Layered Application Design?</a:t>
            </a:r>
          </a:p>
        </p:txBody>
      </p:sp>
      <p:sp>
        <p:nvSpPr>
          <p:cNvPr id="10243" name="Rectangle 3">
            <a:extLst>
              <a:ext uri="{FF2B5EF4-FFF2-40B4-BE49-F238E27FC236}">
                <a16:creationId xmlns:a16="http://schemas.microsoft.com/office/drawing/2014/main" id="{64A2C73A-3FA3-4290-A317-6C2EFCD15F1D}"/>
              </a:ext>
            </a:extLst>
          </p:cNvPr>
          <p:cNvSpPr>
            <a:spLocks noGrp="1" noRot="1" noChangeArrowheads="1"/>
          </p:cNvSpPr>
          <p:nvPr>
            <p:ph type="body" idx="1"/>
          </p:nvPr>
        </p:nvSpPr>
        <p:spPr>
          <a:xfrm>
            <a:off x="1825625" y="1600200"/>
            <a:ext cx="8540750" cy="4724400"/>
          </a:xfrm>
        </p:spPr>
        <p:txBody>
          <a:bodyPr/>
          <a:lstStyle/>
          <a:p>
            <a:pPr eaLnBrk="1" hangingPunct="1">
              <a:buFont typeface="Arial" charset="0"/>
              <a:buChar char="►"/>
              <a:defRPr/>
            </a:pPr>
            <a:r>
              <a:rPr lang="en-US" dirty="0"/>
              <a:t>Clearly divide responsibilities</a:t>
            </a:r>
          </a:p>
          <a:p>
            <a:pPr lvl="1" eaLnBrk="1" hangingPunct="1">
              <a:defRPr/>
            </a:pPr>
            <a:r>
              <a:rPr lang="en-US" dirty="0"/>
              <a:t>De-couple business logic from presentation</a:t>
            </a:r>
          </a:p>
          <a:p>
            <a:pPr lvl="1" eaLnBrk="1" hangingPunct="1">
              <a:defRPr/>
            </a:pPr>
            <a:r>
              <a:rPr lang="en-US" dirty="0"/>
              <a:t>Change in business logic layer does not affect the presentation layer and vice-versa</a:t>
            </a:r>
          </a:p>
          <a:p>
            <a:pPr eaLnBrk="1" hangingPunct="1">
              <a:buFont typeface="Arial" charset="0"/>
              <a:buChar char="►"/>
              <a:defRPr/>
            </a:pPr>
            <a:r>
              <a:rPr lang="en-US" dirty="0"/>
              <a:t>Provide a common “place” for pre-processing and post-processing of requests and responses</a:t>
            </a:r>
          </a:p>
          <a:p>
            <a:pPr lvl="1" eaLnBrk="1" hangingPunct="1">
              <a:defRPr/>
            </a:pPr>
            <a:r>
              <a:rPr lang="en-US" dirty="0"/>
              <a:t>logging, translations, transformations, etc.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a:extLst>
              <a:ext uri="{FF2B5EF4-FFF2-40B4-BE49-F238E27FC236}">
                <a16:creationId xmlns:a16="http://schemas.microsoft.com/office/drawing/2014/main" id="{2D93818E-2128-4F4C-A2F4-FBCFBBDA3CBF}"/>
              </a:ext>
            </a:extLst>
          </p:cNvPr>
          <p:cNvSpPr>
            <a:spLocks noGrp="1" noChangeArrowheads="1"/>
          </p:cNvSpPr>
          <p:nvPr>
            <p:ph type="ctrTitle"/>
          </p:nvPr>
        </p:nvSpPr>
        <p:spPr/>
        <p:txBody>
          <a:bodyPr>
            <a:normAutofit/>
          </a:bodyPr>
          <a:lstStyle/>
          <a:p>
            <a:pPr eaLnBrk="1" hangingPunct="1">
              <a:defRPr/>
            </a:pPr>
            <a:br>
              <a:rPr lang="en-US" dirty="0"/>
            </a:br>
            <a:r>
              <a:rPr lang="en-US" dirty="0"/>
              <a:t>MVC Patterns</a:t>
            </a:r>
          </a:p>
        </p:txBody>
      </p:sp>
      <p:sp>
        <p:nvSpPr>
          <p:cNvPr id="2" name="TextBox 1">
            <a:extLst>
              <a:ext uri="{FF2B5EF4-FFF2-40B4-BE49-F238E27FC236}">
                <a16:creationId xmlns:a16="http://schemas.microsoft.com/office/drawing/2014/main" id="{84E2FE88-F32F-4128-8EAF-E6E235439642}"/>
              </a:ext>
            </a:extLst>
          </p:cNvPr>
          <p:cNvSpPr txBox="1"/>
          <p:nvPr/>
        </p:nvSpPr>
        <p:spPr>
          <a:xfrm>
            <a:off x="1987826" y="3816626"/>
            <a:ext cx="8547652" cy="523220"/>
          </a:xfrm>
          <a:prstGeom prst="rect">
            <a:avLst/>
          </a:prstGeom>
          <a:noFill/>
        </p:spPr>
        <p:txBody>
          <a:bodyPr wrap="square" rtlCol="0">
            <a:spAutoFit/>
          </a:bodyPr>
          <a:lstStyle/>
          <a:p>
            <a:pPr algn="ctr"/>
            <a:r>
              <a:rPr lang="en-IN" sz="2800" dirty="0"/>
              <a:t>Web Applications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F2EBF77-0E49-4D48-946C-5C6D70AD57B5}"/>
              </a:ext>
            </a:extLst>
          </p:cNvPr>
          <p:cNvSpPr>
            <a:spLocks noGrp="1" noRot="1" noChangeArrowheads="1"/>
          </p:cNvSpPr>
          <p:nvPr>
            <p:ph type="title"/>
          </p:nvPr>
        </p:nvSpPr>
        <p:spPr/>
        <p:txBody>
          <a:bodyPr>
            <a:normAutofit/>
          </a:bodyPr>
          <a:lstStyle/>
          <a:p>
            <a:pPr eaLnBrk="1" hangingPunct="1">
              <a:defRPr/>
            </a:pPr>
            <a:r>
              <a:rPr lang="en-US" sz="4000" dirty="0"/>
              <a:t>Three Logical Layers in a Web Application: Model</a:t>
            </a:r>
          </a:p>
        </p:txBody>
      </p:sp>
      <p:sp>
        <p:nvSpPr>
          <p:cNvPr id="13315" name="Rectangle 3">
            <a:extLst>
              <a:ext uri="{FF2B5EF4-FFF2-40B4-BE49-F238E27FC236}">
                <a16:creationId xmlns:a16="http://schemas.microsoft.com/office/drawing/2014/main" id="{1B15B7E5-28FD-4F22-A7C9-D848B2B31F6D}"/>
              </a:ext>
            </a:extLst>
          </p:cNvPr>
          <p:cNvSpPr>
            <a:spLocks noGrp="1" noRot="1" noChangeArrowheads="1"/>
          </p:cNvSpPr>
          <p:nvPr>
            <p:ph type="body" idx="1"/>
          </p:nvPr>
        </p:nvSpPr>
        <p:spPr/>
        <p:txBody>
          <a:bodyPr/>
          <a:lstStyle/>
          <a:p>
            <a:pPr eaLnBrk="1" hangingPunct="1">
              <a:buFont typeface="Arial" charset="0"/>
              <a:buChar char="►"/>
              <a:defRPr/>
            </a:pPr>
            <a:r>
              <a:rPr lang="en-US" dirty="0"/>
              <a:t>Model (Business process layer)</a:t>
            </a:r>
          </a:p>
          <a:p>
            <a:pPr lvl="1" eaLnBrk="1" hangingPunct="1">
              <a:defRPr/>
            </a:pPr>
            <a:r>
              <a:rPr lang="en-US" dirty="0"/>
              <a:t>Models the data and behavior behind the business process</a:t>
            </a:r>
          </a:p>
          <a:p>
            <a:pPr lvl="1" eaLnBrk="1" hangingPunct="1">
              <a:defRPr/>
            </a:pPr>
            <a:r>
              <a:rPr lang="en-US" dirty="0"/>
              <a:t>Responsible for actually doing Performing DB queries Calculating the business process Processing orders</a:t>
            </a:r>
          </a:p>
          <a:p>
            <a:pPr lvl="1" eaLnBrk="1" hangingPunct="1">
              <a:defRPr/>
            </a:pPr>
            <a:r>
              <a:rPr lang="en-US" dirty="0"/>
              <a:t>Encapsulate of data and behavior which are independent of 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4533-6711-41A1-9FD6-6D6287F8A106}"/>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0B41285-50B0-4E33-A65A-7FFF6DBABDDD}"/>
              </a:ext>
            </a:extLst>
          </p:cNvPr>
          <p:cNvSpPr>
            <a:spLocks noGrp="1"/>
          </p:cNvSpPr>
          <p:nvPr>
            <p:ph idx="1"/>
          </p:nvPr>
        </p:nvSpPr>
        <p:spPr/>
        <p:txBody>
          <a:bodyPr/>
          <a:lstStyle/>
          <a:p>
            <a:r>
              <a:rPr lang="en-IN" dirty="0"/>
              <a:t>Model View Controller (MVC)</a:t>
            </a:r>
          </a:p>
          <a:p>
            <a:r>
              <a:rPr lang="en-IN" dirty="0"/>
              <a:t>Service Class</a:t>
            </a:r>
          </a:p>
          <a:p>
            <a:r>
              <a:rPr lang="en-IN" dirty="0"/>
              <a:t>DAO Pattern</a:t>
            </a:r>
          </a:p>
        </p:txBody>
      </p:sp>
    </p:spTree>
    <p:extLst>
      <p:ext uri="{BB962C8B-B14F-4D97-AF65-F5344CB8AC3E}">
        <p14:creationId xmlns:p14="http://schemas.microsoft.com/office/powerpoint/2010/main" val="2326277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9B54B9C-B6F4-4E0A-BE10-1F0622997E54}"/>
              </a:ext>
            </a:extLst>
          </p:cNvPr>
          <p:cNvSpPr>
            <a:spLocks noGrp="1" noRot="1" noChangeArrowheads="1"/>
          </p:cNvSpPr>
          <p:nvPr>
            <p:ph type="title"/>
          </p:nvPr>
        </p:nvSpPr>
        <p:spPr/>
        <p:txBody>
          <a:bodyPr>
            <a:normAutofit/>
          </a:bodyPr>
          <a:lstStyle/>
          <a:p>
            <a:pPr eaLnBrk="1" hangingPunct="1">
              <a:defRPr/>
            </a:pPr>
            <a:r>
              <a:rPr lang="en-US" sz="4000" dirty="0"/>
              <a:t>Three Logical Layers in a Web Application: View</a:t>
            </a:r>
          </a:p>
        </p:txBody>
      </p:sp>
      <p:sp>
        <p:nvSpPr>
          <p:cNvPr id="14339" name="Rectangle 3">
            <a:extLst>
              <a:ext uri="{FF2B5EF4-FFF2-40B4-BE49-F238E27FC236}">
                <a16:creationId xmlns:a16="http://schemas.microsoft.com/office/drawing/2014/main" id="{1071FC76-CEAC-4379-A6CA-A24280E84365}"/>
              </a:ext>
            </a:extLst>
          </p:cNvPr>
          <p:cNvSpPr>
            <a:spLocks noGrp="1" noRot="1" noChangeArrowheads="1"/>
          </p:cNvSpPr>
          <p:nvPr>
            <p:ph type="body" idx="1"/>
          </p:nvPr>
        </p:nvSpPr>
        <p:spPr/>
        <p:txBody>
          <a:bodyPr/>
          <a:lstStyle/>
          <a:p>
            <a:pPr eaLnBrk="1" hangingPunct="1">
              <a:buFont typeface="Arial" charset="0"/>
              <a:buChar char="►"/>
              <a:defRPr/>
            </a:pPr>
            <a:r>
              <a:rPr lang="en-US" dirty="0"/>
              <a:t>View (Presentation layer)</a:t>
            </a:r>
          </a:p>
          <a:p>
            <a:pPr lvl="1" eaLnBrk="1" hangingPunct="1">
              <a:defRPr/>
            </a:pPr>
            <a:r>
              <a:rPr lang="en-US" dirty="0"/>
              <a:t>Display information according to client types</a:t>
            </a:r>
          </a:p>
          <a:p>
            <a:pPr lvl="1" eaLnBrk="1" hangingPunct="1">
              <a:defRPr/>
            </a:pPr>
            <a:r>
              <a:rPr lang="en-US" dirty="0"/>
              <a:t>Display result of business logic (Model)</a:t>
            </a:r>
          </a:p>
          <a:p>
            <a:pPr lvl="1" eaLnBrk="1" hangingPunct="1">
              <a:defRPr/>
            </a:pPr>
            <a:r>
              <a:rPr lang="en-US" dirty="0"/>
              <a:t>Not concerned with how the information was obtained, or from where (since that is the responsibility of Model)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8340FDC-291C-4F7D-8D39-47D04E044C9C}"/>
              </a:ext>
            </a:extLst>
          </p:cNvPr>
          <p:cNvSpPr>
            <a:spLocks noGrp="1" noRot="1" noChangeArrowheads="1"/>
          </p:cNvSpPr>
          <p:nvPr>
            <p:ph type="title"/>
          </p:nvPr>
        </p:nvSpPr>
        <p:spPr/>
        <p:txBody>
          <a:bodyPr>
            <a:normAutofit fontScale="90000"/>
          </a:bodyPr>
          <a:lstStyle/>
          <a:p>
            <a:pPr eaLnBrk="1" hangingPunct="1">
              <a:defRPr/>
            </a:pPr>
            <a:r>
              <a:rPr lang="en-US" sz="4000"/>
              <a:t>Three Logical Layers in a Web</a:t>
            </a:r>
            <a:br>
              <a:rPr lang="en-US" sz="4000"/>
            </a:br>
            <a:r>
              <a:rPr lang="en-US" sz="4000"/>
              <a:t>Application: Controller</a:t>
            </a:r>
          </a:p>
        </p:txBody>
      </p:sp>
      <p:sp>
        <p:nvSpPr>
          <p:cNvPr id="15363" name="Rectangle 3">
            <a:extLst>
              <a:ext uri="{FF2B5EF4-FFF2-40B4-BE49-F238E27FC236}">
                <a16:creationId xmlns:a16="http://schemas.microsoft.com/office/drawing/2014/main" id="{B31E3A1C-3C36-4AB6-B6D1-8A9EA5B301BE}"/>
              </a:ext>
            </a:extLst>
          </p:cNvPr>
          <p:cNvSpPr>
            <a:spLocks noGrp="1" noRot="1" noChangeArrowheads="1"/>
          </p:cNvSpPr>
          <p:nvPr>
            <p:ph type="body" idx="1"/>
          </p:nvPr>
        </p:nvSpPr>
        <p:spPr/>
        <p:txBody>
          <a:bodyPr/>
          <a:lstStyle/>
          <a:p>
            <a:pPr eaLnBrk="1" hangingPunct="1">
              <a:buFont typeface="Arial" charset="0"/>
              <a:buChar char="►"/>
              <a:defRPr/>
            </a:pPr>
            <a:r>
              <a:rPr lang="en-US" sz="2800" dirty="0"/>
              <a:t>Controller (Control layer)</a:t>
            </a:r>
          </a:p>
          <a:p>
            <a:pPr lvl="1" eaLnBrk="1" hangingPunct="1">
              <a:defRPr/>
            </a:pPr>
            <a:r>
              <a:rPr lang="en-US" sz="2400" dirty="0"/>
              <a:t>Serves as the logical connection between the user's interaction and the business services on the back</a:t>
            </a:r>
          </a:p>
          <a:p>
            <a:pPr lvl="1" eaLnBrk="1" hangingPunct="1">
              <a:defRPr/>
            </a:pPr>
            <a:r>
              <a:rPr lang="en-US" sz="2400" dirty="0"/>
              <a:t>Responsible for making decisions among multiple presentations</a:t>
            </a:r>
          </a:p>
          <a:p>
            <a:pPr lvl="2">
              <a:defRPr/>
            </a:pPr>
            <a:r>
              <a:rPr lang="en-US" sz="2400" dirty="0"/>
              <a:t>User's language, locale or access level dictates a different presentation.</a:t>
            </a:r>
          </a:p>
          <a:p>
            <a:pPr lvl="1" eaLnBrk="1" hangingPunct="1">
              <a:defRPr/>
            </a:pPr>
            <a:r>
              <a:rPr lang="en-US" sz="2400" dirty="0"/>
              <a:t>A request enters the application through the control layer, it will decide how the request should be handled and what information should be returned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D60570D1-D94C-4850-9785-CB461F40D11D}"/>
              </a:ext>
            </a:extLst>
          </p:cNvPr>
          <p:cNvSpPr>
            <a:spLocks noGrp="1" noChangeArrowheads="1"/>
          </p:cNvSpPr>
          <p:nvPr>
            <p:ph type="ctrTitle"/>
          </p:nvPr>
        </p:nvSpPr>
        <p:spPr/>
        <p:txBody>
          <a:bodyPr>
            <a:normAutofit fontScale="90000"/>
          </a:bodyPr>
          <a:lstStyle/>
          <a:p>
            <a:pPr eaLnBrk="1" hangingPunct="1">
              <a:defRPr/>
            </a:pPr>
            <a:r>
              <a:rPr lang="en-US" sz="4800"/>
              <a:t>Evolution of Web</a:t>
            </a:r>
            <a:br>
              <a:rPr lang="en-US" sz="4800"/>
            </a:br>
            <a:r>
              <a:rPr lang="en-US" sz="4800"/>
              <a:t>Application Design</a:t>
            </a:r>
            <a:br>
              <a:rPr lang="en-US" sz="4800"/>
            </a:br>
            <a:r>
              <a:rPr lang="en-US" sz="4800"/>
              <a:t>Architecture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6488996-7F98-4E58-A2A9-CBB38E7967F5}"/>
              </a:ext>
            </a:extLst>
          </p:cNvPr>
          <p:cNvSpPr>
            <a:spLocks noGrp="1" noRot="1" noChangeArrowheads="1"/>
          </p:cNvSpPr>
          <p:nvPr>
            <p:ph type="title"/>
          </p:nvPr>
        </p:nvSpPr>
        <p:spPr/>
        <p:txBody>
          <a:bodyPr/>
          <a:lstStyle/>
          <a:p>
            <a:pPr eaLnBrk="1" hangingPunct="1">
              <a:defRPr/>
            </a:pPr>
            <a:r>
              <a:rPr lang="en-US"/>
              <a:t>Evolution of MVC Architecture</a:t>
            </a:r>
          </a:p>
        </p:txBody>
      </p:sp>
      <p:sp>
        <p:nvSpPr>
          <p:cNvPr id="19459" name="Rectangle 3">
            <a:extLst>
              <a:ext uri="{FF2B5EF4-FFF2-40B4-BE49-F238E27FC236}">
                <a16:creationId xmlns:a16="http://schemas.microsoft.com/office/drawing/2014/main" id="{340B6F34-5F11-4E65-ADBB-B95CB033D00B}"/>
              </a:ext>
            </a:extLst>
          </p:cNvPr>
          <p:cNvSpPr>
            <a:spLocks noGrp="1" noRot="1" noChangeArrowheads="1"/>
          </p:cNvSpPr>
          <p:nvPr>
            <p:ph type="body" idx="1"/>
          </p:nvPr>
        </p:nvSpPr>
        <p:spPr/>
        <p:txBody>
          <a:bodyPr/>
          <a:lstStyle/>
          <a:p>
            <a:pPr eaLnBrk="1" hangingPunct="1">
              <a:buFont typeface="Arial" charset="0"/>
              <a:buChar char="►"/>
              <a:defRPr/>
            </a:pPr>
            <a:r>
              <a:rPr lang="en-US" dirty="0"/>
              <a:t>No MVC</a:t>
            </a:r>
          </a:p>
          <a:p>
            <a:pPr eaLnBrk="1" hangingPunct="1">
              <a:buFont typeface="Arial" charset="0"/>
              <a:buChar char="►"/>
              <a:defRPr/>
            </a:pPr>
            <a:r>
              <a:rPr lang="en-US" dirty="0"/>
              <a:t>MVC Model 1 (Page-centric)</a:t>
            </a:r>
          </a:p>
          <a:p>
            <a:pPr eaLnBrk="1" hangingPunct="1">
              <a:buFont typeface="Arial" charset="0"/>
              <a:buChar char="►"/>
              <a:defRPr/>
            </a:pPr>
            <a:r>
              <a:rPr lang="en-US" dirty="0"/>
              <a:t>MVC Model 2 (Servlet-centric)</a:t>
            </a:r>
          </a:p>
          <a:p>
            <a:pPr eaLnBrk="1" hangingPunct="1">
              <a:buFont typeface="Arial" charset="0"/>
              <a:buChar char="►"/>
              <a:defRPr/>
            </a:pPr>
            <a:r>
              <a:rPr lang="en-US" dirty="0"/>
              <a:t>Web application frameworks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BF58-B398-48F3-8E87-2B3B4837273B}"/>
              </a:ext>
            </a:extLst>
          </p:cNvPr>
          <p:cNvSpPr>
            <a:spLocks noGrp="1"/>
          </p:cNvSpPr>
          <p:nvPr>
            <p:ph type="ctrTitle"/>
          </p:nvPr>
        </p:nvSpPr>
        <p:spPr>
          <a:xfrm>
            <a:off x="1524000" y="1808923"/>
            <a:ext cx="9144000" cy="1655762"/>
          </a:xfrm>
        </p:spPr>
        <p:txBody>
          <a:bodyPr>
            <a:normAutofit fontScale="90000"/>
          </a:bodyPr>
          <a:lstStyle/>
          <a:p>
            <a:r>
              <a:rPr lang="en-US" dirty="0"/>
              <a:t>Model 1</a:t>
            </a:r>
            <a:br>
              <a:rPr lang="en-US" dirty="0"/>
            </a:br>
            <a:endParaRPr lang="en-IN" dirty="0"/>
          </a:p>
        </p:txBody>
      </p:sp>
      <p:sp>
        <p:nvSpPr>
          <p:cNvPr id="20483" name="Rectangle 3">
            <a:extLst>
              <a:ext uri="{FF2B5EF4-FFF2-40B4-BE49-F238E27FC236}">
                <a16:creationId xmlns:a16="http://schemas.microsoft.com/office/drawing/2014/main" id="{2E7820EB-8499-409A-884C-60A296A26DED}"/>
              </a:ext>
            </a:extLst>
          </p:cNvPr>
          <p:cNvSpPr>
            <a:spLocks noGrp="1" noChangeArrowheads="1"/>
          </p:cNvSpPr>
          <p:nvPr>
            <p:ph type="subTitle" idx="1"/>
          </p:nvPr>
        </p:nvSpPr>
        <p:spPr/>
        <p:txBody>
          <a:bodyPr/>
          <a:lstStyle/>
          <a:p>
            <a:pPr eaLnBrk="1" hangingPunct="1">
              <a:defRPr/>
            </a:pPr>
            <a:r>
              <a:rPr lang="en-US" dirty="0"/>
              <a:t>(Page-Centric Architecture)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9DB8C83-5D00-457B-8060-0AFB699C0582}"/>
              </a:ext>
            </a:extLst>
          </p:cNvPr>
          <p:cNvSpPr>
            <a:spLocks noGrp="1" noRot="1" noChangeArrowheads="1"/>
          </p:cNvSpPr>
          <p:nvPr>
            <p:ph type="title"/>
          </p:nvPr>
        </p:nvSpPr>
        <p:spPr/>
        <p:txBody>
          <a:bodyPr/>
          <a:lstStyle/>
          <a:p>
            <a:pPr eaLnBrk="1" hangingPunct="1">
              <a:defRPr/>
            </a:pPr>
            <a:r>
              <a:rPr lang="en-US"/>
              <a:t>Mdel 1 Architecture</a:t>
            </a:r>
          </a:p>
        </p:txBody>
      </p:sp>
      <p:sp>
        <p:nvSpPr>
          <p:cNvPr id="16387" name="Rectangle 4">
            <a:extLst>
              <a:ext uri="{FF2B5EF4-FFF2-40B4-BE49-F238E27FC236}">
                <a16:creationId xmlns:a16="http://schemas.microsoft.com/office/drawing/2014/main" id="{4F931CA7-5BAC-46A5-8E9E-025EC11FE6AE}"/>
              </a:ext>
            </a:extLst>
          </p:cNvPr>
          <p:cNvSpPr>
            <a:spLocks noChangeArrowheads="1"/>
          </p:cNvSpPr>
          <p:nvPr/>
        </p:nvSpPr>
        <p:spPr bwMode="auto">
          <a:xfrm>
            <a:off x="1828800" y="1447800"/>
            <a:ext cx="8534400" cy="5029200"/>
          </a:xfrm>
          <a:prstGeom prst="rect">
            <a:avLst/>
          </a:prstGeom>
          <a:solidFill>
            <a:schemeClr val="accent6">
              <a:lumMod val="60000"/>
              <a:lumOff val="40000"/>
            </a:scheme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sp>
        <p:nvSpPr>
          <p:cNvPr id="16388" name="AutoShape 6">
            <a:extLst>
              <a:ext uri="{FF2B5EF4-FFF2-40B4-BE49-F238E27FC236}">
                <a16:creationId xmlns:a16="http://schemas.microsoft.com/office/drawing/2014/main" id="{782E7137-503E-4E95-97B4-663A5F2ED75B}"/>
              </a:ext>
            </a:extLst>
          </p:cNvPr>
          <p:cNvSpPr>
            <a:spLocks noChangeArrowheads="1"/>
          </p:cNvSpPr>
          <p:nvPr/>
        </p:nvSpPr>
        <p:spPr bwMode="auto">
          <a:xfrm>
            <a:off x="2133600" y="2286000"/>
            <a:ext cx="914400" cy="3581400"/>
          </a:xfrm>
          <a:prstGeom prst="roundRect">
            <a:avLst>
              <a:gd name="adj" fmla="val 16667"/>
            </a:avLst>
          </a:prstGeom>
          <a:solidFill>
            <a:srgbClr val="FFCC00"/>
          </a:solidFill>
          <a:ln w="9525">
            <a:round/>
            <a:headEnd/>
            <a:tailEnd/>
          </a:ln>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latin typeface="Tahoma" panose="020B0604030504040204" pitchFamily="34" charset="0"/>
            </a:endParaRPr>
          </a:p>
        </p:txBody>
      </p:sp>
      <p:sp>
        <p:nvSpPr>
          <p:cNvPr id="16389" name="AutoShape 7">
            <a:extLst>
              <a:ext uri="{FF2B5EF4-FFF2-40B4-BE49-F238E27FC236}">
                <a16:creationId xmlns:a16="http://schemas.microsoft.com/office/drawing/2014/main" id="{381EC723-B79A-49B4-B8C8-6D5EFF506CDD}"/>
              </a:ext>
            </a:extLst>
          </p:cNvPr>
          <p:cNvSpPr>
            <a:spLocks noChangeArrowheads="1"/>
          </p:cNvSpPr>
          <p:nvPr/>
        </p:nvSpPr>
        <p:spPr bwMode="auto">
          <a:xfrm>
            <a:off x="3886200" y="1905000"/>
            <a:ext cx="3886200" cy="4267200"/>
          </a:xfrm>
          <a:prstGeom prst="roundRect">
            <a:avLst>
              <a:gd name="adj" fmla="val 16667"/>
            </a:avLst>
          </a:prstGeom>
          <a:solidFill>
            <a:srgbClr val="FFC000"/>
          </a:solidFill>
          <a:ln w="9525">
            <a:round/>
            <a:headEnd/>
            <a:tailEnd/>
          </a:ln>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6390" name="AutoShape 8">
            <a:extLst>
              <a:ext uri="{FF2B5EF4-FFF2-40B4-BE49-F238E27FC236}">
                <a16:creationId xmlns:a16="http://schemas.microsoft.com/office/drawing/2014/main" id="{5B396319-DFC5-4BA4-B683-D780E85CFCBD}"/>
              </a:ext>
            </a:extLst>
          </p:cNvPr>
          <p:cNvSpPr>
            <a:spLocks noChangeArrowheads="1"/>
          </p:cNvSpPr>
          <p:nvPr/>
        </p:nvSpPr>
        <p:spPr bwMode="auto">
          <a:xfrm>
            <a:off x="4724400" y="2209800"/>
            <a:ext cx="2057400" cy="1219200"/>
          </a:xfrm>
          <a:prstGeom prst="roundRect">
            <a:avLst>
              <a:gd name="adj" fmla="val 16667"/>
            </a:avLst>
          </a:prstGeom>
          <a:solidFill>
            <a:schemeClr val="accent2">
              <a:lumMod val="60000"/>
              <a:lumOff val="40000"/>
            </a:schemeClr>
          </a:solidFill>
          <a:ln w="9525">
            <a:solidFill>
              <a:schemeClr val="accent1"/>
            </a:solidFill>
            <a:round/>
            <a:headEnd/>
            <a:tailEnd/>
          </a:ln>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a:t>JSP Pages</a:t>
            </a:r>
          </a:p>
        </p:txBody>
      </p:sp>
      <p:sp>
        <p:nvSpPr>
          <p:cNvPr id="16391" name="Oval 9">
            <a:extLst>
              <a:ext uri="{FF2B5EF4-FFF2-40B4-BE49-F238E27FC236}">
                <a16:creationId xmlns:a16="http://schemas.microsoft.com/office/drawing/2014/main" id="{42CEFA64-6D06-425D-AEDE-5280159E581D}"/>
              </a:ext>
            </a:extLst>
          </p:cNvPr>
          <p:cNvSpPr>
            <a:spLocks noChangeArrowheads="1"/>
          </p:cNvSpPr>
          <p:nvPr/>
        </p:nvSpPr>
        <p:spPr bwMode="auto">
          <a:xfrm>
            <a:off x="4343400" y="4876800"/>
            <a:ext cx="2743200" cy="1066800"/>
          </a:xfrm>
          <a:prstGeom prst="ellipse">
            <a:avLst/>
          </a:prstGeom>
          <a:solidFill>
            <a:schemeClr val="accent2">
              <a:lumMod val="60000"/>
              <a:lumOff val="40000"/>
            </a:schemeClr>
          </a:solidFill>
          <a:ln w="9525">
            <a:round/>
            <a:headEnd/>
            <a:tailEnd/>
          </a:ln>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b="1"/>
              <a:t>JavaBeans</a:t>
            </a:r>
          </a:p>
        </p:txBody>
      </p:sp>
      <p:sp>
        <p:nvSpPr>
          <p:cNvPr id="16392" name="AutoShape 10">
            <a:extLst>
              <a:ext uri="{FF2B5EF4-FFF2-40B4-BE49-F238E27FC236}">
                <a16:creationId xmlns:a16="http://schemas.microsoft.com/office/drawing/2014/main" id="{A87ADE80-55F7-418D-A6B9-F2BA27EFFF4E}"/>
              </a:ext>
            </a:extLst>
          </p:cNvPr>
          <p:cNvSpPr>
            <a:spLocks noChangeArrowheads="1"/>
          </p:cNvSpPr>
          <p:nvPr/>
        </p:nvSpPr>
        <p:spPr bwMode="auto">
          <a:xfrm>
            <a:off x="8458200" y="1981200"/>
            <a:ext cx="1676400" cy="4267200"/>
          </a:xfrm>
          <a:prstGeom prst="roundRect">
            <a:avLst>
              <a:gd name="adj" fmla="val 16667"/>
            </a:avLst>
          </a:prstGeom>
          <a:solidFill>
            <a:srgbClr val="FFC000"/>
          </a:solidFill>
          <a:ln w="9525">
            <a:round/>
            <a:headEnd/>
            <a:tailEnd/>
          </a:ln>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7355" name="AutoShape 11">
            <a:extLst>
              <a:ext uri="{FF2B5EF4-FFF2-40B4-BE49-F238E27FC236}">
                <a16:creationId xmlns:a16="http://schemas.microsoft.com/office/drawing/2014/main" id="{D4AE7FA1-E95F-48F3-A585-1BD485B86B75}"/>
              </a:ext>
            </a:extLst>
          </p:cNvPr>
          <p:cNvSpPr>
            <a:spLocks noChangeArrowheads="1"/>
          </p:cNvSpPr>
          <p:nvPr/>
        </p:nvSpPr>
        <p:spPr bwMode="auto">
          <a:xfrm>
            <a:off x="8839200" y="4267200"/>
            <a:ext cx="990600" cy="1524000"/>
          </a:xfrm>
          <a:prstGeom prst="can">
            <a:avLst>
              <a:gd name="adj" fmla="val 38462"/>
            </a:avLst>
          </a:prstGeom>
          <a:solidFill>
            <a:schemeClr val="accent2">
              <a:lumMod val="60000"/>
              <a:lumOff val="40000"/>
            </a:schemeClr>
          </a:solidFill>
          <a:ln w="9525">
            <a:solidFill>
              <a:schemeClr val="tx1"/>
            </a:solidFill>
            <a:round/>
            <a:headEnd/>
            <a:tailEnd/>
          </a:ln>
          <a:effectLst>
            <a:outerShdw dist="107763" dir="2700000" algn="ctr" rotWithShape="0">
              <a:schemeClr val="bg2">
                <a:alpha val="50000"/>
              </a:schemeClr>
            </a:outerShdw>
          </a:effectLst>
        </p:spPr>
        <p:txBody>
          <a:bodyPr wrap="none" anchor="ctr"/>
          <a:lstStyle/>
          <a:p>
            <a:pPr algn="ctr">
              <a:defRPr/>
            </a:pPr>
            <a:r>
              <a:rPr lang="en-US" sz="2400" b="1">
                <a:solidFill>
                  <a:srgbClr val="000000"/>
                </a:solidFill>
                <a:latin typeface="Arial" charset="0"/>
              </a:rPr>
              <a:t>EIS</a:t>
            </a:r>
          </a:p>
        </p:txBody>
      </p:sp>
      <p:sp>
        <p:nvSpPr>
          <p:cNvPr id="16394" name="Line 12">
            <a:extLst>
              <a:ext uri="{FF2B5EF4-FFF2-40B4-BE49-F238E27FC236}">
                <a16:creationId xmlns:a16="http://schemas.microsoft.com/office/drawing/2014/main" id="{2EC36995-3035-406C-857A-CC861DF95DAD}"/>
              </a:ext>
            </a:extLst>
          </p:cNvPr>
          <p:cNvSpPr>
            <a:spLocks noChangeShapeType="1"/>
          </p:cNvSpPr>
          <p:nvPr/>
        </p:nvSpPr>
        <p:spPr bwMode="auto">
          <a:xfrm>
            <a:off x="3048000" y="2514600"/>
            <a:ext cx="1676400" cy="0"/>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5" name="Line 13">
            <a:extLst>
              <a:ext uri="{FF2B5EF4-FFF2-40B4-BE49-F238E27FC236}">
                <a16:creationId xmlns:a16="http://schemas.microsoft.com/office/drawing/2014/main" id="{57BFADDB-9BA1-4F88-A4FB-97EA4D9D1109}"/>
              </a:ext>
            </a:extLst>
          </p:cNvPr>
          <p:cNvSpPr>
            <a:spLocks noChangeShapeType="1"/>
          </p:cNvSpPr>
          <p:nvPr/>
        </p:nvSpPr>
        <p:spPr bwMode="auto">
          <a:xfrm flipH="1">
            <a:off x="3048000" y="3276600"/>
            <a:ext cx="1676400" cy="0"/>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6" name="Line 14">
            <a:extLst>
              <a:ext uri="{FF2B5EF4-FFF2-40B4-BE49-F238E27FC236}">
                <a16:creationId xmlns:a16="http://schemas.microsoft.com/office/drawing/2014/main" id="{A133F9D4-27A7-46C7-B46B-1903C061CB3D}"/>
              </a:ext>
            </a:extLst>
          </p:cNvPr>
          <p:cNvSpPr>
            <a:spLocks noChangeShapeType="1"/>
          </p:cNvSpPr>
          <p:nvPr/>
        </p:nvSpPr>
        <p:spPr bwMode="auto">
          <a:xfrm>
            <a:off x="5638800" y="3429000"/>
            <a:ext cx="0" cy="1371600"/>
          </a:xfrm>
          <a:prstGeom prst="line">
            <a:avLst/>
          </a:prstGeom>
          <a:noFill/>
          <a:ln w="3810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7" name="Line 15">
            <a:extLst>
              <a:ext uri="{FF2B5EF4-FFF2-40B4-BE49-F238E27FC236}">
                <a16:creationId xmlns:a16="http://schemas.microsoft.com/office/drawing/2014/main" id="{BD32FF1D-06BA-4546-9BB7-5FEFC7472C35}"/>
              </a:ext>
            </a:extLst>
          </p:cNvPr>
          <p:cNvSpPr>
            <a:spLocks noChangeShapeType="1"/>
          </p:cNvSpPr>
          <p:nvPr/>
        </p:nvSpPr>
        <p:spPr bwMode="auto">
          <a:xfrm>
            <a:off x="7086600" y="5410200"/>
            <a:ext cx="1676400" cy="0"/>
          </a:xfrm>
          <a:prstGeom prst="line">
            <a:avLst/>
          </a:prstGeom>
          <a:noFill/>
          <a:ln w="38100">
            <a:solidFill>
              <a:schemeClr val="bg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6398" name="Text Box 16">
            <a:extLst>
              <a:ext uri="{FF2B5EF4-FFF2-40B4-BE49-F238E27FC236}">
                <a16:creationId xmlns:a16="http://schemas.microsoft.com/office/drawing/2014/main" id="{CED716C0-5CB9-4769-A098-37549CA8C6CB}"/>
              </a:ext>
            </a:extLst>
          </p:cNvPr>
          <p:cNvSpPr txBox="1">
            <a:spLocks noChangeArrowheads="1"/>
          </p:cNvSpPr>
          <p:nvPr/>
        </p:nvSpPr>
        <p:spPr bwMode="auto">
          <a:xfrm rot="5400000">
            <a:off x="1862932" y="3929857"/>
            <a:ext cx="1455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dirty="0">
                <a:solidFill>
                  <a:srgbClr val="000000"/>
                </a:solidFill>
                <a:latin typeface="Tahoma" panose="020B0604030504040204" pitchFamily="34" charset="0"/>
              </a:rPr>
              <a:t>Browser</a:t>
            </a:r>
          </a:p>
        </p:txBody>
      </p:sp>
      <p:sp>
        <p:nvSpPr>
          <p:cNvPr id="16399" name="Text Box 19">
            <a:extLst>
              <a:ext uri="{FF2B5EF4-FFF2-40B4-BE49-F238E27FC236}">
                <a16:creationId xmlns:a16="http://schemas.microsoft.com/office/drawing/2014/main" id="{6E45B36A-3730-4058-AE69-36011DBA4082}"/>
              </a:ext>
            </a:extLst>
          </p:cNvPr>
          <p:cNvSpPr txBox="1">
            <a:spLocks noChangeArrowheads="1"/>
          </p:cNvSpPr>
          <p:nvPr/>
        </p:nvSpPr>
        <p:spPr bwMode="auto">
          <a:xfrm>
            <a:off x="3276600" y="1857376"/>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solidFill>
                  <a:srgbClr val="000000"/>
                </a:solidFill>
              </a:rPr>
              <a:t>1</a:t>
            </a:r>
          </a:p>
        </p:txBody>
      </p:sp>
      <p:sp>
        <p:nvSpPr>
          <p:cNvPr id="16400" name="Text Box 20">
            <a:extLst>
              <a:ext uri="{FF2B5EF4-FFF2-40B4-BE49-F238E27FC236}">
                <a16:creationId xmlns:a16="http://schemas.microsoft.com/office/drawing/2014/main" id="{273F5EAC-30EC-4A93-8800-AD5E0ECD96B6}"/>
              </a:ext>
            </a:extLst>
          </p:cNvPr>
          <p:cNvSpPr txBox="1">
            <a:spLocks noChangeArrowheads="1"/>
          </p:cNvSpPr>
          <p:nvPr/>
        </p:nvSpPr>
        <p:spPr bwMode="auto">
          <a:xfrm>
            <a:off x="3276601" y="2895600"/>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000000"/>
                </a:solidFill>
              </a:rPr>
              <a:t>4</a:t>
            </a:r>
          </a:p>
        </p:txBody>
      </p:sp>
      <p:sp>
        <p:nvSpPr>
          <p:cNvPr id="16401" name="Text Box 21">
            <a:extLst>
              <a:ext uri="{FF2B5EF4-FFF2-40B4-BE49-F238E27FC236}">
                <a16:creationId xmlns:a16="http://schemas.microsoft.com/office/drawing/2014/main" id="{5B03F6C7-341E-461A-B364-80CD4B462F92}"/>
              </a:ext>
            </a:extLst>
          </p:cNvPr>
          <p:cNvSpPr txBox="1">
            <a:spLocks noChangeArrowheads="1"/>
          </p:cNvSpPr>
          <p:nvPr/>
        </p:nvSpPr>
        <p:spPr bwMode="auto">
          <a:xfrm>
            <a:off x="5713414" y="3810001"/>
            <a:ext cx="38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solidFill>
                  <a:srgbClr val="000000"/>
                </a:solidFill>
              </a:rPr>
              <a:t>2</a:t>
            </a:r>
          </a:p>
        </p:txBody>
      </p:sp>
      <p:sp>
        <p:nvSpPr>
          <p:cNvPr id="16402" name="Text Box 22">
            <a:extLst>
              <a:ext uri="{FF2B5EF4-FFF2-40B4-BE49-F238E27FC236}">
                <a16:creationId xmlns:a16="http://schemas.microsoft.com/office/drawing/2014/main" id="{8C771E08-2243-4AB0-88A4-D5F3166C2EA8}"/>
              </a:ext>
            </a:extLst>
          </p:cNvPr>
          <p:cNvSpPr txBox="1">
            <a:spLocks noChangeArrowheads="1"/>
          </p:cNvSpPr>
          <p:nvPr/>
        </p:nvSpPr>
        <p:spPr bwMode="auto">
          <a:xfrm>
            <a:off x="7772400" y="4724401"/>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solidFill>
                  <a:srgbClr val="000000"/>
                </a:solidFill>
              </a:rPr>
              <a:t>3</a:t>
            </a:r>
          </a:p>
        </p:txBody>
      </p:sp>
      <p:sp>
        <p:nvSpPr>
          <p:cNvPr id="16403" name="Text Box 23">
            <a:extLst>
              <a:ext uri="{FF2B5EF4-FFF2-40B4-BE49-F238E27FC236}">
                <a16:creationId xmlns:a16="http://schemas.microsoft.com/office/drawing/2014/main" id="{6808E996-0A82-487F-85DE-66BA86B4DAC3}"/>
              </a:ext>
            </a:extLst>
          </p:cNvPr>
          <p:cNvSpPr txBox="1">
            <a:spLocks noChangeArrowheads="1"/>
          </p:cNvSpPr>
          <p:nvPr/>
        </p:nvSpPr>
        <p:spPr bwMode="auto">
          <a:xfrm>
            <a:off x="2819400" y="16764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6404" name="Text Box 24">
            <a:extLst>
              <a:ext uri="{FF2B5EF4-FFF2-40B4-BE49-F238E27FC236}">
                <a16:creationId xmlns:a16="http://schemas.microsoft.com/office/drawing/2014/main" id="{8A43CB9F-B7FE-456E-9875-75F6E771F2EF}"/>
              </a:ext>
            </a:extLst>
          </p:cNvPr>
          <p:cNvSpPr txBox="1">
            <a:spLocks noChangeArrowheads="1"/>
          </p:cNvSpPr>
          <p:nvPr/>
        </p:nvSpPr>
        <p:spPr bwMode="auto">
          <a:xfrm>
            <a:off x="3048000" y="2514601"/>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Request</a:t>
            </a:r>
          </a:p>
        </p:txBody>
      </p:sp>
      <p:sp>
        <p:nvSpPr>
          <p:cNvPr id="16405" name="Text Box 27">
            <a:extLst>
              <a:ext uri="{FF2B5EF4-FFF2-40B4-BE49-F238E27FC236}">
                <a16:creationId xmlns:a16="http://schemas.microsoft.com/office/drawing/2014/main" id="{5A6DFF58-B3BE-4B7E-AF7F-7C0E6315FE26}"/>
              </a:ext>
            </a:extLst>
          </p:cNvPr>
          <p:cNvSpPr txBox="1">
            <a:spLocks noChangeArrowheads="1"/>
          </p:cNvSpPr>
          <p:nvPr/>
        </p:nvSpPr>
        <p:spPr bwMode="auto">
          <a:xfrm>
            <a:off x="3048000" y="3290888"/>
            <a:ext cx="121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Response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34D1409-5B9F-4E53-8C7D-553F9F01D385}"/>
              </a:ext>
            </a:extLst>
          </p:cNvPr>
          <p:cNvSpPr>
            <a:spLocks noGrp="1" noRot="1" noChangeArrowheads="1"/>
          </p:cNvSpPr>
          <p:nvPr>
            <p:ph type="title"/>
          </p:nvPr>
        </p:nvSpPr>
        <p:spPr>
          <a:xfrm>
            <a:off x="1825625" y="228600"/>
            <a:ext cx="8540750" cy="990600"/>
          </a:xfrm>
        </p:spPr>
        <p:txBody>
          <a:bodyPr/>
          <a:lstStyle/>
          <a:p>
            <a:pPr eaLnBrk="1" hangingPunct="1">
              <a:defRPr/>
            </a:pPr>
            <a:r>
              <a:rPr lang="en-US"/>
              <a:t>Page-centric Architecture</a:t>
            </a:r>
          </a:p>
        </p:txBody>
      </p:sp>
      <p:sp>
        <p:nvSpPr>
          <p:cNvPr id="23555" name="Rectangle 3">
            <a:extLst>
              <a:ext uri="{FF2B5EF4-FFF2-40B4-BE49-F238E27FC236}">
                <a16:creationId xmlns:a16="http://schemas.microsoft.com/office/drawing/2014/main" id="{AB93E78D-985F-46AA-B350-B675A530DE59}"/>
              </a:ext>
            </a:extLst>
          </p:cNvPr>
          <p:cNvSpPr>
            <a:spLocks noGrp="1" noRot="1" noChangeArrowheads="1"/>
          </p:cNvSpPr>
          <p:nvPr>
            <p:ph type="body" idx="1"/>
          </p:nvPr>
        </p:nvSpPr>
        <p:spPr/>
        <p:txBody>
          <a:bodyPr/>
          <a:lstStyle/>
          <a:p>
            <a:pPr eaLnBrk="1" hangingPunct="1">
              <a:lnSpc>
                <a:spcPct val="80000"/>
              </a:lnSpc>
              <a:buFont typeface="Arial" charset="0"/>
              <a:buChar char="►"/>
              <a:defRPr/>
            </a:pPr>
            <a:r>
              <a:rPr lang="en-US" sz="2800" dirty="0"/>
              <a:t>Composed of a series of interrelated JSP pages</a:t>
            </a:r>
          </a:p>
          <a:p>
            <a:pPr lvl="1" eaLnBrk="1" hangingPunct="1">
              <a:lnSpc>
                <a:spcPct val="80000"/>
              </a:lnSpc>
              <a:defRPr/>
            </a:pPr>
            <a:r>
              <a:rPr lang="en-US" sz="2400" dirty="0"/>
              <a:t> JSP pages handle all aspects of the application - presentation, control, and business process Business process logic and control decisions are hard coded inside JSP pages</a:t>
            </a:r>
          </a:p>
          <a:p>
            <a:pPr lvl="1" eaLnBrk="1" hangingPunct="1">
              <a:lnSpc>
                <a:spcPct val="80000"/>
              </a:lnSpc>
              <a:defRPr/>
            </a:pPr>
            <a:r>
              <a:rPr lang="en-US" sz="2400" dirty="0"/>
              <a:t>in the form of JavaBeans, </a:t>
            </a:r>
            <a:r>
              <a:rPr lang="en-US" sz="2400" dirty="0" err="1"/>
              <a:t>scriptlets</a:t>
            </a:r>
            <a:r>
              <a:rPr lang="en-US" sz="2400" dirty="0"/>
              <a:t>, expression</a:t>
            </a:r>
          </a:p>
          <a:p>
            <a:pPr eaLnBrk="1" hangingPunct="1">
              <a:lnSpc>
                <a:spcPct val="80000"/>
              </a:lnSpc>
              <a:buFont typeface="Arial" charset="0"/>
              <a:buChar char="►"/>
              <a:defRPr/>
            </a:pPr>
            <a:r>
              <a:rPr lang="en-US" sz="2800" dirty="0"/>
              <a:t>Next page selection is determined by</a:t>
            </a:r>
          </a:p>
          <a:p>
            <a:pPr lvl="1" eaLnBrk="1" hangingPunct="1">
              <a:lnSpc>
                <a:spcPct val="80000"/>
              </a:lnSpc>
              <a:defRPr/>
            </a:pPr>
            <a:r>
              <a:rPr lang="en-US" sz="2400" dirty="0"/>
              <a:t> A user clicking on a hyper link, e.g. " &lt;A HERF=</a:t>
            </a:r>
            <a:r>
              <a:rPr lang="en-US" sz="2400" dirty="0" err="1"/>
              <a:t>find.jsp</a:t>
            </a:r>
            <a:r>
              <a:rPr lang="en-US" sz="2400" dirty="0"/>
              <a:t>&gt;</a:t>
            </a:r>
          </a:p>
          <a:p>
            <a:pPr lvl="1" eaLnBrk="1" hangingPunct="1">
              <a:lnSpc>
                <a:spcPct val="80000"/>
              </a:lnSpc>
              <a:defRPr/>
            </a:pPr>
            <a:r>
              <a:rPr lang="en-US" sz="2400" dirty="0"/>
              <a:t>Through the action of submitting a form, e.g. </a:t>
            </a:r>
          </a:p>
          <a:p>
            <a:pPr marL="457200" lvl="1" indent="0" eaLnBrk="1" hangingPunct="1">
              <a:lnSpc>
                <a:spcPct val="80000"/>
              </a:lnSpc>
              <a:buNone/>
              <a:defRPr/>
            </a:pPr>
            <a:r>
              <a:rPr lang="en-US" sz="2400" dirty="0"/>
              <a:t>&lt;FORM   "" ACTION=</a:t>
            </a:r>
            <a:r>
              <a:rPr lang="en-US" sz="2400" dirty="0" err="1"/>
              <a:t>search.jsp</a:t>
            </a:r>
            <a:r>
              <a:rPr lang="en-US" sz="2400" dirty="0"/>
              <a:t> &gt;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E177BC6-4997-44E3-90E8-C7464B1B33BB}"/>
              </a:ext>
            </a:extLst>
          </p:cNvPr>
          <p:cNvSpPr>
            <a:spLocks noGrp="1" noRot="1" noChangeArrowheads="1"/>
          </p:cNvSpPr>
          <p:nvPr>
            <p:ph type="title"/>
          </p:nvPr>
        </p:nvSpPr>
        <p:spPr/>
        <p:txBody>
          <a:bodyPr/>
          <a:lstStyle/>
          <a:p>
            <a:pPr eaLnBrk="1" hangingPunct="1">
              <a:defRPr/>
            </a:pPr>
            <a:r>
              <a:rPr lang="en-US"/>
              <a:t>Page-centric: Simple Application</a:t>
            </a:r>
          </a:p>
        </p:txBody>
      </p:sp>
      <p:sp>
        <p:nvSpPr>
          <p:cNvPr id="24579" name="Rectangle 3">
            <a:extLst>
              <a:ext uri="{FF2B5EF4-FFF2-40B4-BE49-F238E27FC236}">
                <a16:creationId xmlns:a16="http://schemas.microsoft.com/office/drawing/2014/main" id="{216D2D0D-0417-4D86-852C-1000A6979108}"/>
              </a:ext>
            </a:extLst>
          </p:cNvPr>
          <p:cNvSpPr>
            <a:spLocks noGrp="1" noRot="1" noChangeArrowheads="1"/>
          </p:cNvSpPr>
          <p:nvPr>
            <p:ph type="body" idx="1"/>
          </p:nvPr>
        </p:nvSpPr>
        <p:spPr/>
        <p:txBody>
          <a:bodyPr/>
          <a:lstStyle/>
          <a:p>
            <a:pPr eaLnBrk="1" hangingPunct="1">
              <a:lnSpc>
                <a:spcPct val="80000"/>
              </a:lnSpc>
              <a:buFont typeface="Arial" charset="0"/>
              <a:buChar char="►"/>
              <a:defRPr/>
            </a:pPr>
            <a:r>
              <a:rPr lang="en-US" sz="2800" dirty="0"/>
              <a:t>One page might display a menu of options, another might provide a form for selecting items from the </a:t>
            </a:r>
            <a:r>
              <a:rPr lang="en-US" sz="2800" dirty="0" err="1"/>
              <a:t>catalog,and</a:t>
            </a:r>
            <a:r>
              <a:rPr lang="en-US" sz="2800" dirty="0"/>
              <a:t> another would be to complete shopping process</a:t>
            </a:r>
          </a:p>
          <a:p>
            <a:pPr lvl="1" eaLnBrk="1" hangingPunct="1">
              <a:lnSpc>
                <a:spcPct val="80000"/>
              </a:lnSpc>
              <a:defRPr/>
            </a:pPr>
            <a:r>
              <a:rPr lang="en-US" sz="2400" dirty="0"/>
              <a:t>This doesn't mean we lose separation of presentation and content </a:t>
            </a:r>
          </a:p>
          <a:p>
            <a:pPr lvl="1" eaLnBrk="1" hangingPunct="1">
              <a:lnSpc>
                <a:spcPct val="80000"/>
              </a:lnSpc>
              <a:defRPr/>
            </a:pPr>
            <a:r>
              <a:rPr lang="en-US" sz="2400" dirty="0"/>
              <a:t>Still use the dynamic nature of JSP and its support for JavaBeans component to factor out business logic from presentation</a:t>
            </a:r>
          </a:p>
          <a:p>
            <a:pPr lvl="1" eaLnBrk="1" hangingPunct="1">
              <a:lnSpc>
                <a:spcPct val="80000"/>
              </a:lnSpc>
              <a:defRPr/>
            </a:pPr>
            <a:r>
              <a:rPr lang="en-US" sz="2400" dirty="0"/>
              <a:t>The pages are tightly coupled:</a:t>
            </a:r>
          </a:p>
          <a:p>
            <a:pPr eaLnBrk="1" hangingPunct="1">
              <a:lnSpc>
                <a:spcPct val="80000"/>
              </a:lnSpc>
              <a:buFont typeface="Arial" charset="0"/>
              <a:buChar char="►"/>
              <a:defRPr/>
            </a:pPr>
            <a:r>
              <a:rPr lang="en-US" sz="2800" dirty="0"/>
              <a:t>Need to sync up request parameters</a:t>
            </a:r>
          </a:p>
          <a:p>
            <a:pPr eaLnBrk="1" hangingPunct="1">
              <a:lnSpc>
                <a:spcPct val="80000"/>
              </a:lnSpc>
              <a:buFont typeface="Arial" charset="0"/>
              <a:buChar char="►"/>
              <a:defRPr/>
            </a:pPr>
            <a:r>
              <a:rPr lang="en-US" sz="2800" dirty="0"/>
              <a:t>Be aware of each other's URLs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7EBFFCF-E658-4FE1-A780-E773C8CF7AB4}"/>
              </a:ext>
            </a:extLst>
          </p:cNvPr>
          <p:cNvSpPr>
            <a:spLocks noGrp="1" noRot="1" noChangeArrowheads="1"/>
          </p:cNvSpPr>
          <p:nvPr>
            <p:ph type="title"/>
          </p:nvPr>
        </p:nvSpPr>
        <p:spPr/>
        <p:txBody>
          <a:bodyPr/>
          <a:lstStyle/>
          <a:p>
            <a:pPr eaLnBrk="1" hangingPunct="1">
              <a:defRPr/>
            </a:pPr>
            <a:r>
              <a:rPr lang="en-US"/>
              <a:t>Page-centric: Component Page</a:t>
            </a:r>
          </a:p>
        </p:txBody>
      </p:sp>
      <p:sp>
        <p:nvSpPr>
          <p:cNvPr id="25603" name="Rectangle 3">
            <a:extLst>
              <a:ext uri="{FF2B5EF4-FFF2-40B4-BE49-F238E27FC236}">
                <a16:creationId xmlns:a16="http://schemas.microsoft.com/office/drawing/2014/main" id="{0FD8C2FB-668A-4E0C-B4A3-885DC2973A6D}"/>
              </a:ext>
            </a:extLst>
          </p:cNvPr>
          <p:cNvSpPr>
            <a:spLocks noGrp="1" noRot="1" noChangeArrowheads="1"/>
          </p:cNvSpPr>
          <p:nvPr>
            <p:ph type="body" idx="1"/>
          </p:nvPr>
        </p:nvSpPr>
        <p:spPr/>
        <p:txBody>
          <a:bodyPr>
            <a:normAutofit lnSpcReduction="10000"/>
          </a:bodyPr>
          <a:lstStyle/>
          <a:p>
            <a:pPr eaLnBrk="1" hangingPunct="1">
              <a:lnSpc>
                <a:spcPct val="90000"/>
              </a:lnSpc>
              <a:buFont typeface="Arial" charset="0"/>
              <a:buChar char="►"/>
              <a:defRPr/>
            </a:pPr>
            <a:r>
              <a:rPr lang="en-US" dirty="0"/>
              <a:t>Create headers, footers and navigation bars in JSP pages</a:t>
            </a:r>
          </a:p>
          <a:p>
            <a:pPr eaLnBrk="1" hangingPunct="1">
              <a:lnSpc>
                <a:spcPct val="90000"/>
              </a:lnSpc>
              <a:buFont typeface="Arial" charset="0"/>
              <a:buChar char="►"/>
              <a:defRPr/>
            </a:pPr>
            <a:r>
              <a:rPr lang="en-US" dirty="0"/>
              <a:t>Provides better flexibility and reusability.</a:t>
            </a:r>
          </a:p>
          <a:p>
            <a:pPr eaLnBrk="1" hangingPunct="1">
              <a:lnSpc>
                <a:spcPct val="90000"/>
              </a:lnSpc>
              <a:buFont typeface="Arial" charset="0"/>
              <a:buChar char="►"/>
              <a:defRPr/>
            </a:pPr>
            <a:r>
              <a:rPr lang="en-US" dirty="0"/>
              <a:t>Easy to maintain.</a:t>
            </a:r>
          </a:p>
          <a:p>
            <a:pPr eaLnBrk="1" hangingPunct="1">
              <a:lnSpc>
                <a:spcPct val="90000"/>
              </a:lnSpc>
              <a:buFont typeface="Arial" charset="0"/>
              <a:buChar char="►"/>
              <a:defRPr/>
            </a:pPr>
            <a:r>
              <a:rPr lang="en-US" dirty="0"/>
              <a:t> &lt;%@ include file = </a:t>
            </a:r>
            <a:r>
              <a:rPr lang="en-US" dirty="0" err="1"/>
              <a:t>header.jsp</a:t>
            </a:r>
            <a:r>
              <a:rPr lang="en-US" dirty="0"/>
              <a:t> %&gt;</a:t>
            </a:r>
          </a:p>
          <a:p>
            <a:pPr eaLnBrk="1" hangingPunct="1">
              <a:lnSpc>
                <a:spcPct val="90000"/>
              </a:lnSpc>
              <a:buFont typeface="Arial" charset="0"/>
              <a:buChar char="►"/>
              <a:defRPr/>
            </a:pPr>
            <a:r>
              <a:rPr lang="en-US" dirty="0"/>
              <a:t>Use it when the file (included) changes rarely.</a:t>
            </a:r>
          </a:p>
          <a:p>
            <a:pPr eaLnBrk="1" hangingPunct="1">
              <a:lnSpc>
                <a:spcPct val="90000"/>
              </a:lnSpc>
              <a:buFont typeface="Arial" charset="0"/>
              <a:buChar char="►"/>
              <a:defRPr/>
            </a:pPr>
            <a:r>
              <a:rPr lang="en-US" dirty="0"/>
              <a:t>Faster than </a:t>
            </a:r>
            <a:r>
              <a:rPr lang="en-US" dirty="0" err="1"/>
              <a:t>jsp:include</a:t>
            </a:r>
            <a:r>
              <a:rPr lang="en-US" dirty="0"/>
              <a:t>.</a:t>
            </a:r>
          </a:p>
          <a:p>
            <a:pPr eaLnBrk="1" hangingPunct="1">
              <a:lnSpc>
                <a:spcPct val="90000"/>
              </a:lnSpc>
              <a:buFont typeface="Arial" charset="0"/>
              <a:buChar char="►"/>
              <a:defRPr/>
            </a:pPr>
            <a:r>
              <a:rPr lang="en-US" dirty="0"/>
              <a:t>&lt;</a:t>
            </a:r>
            <a:r>
              <a:rPr lang="en-US" dirty="0" err="1"/>
              <a:t>jsp:include</a:t>
            </a:r>
            <a:r>
              <a:rPr lang="en-US" dirty="0"/>
              <a:t> page=</a:t>
            </a:r>
            <a:r>
              <a:rPr lang="en-US" dirty="0" err="1"/>
              <a:t>header.jsp</a:t>
            </a:r>
            <a:r>
              <a:rPr lang="en-US" dirty="0"/>
              <a:t> flush=true &gt;</a:t>
            </a:r>
          </a:p>
          <a:p>
            <a:pPr eaLnBrk="1" hangingPunct="1">
              <a:lnSpc>
                <a:spcPct val="90000"/>
              </a:lnSpc>
              <a:buFont typeface="Arial" charset="0"/>
              <a:buChar char="►"/>
              <a:defRPr/>
            </a:pPr>
            <a:r>
              <a:rPr lang="en-US" dirty="0"/>
              <a:t>Use it for content that changes often</a:t>
            </a:r>
          </a:p>
          <a:p>
            <a:pPr eaLnBrk="1" hangingPunct="1">
              <a:lnSpc>
                <a:spcPct val="90000"/>
              </a:lnSpc>
              <a:buFont typeface="Arial" charset="0"/>
              <a:buChar char="►"/>
              <a:defRPr/>
            </a:pPr>
            <a:r>
              <a:rPr lang="en-US" dirty="0"/>
              <a:t>if which page to include can not be decided until the main page is requested.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789E-216C-49EB-9B55-FE3D893A591A}"/>
              </a:ext>
            </a:extLst>
          </p:cNvPr>
          <p:cNvSpPr>
            <a:spLocks noGrp="1"/>
          </p:cNvSpPr>
          <p:nvPr>
            <p:ph type="ctrTitle"/>
          </p:nvPr>
        </p:nvSpPr>
        <p:spPr>
          <a:xfrm>
            <a:off x="1524000" y="1122362"/>
            <a:ext cx="9144000" cy="3012315"/>
          </a:xfrm>
        </p:spPr>
        <p:txBody>
          <a:bodyPr>
            <a:normAutofit/>
          </a:bodyPr>
          <a:lstStyle/>
          <a:p>
            <a:pPr eaLnBrk="1" hangingPunct="1">
              <a:defRPr/>
            </a:pPr>
            <a:r>
              <a:rPr lang="en-US" dirty="0"/>
              <a:t>Model 2</a:t>
            </a:r>
            <a:br>
              <a:rPr lang="en-US" dirty="0"/>
            </a:br>
            <a:endParaRPr lang="en-IN" dirty="0"/>
          </a:p>
        </p:txBody>
      </p:sp>
      <p:sp>
        <p:nvSpPr>
          <p:cNvPr id="26627" name="Rectangle 3">
            <a:extLst>
              <a:ext uri="{FF2B5EF4-FFF2-40B4-BE49-F238E27FC236}">
                <a16:creationId xmlns:a16="http://schemas.microsoft.com/office/drawing/2014/main" id="{F10354CD-4C10-4278-B70A-B7EB8A4F6679}"/>
              </a:ext>
            </a:extLst>
          </p:cNvPr>
          <p:cNvSpPr>
            <a:spLocks noGrp="1" noChangeArrowheads="1"/>
          </p:cNvSpPr>
          <p:nvPr>
            <p:ph type="subTitle" idx="1"/>
          </p:nvPr>
        </p:nvSpPr>
        <p:spPr>
          <a:xfrm>
            <a:off x="1524000" y="3668299"/>
            <a:ext cx="9144000" cy="1181997"/>
          </a:xfrm>
        </p:spPr>
        <p:txBody>
          <a:bodyPr/>
          <a:lstStyle/>
          <a:p>
            <a:pPr eaLnBrk="1" hangingPunct="1">
              <a:defRPr/>
            </a:pPr>
            <a:r>
              <a:rPr lang="en-US" dirty="0"/>
              <a:t>(Servlet-Centric Architecture)</a:t>
            </a:r>
            <a:br>
              <a:rPr lang="en-US"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F7EAF4-787F-4910-ACA4-1796834EFDF0}"/>
              </a:ext>
            </a:extLst>
          </p:cNvPr>
          <p:cNvSpPr>
            <a:spLocks noGrp="1"/>
          </p:cNvSpPr>
          <p:nvPr>
            <p:ph type="ctrTitle"/>
          </p:nvPr>
        </p:nvSpPr>
        <p:spPr/>
        <p:txBody>
          <a:bodyPr/>
          <a:lstStyle/>
          <a:p>
            <a:r>
              <a:rPr lang="en-IN" dirty="0"/>
              <a:t>MVC</a:t>
            </a:r>
          </a:p>
        </p:txBody>
      </p:sp>
      <p:sp>
        <p:nvSpPr>
          <p:cNvPr id="5" name="Subtitle 4">
            <a:extLst>
              <a:ext uri="{FF2B5EF4-FFF2-40B4-BE49-F238E27FC236}">
                <a16:creationId xmlns:a16="http://schemas.microsoft.com/office/drawing/2014/main" id="{35B0EDB6-9703-4AB3-9D68-B359EE258932}"/>
              </a:ext>
            </a:extLst>
          </p:cNvPr>
          <p:cNvSpPr>
            <a:spLocks noGrp="1"/>
          </p:cNvSpPr>
          <p:nvPr>
            <p:ph type="subTitle" idx="1"/>
          </p:nvPr>
        </p:nvSpPr>
        <p:spPr/>
        <p:txBody>
          <a:bodyPr/>
          <a:lstStyle/>
          <a:p>
            <a:r>
              <a:rPr lang="en-IN" dirty="0"/>
              <a:t>Model View Controller</a:t>
            </a:r>
          </a:p>
        </p:txBody>
      </p:sp>
    </p:spTree>
    <p:extLst>
      <p:ext uri="{BB962C8B-B14F-4D97-AF65-F5344CB8AC3E}">
        <p14:creationId xmlns:p14="http://schemas.microsoft.com/office/powerpoint/2010/main" val="1204055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10012C8-6464-4D48-883E-6BC1AB3B2630}"/>
              </a:ext>
            </a:extLst>
          </p:cNvPr>
          <p:cNvSpPr>
            <a:spLocks noGrp="1" noRot="1" noChangeArrowheads="1"/>
          </p:cNvSpPr>
          <p:nvPr>
            <p:ph type="title"/>
          </p:nvPr>
        </p:nvSpPr>
        <p:spPr/>
        <p:txBody>
          <a:bodyPr/>
          <a:lstStyle/>
          <a:p>
            <a:pPr eaLnBrk="1" hangingPunct="1">
              <a:defRPr/>
            </a:pPr>
            <a:r>
              <a:rPr lang="en-US"/>
              <a:t>Model 2 Architecture</a:t>
            </a:r>
          </a:p>
        </p:txBody>
      </p:sp>
      <p:sp>
        <p:nvSpPr>
          <p:cNvPr id="21507" name="Rectangle 3">
            <a:extLst>
              <a:ext uri="{FF2B5EF4-FFF2-40B4-BE49-F238E27FC236}">
                <a16:creationId xmlns:a16="http://schemas.microsoft.com/office/drawing/2014/main" id="{F96C5266-C64D-469B-812D-BE4ABD1F2761}"/>
              </a:ext>
            </a:extLst>
          </p:cNvPr>
          <p:cNvSpPr>
            <a:spLocks noChangeArrowheads="1"/>
          </p:cNvSpPr>
          <p:nvPr/>
        </p:nvSpPr>
        <p:spPr bwMode="auto">
          <a:xfrm>
            <a:off x="1905000" y="1562100"/>
            <a:ext cx="8534400" cy="5029200"/>
          </a:xfrm>
          <a:prstGeom prst="rect">
            <a:avLst/>
          </a:prstGeom>
          <a:solidFill>
            <a:schemeClr val="accent6">
              <a:lumMod val="40000"/>
              <a:lumOff val="60000"/>
            </a:scheme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sp>
        <p:nvSpPr>
          <p:cNvPr id="21508" name="AutoShape 4">
            <a:extLst>
              <a:ext uri="{FF2B5EF4-FFF2-40B4-BE49-F238E27FC236}">
                <a16:creationId xmlns:a16="http://schemas.microsoft.com/office/drawing/2014/main" id="{BD81DD61-60F4-442A-8E1C-F78E3E961540}"/>
              </a:ext>
            </a:extLst>
          </p:cNvPr>
          <p:cNvSpPr>
            <a:spLocks noChangeArrowheads="1"/>
          </p:cNvSpPr>
          <p:nvPr/>
        </p:nvSpPr>
        <p:spPr bwMode="auto">
          <a:xfrm>
            <a:off x="2133600" y="2286000"/>
            <a:ext cx="914400" cy="3581400"/>
          </a:xfrm>
          <a:prstGeom prst="roundRect">
            <a:avLst>
              <a:gd name="adj" fmla="val 16667"/>
            </a:avLst>
          </a:prstGeom>
          <a:solidFill>
            <a:schemeClr val="accent2">
              <a:lumMod val="60000"/>
              <a:lumOff val="40000"/>
            </a:schemeClr>
          </a:solidFill>
          <a:ln w="9525">
            <a:round/>
            <a:headEnd/>
            <a:tailEnd/>
          </a:ln>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latin typeface="Tahoma" panose="020B0604030504040204" pitchFamily="34" charset="0"/>
            </a:endParaRPr>
          </a:p>
        </p:txBody>
      </p:sp>
      <p:sp>
        <p:nvSpPr>
          <p:cNvPr id="21509" name="AutoShape 5">
            <a:extLst>
              <a:ext uri="{FF2B5EF4-FFF2-40B4-BE49-F238E27FC236}">
                <a16:creationId xmlns:a16="http://schemas.microsoft.com/office/drawing/2014/main" id="{6C4BB989-294B-405D-BEB8-298913E6C2C6}"/>
              </a:ext>
            </a:extLst>
          </p:cNvPr>
          <p:cNvSpPr>
            <a:spLocks noChangeArrowheads="1"/>
          </p:cNvSpPr>
          <p:nvPr/>
        </p:nvSpPr>
        <p:spPr bwMode="auto">
          <a:xfrm>
            <a:off x="3886200" y="1905000"/>
            <a:ext cx="3886200" cy="4267200"/>
          </a:xfrm>
          <a:prstGeom prst="roundRect">
            <a:avLst>
              <a:gd name="adj" fmla="val 16667"/>
            </a:avLst>
          </a:prstGeom>
          <a:solidFill>
            <a:schemeClr val="accent2">
              <a:lumMod val="60000"/>
              <a:lumOff val="40000"/>
            </a:schemeClr>
          </a:solidFill>
          <a:ln w="9525">
            <a:noFill/>
            <a:round/>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p>
        </p:txBody>
      </p:sp>
      <p:sp>
        <p:nvSpPr>
          <p:cNvPr id="21510" name="AutoShape 6">
            <a:extLst>
              <a:ext uri="{FF2B5EF4-FFF2-40B4-BE49-F238E27FC236}">
                <a16:creationId xmlns:a16="http://schemas.microsoft.com/office/drawing/2014/main" id="{45BBED0C-09D0-4F53-A3DF-0E0B205CDF89}"/>
              </a:ext>
            </a:extLst>
          </p:cNvPr>
          <p:cNvSpPr>
            <a:spLocks noChangeArrowheads="1"/>
          </p:cNvSpPr>
          <p:nvPr/>
        </p:nvSpPr>
        <p:spPr bwMode="auto">
          <a:xfrm>
            <a:off x="4724400" y="2209800"/>
            <a:ext cx="2057400" cy="1219200"/>
          </a:xfrm>
          <a:prstGeom prst="roundRect">
            <a:avLst>
              <a:gd name="adj" fmla="val 16667"/>
            </a:avLst>
          </a:prstGeom>
          <a:solidFill>
            <a:srgbClr val="FFCC00"/>
          </a:solidFill>
          <a:ln w="9525">
            <a:round/>
            <a:headEnd/>
            <a:tailEnd/>
          </a:ln>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dirty="0"/>
              <a:t>(Controller)</a:t>
            </a:r>
          </a:p>
          <a:p>
            <a:pPr algn="ctr"/>
            <a:r>
              <a:rPr lang="en-US" altLang="en-US" sz="3200" dirty="0"/>
              <a:t>Servlet</a:t>
            </a:r>
          </a:p>
        </p:txBody>
      </p:sp>
      <p:sp>
        <p:nvSpPr>
          <p:cNvPr id="21511" name="Oval 7">
            <a:extLst>
              <a:ext uri="{FF2B5EF4-FFF2-40B4-BE49-F238E27FC236}">
                <a16:creationId xmlns:a16="http://schemas.microsoft.com/office/drawing/2014/main" id="{29154A93-0469-4B9C-9045-49032B5C1360}"/>
              </a:ext>
            </a:extLst>
          </p:cNvPr>
          <p:cNvSpPr>
            <a:spLocks noChangeArrowheads="1"/>
          </p:cNvSpPr>
          <p:nvPr/>
        </p:nvSpPr>
        <p:spPr bwMode="auto">
          <a:xfrm>
            <a:off x="6172200" y="5257800"/>
            <a:ext cx="1600200" cy="609600"/>
          </a:xfrm>
          <a:prstGeom prst="ellipse">
            <a:avLst/>
          </a:prstGeom>
          <a:solidFill>
            <a:srgbClr val="FFCC00"/>
          </a:solidFill>
          <a:ln w="9525">
            <a:round/>
            <a:headEnd/>
            <a:tailEnd/>
          </a:ln>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00" b="1" dirty="0"/>
              <a:t>(Model)</a:t>
            </a:r>
          </a:p>
          <a:p>
            <a:pPr algn="ctr"/>
            <a:r>
              <a:rPr lang="en-US" altLang="en-US" sz="1600" b="1" dirty="0"/>
              <a:t>JavaBeans</a:t>
            </a:r>
          </a:p>
        </p:txBody>
      </p:sp>
      <p:sp>
        <p:nvSpPr>
          <p:cNvPr id="21512" name="AutoShape 8">
            <a:extLst>
              <a:ext uri="{FF2B5EF4-FFF2-40B4-BE49-F238E27FC236}">
                <a16:creationId xmlns:a16="http://schemas.microsoft.com/office/drawing/2014/main" id="{2320587D-5B67-43B4-90A0-8ECE394EF684}"/>
              </a:ext>
            </a:extLst>
          </p:cNvPr>
          <p:cNvSpPr>
            <a:spLocks noChangeArrowheads="1"/>
          </p:cNvSpPr>
          <p:nvPr/>
        </p:nvSpPr>
        <p:spPr bwMode="auto">
          <a:xfrm>
            <a:off x="8405191" y="2024857"/>
            <a:ext cx="1676400" cy="4267200"/>
          </a:xfrm>
          <a:prstGeom prst="roundRect">
            <a:avLst>
              <a:gd name="adj" fmla="val 16667"/>
            </a:avLst>
          </a:prstGeom>
          <a:solidFill>
            <a:schemeClr val="accent2">
              <a:lumMod val="60000"/>
              <a:lumOff val="40000"/>
            </a:schemeClr>
          </a:solidFill>
          <a:ln w="9525">
            <a:round/>
            <a:headEnd/>
            <a:tailEnd/>
          </a:ln>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9401" name="AutoShape 9">
            <a:extLst>
              <a:ext uri="{FF2B5EF4-FFF2-40B4-BE49-F238E27FC236}">
                <a16:creationId xmlns:a16="http://schemas.microsoft.com/office/drawing/2014/main" id="{71AF1EFC-A885-484F-BD7D-5C759DC1541C}"/>
              </a:ext>
            </a:extLst>
          </p:cNvPr>
          <p:cNvSpPr>
            <a:spLocks noChangeArrowheads="1"/>
          </p:cNvSpPr>
          <p:nvPr/>
        </p:nvSpPr>
        <p:spPr bwMode="auto">
          <a:xfrm>
            <a:off x="8839200" y="4267200"/>
            <a:ext cx="990600" cy="1524000"/>
          </a:xfrm>
          <a:prstGeom prst="can">
            <a:avLst>
              <a:gd name="adj" fmla="val 38462"/>
            </a:avLst>
          </a:prstGeom>
          <a:solidFill>
            <a:srgbClr val="FFCC00"/>
          </a:solidFill>
          <a:ln w="9525">
            <a:solidFill>
              <a:schemeClr val="tx1"/>
            </a:solidFill>
            <a:round/>
            <a:headEnd/>
            <a:tailEnd/>
          </a:ln>
          <a:effectLst>
            <a:glow rad="63500">
              <a:schemeClr val="accent6">
                <a:satMod val="175000"/>
                <a:alpha val="40000"/>
              </a:schemeClr>
            </a:glow>
            <a:outerShdw dist="107763" dir="2700000" algn="ctr" rotWithShape="0">
              <a:schemeClr val="bg2">
                <a:alpha val="50000"/>
              </a:schemeClr>
            </a:outerShdw>
          </a:effectLst>
        </p:spPr>
        <p:txBody>
          <a:bodyPr wrap="none" anchor="ctr"/>
          <a:lstStyle/>
          <a:p>
            <a:pPr algn="ctr">
              <a:defRPr/>
            </a:pPr>
            <a:r>
              <a:rPr lang="en-US" sz="2400" b="1">
                <a:solidFill>
                  <a:srgbClr val="000000"/>
                </a:solidFill>
                <a:latin typeface="Arial" charset="0"/>
              </a:rPr>
              <a:t>EIS</a:t>
            </a:r>
          </a:p>
        </p:txBody>
      </p:sp>
      <p:sp>
        <p:nvSpPr>
          <p:cNvPr id="21514" name="Line 10">
            <a:extLst>
              <a:ext uri="{FF2B5EF4-FFF2-40B4-BE49-F238E27FC236}">
                <a16:creationId xmlns:a16="http://schemas.microsoft.com/office/drawing/2014/main" id="{D2D668ED-C42C-4FB2-AE42-4BA5C8E1417C}"/>
              </a:ext>
            </a:extLst>
          </p:cNvPr>
          <p:cNvSpPr>
            <a:spLocks noChangeShapeType="1"/>
          </p:cNvSpPr>
          <p:nvPr/>
        </p:nvSpPr>
        <p:spPr bwMode="auto">
          <a:xfrm>
            <a:off x="3048000" y="2514600"/>
            <a:ext cx="16764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15" name="Line 11">
            <a:extLst>
              <a:ext uri="{FF2B5EF4-FFF2-40B4-BE49-F238E27FC236}">
                <a16:creationId xmlns:a16="http://schemas.microsoft.com/office/drawing/2014/main" id="{2258BEE3-EEA6-478B-9B99-7EAF24EE6E67}"/>
              </a:ext>
            </a:extLst>
          </p:cNvPr>
          <p:cNvSpPr>
            <a:spLocks noChangeShapeType="1"/>
          </p:cNvSpPr>
          <p:nvPr/>
        </p:nvSpPr>
        <p:spPr bwMode="auto">
          <a:xfrm flipH="1">
            <a:off x="3048000" y="5257800"/>
            <a:ext cx="1066800"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16" name="Line 12">
            <a:extLst>
              <a:ext uri="{FF2B5EF4-FFF2-40B4-BE49-F238E27FC236}">
                <a16:creationId xmlns:a16="http://schemas.microsoft.com/office/drawing/2014/main" id="{606B644C-DF54-42A7-9637-BA0D0C627D41}"/>
              </a:ext>
            </a:extLst>
          </p:cNvPr>
          <p:cNvSpPr>
            <a:spLocks noChangeShapeType="1"/>
          </p:cNvSpPr>
          <p:nvPr/>
        </p:nvSpPr>
        <p:spPr bwMode="auto">
          <a:xfrm flipH="1">
            <a:off x="4648200" y="3429000"/>
            <a:ext cx="990600" cy="1371600"/>
          </a:xfrm>
          <a:prstGeom prst="line">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17" name="Line 13">
            <a:extLst>
              <a:ext uri="{FF2B5EF4-FFF2-40B4-BE49-F238E27FC236}">
                <a16:creationId xmlns:a16="http://schemas.microsoft.com/office/drawing/2014/main" id="{09FEDB70-F924-4E44-9131-98D64E7C6D09}"/>
              </a:ext>
            </a:extLst>
          </p:cNvPr>
          <p:cNvSpPr>
            <a:spLocks noChangeShapeType="1"/>
          </p:cNvSpPr>
          <p:nvPr/>
        </p:nvSpPr>
        <p:spPr bwMode="auto">
          <a:xfrm>
            <a:off x="7696200" y="5410200"/>
            <a:ext cx="1066800" cy="0"/>
          </a:xfrm>
          <a:prstGeom prst="line">
            <a:avLst/>
          </a:prstGeom>
          <a:noFill/>
          <a:ln w="381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18" name="Text Box 14">
            <a:extLst>
              <a:ext uri="{FF2B5EF4-FFF2-40B4-BE49-F238E27FC236}">
                <a16:creationId xmlns:a16="http://schemas.microsoft.com/office/drawing/2014/main" id="{AAC6E0D4-AB82-449B-B5CC-D8C44C8DC47F}"/>
              </a:ext>
            </a:extLst>
          </p:cNvPr>
          <p:cNvSpPr txBox="1">
            <a:spLocks noChangeArrowheads="1"/>
          </p:cNvSpPr>
          <p:nvPr/>
        </p:nvSpPr>
        <p:spPr bwMode="auto">
          <a:xfrm rot="5400000">
            <a:off x="1862932" y="3929857"/>
            <a:ext cx="1455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000000"/>
                </a:solidFill>
                <a:latin typeface="Tahoma" panose="020B0604030504040204" pitchFamily="34" charset="0"/>
              </a:rPr>
              <a:t>Browser</a:t>
            </a:r>
          </a:p>
        </p:txBody>
      </p:sp>
      <p:sp>
        <p:nvSpPr>
          <p:cNvPr id="21519" name="Text Box 15">
            <a:extLst>
              <a:ext uri="{FF2B5EF4-FFF2-40B4-BE49-F238E27FC236}">
                <a16:creationId xmlns:a16="http://schemas.microsoft.com/office/drawing/2014/main" id="{E5C3DA5F-3B8B-4404-AC1F-A48C45E0B5DB}"/>
              </a:ext>
            </a:extLst>
          </p:cNvPr>
          <p:cNvSpPr txBox="1">
            <a:spLocks noChangeArrowheads="1"/>
          </p:cNvSpPr>
          <p:nvPr/>
        </p:nvSpPr>
        <p:spPr bwMode="auto">
          <a:xfrm>
            <a:off x="3276600" y="1857376"/>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solidFill>
                  <a:srgbClr val="000000"/>
                </a:solidFill>
              </a:rPr>
              <a:t>1</a:t>
            </a:r>
          </a:p>
        </p:txBody>
      </p:sp>
      <p:sp>
        <p:nvSpPr>
          <p:cNvPr id="21520" name="Text Box 16">
            <a:extLst>
              <a:ext uri="{FF2B5EF4-FFF2-40B4-BE49-F238E27FC236}">
                <a16:creationId xmlns:a16="http://schemas.microsoft.com/office/drawing/2014/main" id="{BECA3E15-F3D3-4EA1-A9DE-B8305B219815}"/>
              </a:ext>
            </a:extLst>
          </p:cNvPr>
          <p:cNvSpPr txBox="1">
            <a:spLocks noChangeArrowheads="1"/>
          </p:cNvSpPr>
          <p:nvPr/>
        </p:nvSpPr>
        <p:spPr bwMode="auto">
          <a:xfrm>
            <a:off x="5741988" y="5029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solidFill>
                  <a:srgbClr val="000000"/>
                </a:solidFill>
              </a:rPr>
              <a:t>4</a:t>
            </a:r>
          </a:p>
        </p:txBody>
      </p:sp>
      <p:sp>
        <p:nvSpPr>
          <p:cNvPr id="21521" name="Text Box 17">
            <a:extLst>
              <a:ext uri="{FF2B5EF4-FFF2-40B4-BE49-F238E27FC236}">
                <a16:creationId xmlns:a16="http://schemas.microsoft.com/office/drawing/2014/main" id="{F959EF1C-92AE-40E6-8782-703CD10AC285}"/>
              </a:ext>
            </a:extLst>
          </p:cNvPr>
          <p:cNvSpPr txBox="1">
            <a:spLocks noChangeArrowheads="1"/>
          </p:cNvSpPr>
          <p:nvPr/>
        </p:nvSpPr>
        <p:spPr bwMode="auto">
          <a:xfrm>
            <a:off x="6553200" y="3733801"/>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solidFill>
                  <a:srgbClr val="000000"/>
                </a:solidFill>
              </a:rPr>
              <a:t>2</a:t>
            </a:r>
          </a:p>
        </p:txBody>
      </p:sp>
      <p:sp>
        <p:nvSpPr>
          <p:cNvPr id="21522" name="Text Box 18">
            <a:extLst>
              <a:ext uri="{FF2B5EF4-FFF2-40B4-BE49-F238E27FC236}">
                <a16:creationId xmlns:a16="http://schemas.microsoft.com/office/drawing/2014/main" id="{04C4BA35-7714-41FA-AD2C-843F84F9E0B0}"/>
              </a:ext>
            </a:extLst>
          </p:cNvPr>
          <p:cNvSpPr txBox="1">
            <a:spLocks noChangeArrowheads="1"/>
          </p:cNvSpPr>
          <p:nvPr/>
        </p:nvSpPr>
        <p:spPr bwMode="auto">
          <a:xfrm>
            <a:off x="3276600" y="4648201"/>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solidFill>
                  <a:srgbClr val="000000"/>
                </a:solidFill>
              </a:rPr>
              <a:t>5</a:t>
            </a:r>
          </a:p>
        </p:txBody>
      </p:sp>
      <p:sp>
        <p:nvSpPr>
          <p:cNvPr id="21523" name="Text Box 20">
            <a:extLst>
              <a:ext uri="{FF2B5EF4-FFF2-40B4-BE49-F238E27FC236}">
                <a16:creationId xmlns:a16="http://schemas.microsoft.com/office/drawing/2014/main" id="{69AAF97A-D43C-4567-BA91-3F7B2BC5A18A}"/>
              </a:ext>
            </a:extLst>
          </p:cNvPr>
          <p:cNvSpPr txBox="1">
            <a:spLocks noChangeArrowheads="1"/>
          </p:cNvSpPr>
          <p:nvPr/>
        </p:nvSpPr>
        <p:spPr bwMode="auto">
          <a:xfrm>
            <a:off x="3048000" y="2514601"/>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Request</a:t>
            </a:r>
          </a:p>
        </p:txBody>
      </p:sp>
      <p:sp>
        <p:nvSpPr>
          <p:cNvPr id="21524" name="Text Box 21">
            <a:extLst>
              <a:ext uri="{FF2B5EF4-FFF2-40B4-BE49-F238E27FC236}">
                <a16:creationId xmlns:a16="http://schemas.microsoft.com/office/drawing/2014/main" id="{8C9B737D-B8A0-41C5-910A-238467CE5B3F}"/>
              </a:ext>
            </a:extLst>
          </p:cNvPr>
          <p:cNvSpPr txBox="1">
            <a:spLocks noChangeArrowheads="1"/>
          </p:cNvSpPr>
          <p:nvPr/>
        </p:nvSpPr>
        <p:spPr bwMode="auto">
          <a:xfrm>
            <a:off x="3048000" y="5272088"/>
            <a:ext cx="121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Response</a:t>
            </a:r>
          </a:p>
        </p:txBody>
      </p:sp>
      <p:sp>
        <p:nvSpPr>
          <p:cNvPr id="21525" name="AutoShape 22">
            <a:extLst>
              <a:ext uri="{FF2B5EF4-FFF2-40B4-BE49-F238E27FC236}">
                <a16:creationId xmlns:a16="http://schemas.microsoft.com/office/drawing/2014/main" id="{70B80C64-4E73-4168-B274-9A2695003D27}"/>
              </a:ext>
            </a:extLst>
          </p:cNvPr>
          <p:cNvSpPr>
            <a:spLocks noChangeArrowheads="1"/>
          </p:cNvSpPr>
          <p:nvPr/>
        </p:nvSpPr>
        <p:spPr bwMode="auto">
          <a:xfrm>
            <a:off x="4191000" y="4953000"/>
            <a:ext cx="1219200" cy="838200"/>
          </a:xfrm>
          <a:prstGeom prst="roundRect">
            <a:avLst>
              <a:gd name="adj" fmla="val 16667"/>
            </a:avLst>
          </a:prstGeom>
          <a:solidFill>
            <a:srgbClr val="FFCC00"/>
          </a:solidFill>
          <a:ln w="9525">
            <a:round/>
            <a:headEnd/>
            <a:tailEnd/>
          </a:ln>
        </p:spPr>
        <p:txBody>
          <a:bodyPr wrap="none" anchor="ctr">
            <a:flatTx/>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rgbClr val="FF0000"/>
                </a:solidFill>
              </a:rPr>
              <a:t>(</a:t>
            </a:r>
            <a:r>
              <a:rPr lang="en-US" altLang="en-US" dirty="0"/>
              <a:t>View</a:t>
            </a:r>
            <a:r>
              <a:rPr lang="en-US" altLang="en-US" dirty="0">
                <a:solidFill>
                  <a:srgbClr val="FF0000"/>
                </a:solidFill>
              </a:rPr>
              <a:t>)</a:t>
            </a:r>
          </a:p>
          <a:p>
            <a:pPr algn="ctr"/>
            <a:r>
              <a:rPr lang="en-US" altLang="en-US" dirty="0"/>
              <a:t>JSP</a:t>
            </a:r>
          </a:p>
        </p:txBody>
      </p:sp>
      <p:sp>
        <p:nvSpPr>
          <p:cNvPr id="21526" name="Line 24">
            <a:extLst>
              <a:ext uri="{FF2B5EF4-FFF2-40B4-BE49-F238E27FC236}">
                <a16:creationId xmlns:a16="http://schemas.microsoft.com/office/drawing/2014/main" id="{8DBE91C9-1AA0-4946-9957-2E7800093342}"/>
              </a:ext>
            </a:extLst>
          </p:cNvPr>
          <p:cNvSpPr>
            <a:spLocks noChangeShapeType="1"/>
          </p:cNvSpPr>
          <p:nvPr/>
        </p:nvSpPr>
        <p:spPr bwMode="auto">
          <a:xfrm>
            <a:off x="5410200" y="5562600"/>
            <a:ext cx="68580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1527" name="Text Box 26">
            <a:extLst>
              <a:ext uri="{FF2B5EF4-FFF2-40B4-BE49-F238E27FC236}">
                <a16:creationId xmlns:a16="http://schemas.microsoft.com/office/drawing/2014/main" id="{3C3EDA1E-ACC1-452C-A853-E247A42609D4}"/>
              </a:ext>
            </a:extLst>
          </p:cNvPr>
          <p:cNvSpPr txBox="1">
            <a:spLocks noChangeArrowheads="1"/>
          </p:cNvSpPr>
          <p:nvPr/>
        </p:nvSpPr>
        <p:spPr bwMode="auto">
          <a:xfrm rot="17972849">
            <a:off x="4206082" y="3794919"/>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000000"/>
                </a:solidFill>
              </a:rPr>
              <a:t>Redirect</a:t>
            </a:r>
          </a:p>
        </p:txBody>
      </p:sp>
      <p:sp>
        <p:nvSpPr>
          <p:cNvPr id="21528" name="Text Box 29">
            <a:extLst>
              <a:ext uri="{FF2B5EF4-FFF2-40B4-BE49-F238E27FC236}">
                <a16:creationId xmlns:a16="http://schemas.microsoft.com/office/drawing/2014/main" id="{3D396403-0B98-46A3-91A0-46319EA60478}"/>
              </a:ext>
            </a:extLst>
          </p:cNvPr>
          <p:cNvSpPr txBox="1">
            <a:spLocks noChangeArrowheads="1"/>
          </p:cNvSpPr>
          <p:nvPr/>
        </p:nvSpPr>
        <p:spPr bwMode="auto">
          <a:xfrm>
            <a:off x="5181600" y="3886201"/>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a:solidFill>
                  <a:srgbClr val="000000"/>
                </a:solidFill>
              </a:rPr>
              <a:t>3</a:t>
            </a:r>
          </a:p>
        </p:txBody>
      </p:sp>
      <p:cxnSp>
        <p:nvCxnSpPr>
          <p:cNvPr id="21529" name="Straight Arrow Connector 28">
            <a:extLst>
              <a:ext uri="{FF2B5EF4-FFF2-40B4-BE49-F238E27FC236}">
                <a16:creationId xmlns:a16="http://schemas.microsoft.com/office/drawing/2014/main" id="{D219F802-143A-46F6-8E31-8894A5B4F151}"/>
              </a:ext>
            </a:extLst>
          </p:cNvPr>
          <p:cNvCxnSpPr>
            <a:cxnSpLocks noChangeShapeType="1"/>
            <a:endCxn id="21511" idx="0"/>
          </p:cNvCxnSpPr>
          <p:nvPr/>
        </p:nvCxnSpPr>
        <p:spPr bwMode="auto">
          <a:xfrm rot="16200000" flipH="1">
            <a:off x="5657850" y="3943350"/>
            <a:ext cx="1828800" cy="800100"/>
          </a:xfrm>
          <a:prstGeom prst="straightConnector1">
            <a:avLst/>
          </a:prstGeom>
          <a:noFill/>
          <a:ln w="31750" algn="ctr">
            <a:solidFill>
              <a:schemeClr val="bg2"/>
            </a:solidFill>
            <a:round/>
            <a:headEnd type="arrow" w="med" len="med"/>
            <a:tailEnd type="arrow"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B8EDD0C-1BFD-4602-ACD1-51C0A781CD06}"/>
              </a:ext>
            </a:extLst>
          </p:cNvPr>
          <p:cNvSpPr>
            <a:spLocks noGrp="1" noRot="1" noChangeArrowheads="1"/>
          </p:cNvSpPr>
          <p:nvPr>
            <p:ph type="title"/>
          </p:nvPr>
        </p:nvSpPr>
        <p:spPr/>
        <p:txBody>
          <a:bodyPr/>
          <a:lstStyle/>
          <a:p>
            <a:pPr eaLnBrk="1" hangingPunct="1">
              <a:defRPr/>
            </a:pPr>
            <a:r>
              <a:rPr lang="en-US"/>
              <a:t>Why Model 2 Architecture?</a:t>
            </a:r>
          </a:p>
        </p:txBody>
      </p:sp>
      <p:sp>
        <p:nvSpPr>
          <p:cNvPr id="29699" name="Rectangle 3">
            <a:extLst>
              <a:ext uri="{FF2B5EF4-FFF2-40B4-BE49-F238E27FC236}">
                <a16:creationId xmlns:a16="http://schemas.microsoft.com/office/drawing/2014/main" id="{51BD9BA9-4405-4E4B-BF53-1E073131CDC3}"/>
              </a:ext>
            </a:extLst>
          </p:cNvPr>
          <p:cNvSpPr>
            <a:spLocks noGrp="1" noRot="1" noChangeArrowheads="1"/>
          </p:cNvSpPr>
          <p:nvPr>
            <p:ph type="body" idx="1"/>
          </p:nvPr>
        </p:nvSpPr>
        <p:spPr/>
        <p:txBody>
          <a:bodyPr/>
          <a:lstStyle/>
          <a:p>
            <a:pPr eaLnBrk="1" hangingPunct="1">
              <a:lnSpc>
                <a:spcPct val="90000"/>
              </a:lnSpc>
              <a:buFont typeface="Arial" charset="0"/>
              <a:buChar char="►"/>
              <a:defRPr/>
            </a:pPr>
            <a:r>
              <a:rPr lang="en-US"/>
              <a:t>What if you want to present different JSP pages depending on the data you receive?</a:t>
            </a:r>
          </a:p>
          <a:p>
            <a:pPr lvl="1" eaLnBrk="1" hangingPunct="1">
              <a:lnSpc>
                <a:spcPct val="90000"/>
              </a:lnSpc>
              <a:defRPr/>
            </a:pPr>
            <a:r>
              <a:rPr lang="en-US"/>
              <a:t>– JSP technology alone even with JavaBeans and custom tags (Model 1) cannot handle it well</a:t>
            </a:r>
          </a:p>
          <a:p>
            <a:pPr eaLnBrk="1" hangingPunct="1">
              <a:lnSpc>
                <a:spcPct val="90000"/>
              </a:lnSpc>
              <a:buFont typeface="Arial" charset="0"/>
              <a:buChar char="►"/>
              <a:defRPr/>
            </a:pPr>
            <a:r>
              <a:rPr lang="en-US"/>
              <a:t>Solution</a:t>
            </a:r>
          </a:p>
          <a:p>
            <a:pPr lvl="1" eaLnBrk="1" hangingPunct="1">
              <a:lnSpc>
                <a:spcPct val="90000"/>
              </a:lnSpc>
              <a:defRPr/>
            </a:pPr>
            <a:r>
              <a:rPr lang="en-US"/>
              <a:t>– Use Servlet and JSP together (Model 2)</a:t>
            </a:r>
          </a:p>
          <a:p>
            <a:pPr lvl="1" eaLnBrk="1" hangingPunct="1">
              <a:lnSpc>
                <a:spcPct val="90000"/>
              </a:lnSpc>
              <a:defRPr/>
            </a:pPr>
            <a:r>
              <a:rPr lang="en-US"/>
              <a:t>– Servlet handles initial request, partially process the data, set up beans, then forward the results to one of a number of different JSP pages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0CB3762-86A0-480F-8653-8115C8FC37D3}"/>
              </a:ext>
            </a:extLst>
          </p:cNvPr>
          <p:cNvSpPr>
            <a:spLocks noGrp="1" noRot="1" noChangeArrowheads="1"/>
          </p:cNvSpPr>
          <p:nvPr>
            <p:ph type="title"/>
          </p:nvPr>
        </p:nvSpPr>
        <p:spPr/>
        <p:txBody>
          <a:bodyPr/>
          <a:lstStyle/>
          <a:p>
            <a:pPr eaLnBrk="1" hangingPunct="1">
              <a:defRPr/>
            </a:pPr>
            <a:r>
              <a:rPr lang="en-US"/>
              <a:t>Servlet-centric Architecture</a:t>
            </a:r>
          </a:p>
        </p:txBody>
      </p:sp>
      <p:sp>
        <p:nvSpPr>
          <p:cNvPr id="30723" name="Rectangle 3">
            <a:extLst>
              <a:ext uri="{FF2B5EF4-FFF2-40B4-BE49-F238E27FC236}">
                <a16:creationId xmlns:a16="http://schemas.microsoft.com/office/drawing/2014/main" id="{2D117770-E66C-4996-BCB8-8EE6734E9224}"/>
              </a:ext>
            </a:extLst>
          </p:cNvPr>
          <p:cNvSpPr>
            <a:spLocks noGrp="1" noRot="1" noChangeArrowheads="1"/>
          </p:cNvSpPr>
          <p:nvPr>
            <p:ph type="body" idx="1"/>
          </p:nvPr>
        </p:nvSpPr>
        <p:spPr/>
        <p:txBody>
          <a:bodyPr/>
          <a:lstStyle/>
          <a:p>
            <a:pPr eaLnBrk="1" hangingPunct="1">
              <a:lnSpc>
                <a:spcPct val="90000"/>
              </a:lnSpc>
              <a:buFont typeface="Arial" charset="0"/>
              <a:buChar char="►"/>
              <a:defRPr/>
            </a:pPr>
            <a:r>
              <a:rPr lang="en-US" sz="2800"/>
              <a:t>JSP pages are used only for presentation</a:t>
            </a:r>
          </a:p>
          <a:p>
            <a:pPr lvl="1" eaLnBrk="1" hangingPunct="1">
              <a:lnSpc>
                <a:spcPct val="90000"/>
              </a:lnSpc>
              <a:defRPr/>
            </a:pPr>
            <a:r>
              <a:rPr lang="en-US" sz="2400"/>
              <a:t>– Control and application logic handled by a servlet (or set of servlets)</a:t>
            </a:r>
          </a:p>
          <a:p>
            <a:pPr eaLnBrk="1" hangingPunct="1">
              <a:lnSpc>
                <a:spcPct val="90000"/>
              </a:lnSpc>
              <a:buFont typeface="Arial" charset="0"/>
              <a:buChar char="►"/>
              <a:defRPr/>
            </a:pPr>
            <a:r>
              <a:rPr lang="en-US" sz="2800"/>
              <a:t>? Servlet serves as a gatekeeper</a:t>
            </a:r>
          </a:p>
          <a:p>
            <a:pPr lvl="1" eaLnBrk="1" hangingPunct="1">
              <a:lnSpc>
                <a:spcPct val="90000"/>
              </a:lnSpc>
              <a:defRPr/>
            </a:pPr>
            <a:r>
              <a:rPr lang="en-US" sz="2400"/>
              <a:t>– Provides common services, such as authentication,authorization, login, error handling, and etc</a:t>
            </a:r>
          </a:p>
          <a:p>
            <a:pPr eaLnBrk="1" hangingPunct="1">
              <a:lnSpc>
                <a:spcPct val="90000"/>
              </a:lnSpc>
              <a:buFont typeface="Arial" charset="0"/>
              <a:buChar char="►"/>
              <a:defRPr/>
            </a:pPr>
            <a:r>
              <a:rPr lang="en-US" sz="2800"/>
              <a:t>? Servlet serves as a central controller</a:t>
            </a:r>
          </a:p>
          <a:p>
            <a:pPr lvl="1" eaLnBrk="1" hangingPunct="1">
              <a:lnSpc>
                <a:spcPct val="90000"/>
              </a:lnSpc>
              <a:defRPr/>
            </a:pPr>
            <a:r>
              <a:rPr lang="en-US" sz="2400"/>
              <a:t>– Act as a state machine or an event dispatcher to decide upon the appropriate logic to handle the request</a:t>
            </a:r>
          </a:p>
          <a:p>
            <a:pPr lvl="1" eaLnBrk="1" hangingPunct="1">
              <a:lnSpc>
                <a:spcPct val="90000"/>
              </a:lnSpc>
              <a:defRPr/>
            </a:pPr>
            <a:r>
              <a:rPr lang="en-US" sz="2400"/>
              <a:t>– Performs redirecting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B590AF3-6287-4A62-9646-D5AE2AB5FA69}"/>
              </a:ext>
            </a:extLst>
          </p:cNvPr>
          <p:cNvSpPr>
            <a:spLocks noGrp="1" noRot="1" noChangeArrowheads="1"/>
          </p:cNvSpPr>
          <p:nvPr>
            <p:ph type="title"/>
          </p:nvPr>
        </p:nvSpPr>
        <p:spPr/>
        <p:txBody>
          <a:bodyPr>
            <a:normAutofit/>
          </a:bodyPr>
          <a:lstStyle/>
          <a:p>
            <a:pPr eaLnBrk="1" hangingPunct="1">
              <a:defRPr/>
            </a:pPr>
            <a:r>
              <a:rPr lang="en-US" sz="4000" dirty="0"/>
              <a:t>How many Servlets in Servlet-centric Approach?</a:t>
            </a:r>
          </a:p>
        </p:txBody>
      </p:sp>
      <p:sp>
        <p:nvSpPr>
          <p:cNvPr id="31747" name="Rectangle 3">
            <a:extLst>
              <a:ext uri="{FF2B5EF4-FFF2-40B4-BE49-F238E27FC236}">
                <a16:creationId xmlns:a16="http://schemas.microsoft.com/office/drawing/2014/main" id="{958B05FB-94A7-4E2E-9137-AD75FA1F1916}"/>
              </a:ext>
            </a:extLst>
          </p:cNvPr>
          <p:cNvSpPr>
            <a:spLocks noGrp="1" noRot="1" noChangeArrowheads="1"/>
          </p:cNvSpPr>
          <p:nvPr>
            <p:ph type="body" idx="1"/>
          </p:nvPr>
        </p:nvSpPr>
        <p:spPr/>
        <p:txBody>
          <a:bodyPr/>
          <a:lstStyle/>
          <a:p>
            <a:pPr eaLnBrk="1" hangingPunct="1">
              <a:buFont typeface="Arial" charset="0"/>
              <a:buChar char="►"/>
              <a:defRPr/>
            </a:pPr>
            <a:r>
              <a:rPr lang="en-US" sz="2800" dirty="0"/>
              <a:t>It depends on the granularity of your application</a:t>
            </a:r>
          </a:p>
          <a:p>
            <a:pPr lvl="1" eaLnBrk="1" hangingPunct="1">
              <a:defRPr/>
            </a:pPr>
            <a:r>
              <a:rPr lang="en-US" sz="2400" dirty="0"/>
              <a:t>One master Servlet</a:t>
            </a:r>
          </a:p>
          <a:p>
            <a:pPr lvl="1" eaLnBrk="1" hangingPunct="1">
              <a:defRPr/>
            </a:pPr>
            <a:r>
              <a:rPr lang="en-US" sz="2400" dirty="0"/>
              <a:t> One servlet per use case or business function</a:t>
            </a:r>
          </a:p>
          <a:p>
            <a:pPr lvl="1" eaLnBrk="1" hangingPunct="1">
              <a:defRPr/>
            </a:pPr>
            <a:r>
              <a:rPr lang="en-US" sz="2400" dirty="0"/>
              <a:t>Combination of the two</a:t>
            </a:r>
          </a:p>
          <a:p>
            <a:pPr eaLnBrk="1" hangingPunct="1">
              <a:buFont typeface="Arial" charset="0"/>
              <a:buChar char="►"/>
              <a:defRPr/>
            </a:pPr>
            <a:r>
              <a:rPr lang="en-US" sz="2800" dirty="0"/>
              <a:t>master servlet handles common function (i.e. common login) for all business functions</a:t>
            </a:r>
          </a:p>
          <a:p>
            <a:pPr eaLnBrk="1" hangingPunct="1">
              <a:buFont typeface="Arial" charset="0"/>
              <a:buChar char="►"/>
              <a:defRPr/>
            </a:pPr>
            <a:r>
              <a:rPr lang="en-US" sz="2800" dirty="0"/>
              <a:t>master servlet then delegates to child servlets for further gatekeeping tasks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527F-865B-4F60-9926-68A9066E7620}"/>
              </a:ext>
            </a:extLst>
          </p:cNvPr>
          <p:cNvSpPr>
            <a:spLocks noGrp="1"/>
          </p:cNvSpPr>
          <p:nvPr>
            <p:ph type="title"/>
          </p:nvPr>
        </p:nvSpPr>
        <p:spPr>
          <a:xfrm>
            <a:off x="831849" y="1709738"/>
            <a:ext cx="10671037" cy="2852737"/>
          </a:xfrm>
        </p:spPr>
        <p:txBody>
          <a:bodyPr>
            <a:normAutofit/>
          </a:bodyPr>
          <a:lstStyle/>
          <a:p>
            <a:pPr algn="ctr" eaLnBrk="1" hangingPunct="1">
              <a:defRPr/>
            </a:pPr>
            <a:r>
              <a:rPr lang="en-US" dirty="0"/>
              <a:t>When to Use </a:t>
            </a:r>
            <a:br>
              <a:rPr lang="en-US" dirty="0"/>
            </a:br>
            <a:r>
              <a:rPr lang="en-US" dirty="0"/>
              <a:t>Model 1 or Model 2?</a:t>
            </a:r>
            <a:br>
              <a:rPr lang="en-US" dirty="0"/>
            </a:b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E0AB797-0BF0-4585-A0B7-C4A6E037B22B}"/>
              </a:ext>
            </a:extLst>
          </p:cNvPr>
          <p:cNvSpPr>
            <a:spLocks noGrp="1" noRot="1" noChangeArrowheads="1"/>
          </p:cNvSpPr>
          <p:nvPr>
            <p:ph type="title"/>
          </p:nvPr>
        </p:nvSpPr>
        <p:spPr/>
        <p:txBody>
          <a:bodyPr/>
          <a:lstStyle/>
          <a:p>
            <a:pPr eaLnBrk="1" hangingPunct="1">
              <a:defRPr/>
            </a:pPr>
            <a:r>
              <a:rPr lang="en-US"/>
              <a:t>Model 1 (Page-centric)</a:t>
            </a:r>
          </a:p>
        </p:txBody>
      </p:sp>
      <p:sp>
        <p:nvSpPr>
          <p:cNvPr id="40963" name="Rectangle 3">
            <a:extLst>
              <a:ext uri="{FF2B5EF4-FFF2-40B4-BE49-F238E27FC236}">
                <a16:creationId xmlns:a16="http://schemas.microsoft.com/office/drawing/2014/main" id="{0BA0EEC3-10AE-427F-BDF7-5A1FFA1E25D0}"/>
              </a:ext>
            </a:extLst>
          </p:cNvPr>
          <p:cNvSpPr>
            <a:spLocks noGrp="1" noRot="1" noChangeArrowheads="1"/>
          </p:cNvSpPr>
          <p:nvPr>
            <p:ph type="body" idx="1"/>
          </p:nvPr>
        </p:nvSpPr>
        <p:spPr/>
        <p:txBody>
          <a:bodyPr/>
          <a:lstStyle/>
          <a:p>
            <a:pPr eaLnBrk="1" hangingPunct="1">
              <a:buFont typeface="Arial" charset="0"/>
              <a:buChar char="►"/>
              <a:defRPr/>
            </a:pPr>
            <a:r>
              <a:rPr lang="en-US" sz="2800" dirty="0"/>
              <a:t>May encourage spaghetti JSP pages</a:t>
            </a:r>
          </a:p>
          <a:p>
            <a:pPr lvl="1" eaLnBrk="1" hangingPunct="1">
              <a:defRPr/>
            </a:pPr>
            <a:r>
              <a:rPr lang="en-US" sz="2400" dirty="0"/>
              <a:t>Business logic may get lost in the display pages</a:t>
            </a:r>
          </a:p>
          <a:p>
            <a:pPr eaLnBrk="1" hangingPunct="1">
              <a:buFont typeface="Arial" charset="0"/>
              <a:buChar char="►"/>
              <a:defRPr/>
            </a:pPr>
            <a:r>
              <a:rPr lang="en-US" sz="2800" dirty="0"/>
              <a:t>Use JavaBeans or custom tags that captures business logic (instead of </a:t>
            </a:r>
            <a:r>
              <a:rPr lang="en-US" sz="2800" dirty="0" err="1"/>
              <a:t>scriptlets</a:t>
            </a:r>
            <a:r>
              <a:rPr lang="en-US" sz="2800" dirty="0"/>
              <a:t>)</a:t>
            </a:r>
          </a:p>
          <a:p>
            <a:pPr lvl="1" eaLnBrk="1" hangingPunct="1">
              <a:defRPr/>
            </a:pPr>
            <a:r>
              <a:rPr lang="en-US" sz="2400" dirty="0"/>
              <a:t>Page selection is done by each page</a:t>
            </a:r>
          </a:p>
          <a:p>
            <a:pPr eaLnBrk="1" hangingPunct="1">
              <a:buFont typeface="Arial" charset="0"/>
              <a:buChar char="►"/>
              <a:defRPr/>
            </a:pPr>
            <a:r>
              <a:rPr lang="en-US" sz="2800" dirty="0"/>
              <a:t>JSPs are harder to debug than straight Java code:</a:t>
            </a:r>
          </a:p>
          <a:p>
            <a:pPr lvl="1" eaLnBrk="1" hangingPunct="1">
              <a:defRPr/>
            </a:pPr>
            <a:r>
              <a:rPr lang="en-US" sz="2400" dirty="0"/>
              <a:t>Result in a failed compilation and a long list of useless compiler errors referring to the auto- generated code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092F3FCE-673E-4C36-B91B-7B66E7DAD1B4}"/>
              </a:ext>
            </a:extLst>
          </p:cNvPr>
          <p:cNvSpPr>
            <a:spLocks noGrp="1" noRot="1" noChangeArrowheads="1"/>
          </p:cNvSpPr>
          <p:nvPr>
            <p:ph type="title"/>
          </p:nvPr>
        </p:nvSpPr>
        <p:spPr/>
        <p:txBody>
          <a:bodyPr/>
          <a:lstStyle/>
          <a:p>
            <a:pPr eaLnBrk="1" hangingPunct="1">
              <a:defRPr/>
            </a:pPr>
            <a:r>
              <a:rPr lang="en-US"/>
              <a:t>Model 2 (Servlet-centric)</a:t>
            </a:r>
          </a:p>
        </p:txBody>
      </p:sp>
      <p:sp>
        <p:nvSpPr>
          <p:cNvPr id="41987" name="Rectangle 3">
            <a:extLst>
              <a:ext uri="{FF2B5EF4-FFF2-40B4-BE49-F238E27FC236}">
                <a16:creationId xmlns:a16="http://schemas.microsoft.com/office/drawing/2014/main" id="{56BECB95-4F4F-4335-ADD4-208399B28E2F}"/>
              </a:ext>
            </a:extLst>
          </p:cNvPr>
          <p:cNvSpPr>
            <a:spLocks noGrp="1" noRot="1" noChangeArrowheads="1"/>
          </p:cNvSpPr>
          <p:nvPr>
            <p:ph type="body" idx="1"/>
          </p:nvPr>
        </p:nvSpPr>
        <p:spPr/>
        <p:txBody>
          <a:bodyPr/>
          <a:lstStyle/>
          <a:p>
            <a:pPr eaLnBrk="1" hangingPunct="1">
              <a:buFont typeface="Arial" charset="0"/>
              <a:buChar char="►"/>
              <a:defRPr/>
            </a:pPr>
            <a:r>
              <a:rPr lang="en-US" dirty="0"/>
              <a:t>Loosens the coupling between the pages and improves the abstraction between presentation and application logic</a:t>
            </a:r>
          </a:p>
          <a:p>
            <a:pPr eaLnBrk="1" hangingPunct="1">
              <a:buFont typeface="Arial" charset="0"/>
              <a:buChar char="►"/>
              <a:defRPr/>
            </a:pPr>
            <a:r>
              <a:rPr lang="en-US" dirty="0"/>
              <a:t>Use JSPs for pure data display and input collection activities</a:t>
            </a:r>
          </a:p>
          <a:p>
            <a:pPr eaLnBrk="1" hangingPunct="1">
              <a:buFont typeface="Arial" charset="0"/>
              <a:buChar char="►"/>
              <a:defRPr/>
            </a:pPr>
            <a:r>
              <a:rPr lang="en-US" dirty="0"/>
              <a:t> Most of the business logic can be debugged through the servlet before passed to JavaBeans and JSP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B9434B4-BFA5-43EF-AE37-0F0B167D5510}"/>
              </a:ext>
            </a:extLst>
          </p:cNvPr>
          <p:cNvSpPr>
            <a:spLocks noGrp="1" noRot="1" noChangeArrowheads="1"/>
          </p:cNvSpPr>
          <p:nvPr>
            <p:ph type="title"/>
          </p:nvPr>
        </p:nvSpPr>
        <p:spPr/>
        <p:txBody>
          <a:bodyPr/>
          <a:lstStyle/>
          <a:p>
            <a:pPr eaLnBrk="1" hangingPunct="1">
              <a:defRPr/>
            </a:pPr>
            <a:r>
              <a:rPr lang="en-US"/>
              <a:t>Best Practice Guideline</a:t>
            </a:r>
          </a:p>
        </p:txBody>
      </p:sp>
      <p:sp>
        <p:nvSpPr>
          <p:cNvPr id="43011" name="Rectangle 3">
            <a:extLst>
              <a:ext uri="{FF2B5EF4-FFF2-40B4-BE49-F238E27FC236}">
                <a16:creationId xmlns:a16="http://schemas.microsoft.com/office/drawing/2014/main" id="{14B5E543-25BB-4AC2-911C-7FEB507B2B54}"/>
              </a:ext>
            </a:extLst>
          </p:cNvPr>
          <p:cNvSpPr>
            <a:spLocks noGrp="1" noRot="1" noChangeArrowheads="1"/>
          </p:cNvSpPr>
          <p:nvPr>
            <p:ph type="body" idx="1"/>
          </p:nvPr>
        </p:nvSpPr>
        <p:spPr/>
        <p:txBody>
          <a:bodyPr/>
          <a:lstStyle/>
          <a:p>
            <a:pPr eaLnBrk="1" hangingPunct="1">
              <a:lnSpc>
                <a:spcPct val="90000"/>
              </a:lnSpc>
              <a:buFont typeface="Arial" charset="0"/>
              <a:buChar char="►"/>
              <a:defRPr/>
            </a:pPr>
            <a:r>
              <a:rPr lang="en-US" dirty="0"/>
              <a:t> Factor out the business logic into business objects and complex display logic into view objects</a:t>
            </a:r>
          </a:p>
          <a:p>
            <a:pPr eaLnBrk="1" hangingPunct="1">
              <a:lnSpc>
                <a:spcPct val="90000"/>
              </a:lnSpc>
              <a:buFont typeface="Arial" charset="0"/>
              <a:buChar char="►"/>
              <a:defRPr/>
            </a:pPr>
            <a:r>
              <a:rPr lang="en-US" dirty="0"/>
              <a:t> Improves reusability, maintainability, unit testing and regression testing.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2CB4D2B-6153-4689-9C6F-ABBA4C326632}"/>
              </a:ext>
            </a:extLst>
          </p:cNvPr>
          <p:cNvSpPr>
            <a:spLocks noGrp="1" noRot="1" noChangeArrowheads="1"/>
          </p:cNvSpPr>
          <p:nvPr>
            <p:ph type="title"/>
          </p:nvPr>
        </p:nvSpPr>
        <p:spPr/>
        <p:txBody>
          <a:bodyPr/>
          <a:lstStyle/>
          <a:p>
            <a:pPr eaLnBrk="1" hangingPunct="1">
              <a:defRPr/>
            </a:pPr>
            <a:r>
              <a:rPr lang="en-US"/>
              <a:t>How Do I Decide?</a:t>
            </a:r>
          </a:p>
        </p:txBody>
      </p:sp>
      <p:sp>
        <p:nvSpPr>
          <p:cNvPr id="44035" name="Rectangle 3">
            <a:extLst>
              <a:ext uri="{FF2B5EF4-FFF2-40B4-BE49-F238E27FC236}">
                <a16:creationId xmlns:a16="http://schemas.microsoft.com/office/drawing/2014/main" id="{164A89D1-F6C4-43A6-9F31-9A0F402B6E94}"/>
              </a:ext>
            </a:extLst>
          </p:cNvPr>
          <p:cNvSpPr>
            <a:spLocks noGrp="1" noRot="1" noChangeArrowheads="1"/>
          </p:cNvSpPr>
          <p:nvPr>
            <p:ph type="body" idx="1"/>
          </p:nvPr>
        </p:nvSpPr>
        <p:spPr>
          <a:xfrm>
            <a:off x="1825625" y="1219201"/>
            <a:ext cx="8540750" cy="4879975"/>
          </a:xfrm>
        </p:spPr>
        <p:txBody>
          <a:bodyPr>
            <a:normAutofit lnSpcReduction="10000"/>
          </a:bodyPr>
          <a:lstStyle/>
          <a:p>
            <a:pPr eaLnBrk="1" hangingPunct="1">
              <a:lnSpc>
                <a:spcPct val="80000"/>
              </a:lnSpc>
              <a:buFont typeface="Arial" charset="0"/>
              <a:buChar char="►"/>
              <a:defRPr/>
            </a:pPr>
            <a:r>
              <a:rPr lang="en-US" dirty="0"/>
              <a:t>Use page-centric</a:t>
            </a:r>
          </a:p>
          <a:p>
            <a:pPr lvl="1" eaLnBrk="1" hangingPunct="1">
              <a:lnSpc>
                <a:spcPct val="80000"/>
              </a:lnSpc>
              <a:defRPr/>
            </a:pPr>
            <a:r>
              <a:rPr lang="en-US" sz="2400" dirty="0"/>
              <a:t>If the application is simple enough that links from page to page.</a:t>
            </a:r>
          </a:p>
          <a:p>
            <a:pPr eaLnBrk="1" hangingPunct="1">
              <a:lnSpc>
                <a:spcPct val="80000"/>
              </a:lnSpc>
              <a:buFont typeface="Arial" charset="0"/>
              <a:buChar char="►"/>
              <a:defRPr/>
            </a:pPr>
            <a:r>
              <a:rPr lang="en-US" dirty="0"/>
              <a:t>Use servlet-centric</a:t>
            </a:r>
          </a:p>
          <a:p>
            <a:pPr lvl="1" eaLnBrk="1" hangingPunct="1">
              <a:lnSpc>
                <a:spcPct val="80000"/>
              </a:lnSpc>
              <a:defRPr/>
            </a:pPr>
            <a:r>
              <a:rPr lang="en-US" sz="2400" dirty="0"/>
              <a:t>Each link or button click requires a great deal of processing and decision-making about what should be displayed next.</a:t>
            </a:r>
          </a:p>
          <a:p>
            <a:pPr eaLnBrk="1" hangingPunct="1">
              <a:lnSpc>
                <a:spcPct val="80000"/>
              </a:lnSpc>
              <a:buFont typeface="Arial" charset="0"/>
              <a:buChar char="►"/>
              <a:defRPr/>
            </a:pPr>
            <a:r>
              <a:rPr lang="en-US" dirty="0"/>
              <a:t> “How mapping between requests and responses are done” can help you to decide</a:t>
            </a:r>
          </a:p>
          <a:p>
            <a:pPr lvl="1" eaLnBrk="1" hangingPunct="1">
              <a:lnSpc>
                <a:spcPct val="80000"/>
              </a:lnSpc>
              <a:defRPr/>
            </a:pPr>
            <a:r>
              <a:rPr lang="en-US" sz="2400" dirty="0"/>
              <a:t>Each request maps to one and only one response</a:t>
            </a:r>
          </a:p>
          <a:p>
            <a:pPr eaLnBrk="1" hangingPunct="1">
              <a:lnSpc>
                <a:spcPct val="80000"/>
              </a:lnSpc>
              <a:buFont typeface="Arial" charset="0"/>
              <a:buChar char="►"/>
              <a:defRPr/>
            </a:pPr>
            <a:r>
              <a:rPr lang="en-US" dirty="0"/>
              <a:t>No need for controller.</a:t>
            </a:r>
          </a:p>
          <a:p>
            <a:pPr lvl="1" eaLnBrk="1" hangingPunct="1">
              <a:lnSpc>
                <a:spcPct val="80000"/>
              </a:lnSpc>
              <a:defRPr/>
            </a:pPr>
            <a:r>
              <a:rPr lang="en-US" sz="2400" dirty="0"/>
              <a:t>Each request spawns a great deal of logic and a variety of different views can result</a:t>
            </a:r>
          </a:p>
          <a:p>
            <a:pPr eaLnBrk="1" hangingPunct="1">
              <a:lnSpc>
                <a:spcPct val="80000"/>
              </a:lnSpc>
              <a:buFont typeface="Arial" charset="0"/>
              <a:buChar char="►"/>
              <a:defRPr/>
            </a:pPr>
            <a:r>
              <a:rPr lang="en-US" dirty="0"/>
              <a:t>A servlet is ideal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a:extLst>
              <a:ext uri="{FF2B5EF4-FFF2-40B4-BE49-F238E27FC236}">
                <a16:creationId xmlns:a16="http://schemas.microsoft.com/office/drawing/2014/main" id="{A2463A6B-234B-412F-9705-759E9B888104}"/>
              </a:ext>
            </a:extLst>
          </p:cNvPr>
          <p:cNvSpPr>
            <a:spLocks noGrp="1" noChangeArrowheads="1"/>
          </p:cNvSpPr>
          <p:nvPr>
            <p:ph type="ctrTitle"/>
          </p:nvPr>
        </p:nvSpPr>
        <p:spPr/>
        <p:txBody>
          <a:bodyPr>
            <a:normAutofit fontScale="90000"/>
          </a:bodyPr>
          <a:lstStyle/>
          <a:p>
            <a:pPr eaLnBrk="1" hangingPunct="1">
              <a:defRPr/>
            </a:pPr>
            <a:r>
              <a:rPr lang="en-US"/>
              <a:t>Web Application</a:t>
            </a:r>
            <a:br>
              <a:rPr lang="en-US"/>
            </a:br>
            <a:r>
              <a:rPr lang="en-US"/>
              <a:t>Frameworks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2C3E-BF8B-40D3-BE41-96552B6A4853}"/>
              </a:ext>
            </a:extLst>
          </p:cNvPr>
          <p:cNvSpPr>
            <a:spLocks noGrp="1"/>
          </p:cNvSpPr>
          <p:nvPr>
            <p:ph type="title"/>
          </p:nvPr>
        </p:nvSpPr>
        <p:spPr>
          <a:xfrm>
            <a:off x="838200" y="365126"/>
            <a:ext cx="10515600" cy="1092614"/>
          </a:xfrm>
        </p:spPr>
        <p:txBody>
          <a:bodyPr/>
          <a:lstStyle/>
          <a:p>
            <a:r>
              <a:rPr lang="en-IN" dirty="0"/>
              <a:t>What is MVC Architecture?</a:t>
            </a:r>
          </a:p>
        </p:txBody>
      </p:sp>
      <p:sp>
        <p:nvSpPr>
          <p:cNvPr id="3" name="Content Placeholder 2">
            <a:extLst>
              <a:ext uri="{FF2B5EF4-FFF2-40B4-BE49-F238E27FC236}">
                <a16:creationId xmlns:a16="http://schemas.microsoft.com/office/drawing/2014/main" id="{6A87003D-D3D7-4C83-A222-5A6B31982475}"/>
              </a:ext>
            </a:extLst>
          </p:cNvPr>
          <p:cNvSpPr>
            <a:spLocks noGrp="1"/>
          </p:cNvSpPr>
          <p:nvPr>
            <p:ph idx="1"/>
          </p:nvPr>
        </p:nvSpPr>
        <p:spPr>
          <a:xfrm>
            <a:off x="838200" y="1690688"/>
            <a:ext cx="10515600" cy="4351338"/>
          </a:xfrm>
        </p:spPr>
        <p:txBody>
          <a:bodyPr>
            <a:normAutofit/>
          </a:bodyPr>
          <a:lstStyle/>
          <a:p>
            <a:r>
              <a:rPr lang="en-IN" sz="2400" dirty="0">
                <a:effectLst/>
                <a:latin typeface="Calibri" panose="020F0502020204030204" pitchFamily="34" charset="0"/>
              </a:rPr>
              <a:t>Model–view–controller (usually known as MVC) is a software design pattern</a:t>
            </a:r>
          </a:p>
          <a:p>
            <a:r>
              <a:rPr lang="en-IN" sz="2400" dirty="0">
                <a:latin typeface="Calibri" panose="020F0502020204030204" pitchFamily="34" charset="0"/>
              </a:rPr>
              <a:t>C</a:t>
            </a:r>
            <a:r>
              <a:rPr lang="en-IN" sz="2400" dirty="0">
                <a:effectLst/>
                <a:latin typeface="Calibri" panose="020F0502020204030204" pitchFamily="34" charset="0"/>
              </a:rPr>
              <a:t>ommonly used for developing user interfaces that divides the related program logic into three interconnected elements.</a:t>
            </a:r>
          </a:p>
          <a:p>
            <a:r>
              <a:rPr lang="en-IN" sz="2400" dirty="0">
                <a:effectLst/>
                <a:latin typeface="Calibri" panose="020F0502020204030204" pitchFamily="34" charset="0"/>
              </a:rPr>
              <a:t>This is done to separate internal representations of information from the ways information is presented to and accepted from the user</a:t>
            </a:r>
          </a:p>
          <a:p>
            <a:r>
              <a:rPr lang="en-IN" sz="2400" dirty="0">
                <a:effectLst/>
                <a:latin typeface="Calibri" panose="020F0502020204030204" pitchFamily="34" charset="0"/>
              </a:rPr>
              <a:t>This kind of pattern is used for designing the layout of the page.</a:t>
            </a:r>
            <a:endParaRPr lang="en-IN" sz="2400" dirty="0"/>
          </a:p>
        </p:txBody>
      </p:sp>
    </p:spTree>
    <p:extLst>
      <p:ext uri="{BB962C8B-B14F-4D97-AF65-F5344CB8AC3E}">
        <p14:creationId xmlns:p14="http://schemas.microsoft.com/office/powerpoint/2010/main" val="2248641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71AE232-6D65-4AEE-83B5-BE2C7B120E13}"/>
              </a:ext>
            </a:extLst>
          </p:cNvPr>
          <p:cNvSpPr>
            <a:spLocks noGrp="1" noRot="1" noChangeArrowheads="1"/>
          </p:cNvSpPr>
          <p:nvPr>
            <p:ph type="title"/>
          </p:nvPr>
        </p:nvSpPr>
        <p:spPr/>
        <p:txBody>
          <a:bodyPr/>
          <a:lstStyle/>
          <a:p>
            <a:pPr eaLnBrk="1" hangingPunct="1">
              <a:defRPr/>
            </a:pPr>
            <a:r>
              <a:rPr lang="en-US"/>
              <a:t>Web Application Frameworks</a:t>
            </a:r>
          </a:p>
        </p:txBody>
      </p:sp>
      <p:sp>
        <p:nvSpPr>
          <p:cNvPr id="47107" name="Rectangle 3">
            <a:extLst>
              <a:ext uri="{FF2B5EF4-FFF2-40B4-BE49-F238E27FC236}">
                <a16:creationId xmlns:a16="http://schemas.microsoft.com/office/drawing/2014/main" id="{DD272CEC-5083-4020-973E-00DB28B60974}"/>
              </a:ext>
            </a:extLst>
          </p:cNvPr>
          <p:cNvSpPr>
            <a:spLocks noGrp="1" noRot="1" noChangeArrowheads="1"/>
          </p:cNvSpPr>
          <p:nvPr>
            <p:ph type="body" idx="1"/>
          </p:nvPr>
        </p:nvSpPr>
        <p:spPr/>
        <p:txBody>
          <a:bodyPr/>
          <a:lstStyle/>
          <a:p>
            <a:pPr eaLnBrk="1" hangingPunct="1">
              <a:buFont typeface="Arial" charset="0"/>
              <a:buChar char="►"/>
              <a:defRPr/>
            </a:pPr>
            <a:r>
              <a:rPr lang="en-US" dirty="0"/>
              <a:t>Based on MVC Model 2 architecture</a:t>
            </a:r>
          </a:p>
          <a:p>
            <a:pPr eaLnBrk="1" hangingPunct="1">
              <a:buFont typeface="Arial" charset="0"/>
              <a:buChar char="►"/>
              <a:defRPr/>
            </a:pPr>
            <a:r>
              <a:rPr lang="en-US" dirty="0"/>
              <a:t>Web-tier applications share common set of functionality</a:t>
            </a:r>
          </a:p>
          <a:p>
            <a:pPr lvl="1" eaLnBrk="1" hangingPunct="1">
              <a:defRPr/>
            </a:pPr>
            <a:r>
              <a:rPr lang="en-US" dirty="0"/>
              <a:t>Dispatching HTTP requests</a:t>
            </a:r>
          </a:p>
          <a:p>
            <a:pPr lvl="1" eaLnBrk="1" hangingPunct="1">
              <a:defRPr/>
            </a:pPr>
            <a:r>
              <a:rPr lang="en-US" dirty="0"/>
              <a:t>Invoking model methods</a:t>
            </a:r>
          </a:p>
          <a:p>
            <a:pPr lvl="1" eaLnBrk="1" hangingPunct="1">
              <a:defRPr/>
            </a:pPr>
            <a:r>
              <a:rPr lang="en-US" dirty="0"/>
              <a:t>Selecting and assembling views</a:t>
            </a:r>
          </a:p>
          <a:p>
            <a:pPr eaLnBrk="1" hangingPunct="1">
              <a:buFont typeface="Arial" charset="0"/>
              <a:buChar char="►"/>
              <a:defRPr/>
            </a:pPr>
            <a:r>
              <a:rPr lang="en-US" dirty="0"/>
              <a:t>Provide classes and interfaces that can be used/extended by developers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8065905-BF37-49D9-9E83-D1F251D9C160}"/>
              </a:ext>
            </a:extLst>
          </p:cNvPr>
          <p:cNvSpPr>
            <a:spLocks noGrp="1" noRot="1" noChangeArrowheads="1"/>
          </p:cNvSpPr>
          <p:nvPr>
            <p:ph type="title"/>
          </p:nvPr>
        </p:nvSpPr>
        <p:spPr/>
        <p:txBody>
          <a:bodyPr/>
          <a:lstStyle/>
          <a:p>
            <a:pPr eaLnBrk="1" hangingPunct="1">
              <a:defRPr/>
            </a:pPr>
            <a:r>
              <a:rPr lang="en-US" sz="4000"/>
              <a:t>Why Web Application Framework?</a:t>
            </a:r>
          </a:p>
        </p:txBody>
      </p:sp>
      <p:sp>
        <p:nvSpPr>
          <p:cNvPr id="48131" name="Rectangle 3">
            <a:extLst>
              <a:ext uri="{FF2B5EF4-FFF2-40B4-BE49-F238E27FC236}">
                <a16:creationId xmlns:a16="http://schemas.microsoft.com/office/drawing/2014/main" id="{F0E70F06-E2CC-4B48-A4E0-675C2A3F131C}"/>
              </a:ext>
            </a:extLst>
          </p:cNvPr>
          <p:cNvSpPr>
            <a:spLocks noGrp="1" noRot="1" noChangeArrowheads="1"/>
          </p:cNvSpPr>
          <p:nvPr>
            <p:ph type="body" idx="1"/>
          </p:nvPr>
        </p:nvSpPr>
        <p:spPr/>
        <p:txBody>
          <a:bodyPr>
            <a:normAutofit fontScale="92500" lnSpcReduction="10000"/>
          </a:bodyPr>
          <a:lstStyle/>
          <a:p>
            <a:pPr eaLnBrk="1" hangingPunct="1">
              <a:lnSpc>
                <a:spcPct val="80000"/>
              </a:lnSpc>
              <a:buFont typeface="Arial" charset="0"/>
              <a:buChar char="►"/>
              <a:defRPr/>
            </a:pPr>
            <a:r>
              <a:rPr lang="en-US" sz="2800"/>
              <a:t>De-coupling of presentation tier and business logic into separate components</a:t>
            </a:r>
          </a:p>
          <a:p>
            <a:pPr eaLnBrk="1" hangingPunct="1">
              <a:lnSpc>
                <a:spcPct val="80000"/>
              </a:lnSpc>
              <a:buFont typeface="Arial" charset="0"/>
              <a:buChar char="►"/>
              <a:defRPr/>
            </a:pPr>
            <a:r>
              <a:rPr lang="en-US" sz="2800"/>
              <a:t>Provides a central point of control</a:t>
            </a:r>
          </a:p>
          <a:p>
            <a:pPr eaLnBrk="1" hangingPunct="1">
              <a:lnSpc>
                <a:spcPct val="80000"/>
              </a:lnSpc>
              <a:buFont typeface="Arial" charset="0"/>
              <a:buChar char="►"/>
              <a:defRPr/>
            </a:pPr>
            <a:r>
              <a:rPr lang="en-US" sz="2800"/>
              <a:t>Provides rich set of features</a:t>
            </a:r>
          </a:p>
          <a:p>
            <a:pPr eaLnBrk="1" hangingPunct="1">
              <a:lnSpc>
                <a:spcPct val="80000"/>
              </a:lnSpc>
              <a:buFont typeface="Arial" charset="0"/>
              <a:buChar char="►"/>
              <a:defRPr/>
            </a:pPr>
            <a:r>
              <a:rPr lang="en-US" sz="2800"/>
              <a:t>Facilitates unit-testing and maintenance</a:t>
            </a:r>
          </a:p>
          <a:p>
            <a:pPr eaLnBrk="1" hangingPunct="1">
              <a:lnSpc>
                <a:spcPct val="80000"/>
              </a:lnSpc>
              <a:buFont typeface="Arial" charset="0"/>
              <a:buChar char="►"/>
              <a:defRPr/>
            </a:pPr>
            <a:r>
              <a:rPr lang="en-US" sz="2800"/>
              <a:t>Availability of compatible tools</a:t>
            </a:r>
          </a:p>
          <a:p>
            <a:pPr eaLnBrk="1" hangingPunct="1">
              <a:lnSpc>
                <a:spcPct val="80000"/>
              </a:lnSpc>
              <a:buFont typeface="Arial" charset="0"/>
              <a:buChar char="►"/>
              <a:defRPr/>
            </a:pPr>
            <a:r>
              <a:rPr lang="en-US" sz="2800"/>
              <a:t>Provides stability</a:t>
            </a:r>
          </a:p>
          <a:p>
            <a:pPr eaLnBrk="1" hangingPunct="1">
              <a:lnSpc>
                <a:spcPct val="80000"/>
              </a:lnSpc>
              <a:buFont typeface="Arial" charset="0"/>
              <a:buChar char="►"/>
              <a:defRPr/>
            </a:pPr>
            <a:r>
              <a:rPr lang="en-US" sz="2800"/>
              <a:t>Enjoys community-supports</a:t>
            </a:r>
          </a:p>
          <a:p>
            <a:pPr eaLnBrk="1" hangingPunct="1">
              <a:lnSpc>
                <a:spcPct val="80000"/>
              </a:lnSpc>
              <a:buFont typeface="Arial" charset="0"/>
              <a:buChar char="►"/>
              <a:defRPr/>
            </a:pPr>
            <a:r>
              <a:rPr lang="en-US" sz="2800"/>
              <a:t>Simplifies internationalization</a:t>
            </a:r>
          </a:p>
          <a:p>
            <a:pPr eaLnBrk="1" hangingPunct="1">
              <a:lnSpc>
                <a:spcPct val="80000"/>
              </a:lnSpc>
              <a:buFont typeface="Arial" charset="0"/>
              <a:buChar char="►"/>
              <a:defRPr/>
            </a:pPr>
            <a:r>
              <a:rPr lang="en-US" sz="2800"/>
              <a:t>Simplifies input validation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AE03C63-9263-4B11-8FF1-36225324ED5C}"/>
              </a:ext>
            </a:extLst>
          </p:cNvPr>
          <p:cNvSpPr>
            <a:spLocks noGrp="1" noRot="1" noChangeArrowheads="1"/>
          </p:cNvSpPr>
          <p:nvPr>
            <p:ph type="title"/>
          </p:nvPr>
        </p:nvSpPr>
        <p:spPr/>
        <p:txBody>
          <a:bodyPr/>
          <a:lstStyle/>
          <a:p>
            <a:pPr eaLnBrk="1" hangingPunct="1">
              <a:defRPr/>
            </a:pPr>
            <a:r>
              <a:rPr lang="en-US" sz="4000"/>
              <a:t>Why Web Application Framework?</a:t>
            </a:r>
          </a:p>
        </p:txBody>
      </p:sp>
      <p:sp>
        <p:nvSpPr>
          <p:cNvPr id="49155" name="Rectangle 3">
            <a:extLst>
              <a:ext uri="{FF2B5EF4-FFF2-40B4-BE49-F238E27FC236}">
                <a16:creationId xmlns:a16="http://schemas.microsoft.com/office/drawing/2014/main" id="{91A79B39-6CF8-498D-BA80-EA072DA61182}"/>
              </a:ext>
            </a:extLst>
          </p:cNvPr>
          <p:cNvSpPr>
            <a:spLocks noGrp="1" noRot="1" noChangeArrowheads="1"/>
          </p:cNvSpPr>
          <p:nvPr>
            <p:ph type="body" idx="1"/>
          </p:nvPr>
        </p:nvSpPr>
        <p:spPr/>
        <p:txBody>
          <a:bodyPr/>
          <a:lstStyle/>
          <a:p>
            <a:pPr eaLnBrk="1" hangingPunct="1">
              <a:buFont typeface="Arial" charset="0"/>
              <a:buChar char="►"/>
              <a:defRPr/>
            </a:pPr>
            <a:r>
              <a:rPr lang="en-US"/>
              <a:t>Frameworks have evolved with Java Server technology</a:t>
            </a:r>
          </a:p>
          <a:p>
            <a:pPr eaLnBrk="1" hangingPunct="1">
              <a:buFont typeface="Arial" charset="0"/>
              <a:buChar char="►"/>
              <a:defRPr/>
            </a:pPr>
            <a:r>
              <a:rPr lang="en-US"/>
              <a:t>JSP/Servlets are still hard to use</a:t>
            </a:r>
          </a:p>
          <a:p>
            <a:pPr eaLnBrk="1" hangingPunct="1">
              <a:buFont typeface="Arial" charset="0"/>
              <a:buChar char="►"/>
              <a:defRPr/>
            </a:pPr>
            <a:r>
              <a:rPr lang="en-US"/>
              <a:t>Frameworks define re-usable components to make this job easier.</a:t>
            </a:r>
          </a:p>
          <a:p>
            <a:pPr eaLnBrk="1" hangingPunct="1">
              <a:buFont typeface="Arial" charset="0"/>
              <a:buChar char="►"/>
              <a:defRPr/>
            </a:pPr>
            <a:r>
              <a:rPr lang="en-US"/>
              <a:t>A good framework defines how components</a:t>
            </a:r>
          </a:p>
          <a:p>
            <a:pPr eaLnBrk="1" hangingPunct="1">
              <a:buFont typeface="Arial" charset="0"/>
              <a:buNone/>
              <a:defRPr/>
            </a:pPr>
            <a:r>
              <a:rPr lang="en-US"/>
              <a:t>	work to create a usable application.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338F608-0175-4F35-99B0-03D6EE20C24D}"/>
              </a:ext>
            </a:extLst>
          </p:cNvPr>
          <p:cNvSpPr>
            <a:spLocks noGrp="1" noRot="1" noChangeArrowheads="1"/>
          </p:cNvSpPr>
          <p:nvPr>
            <p:ph type="title"/>
          </p:nvPr>
        </p:nvSpPr>
        <p:spPr/>
        <p:txBody>
          <a:bodyPr/>
          <a:lstStyle/>
          <a:p>
            <a:pPr eaLnBrk="1" hangingPunct="1">
              <a:defRPr/>
            </a:pPr>
            <a:r>
              <a:rPr lang="en-US"/>
              <a:t>Web Application Frameworks</a:t>
            </a:r>
          </a:p>
        </p:txBody>
      </p:sp>
      <p:sp>
        <p:nvSpPr>
          <p:cNvPr id="50179" name="Rectangle 3">
            <a:extLst>
              <a:ext uri="{FF2B5EF4-FFF2-40B4-BE49-F238E27FC236}">
                <a16:creationId xmlns:a16="http://schemas.microsoft.com/office/drawing/2014/main" id="{6DE4086B-1A27-4324-AF9D-9F09A785FA41}"/>
              </a:ext>
            </a:extLst>
          </p:cNvPr>
          <p:cNvSpPr>
            <a:spLocks noGrp="1" noRot="1" noChangeArrowheads="1"/>
          </p:cNvSpPr>
          <p:nvPr>
            <p:ph type="body" idx="1"/>
          </p:nvPr>
        </p:nvSpPr>
        <p:spPr/>
        <p:txBody>
          <a:bodyPr>
            <a:normAutofit/>
          </a:bodyPr>
          <a:lstStyle/>
          <a:p>
            <a:pPr eaLnBrk="1" hangingPunct="1">
              <a:defRPr/>
            </a:pPr>
            <a:r>
              <a:rPr lang="en-US" dirty="0"/>
              <a:t>Spring MVC</a:t>
            </a:r>
          </a:p>
          <a:p>
            <a:pPr>
              <a:defRPr/>
            </a:pPr>
            <a:r>
              <a:rPr lang="en-US" dirty="0"/>
              <a:t>Apache Struts</a:t>
            </a:r>
          </a:p>
          <a:p>
            <a:pPr>
              <a:defRPr/>
            </a:pPr>
            <a:r>
              <a:rPr lang="en-US" dirty="0" err="1"/>
              <a:t>JavaServer</a:t>
            </a:r>
            <a:r>
              <a:rPr lang="en-US" dirty="0"/>
              <a:t> Faces</a:t>
            </a:r>
          </a:p>
          <a:p>
            <a:pPr marL="800100" lvl="2" indent="-342900">
              <a:spcBef>
                <a:spcPts val="1000"/>
              </a:spcBef>
              <a:buClr>
                <a:srgbClr val="0070C0"/>
              </a:buClr>
              <a:buFont typeface="Wingdings" panose="05000000000000000000" pitchFamily="2" charset="2"/>
              <a:buChar char="Ø"/>
              <a:defRPr/>
            </a:pPr>
            <a:r>
              <a:rPr lang="en-US" sz="2200" dirty="0"/>
              <a:t>A server side user interface component framework for Java TM technology-based web applications</a:t>
            </a:r>
          </a:p>
          <a:p>
            <a:pPr>
              <a:defRPr/>
            </a:pPr>
            <a:r>
              <a:rPr lang="en-US" dirty="0"/>
              <a:t>Echo</a:t>
            </a:r>
          </a:p>
          <a:p>
            <a:pPr>
              <a:defRPr/>
            </a:pPr>
            <a:r>
              <a:rPr lang="en-US" dirty="0"/>
              <a:t>Tapestry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6306D0-03B5-44E8-ACC3-522758638247}"/>
              </a:ext>
            </a:extLst>
          </p:cNvPr>
          <p:cNvSpPr>
            <a:spLocks noGrp="1"/>
          </p:cNvSpPr>
          <p:nvPr>
            <p:ph type="title"/>
          </p:nvPr>
        </p:nvSpPr>
        <p:spPr>
          <a:xfrm>
            <a:off x="831850" y="1709739"/>
            <a:ext cx="10515600" cy="2067132"/>
          </a:xfrm>
        </p:spPr>
        <p:txBody>
          <a:bodyPr/>
          <a:lstStyle/>
          <a:p>
            <a:pPr algn="ctr"/>
            <a:r>
              <a:rPr lang="en-IN" dirty="0"/>
              <a:t>DAO</a:t>
            </a:r>
          </a:p>
        </p:txBody>
      </p:sp>
      <p:sp>
        <p:nvSpPr>
          <p:cNvPr id="5" name="Text Placeholder 4">
            <a:extLst>
              <a:ext uri="{FF2B5EF4-FFF2-40B4-BE49-F238E27FC236}">
                <a16:creationId xmlns:a16="http://schemas.microsoft.com/office/drawing/2014/main" id="{9B8C4C03-107B-4DF2-824C-04D949748EB2}"/>
              </a:ext>
            </a:extLst>
          </p:cNvPr>
          <p:cNvSpPr>
            <a:spLocks noGrp="1"/>
          </p:cNvSpPr>
          <p:nvPr>
            <p:ph type="body" idx="1"/>
          </p:nvPr>
        </p:nvSpPr>
        <p:spPr>
          <a:xfrm>
            <a:off x="838200" y="4284663"/>
            <a:ext cx="10515600" cy="1500187"/>
          </a:xfrm>
        </p:spPr>
        <p:txBody>
          <a:bodyPr/>
          <a:lstStyle/>
          <a:p>
            <a:pPr algn="ctr"/>
            <a:r>
              <a:rPr lang="en-IN" dirty="0">
                <a:solidFill>
                  <a:schemeClr val="tx1"/>
                </a:solidFill>
              </a:rPr>
              <a:t>Data Access Object Pattern</a:t>
            </a:r>
          </a:p>
        </p:txBody>
      </p:sp>
    </p:spTree>
    <p:extLst>
      <p:ext uri="{BB962C8B-B14F-4D97-AF65-F5344CB8AC3E}">
        <p14:creationId xmlns:p14="http://schemas.microsoft.com/office/powerpoint/2010/main" val="1540355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E9A7D-B74C-4274-B1AB-7D73243D2079}"/>
              </a:ext>
            </a:extLst>
          </p:cNvPr>
          <p:cNvSpPr>
            <a:spLocks noGrp="1"/>
          </p:cNvSpPr>
          <p:nvPr>
            <p:ph type="title"/>
          </p:nvPr>
        </p:nvSpPr>
        <p:spPr/>
        <p:txBody>
          <a:bodyPr>
            <a:noAutofit/>
          </a:bodyPr>
          <a:lstStyle/>
          <a:p>
            <a:r>
              <a:rPr lang="en-US" dirty="0"/>
              <a:t>Data Access Object Pattern</a:t>
            </a:r>
            <a:br>
              <a:rPr lang="en-US" dirty="0"/>
            </a:br>
            <a:endParaRPr lang="en-IN" dirty="0"/>
          </a:p>
        </p:txBody>
      </p:sp>
      <p:sp>
        <p:nvSpPr>
          <p:cNvPr id="3" name="Content Placeholder 2">
            <a:extLst>
              <a:ext uri="{FF2B5EF4-FFF2-40B4-BE49-F238E27FC236}">
                <a16:creationId xmlns:a16="http://schemas.microsoft.com/office/drawing/2014/main" id="{090B433D-D644-4C7C-8A26-0E3B93743AE7}"/>
              </a:ext>
            </a:extLst>
          </p:cNvPr>
          <p:cNvSpPr>
            <a:spLocks noGrp="1"/>
          </p:cNvSpPr>
          <p:nvPr>
            <p:ph idx="1"/>
          </p:nvPr>
        </p:nvSpPr>
        <p:spPr>
          <a:xfrm>
            <a:off x="838200" y="1291140"/>
            <a:ext cx="10515600" cy="1375386"/>
          </a:xfrm>
        </p:spPr>
        <p:txBody>
          <a:bodyPr/>
          <a:lstStyle/>
          <a:p>
            <a:r>
              <a:rPr lang="en-US" dirty="0"/>
              <a:t>Data Access Object Pattern or DAO pattern is used to separate low level data accessing API or operations from high level business services. </a:t>
            </a:r>
          </a:p>
          <a:p>
            <a:r>
              <a:rPr lang="en-US" dirty="0"/>
              <a:t>Following are the participants in Data Access Object Pattern.</a:t>
            </a:r>
            <a:endParaRPr lang="en-IN" dirty="0"/>
          </a:p>
        </p:txBody>
      </p:sp>
      <p:pic>
        <p:nvPicPr>
          <p:cNvPr id="1026" name="Picture 2" descr="obtains/modifies &#10;Business Object &#10;Transfer Object &#10;creates/uses &#10;Data Access Object &#10;encapsulates &#10;Data Source ">
            <a:extLst>
              <a:ext uri="{FF2B5EF4-FFF2-40B4-BE49-F238E27FC236}">
                <a16:creationId xmlns:a16="http://schemas.microsoft.com/office/drawing/2014/main" id="{102157A9-B22E-401D-9DE7-96C284C10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978" y="2812300"/>
            <a:ext cx="7303604" cy="337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25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65FC-5C66-4FD1-9B0A-E9BD7325AF4F}"/>
              </a:ext>
            </a:extLst>
          </p:cNvPr>
          <p:cNvSpPr>
            <a:spLocks noGrp="1"/>
          </p:cNvSpPr>
          <p:nvPr>
            <p:ph type="title"/>
          </p:nvPr>
        </p:nvSpPr>
        <p:spPr/>
        <p:txBody>
          <a:bodyPr/>
          <a:lstStyle/>
          <a:p>
            <a:r>
              <a:rPr lang="en-IN" dirty="0"/>
              <a:t>Components of DAO</a:t>
            </a:r>
          </a:p>
        </p:txBody>
      </p:sp>
      <p:sp>
        <p:nvSpPr>
          <p:cNvPr id="3" name="Content Placeholder 2">
            <a:extLst>
              <a:ext uri="{FF2B5EF4-FFF2-40B4-BE49-F238E27FC236}">
                <a16:creationId xmlns:a16="http://schemas.microsoft.com/office/drawing/2014/main" id="{5C3B294D-8BDC-4441-B6FF-8274E00688EE}"/>
              </a:ext>
            </a:extLst>
          </p:cNvPr>
          <p:cNvSpPr>
            <a:spLocks noGrp="1"/>
          </p:cNvSpPr>
          <p:nvPr>
            <p:ph idx="1"/>
          </p:nvPr>
        </p:nvSpPr>
        <p:spPr/>
        <p:txBody>
          <a:bodyPr/>
          <a:lstStyle/>
          <a:p>
            <a:r>
              <a:rPr lang="en-US" dirty="0" err="1"/>
              <a:t>BusinessObject</a:t>
            </a:r>
            <a:r>
              <a:rPr lang="en-US" dirty="0"/>
              <a:t> </a:t>
            </a:r>
          </a:p>
          <a:p>
            <a:pPr lvl="1"/>
            <a:r>
              <a:rPr lang="en-US" dirty="0"/>
              <a:t> The </a:t>
            </a:r>
            <a:r>
              <a:rPr lang="en-US" dirty="0" err="1"/>
              <a:t>BusinessObject</a:t>
            </a:r>
            <a:r>
              <a:rPr lang="en-US" dirty="0"/>
              <a:t> represents the data client.</a:t>
            </a:r>
          </a:p>
          <a:p>
            <a:pPr lvl="1"/>
            <a:r>
              <a:rPr lang="en-US" dirty="0"/>
              <a:t> It is the object that requires access to the data source to obtain and store data. </a:t>
            </a:r>
          </a:p>
          <a:p>
            <a:pPr lvl="1"/>
            <a:r>
              <a:rPr lang="en-US" dirty="0"/>
              <a:t>A </a:t>
            </a:r>
            <a:r>
              <a:rPr lang="en-US" dirty="0" err="1"/>
              <a:t>BusinessObject</a:t>
            </a:r>
            <a:r>
              <a:rPr lang="en-US" dirty="0"/>
              <a:t> may be implemented as a session bean, entity bean or some other Java object in addition to a servlet or helper bean that accesses the data source.</a:t>
            </a:r>
          </a:p>
          <a:p>
            <a:r>
              <a:rPr lang="en-US" dirty="0" err="1"/>
              <a:t>DataAccessObject</a:t>
            </a:r>
            <a:r>
              <a:rPr lang="en-US" dirty="0"/>
              <a:t> </a:t>
            </a:r>
          </a:p>
          <a:p>
            <a:pPr lvl="1"/>
            <a:r>
              <a:rPr lang="en-US" dirty="0"/>
              <a:t> The </a:t>
            </a:r>
            <a:r>
              <a:rPr lang="en-US" dirty="0" err="1"/>
              <a:t>DataAccessObject</a:t>
            </a:r>
            <a:r>
              <a:rPr lang="en-US" dirty="0"/>
              <a:t> is the primary object of this pattern.</a:t>
            </a:r>
          </a:p>
          <a:p>
            <a:pPr lvl="1"/>
            <a:r>
              <a:rPr lang="en-US" dirty="0"/>
              <a:t> The </a:t>
            </a:r>
            <a:r>
              <a:rPr lang="en-US" dirty="0" err="1"/>
              <a:t>DataAccessObject</a:t>
            </a:r>
            <a:r>
              <a:rPr lang="en-US" dirty="0"/>
              <a:t> abstracts the underlying data access implementation for the </a:t>
            </a:r>
            <a:r>
              <a:rPr lang="en-US" dirty="0" err="1"/>
              <a:t>BusinessObject</a:t>
            </a:r>
            <a:r>
              <a:rPr lang="en-US" dirty="0"/>
              <a:t> to enable transparent access to the data source.</a:t>
            </a:r>
            <a:endParaRPr lang="en-IN" dirty="0"/>
          </a:p>
        </p:txBody>
      </p:sp>
    </p:spTree>
    <p:extLst>
      <p:ext uri="{BB962C8B-B14F-4D97-AF65-F5344CB8AC3E}">
        <p14:creationId xmlns:p14="http://schemas.microsoft.com/office/powerpoint/2010/main" val="637678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65FC-5C66-4FD1-9B0A-E9BD7325AF4F}"/>
              </a:ext>
            </a:extLst>
          </p:cNvPr>
          <p:cNvSpPr>
            <a:spLocks noGrp="1"/>
          </p:cNvSpPr>
          <p:nvPr>
            <p:ph type="title"/>
          </p:nvPr>
        </p:nvSpPr>
        <p:spPr/>
        <p:txBody>
          <a:bodyPr/>
          <a:lstStyle/>
          <a:p>
            <a:r>
              <a:rPr lang="en-IN" dirty="0"/>
              <a:t>Components of DAO</a:t>
            </a:r>
          </a:p>
        </p:txBody>
      </p:sp>
      <p:sp>
        <p:nvSpPr>
          <p:cNvPr id="3" name="Content Placeholder 2">
            <a:extLst>
              <a:ext uri="{FF2B5EF4-FFF2-40B4-BE49-F238E27FC236}">
                <a16:creationId xmlns:a16="http://schemas.microsoft.com/office/drawing/2014/main" id="{5C3B294D-8BDC-4441-B6FF-8274E00688EE}"/>
              </a:ext>
            </a:extLst>
          </p:cNvPr>
          <p:cNvSpPr>
            <a:spLocks noGrp="1"/>
          </p:cNvSpPr>
          <p:nvPr>
            <p:ph idx="1"/>
          </p:nvPr>
        </p:nvSpPr>
        <p:spPr/>
        <p:txBody>
          <a:bodyPr/>
          <a:lstStyle/>
          <a:p>
            <a:r>
              <a:rPr lang="en-US" dirty="0" err="1"/>
              <a:t>DataSource</a:t>
            </a:r>
            <a:r>
              <a:rPr lang="en-US" dirty="0"/>
              <a:t> </a:t>
            </a:r>
          </a:p>
          <a:p>
            <a:pPr lvl="1"/>
            <a:r>
              <a:rPr lang="en-US" dirty="0"/>
              <a:t>This represents a data source implementation.</a:t>
            </a:r>
          </a:p>
          <a:p>
            <a:pPr lvl="1"/>
            <a:r>
              <a:rPr lang="en-US" dirty="0"/>
              <a:t> A data source could be a database such as an RDBMS, OODBMS, XML repository, flat file system, and so forth.</a:t>
            </a:r>
          </a:p>
          <a:p>
            <a:pPr lvl="1"/>
            <a:r>
              <a:rPr lang="en-US" dirty="0"/>
              <a:t> A data source can also be another system service or some kind of repository.</a:t>
            </a:r>
          </a:p>
          <a:p>
            <a:r>
              <a:rPr lang="en-US" dirty="0" err="1"/>
              <a:t>TransferObject</a:t>
            </a:r>
            <a:r>
              <a:rPr lang="en-US" dirty="0"/>
              <a:t> </a:t>
            </a:r>
          </a:p>
          <a:p>
            <a:pPr lvl="1"/>
            <a:r>
              <a:rPr lang="en-US" dirty="0"/>
              <a:t> This represents a Transfer Object used as a data carrier.</a:t>
            </a:r>
          </a:p>
          <a:p>
            <a:pPr lvl="1"/>
            <a:r>
              <a:rPr lang="en-US" dirty="0"/>
              <a:t> The </a:t>
            </a:r>
            <a:r>
              <a:rPr lang="en-US" dirty="0" err="1"/>
              <a:t>DataAccessObject</a:t>
            </a:r>
            <a:r>
              <a:rPr lang="en-US" dirty="0"/>
              <a:t> may use a Transfer Object to return data to the client. </a:t>
            </a:r>
          </a:p>
          <a:p>
            <a:pPr lvl="1"/>
            <a:r>
              <a:rPr lang="en-US" dirty="0"/>
              <a:t>The </a:t>
            </a:r>
            <a:r>
              <a:rPr lang="en-US" dirty="0" err="1"/>
              <a:t>DataAccessObject</a:t>
            </a:r>
            <a:r>
              <a:rPr lang="en-US" dirty="0"/>
              <a:t> may also receive the data from the client in a Transfer Object to update the data in the data source.</a:t>
            </a:r>
            <a:endParaRPr lang="en-IN" dirty="0"/>
          </a:p>
        </p:txBody>
      </p:sp>
    </p:spTree>
    <p:extLst>
      <p:ext uri="{BB962C8B-B14F-4D97-AF65-F5344CB8AC3E}">
        <p14:creationId xmlns:p14="http://schemas.microsoft.com/office/powerpoint/2010/main" val="20258216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40723-3456-4EBF-A931-BDCDDE2ED586}"/>
              </a:ext>
            </a:extLst>
          </p:cNvPr>
          <p:cNvSpPr>
            <a:spLocks noGrp="1"/>
          </p:cNvSpPr>
          <p:nvPr>
            <p:ph type="title"/>
          </p:nvPr>
        </p:nvSpPr>
        <p:spPr/>
        <p:txBody>
          <a:bodyPr/>
          <a:lstStyle/>
          <a:p>
            <a:r>
              <a:rPr lang="en-IN" dirty="0"/>
              <a:t>DAO Interaction</a:t>
            </a:r>
          </a:p>
        </p:txBody>
      </p:sp>
      <p:pic>
        <p:nvPicPr>
          <p:cNvPr id="2050" name="Picture 2" descr="Figure 9.2">
            <a:extLst>
              <a:ext uri="{FF2B5EF4-FFF2-40B4-BE49-F238E27FC236}">
                <a16:creationId xmlns:a16="http://schemas.microsoft.com/office/drawing/2014/main" id="{651F5FAC-37FF-4980-AE93-DD8B310E7D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64903" y="1436914"/>
            <a:ext cx="5558680" cy="524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879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53DB-1458-4F9F-83C3-86D09B48F148}"/>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1288653A-D1AC-4938-86B2-BC88E51829EF}"/>
              </a:ext>
            </a:extLst>
          </p:cNvPr>
          <p:cNvSpPr>
            <a:spLocks noGrp="1"/>
          </p:cNvSpPr>
          <p:nvPr>
            <p:ph idx="1"/>
          </p:nvPr>
        </p:nvSpPr>
        <p:spPr/>
        <p:txBody>
          <a:bodyPr/>
          <a:lstStyle/>
          <a:p>
            <a:r>
              <a:rPr lang="en-US" dirty="0"/>
              <a:t>The advantage of using data access objects is the relatively simple and rigorous separation between two important parts of an application that can but should not know anything of each other, and which can be expected to evolve frequently and independently.</a:t>
            </a:r>
          </a:p>
          <a:p>
            <a:r>
              <a:rPr lang="en-US" dirty="0"/>
              <a:t>If we need to change the underlying persistence mechanism we only have to change the DAO layer, and not all the places in the domain logic where the DAO layer is used from.</a:t>
            </a:r>
            <a:endParaRPr lang="en-IN" dirty="0"/>
          </a:p>
        </p:txBody>
      </p:sp>
    </p:spTree>
    <p:extLst>
      <p:ext uri="{BB962C8B-B14F-4D97-AF65-F5344CB8AC3E}">
        <p14:creationId xmlns:p14="http://schemas.microsoft.com/office/powerpoint/2010/main" val="610778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2C3E-BF8B-40D3-BE41-96552B6A4853}"/>
              </a:ext>
            </a:extLst>
          </p:cNvPr>
          <p:cNvSpPr>
            <a:spLocks noGrp="1"/>
          </p:cNvSpPr>
          <p:nvPr>
            <p:ph type="title"/>
          </p:nvPr>
        </p:nvSpPr>
        <p:spPr>
          <a:xfrm>
            <a:off x="838200" y="365126"/>
            <a:ext cx="10515600" cy="1092614"/>
          </a:xfrm>
        </p:spPr>
        <p:txBody>
          <a:bodyPr/>
          <a:lstStyle/>
          <a:p>
            <a:r>
              <a:rPr lang="en-IN" dirty="0"/>
              <a:t>What is MVC Architecture?</a:t>
            </a:r>
          </a:p>
        </p:txBody>
      </p:sp>
      <p:sp>
        <p:nvSpPr>
          <p:cNvPr id="3" name="Content Placeholder 2">
            <a:extLst>
              <a:ext uri="{FF2B5EF4-FFF2-40B4-BE49-F238E27FC236}">
                <a16:creationId xmlns:a16="http://schemas.microsoft.com/office/drawing/2014/main" id="{6A87003D-D3D7-4C83-A222-5A6B31982475}"/>
              </a:ext>
            </a:extLst>
          </p:cNvPr>
          <p:cNvSpPr>
            <a:spLocks noGrp="1"/>
          </p:cNvSpPr>
          <p:nvPr>
            <p:ph idx="1"/>
          </p:nvPr>
        </p:nvSpPr>
        <p:spPr>
          <a:xfrm>
            <a:off x="838200" y="1457740"/>
            <a:ext cx="10515600" cy="4351338"/>
          </a:xfrm>
        </p:spPr>
        <p:txBody>
          <a:bodyPr>
            <a:normAutofit/>
          </a:bodyPr>
          <a:lstStyle/>
          <a:p>
            <a:pPr marL="0" marR="0">
              <a:spcBef>
                <a:spcPts val="0"/>
              </a:spcBef>
              <a:spcAft>
                <a:spcPts val="0"/>
              </a:spcAft>
            </a:pPr>
            <a:r>
              <a:rPr lang="en-IN" dirty="0">
                <a:effectLst/>
                <a:latin typeface="Calibri" panose="020F0502020204030204" pitchFamily="34" charset="0"/>
              </a:rPr>
              <a:t>Traditionally used for desktop graphical user interfaces (GUIs), this pattern has become popular for designing web applications.</a:t>
            </a:r>
          </a:p>
          <a:p>
            <a:pPr marL="0" marR="0" indent="0">
              <a:spcBef>
                <a:spcPts val="0"/>
              </a:spcBef>
              <a:spcAft>
                <a:spcPts val="0"/>
              </a:spcAft>
              <a:buNone/>
            </a:pPr>
            <a:endParaRPr lang="en-IN" dirty="0">
              <a:effectLst/>
              <a:latin typeface="Calibri" panose="020F0502020204030204" pitchFamily="34" charset="0"/>
            </a:endParaRPr>
          </a:p>
          <a:p>
            <a:pPr marL="0" marR="0">
              <a:spcBef>
                <a:spcPts val="0"/>
              </a:spcBef>
              <a:spcAft>
                <a:spcPts val="0"/>
              </a:spcAft>
            </a:pPr>
            <a:r>
              <a:rPr lang="en-IN" dirty="0">
                <a:effectLst/>
                <a:latin typeface="Calibri" panose="020F0502020204030204" pitchFamily="34" charset="0"/>
              </a:rPr>
              <a:t>Popular programming languages like JavaScript, Python, Ruby, PHP, </a:t>
            </a:r>
            <a:r>
              <a:rPr lang="en-IN" b="1" dirty="0">
                <a:effectLst/>
                <a:latin typeface="Calibri" panose="020F0502020204030204" pitchFamily="34" charset="0"/>
              </a:rPr>
              <a:t>Java</a:t>
            </a:r>
            <a:r>
              <a:rPr lang="en-IN" dirty="0">
                <a:effectLst/>
                <a:latin typeface="Calibri" panose="020F0502020204030204" pitchFamily="34" charset="0"/>
              </a:rPr>
              <a:t>, C#, and Swift have MVC frameworks that are used for web or mobile application development straight out of the box.</a:t>
            </a:r>
          </a:p>
        </p:txBody>
      </p:sp>
    </p:spTree>
    <p:extLst>
      <p:ext uri="{BB962C8B-B14F-4D97-AF65-F5344CB8AC3E}">
        <p14:creationId xmlns:p14="http://schemas.microsoft.com/office/powerpoint/2010/main" val="2051957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95E3-2AD3-4794-8F92-BD7EED71BC48}"/>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B617A0DE-280F-4BC9-B464-94CF5DE71010}"/>
              </a:ext>
            </a:extLst>
          </p:cNvPr>
          <p:cNvSpPr>
            <a:spLocks noGrp="1"/>
          </p:cNvSpPr>
          <p:nvPr>
            <p:ph idx="1"/>
          </p:nvPr>
        </p:nvSpPr>
        <p:spPr>
          <a:xfrm>
            <a:off x="838200" y="1632857"/>
            <a:ext cx="10515600" cy="2250030"/>
          </a:xfrm>
        </p:spPr>
        <p:txBody>
          <a:bodyPr/>
          <a:lstStyle/>
          <a:p>
            <a:r>
              <a:rPr lang="en-US" dirty="0"/>
              <a:t>Potential disadvantages of using DAO is leaky abstraction, code duplication, and abstraction inversion</a:t>
            </a:r>
            <a:endParaRPr lang="en-IN" dirty="0"/>
          </a:p>
        </p:txBody>
      </p:sp>
    </p:spTree>
    <p:extLst>
      <p:ext uri="{BB962C8B-B14F-4D97-AF65-F5344CB8AC3E}">
        <p14:creationId xmlns:p14="http://schemas.microsoft.com/office/powerpoint/2010/main" val="34523591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91F7-D987-4E87-93C2-F3780EF066BF}"/>
              </a:ext>
            </a:extLst>
          </p:cNvPr>
          <p:cNvSpPr>
            <a:spLocks noGrp="1"/>
          </p:cNvSpPr>
          <p:nvPr>
            <p:ph type="title"/>
          </p:nvPr>
        </p:nvSpPr>
        <p:spPr/>
        <p:txBody>
          <a:bodyPr/>
          <a:lstStyle/>
          <a:p>
            <a:r>
              <a:rPr lang="en-IN" dirty="0"/>
              <a:t>Demo Application</a:t>
            </a:r>
          </a:p>
        </p:txBody>
      </p:sp>
      <p:sp>
        <p:nvSpPr>
          <p:cNvPr id="3" name="Content Placeholder 2">
            <a:extLst>
              <a:ext uri="{FF2B5EF4-FFF2-40B4-BE49-F238E27FC236}">
                <a16:creationId xmlns:a16="http://schemas.microsoft.com/office/drawing/2014/main" id="{954C6434-B1A6-4E52-A7BD-7DF632820A6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074092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B9077E-6CCA-4DA9-B501-76407F8DEDEF}"/>
              </a:ext>
            </a:extLst>
          </p:cNvPr>
          <p:cNvSpPr>
            <a:spLocks noGrp="1"/>
          </p:cNvSpPr>
          <p:nvPr>
            <p:ph type="title"/>
          </p:nvPr>
        </p:nvSpPr>
        <p:spPr>
          <a:xfrm>
            <a:off x="831850" y="1709738"/>
            <a:ext cx="10515600" cy="1894853"/>
          </a:xfrm>
        </p:spPr>
        <p:txBody>
          <a:bodyPr/>
          <a:lstStyle/>
          <a:p>
            <a:pPr algn="ctr"/>
            <a:r>
              <a:rPr lang="en-IN" dirty="0"/>
              <a:t>Questions?</a:t>
            </a:r>
          </a:p>
        </p:txBody>
      </p:sp>
    </p:spTree>
    <p:extLst>
      <p:ext uri="{BB962C8B-B14F-4D97-AF65-F5344CB8AC3E}">
        <p14:creationId xmlns:p14="http://schemas.microsoft.com/office/powerpoint/2010/main" val="191185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E683-5FBF-4185-841B-BA3D32BC45C8}"/>
              </a:ext>
            </a:extLst>
          </p:cNvPr>
          <p:cNvSpPr>
            <a:spLocks noGrp="1"/>
          </p:cNvSpPr>
          <p:nvPr>
            <p:ph type="title"/>
          </p:nvPr>
        </p:nvSpPr>
        <p:spPr/>
        <p:txBody>
          <a:bodyPr/>
          <a:lstStyle/>
          <a:p>
            <a:r>
              <a:rPr lang="en-IN" dirty="0"/>
              <a:t>Components of MVC</a:t>
            </a:r>
          </a:p>
        </p:txBody>
      </p:sp>
      <p:sp>
        <p:nvSpPr>
          <p:cNvPr id="3" name="Content Placeholder 2">
            <a:extLst>
              <a:ext uri="{FF2B5EF4-FFF2-40B4-BE49-F238E27FC236}">
                <a16:creationId xmlns:a16="http://schemas.microsoft.com/office/drawing/2014/main" id="{6B962A37-5BA1-40B0-B5EA-1A83DFC33A2F}"/>
              </a:ext>
            </a:extLst>
          </p:cNvPr>
          <p:cNvSpPr>
            <a:spLocks noGrp="1"/>
          </p:cNvSpPr>
          <p:nvPr>
            <p:ph idx="1"/>
          </p:nvPr>
        </p:nvSpPr>
        <p:spPr>
          <a:xfrm>
            <a:off x="745435" y="1436914"/>
            <a:ext cx="10515600" cy="4544106"/>
          </a:xfrm>
        </p:spPr>
        <p:txBody>
          <a:bodyPr>
            <a:normAutofit/>
          </a:bodyPr>
          <a:lstStyle/>
          <a:p>
            <a:pPr marL="342900" marR="0">
              <a:spcBef>
                <a:spcPts val="0"/>
              </a:spcBef>
              <a:spcAft>
                <a:spcPts val="0"/>
              </a:spcAft>
            </a:pPr>
            <a:r>
              <a:rPr lang="en-IN" b="1" dirty="0">
                <a:solidFill>
                  <a:srgbClr val="202122"/>
                </a:solidFill>
                <a:effectLst/>
                <a:latin typeface="Calibri" panose="020F0502020204030204" pitchFamily="34" charset="0"/>
              </a:rPr>
              <a:t>Model</a:t>
            </a:r>
            <a:endParaRPr lang="en-IN" dirty="0">
              <a:solidFill>
                <a:srgbClr val="202122"/>
              </a:solidFill>
              <a:effectLst/>
              <a:latin typeface="Calibri" panose="020F0502020204030204" pitchFamily="34" charset="0"/>
            </a:endParaRPr>
          </a:p>
          <a:p>
            <a:pPr marL="800100" lvl="1">
              <a:spcBef>
                <a:spcPts val="0"/>
              </a:spcBef>
            </a:pPr>
            <a:r>
              <a:rPr lang="en-IN" dirty="0">
                <a:solidFill>
                  <a:srgbClr val="202122"/>
                </a:solidFill>
                <a:effectLst/>
                <a:latin typeface="Calibri" panose="020F0502020204030204" pitchFamily="34" charset="0"/>
              </a:rPr>
              <a:t>The central component of the pattern. It is the application's dynamic data structure, independent of the user interface.</a:t>
            </a:r>
            <a:r>
              <a:rPr lang="en-IN" baseline="30000" dirty="0">
                <a:effectLst/>
                <a:latin typeface="Calibri" panose="020F0502020204030204" pitchFamily="34" charset="0"/>
                <a:hlinkClick r:id="rId2"/>
              </a:rPr>
              <a:t>[5]</a:t>
            </a:r>
            <a:r>
              <a:rPr lang="en-IN" dirty="0">
                <a:solidFill>
                  <a:srgbClr val="202122"/>
                </a:solidFill>
                <a:effectLst/>
                <a:latin typeface="Calibri" panose="020F0502020204030204" pitchFamily="34" charset="0"/>
              </a:rPr>
              <a:t> It directly manages the data, logic and rules of the application.</a:t>
            </a:r>
            <a:endParaRPr lang="en-IN" dirty="0">
              <a:effectLst/>
              <a:latin typeface="Calibri" panose="020F0502020204030204" pitchFamily="34" charset="0"/>
            </a:endParaRPr>
          </a:p>
          <a:p>
            <a:pPr marL="342900" marR="0">
              <a:spcBef>
                <a:spcPts val="0"/>
              </a:spcBef>
              <a:spcAft>
                <a:spcPts val="0"/>
              </a:spcAft>
            </a:pPr>
            <a:r>
              <a:rPr lang="en-IN" b="1" dirty="0">
                <a:solidFill>
                  <a:srgbClr val="202122"/>
                </a:solidFill>
                <a:effectLst/>
                <a:latin typeface="Calibri" panose="020F0502020204030204" pitchFamily="34" charset="0"/>
              </a:rPr>
              <a:t>View</a:t>
            </a:r>
            <a:endParaRPr lang="en-IN" dirty="0">
              <a:solidFill>
                <a:srgbClr val="202122"/>
              </a:solidFill>
              <a:effectLst/>
              <a:latin typeface="Calibri" panose="020F0502020204030204" pitchFamily="34" charset="0"/>
            </a:endParaRPr>
          </a:p>
          <a:p>
            <a:pPr marL="800100" lvl="1">
              <a:spcBef>
                <a:spcPts val="0"/>
              </a:spcBef>
            </a:pPr>
            <a:r>
              <a:rPr lang="en-IN" dirty="0">
                <a:solidFill>
                  <a:srgbClr val="202122"/>
                </a:solidFill>
                <a:effectLst/>
                <a:latin typeface="Calibri" panose="020F0502020204030204" pitchFamily="34" charset="0"/>
              </a:rPr>
              <a:t>Any representation of information such as a chart, diagram or table. Multiple views of the same information are possible, such as a bar chart for management and a tabular view for accountants.</a:t>
            </a:r>
          </a:p>
          <a:p>
            <a:pPr marL="342900" marR="0">
              <a:spcBef>
                <a:spcPts val="0"/>
              </a:spcBef>
              <a:spcAft>
                <a:spcPts val="0"/>
              </a:spcAft>
            </a:pPr>
            <a:r>
              <a:rPr lang="en-IN" b="1" dirty="0">
                <a:solidFill>
                  <a:srgbClr val="202122"/>
                </a:solidFill>
                <a:effectLst/>
                <a:latin typeface="Calibri" panose="020F0502020204030204" pitchFamily="34" charset="0"/>
              </a:rPr>
              <a:t>Controller</a:t>
            </a:r>
            <a:endParaRPr lang="en-IN" dirty="0">
              <a:solidFill>
                <a:srgbClr val="202122"/>
              </a:solidFill>
              <a:effectLst/>
              <a:latin typeface="Calibri" panose="020F0502020204030204" pitchFamily="34" charset="0"/>
            </a:endParaRPr>
          </a:p>
          <a:p>
            <a:pPr marL="800100" lvl="1">
              <a:spcBef>
                <a:spcPts val="0"/>
              </a:spcBef>
            </a:pPr>
            <a:r>
              <a:rPr lang="en-IN" dirty="0">
                <a:solidFill>
                  <a:srgbClr val="202122"/>
                </a:solidFill>
                <a:effectLst/>
                <a:latin typeface="Calibri" panose="020F0502020204030204" pitchFamily="34" charset="0"/>
              </a:rPr>
              <a:t>Accepts input and converts it to commands for the model or view.</a:t>
            </a:r>
            <a:endParaRPr lang="en-IN" baseline="30000" dirty="0">
              <a:solidFill>
                <a:srgbClr val="202122"/>
              </a:solidFill>
              <a:effectLst/>
              <a:latin typeface="Calibri" panose="020F0502020204030204" pitchFamily="34" charset="0"/>
            </a:endParaRPr>
          </a:p>
          <a:p>
            <a:pPr marL="571500" lvl="1" indent="0">
              <a:spcBef>
                <a:spcPts val="0"/>
              </a:spcBef>
              <a:buNone/>
            </a:pPr>
            <a:endParaRPr lang="en-IN" dirty="0">
              <a:effectLst/>
              <a:latin typeface="Calibri" panose="020F0502020204030204" pitchFamily="34" charset="0"/>
            </a:endParaRPr>
          </a:p>
          <a:p>
            <a:pPr marL="0" marR="0">
              <a:spcBef>
                <a:spcPts val="0"/>
              </a:spcBef>
              <a:spcAft>
                <a:spcPts val="0"/>
              </a:spcAft>
            </a:pPr>
            <a:r>
              <a:rPr lang="en-IN" dirty="0">
                <a:solidFill>
                  <a:srgbClr val="202122"/>
                </a:solidFill>
                <a:effectLst/>
                <a:latin typeface="Calibri" panose="020F0502020204030204" pitchFamily="34" charset="0"/>
              </a:rPr>
              <a:t>In addition to dividing the application into these components, the model–view–controller design defines the interactions between them</a:t>
            </a:r>
          </a:p>
          <a:p>
            <a:endParaRPr lang="en-IN" dirty="0"/>
          </a:p>
        </p:txBody>
      </p:sp>
    </p:spTree>
    <p:extLst>
      <p:ext uri="{BB962C8B-B14F-4D97-AF65-F5344CB8AC3E}">
        <p14:creationId xmlns:p14="http://schemas.microsoft.com/office/powerpoint/2010/main" val="338182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041FA-F017-4BBB-9348-5F5F6464A4C1}"/>
              </a:ext>
            </a:extLst>
          </p:cNvPr>
          <p:cNvSpPr>
            <a:spLocks noGrp="1"/>
          </p:cNvSpPr>
          <p:nvPr>
            <p:ph type="title"/>
          </p:nvPr>
        </p:nvSpPr>
        <p:spPr/>
        <p:txBody>
          <a:bodyPr/>
          <a:lstStyle/>
          <a:p>
            <a:r>
              <a:rPr lang="en-IN" dirty="0"/>
              <a:t>Interaction Between Components</a:t>
            </a:r>
          </a:p>
        </p:txBody>
      </p:sp>
      <p:sp>
        <p:nvSpPr>
          <p:cNvPr id="3" name="Content Placeholder 2">
            <a:extLst>
              <a:ext uri="{FF2B5EF4-FFF2-40B4-BE49-F238E27FC236}">
                <a16:creationId xmlns:a16="http://schemas.microsoft.com/office/drawing/2014/main" id="{C26A7A67-FE90-4F0A-BB65-B5317F649DCC}"/>
              </a:ext>
            </a:extLst>
          </p:cNvPr>
          <p:cNvSpPr>
            <a:spLocks noGrp="1"/>
          </p:cNvSpPr>
          <p:nvPr>
            <p:ph idx="1"/>
          </p:nvPr>
        </p:nvSpPr>
        <p:spPr>
          <a:xfrm>
            <a:off x="838200" y="1632857"/>
            <a:ext cx="7338391" cy="4544106"/>
          </a:xfrm>
        </p:spPr>
        <p:txBody>
          <a:bodyPr/>
          <a:lstStyle/>
          <a:p>
            <a:r>
              <a:rPr lang="en-US" dirty="0"/>
              <a:t>The model is responsible for managing the data of the application.</a:t>
            </a:r>
          </a:p>
          <a:p>
            <a:pPr lvl="1"/>
            <a:r>
              <a:rPr lang="en-US" dirty="0"/>
              <a:t> It receives user input from the controller.</a:t>
            </a:r>
          </a:p>
          <a:p>
            <a:r>
              <a:rPr lang="en-US" dirty="0"/>
              <a:t>The view means presentation of the model in a particular format.</a:t>
            </a:r>
          </a:p>
          <a:p>
            <a:r>
              <a:rPr lang="en-US" dirty="0"/>
              <a:t>The controller responds to the user input and performs interactions on the data model objects.</a:t>
            </a:r>
          </a:p>
          <a:p>
            <a:r>
              <a:rPr lang="en-US" dirty="0"/>
              <a:t> The controller receives the input, optionally validates it and then passes the input to the model.</a:t>
            </a:r>
          </a:p>
          <a:p>
            <a:endParaRPr lang="en-IN" dirty="0"/>
          </a:p>
        </p:txBody>
      </p:sp>
      <p:pic>
        <p:nvPicPr>
          <p:cNvPr id="1026" name="Picture 2" descr="u PDATES &#10;MODEL &#10;MANIPULATES &#10;CONTROLLER &#10;USER ">
            <a:extLst>
              <a:ext uri="{FF2B5EF4-FFF2-40B4-BE49-F238E27FC236}">
                <a16:creationId xmlns:a16="http://schemas.microsoft.com/office/drawing/2014/main" id="{5FC07B99-746D-4B7F-B135-A1F7AA1AD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4071" y="1436914"/>
            <a:ext cx="3134346" cy="346510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044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9A3F-C696-4972-8341-D49572C5F65D}"/>
              </a:ext>
            </a:extLst>
          </p:cNvPr>
          <p:cNvSpPr>
            <a:spLocks noGrp="1"/>
          </p:cNvSpPr>
          <p:nvPr>
            <p:ph type="title"/>
          </p:nvPr>
        </p:nvSpPr>
        <p:spPr>
          <a:xfrm>
            <a:off x="838200" y="113333"/>
            <a:ext cx="10515600" cy="1071789"/>
          </a:xfrm>
        </p:spPr>
        <p:txBody>
          <a:bodyPr/>
          <a:lstStyle/>
          <a:p>
            <a:r>
              <a:rPr lang="en-IN" dirty="0"/>
              <a:t>Service</a:t>
            </a:r>
          </a:p>
        </p:txBody>
      </p:sp>
      <p:sp>
        <p:nvSpPr>
          <p:cNvPr id="3" name="Content Placeholder 2">
            <a:extLst>
              <a:ext uri="{FF2B5EF4-FFF2-40B4-BE49-F238E27FC236}">
                <a16:creationId xmlns:a16="http://schemas.microsoft.com/office/drawing/2014/main" id="{1BD3CB08-5899-4BC2-ABBC-73874E21CC8D}"/>
              </a:ext>
            </a:extLst>
          </p:cNvPr>
          <p:cNvSpPr>
            <a:spLocks noGrp="1"/>
          </p:cNvSpPr>
          <p:nvPr>
            <p:ph idx="1"/>
          </p:nvPr>
        </p:nvSpPr>
        <p:spPr>
          <a:xfrm>
            <a:off x="838200" y="1185122"/>
            <a:ext cx="10515600" cy="2684513"/>
          </a:xfrm>
        </p:spPr>
        <p:txBody>
          <a:bodyPr>
            <a:normAutofit fontScale="92500" lnSpcReduction="10000"/>
          </a:bodyPr>
          <a:lstStyle/>
          <a:p>
            <a:r>
              <a:rPr lang="en-US" dirty="0"/>
              <a:t>Between the controller and the model sometimes goes a layer which is called a service</a:t>
            </a:r>
          </a:p>
          <a:p>
            <a:r>
              <a:rPr lang="en-US" dirty="0"/>
              <a:t>It fetches data from the model and lets the controller use the fetched data.</a:t>
            </a:r>
          </a:p>
          <a:p>
            <a:r>
              <a:rPr lang="en-US" dirty="0"/>
              <a:t> This layer allows to separate data storage (model), data fetching (service) and data manipulation (controller).</a:t>
            </a:r>
          </a:p>
          <a:p>
            <a:r>
              <a:rPr lang="en-US" dirty="0"/>
              <a:t> Since this layer is not part of the original MVC concept, it is optional in most cases but can be useful for code management and reusability purposes in some cases.</a:t>
            </a:r>
          </a:p>
          <a:p>
            <a:endParaRPr lang="en-US" dirty="0"/>
          </a:p>
          <a:p>
            <a:endParaRPr lang="en-IN" dirty="0"/>
          </a:p>
        </p:txBody>
      </p:sp>
      <p:sp>
        <p:nvSpPr>
          <p:cNvPr id="4" name="Rectangle 3">
            <a:extLst>
              <a:ext uri="{FF2B5EF4-FFF2-40B4-BE49-F238E27FC236}">
                <a16:creationId xmlns:a16="http://schemas.microsoft.com/office/drawing/2014/main" id="{81CF67E4-2E17-4D2C-B220-98EABBD7BBBA}"/>
              </a:ext>
            </a:extLst>
          </p:cNvPr>
          <p:cNvSpPr/>
          <p:nvPr/>
        </p:nvSpPr>
        <p:spPr>
          <a:xfrm>
            <a:off x="2120348" y="4293704"/>
            <a:ext cx="1749287" cy="88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p>
        </p:txBody>
      </p:sp>
      <p:sp>
        <p:nvSpPr>
          <p:cNvPr id="5" name="Rectangle 4">
            <a:extLst>
              <a:ext uri="{FF2B5EF4-FFF2-40B4-BE49-F238E27FC236}">
                <a16:creationId xmlns:a16="http://schemas.microsoft.com/office/drawing/2014/main" id="{95D4E286-FF53-4274-89DE-1EB646AA5A38}"/>
              </a:ext>
            </a:extLst>
          </p:cNvPr>
          <p:cNvSpPr/>
          <p:nvPr/>
        </p:nvSpPr>
        <p:spPr>
          <a:xfrm>
            <a:off x="5953538" y="4293704"/>
            <a:ext cx="1749287" cy="88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a:t>
            </a:r>
          </a:p>
        </p:txBody>
      </p:sp>
      <p:sp>
        <p:nvSpPr>
          <p:cNvPr id="6" name="Rectangle 5">
            <a:extLst>
              <a:ext uri="{FF2B5EF4-FFF2-40B4-BE49-F238E27FC236}">
                <a16:creationId xmlns:a16="http://schemas.microsoft.com/office/drawing/2014/main" id="{BF27594A-8FF2-49E1-940E-D5034C7730BE}"/>
              </a:ext>
            </a:extLst>
          </p:cNvPr>
          <p:cNvSpPr/>
          <p:nvPr/>
        </p:nvSpPr>
        <p:spPr>
          <a:xfrm>
            <a:off x="5953538" y="5672878"/>
            <a:ext cx="1749287" cy="88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a:t>
            </a:r>
          </a:p>
        </p:txBody>
      </p:sp>
      <p:cxnSp>
        <p:nvCxnSpPr>
          <p:cNvPr id="8" name="Straight Arrow Connector 7">
            <a:extLst>
              <a:ext uri="{FF2B5EF4-FFF2-40B4-BE49-F238E27FC236}">
                <a16:creationId xmlns:a16="http://schemas.microsoft.com/office/drawing/2014/main" id="{F421CC89-AF20-45F7-AB67-847E40C4ABD9}"/>
              </a:ext>
            </a:extLst>
          </p:cNvPr>
          <p:cNvCxnSpPr/>
          <p:nvPr/>
        </p:nvCxnSpPr>
        <p:spPr>
          <a:xfrm>
            <a:off x="3869635" y="4532243"/>
            <a:ext cx="2083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A32F60F-1C31-440C-B151-12482F52B667}"/>
              </a:ext>
            </a:extLst>
          </p:cNvPr>
          <p:cNvCxnSpPr/>
          <p:nvPr/>
        </p:nvCxnSpPr>
        <p:spPr>
          <a:xfrm flipH="1">
            <a:off x="3869635" y="5062330"/>
            <a:ext cx="20839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337ED25-D734-41AB-A0B2-C47DC9E65F8A}"/>
              </a:ext>
            </a:extLst>
          </p:cNvPr>
          <p:cNvCxnSpPr/>
          <p:nvPr/>
        </p:nvCxnSpPr>
        <p:spPr>
          <a:xfrm>
            <a:off x="6451600" y="5181600"/>
            <a:ext cx="0" cy="49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F54B771-421B-4DD6-912C-0F465721B20A}"/>
              </a:ext>
            </a:extLst>
          </p:cNvPr>
          <p:cNvCxnSpPr/>
          <p:nvPr/>
        </p:nvCxnSpPr>
        <p:spPr>
          <a:xfrm flipV="1">
            <a:off x="7226300" y="5181600"/>
            <a:ext cx="0" cy="49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lowchart: Magnetic Disk 14">
            <a:extLst>
              <a:ext uri="{FF2B5EF4-FFF2-40B4-BE49-F238E27FC236}">
                <a16:creationId xmlns:a16="http://schemas.microsoft.com/office/drawing/2014/main" id="{B4D44CA4-D4C0-4B1C-BE12-A2B3B2B602D0}"/>
              </a:ext>
            </a:extLst>
          </p:cNvPr>
          <p:cNvSpPr/>
          <p:nvPr/>
        </p:nvSpPr>
        <p:spPr>
          <a:xfrm>
            <a:off x="9391650" y="4293704"/>
            <a:ext cx="1092200" cy="88789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EIS/DB</a:t>
            </a:r>
          </a:p>
        </p:txBody>
      </p:sp>
      <p:cxnSp>
        <p:nvCxnSpPr>
          <p:cNvPr id="17" name="Straight Arrow Connector 16">
            <a:extLst>
              <a:ext uri="{FF2B5EF4-FFF2-40B4-BE49-F238E27FC236}">
                <a16:creationId xmlns:a16="http://schemas.microsoft.com/office/drawing/2014/main" id="{77C4E36B-2E5F-4A83-863F-046341E175E1}"/>
              </a:ext>
            </a:extLst>
          </p:cNvPr>
          <p:cNvCxnSpPr/>
          <p:nvPr/>
        </p:nvCxnSpPr>
        <p:spPr>
          <a:xfrm>
            <a:off x="7702825" y="4654550"/>
            <a:ext cx="1688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BAF300-CEB9-4D2D-BB46-8C6A582BBACE}"/>
              </a:ext>
            </a:extLst>
          </p:cNvPr>
          <p:cNvCxnSpPr/>
          <p:nvPr/>
        </p:nvCxnSpPr>
        <p:spPr>
          <a:xfrm flipH="1">
            <a:off x="7702825" y="4895850"/>
            <a:ext cx="16888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C6F6768-638A-4984-B622-B49712146E58}"/>
              </a:ext>
            </a:extLst>
          </p:cNvPr>
          <p:cNvSpPr txBox="1"/>
          <p:nvPr/>
        </p:nvSpPr>
        <p:spPr>
          <a:xfrm>
            <a:off x="2387498" y="5844208"/>
            <a:ext cx="2964273" cy="369332"/>
          </a:xfrm>
          <a:prstGeom prst="rect">
            <a:avLst/>
          </a:prstGeom>
          <a:noFill/>
          <a:ln>
            <a:solidFill>
              <a:schemeClr val="accent1"/>
            </a:solidFill>
          </a:ln>
        </p:spPr>
        <p:txBody>
          <a:bodyPr wrap="none" rtlCol="0">
            <a:spAutoFit/>
          </a:bodyPr>
          <a:lstStyle/>
          <a:p>
            <a:r>
              <a:rPr lang="en-IN" dirty="0"/>
              <a:t>One Possible Representation</a:t>
            </a:r>
          </a:p>
        </p:txBody>
      </p:sp>
    </p:spTree>
    <p:extLst>
      <p:ext uri="{BB962C8B-B14F-4D97-AF65-F5344CB8AC3E}">
        <p14:creationId xmlns:p14="http://schemas.microsoft.com/office/powerpoint/2010/main" val="1433073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B6D5-F98E-4D52-9795-869A38815806}"/>
              </a:ext>
            </a:extLst>
          </p:cNvPr>
          <p:cNvSpPr>
            <a:spLocks noGrp="1"/>
          </p:cNvSpPr>
          <p:nvPr>
            <p:ph type="title"/>
          </p:nvPr>
        </p:nvSpPr>
        <p:spPr>
          <a:xfrm>
            <a:off x="838200" y="365125"/>
            <a:ext cx="10515600" cy="681797"/>
          </a:xfrm>
        </p:spPr>
        <p:txBody>
          <a:bodyPr/>
          <a:lstStyle/>
          <a:p>
            <a:r>
              <a:rPr lang="en-IN" dirty="0"/>
              <a:t>Advantages </a:t>
            </a:r>
          </a:p>
        </p:txBody>
      </p:sp>
      <p:sp>
        <p:nvSpPr>
          <p:cNvPr id="3" name="Content Placeholder 2">
            <a:extLst>
              <a:ext uri="{FF2B5EF4-FFF2-40B4-BE49-F238E27FC236}">
                <a16:creationId xmlns:a16="http://schemas.microsoft.com/office/drawing/2014/main" id="{FD7CBF62-85DB-4DE0-A8C9-1747D8625587}"/>
              </a:ext>
            </a:extLst>
          </p:cNvPr>
          <p:cNvSpPr>
            <a:spLocks noGrp="1"/>
          </p:cNvSpPr>
          <p:nvPr>
            <p:ph idx="1"/>
          </p:nvPr>
        </p:nvSpPr>
        <p:spPr>
          <a:xfrm>
            <a:off x="838200" y="1258957"/>
            <a:ext cx="10515600" cy="5049078"/>
          </a:xfrm>
        </p:spPr>
        <p:txBody>
          <a:bodyPr>
            <a:normAutofit fontScale="77500" lnSpcReduction="20000"/>
          </a:bodyPr>
          <a:lstStyle/>
          <a:p>
            <a:r>
              <a:rPr lang="en-US" dirty="0"/>
              <a:t>Simultaneous development </a:t>
            </a:r>
          </a:p>
          <a:p>
            <a:pPr lvl="1"/>
            <a:r>
              <a:rPr lang="en-US" dirty="0"/>
              <a:t> Multiple developers can work simultaneously on the model, controller and views.</a:t>
            </a:r>
          </a:p>
          <a:p>
            <a:r>
              <a:rPr lang="en-US" dirty="0"/>
              <a:t>High cohesion </a:t>
            </a:r>
          </a:p>
          <a:p>
            <a:pPr lvl="1"/>
            <a:r>
              <a:rPr lang="en-US" dirty="0"/>
              <a:t>MVC enables logical grouping of related actions on a controller together.</a:t>
            </a:r>
          </a:p>
          <a:p>
            <a:pPr lvl="1"/>
            <a:r>
              <a:rPr lang="en-US" dirty="0"/>
              <a:t> The views for a specific model are also grouped together.</a:t>
            </a:r>
          </a:p>
          <a:p>
            <a:r>
              <a:rPr lang="en-US" dirty="0"/>
              <a:t>Loose coupling</a:t>
            </a:r>
          </a:p>
          <a:p>
            <a:pPr lvl="1"/>
            <a:r>
              <a:rPr lang="en-US" dirty="0"/>
              <a:t>The very nature of the MVC framework is such that there is low coupling among models, views or controllers</a:t>
            </a:r>
          </a:p>
          <a:p>
            <a:r>
              <a:rPr lang="en-US" dirty="0"/>
              <a:t>Ease of modification </a:t>
            </a:r>
          </a:p>
          <a:p>
            <a:pPr lvl="1"/>
            <a:r>
              <a:rPr lang="en-US" dirty="0"/>
              <a:t>Because of the separation of responsibilities, future development or modification is easier</a:t>
            </a:r>
          </a:p>
          <a:p>
            <a:r>
              <a:rPr lang="en-US" dirty="0"/>
              <a:t>Multiple views for a model </a:t>
            </a:r>
          </a:p>
          <a:p>
            <a:pPr lvl="1"/>
            <a:r>
              <a:rPr lang="en-US" dirty="0"/>
              <a:t>Models can have multiple views</a:t>
            </a:r>
          </a:p>
          <a:p>
            <a:r>
              <a:rPr lang="en-US" dirty="0"/>
              <a:t>Testability</a:t>
            </a:r>
          </a:p>
          <a:p>
            <a:pPr lvl="1"/>
            <a:r>
              <a:rPr lang="en-US" dirty="0"/>
              <a:t> with the clearer separation of concerns, each part can be better tested independently (e.g. exercising the model without having to stub the view)</a:t>
            </a:r>
          </a:p>
          <a:p>
            <a:endParaRPr lang="en-IN" dirty="0"/>
          </a:p>
        </p:txBody>
      </p:sp>
    </p:spTree>
    <p:extLst>
      <p:ext uri="{BB962C8B-B14F-4D97-AF65-F5344CB8AC3E}">
        <p14:creationId xmlns:p14="http://schemas.microsoft.com/office/powerpoint/2010/main" val="116829699"/>
      </p:ext>
    </p:extLst>
  </p:cSld>
  <p:clrMapOvr>
    <a:masterClrMapping/>
  </p:clrMapOvr>
</p:sld>
</file>

<file path=ppt/theme/theme1.xml><?xml version="1.0" encoding="utf-8"?>
<a:theme xmlns:a="http://schemas.openxmlformats.org/drawingml/2006/main" name="FunkyShapesVTI">
  <a:themeElements>
    <a:clrScheme name="AnalogousFromDarkSeedRightStep">
      <a:dk1>
        <a:srgbClr val="000000"/>
      </a:dk1>
      <a:lt1>
        <a:srgbClr val="FFFFFF"/>
      </a:lt1>
      <a:dk2>
        <a:srgbClr val="412A24"/>
      </a:dk2>
      <a:lt2>
        <a:srgbClr val="E2E8E4"/>
      </a:lt2>
      <a:accent1>
        <a:srgbClr val="C34D97"/>
      </a:accent1>
      <a:accent2>
        <a:srgbClr val="B13B54"/>
      </a:accent2>
      <a:accent3>
        <a:srgbClr val="C3654D"/>
      </a:accent3>
      <a:accent4>
        <a:srgbClr val="B1853B"/>
      </a:accent4>
      <a:accent5>
        <a:srgbClr val="A4A842"/>
      </a:accent5>
      <a:accent6>
        <a:srgbClr val="7BB13B"/>
      </a:accent6>
      <a:hlink>
        <a:srgbClr val="6471CB"/>
      </a:hlink>
      <a:folHlink>
        <a:srgbClr val="7F7F7F"/>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246</TotalTime>
  <Words>2348</Words>
  <Application>Microsoft Office PowerPoint</Application>
  <PresentationFormat>Widescreen</PresentationFormat>
  <Paragraphs>283</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Source Sans Pro</vt:lpstr>
      <vt:lpstr>Tahoma</vt:lpstr>
      <vt:lpstr>Wingdings</vt:lpstr>
      <vt:lpstr>FunkyShapesVTI</vt:lpstr>
      <vt:lpstr>Design Patterns</vt:lpstr>
      <vt:lpstr>Agenda</vt:lpstr>
      <vt:lpstr>MVC</vt:lpstr>
      <vt:lpstr>What is MVC Architecture?</vt:lpstr>
      <vt:lpstr>What is MVC Architecture?</vt:lpstr>
      <vt:lpstr>Components of MVC</vt:lpstr>
      <vt:lpstr>Interaction Between Components</vt:lpstr>
      <vt:lpstr>Service</vt:lpstr>
      <vt:lpstr>Advantages </vt:lpstr>
      <vt:lpstr>Disadvantages</vt:lpstr>
      <vt:lpstr>Disadvantages</vt:lpstr>
      <vt:lpstr>Demo Application</vt:lpstr>
      <vt:lpstr>Patterns in Web Application Development</vt:lpstr>
      <vt:lpstr>Layered Application Design</vt:lpstr>
      <vt:lpstr>Layered Application Design</vt:lpstr>
      <vt:lpstr>Layered Application Design</vt:lpstr>
      <vt:lpstr>Why Layered Application Design?</vt:lpstr>
      <vt:lpstr> MVC Patterns</vt:lpstr>
      <vt:lpstr>Three Logical Layers in a Web Application: Model</vt:lpstr>
      <vt:lpstr>Three Logical Layers in a Web Application: View</vt:lpstr>
      <vt:lpstr>Three Logical Layers in a Web Application: Controller</vt:lpstr>
      <vt:lpstr>Evolution of Web Application Design Architecture</vt:lpstr>
      <vt:lpstr>Evolution of MVC Architecture</vt:lpstr>
      <vt:lpstr>Model 1 </vt:lpstr>
      <vt:lpstr>Mdel 1 Architecture</vt:lpstr>
      <vt:lpstr>Page-centric Architecture</vt:lpstr>
      <vt:lpstr>Page-centric: Simple Application</vt:lpstr>
      <vt:lpstr>Page-centric: Component Page</vt:lpstr>
      <vt:lpstr>Model 2 </vt:lpstr>
      <vt:lpstr>Model 2 Architecture</vt:lpstr>
      <vt:lpstr>Why Model 2 Architecture?</vt:lpstr>
      <vt:lpstr>Servlet-centric Architecture</vt:lpstr>
      <vt:lpstr>How many Servlets in Servlet-centric Approach?</vt:lpstr>
      <vt:lpstr>When to Use  Model 1 or Model 2? </vt:lpstr>
      <vt:lpstr>Model 1 (Page-centric)</vt:lpstr>
      <vt:lpstr>Model 2 (Servlet-centric)</vt:lpstr>
      <vt:lpstr>Best Practice Guideline</vt:lpstr>
      <vt:lpstr>How Do I Decide?</vt:lpstr>
      <vt:lpstr>Web Application Frameworks</vt:lpstr>
      <vt:lpstr>Web Application Frameworks</vt:lpstr>
      <vt:lpstr>Why Web Application Framework?</vt:lpstr>
      <vt:lpstr>Why Web Application Framework?</vt:lpstr>
      <vt:lpstr>Web Application Frameworks</vt:lpstr>
      <vt:lpstr>DAO</vt:lpstr>
      <vt:lpstr>Data Access Object Pattern </vt:lpstr>
      <vt:lpstr>Components of DAO</vt:lpstr>
      <vt:lpstr>Components of DAO</vt:lpstr>
      <vt:lpstr>DAO Interaction</vt:lpstr>
      <vt:lpstr>Advantages</vt:lpstr>
      <vt:lpstr>Disadvantages</vt:lpstr>
      <vt:lpstr>Demo Application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Shantanu Banerjee</dc:creator>
  <cp:lastModifiedBy>Shantanu Banerjee</cp:lastModifiedBy>
  <cp:revision>33</cp:revision>
  <dcterms:created xsi:type="dcterms:W3CDTF">2020-07-19T13:40:26Z</dcterms:created>
  <dcterms:modified xsi:type="dcterms:W3CDTF">2020-07-20T13:47:32Z</dcterms:modified>
</cp:coreProperties>
</file>