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9" r:id="rId8"/>
    <p:sldId id="262" r:id="rId9"/>
    <p:sldId id="266" r:id="rId10"/>
    <p:sldId id="263" r:id="rId11"/>
    <p:sldId id="267" r:id="rId12"/>
    <p:sldId id="265" r:id="rId13"/>
    <p:sldId id="264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6" r:id="rId22"/>
    <p:sldId id="274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6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937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2338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6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jboss.org/nexus/content/groups/publi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Apache Maven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project uses some dependency libraries (</a:t>
            </a:r>
            <a:r>
              <a:rPr lang="en-IN" dirty="0" err="1" smtClean="0"/>
              <a:t>e.g</a:t>
            </a:r>
            <a:r>
              <a:rPr lang="en-IN" dirty="0" smtClean="0"/>
              <a:t> JAR File).</a:t>
            </a:r>
          </a:p>
          <a:p>
            <a:r>
              <a:rPr lang="en-IN" dirty="0" smtClean="0"/>
              <a:t>Maven’s dependency management feature downloads libraries(jars) from  central Repository to satisfy project’s needed dependency.</a:t>
            </a:r>
          </a:p>
          <a:p>
            <a:r>
              <a:rPr lang="en-IN" dirty="0" smtClean="0"/>
              <a:t>Once downloaded, the library jars are cached locally in &lt;</a:t>
            </a:r>
            <a:r>
              <a:rPr lang="en-IN" dirty="0" err="1" smtClean="0"/>
              <a:t>user_home</a:t>
            </a:r>
            <a:r>
              <a:rPr lang="en-IN" dirty="0" smtClean="0"/>
              <a:t>&gt;/.m2 folder.</a:t>
            </a:r>
          </a:p>
          <a:p>
            <a:r>
              <a:rPr lang="en-IN" dirty="0" smtClean="0"/>
              <a:t>The downloaded library is reused for other projects.</a:t>
            </a:r>
          </a:p>
          <a:p>
            <a:r>
              <a:rPr lang="en-IN" dirty="0" smtClean="0"/>
              <a:t>You don’t have to store them locally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3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declare the dependency as follows: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31208" y="2562896"/>
            <a:ext cx="7342337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&lt;dependency&gt;			&lt;</a:t>
            </a:r>
            <a:r>
              <a:rPr lang="en-IN" sz="2200" dirty="0" err="1" smtClean="0"/>
              <a:t>groupId</a:t>
            </a:r>
            <a:r>
              <a:rPr lang="en-IN" sz="2200" dirty="0" smtClean="0"/>
              <a:t>&gt;</a:t>
            </a:r>
            <a:r>
              <a:rPr lang="en-IN" sz="2200" dirty="0" err="1" smtClean="0"/>
              <a:t>org.springframework</a:t>
            </a:r>
            <a:r>
              <a:rPr lang="en-IN" sz="2200" dirty="0" smtClean="0"/>
              <a:t>&lt;/</a:t>
            </a:r>
            <a:r>
              <a:rPr lang="en-IN" sz="2200" dirty="0" err="1"/>
              <a:t>groupId</a:t>
            </a:r>
            <a:r>
              <a:rPr lang="en-IN" sz="2200" dirty="0"/>
              <a:t>&gt;			&lt;</a:t>
            </a:r>
            <a:r>
              <a:rPr lang="en-IN" sz="2200" dirty="0" err="1" smtClean="0"/>
              <a:t>artifactId</a:t>
            </a:r>
            <a:r>
              <a:rPr lang="en-IN" sz="2200" dirty="0" smtClean="0"/>
              <a:t>&gt;spring-context &lt;/</a:t>
            </a:r>
            <a:r>
              <a:rPr lang="en-IN" sz="2200" dirty="0" err="1"/>
              <a:t>artifactId</a:t>
            </a:r>
            <a:r>
              <a:rPr lang="en-IN" sz="2200" dirty="0" smtClean="0"/>
              <a:t>&gt; 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&lt;version&gt;5.1.2.RELEASE&lt;/version&gt;</a:t>
            </a:r>
            <a:endParaRPr lang="en-IN" sz="2200" dirty="0"/>
          </a:p>
          <a:p>
            <a:r>
              <a:rPr lang="en-IN" sz="2200" dirty="0" smtClean="0"/>
              <a:t>&lt;/</a:t>
            </a:r>
            <a:r>
              <a:rPr lang="en-IN" sz="2200" dirty="0"/>
              <a:t>dependency&gt;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936472"/>
            <a:ext cx="102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library jar and its dependency will be downloaded and cached in &lt;USER_HOME/.m2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78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Repositories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stores build </a:t>
            </a:r>
            <a:r>
              <a:rPr lang="en-US" dirty="0"/>
              <a:t>artifacts and dependencies of varying </a:t>
            </a:r>
            <a:r>
              <a:rPr lang="en-US" dirty="0" smtClean="0"/>
              <a:t>types in a repository. </a:t>
            </a:r>
          </a:p>
          <a:p>
            <a:r>
              <a:rPr lang="en-US" dirty="0" smtClean="0"/>
              <a:t>The </a:t>
            </a:r>
            <a:r>
              <a:rPr lang="en-US" dirty="0"/>
              <a:t>default local repository is located in the 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.m2/repository</a:t>
            </a:r>
            <a:r>
              <a:rPr lang="en-US" dirty="0"/>
              <a:t> folder under the home directory of the user.</a:t>
            </a:r>
          </a:p>
          <a:p>
            <a:r>
              <a:rPr lang="en-US" dirty="0"/>
              <a:t>If an artifact or a plug-in is available in the local repository, Maven uses it. Otherwise, it is downloaded from a central repository and stored in the local repository. The default central repository is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Maven Central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 Party Repositories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233800" cy="1944129"/>
          </a:xfrm>
        </p:spPr>
        <p:txBody>
          <a:bodyPr/>
          <a:lstStyle/>
          <a:p>
            <a:r>
              <a:rPr lang="en-IN" dirty="0" smtClean="0"/>
              <a:t>Some libraries, e.g.  </a:t>
            </a:r>
            <a:r>
              <a:rPr lang="en-IN" dirty="0"/>
              <a:t>t</a:t>
            </a:r>
            <a:r>
              <a:rPr lang="en-IN" dirty="0" smtClean="0"/>
              <a:t>hose from Oracle, </a:t>
            </a:r>
            <a:r>
              <a:rPr lang="en-IN" dirty="0" err="1" smtClean="0"/>
              <a:t>JBoss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are not available in the central repository.</a:t>
            </a:r>
          </a:p>
          <a:p>
            <a:r>
              <a:rPr lang="en-IN" dirty="0" smtClean="0"/>
              <a:t>The companies maintain their own public repository.</a:t>
            </a:r>
          </a:p>
          <a:p>
            <a:r>
              <a:rPr lang="en-IN" dirty="0" smtClean="0"/>
              <a:t>For example, you can configure such repositories as follows :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9416" y="3928786"/>
            <a:ext cx="8666409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&lt;repositories&gt;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    &lt;repository&gt;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        &lt;id&gt;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JBoss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 repository&lt;/id&gt;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        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url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  <a:hlinkClick r:id="rId2"/>
              </a:rPr>
              <a:t>http://repository.jboss.org/nexus/content/groups/public/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&lt;/url&gt;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    &lt;/repository&gt;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ource code pro"/>
              </a:rPr>
              <a:t>&lt;/repositories&gt;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500057" y="3503054"/>
            <a:ext cx="2571944" cy="399245"/>
          </a:xfrm>
          <a:prstGeom prst="wedgeRoundRectCallout">
            <a:avLst>
              <a:gd name="adj1" fmla="val -100009"/>
              <a:gd name="adj2" fmla="val 314114"/>
              <a:gd name="adj3" fmla="val 16667"/>
            </a:avLst>
          </a:prstGeom>
          <a:solidFill>
            <a:srgbClr val="FF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 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5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005"/>
            <a:ext cx="10515600" cy="993775"/>
          </a:xfrm>
        </p:spPr>
        <p:txBody>
          <a:bodyPr/>
          <a:lstStyle/>
          <a:p>
            <a:r>
              <a:rPr lang="en-IN" dirty="0" smtClean="0"/>
              <a:t>Maven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4883331" cy="5236902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can help to make your </a:t>
            </a:r>
            <a:r>
              <a:rPr lang="en-US" i="1" dirty="0"/>
              <a:t>pom.xml</a:t>
            </a:r>
            <a:r>
              <a:rPr lang="en-US" dirty="0"/>
              <a:t> file easier to read and </a:t>
            </a:r>
            <a:r>
              <a:rPr lang="en-US" dirty="0" smtClean="0"/>
              <a:t>maintain.</a:t>
            </a:r>
          </a:p>
          <a:p>
            <a:r>
              <a:rPr lang="en-US" dirty="0" smtClean="0"/>
              <a:t>Developer generally defines one or more custom properties in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pom.xml</a:t>
            </a:r>
          </a:p>
          <a:p>
            <a:r>
              <a:rPr lang="en-US" b="1" dirty="0"/>
              <a:t>Maven properties are value-placeholders and are accessible anywhere within 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pom.xml</a:t>
            </a:r>
            <a:r>
              <a:rPr lang="en-US" b="1" dirty="0"/>
              <a:t> by using the notation 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${name}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/>
              <a:t>where </a:t>
            </a:r>
            <a:r>
              <a:rPr lang="en-US" i="1" dirty="0"/>
              <a:t>name</a:t>
            </a:r>
            <a:r>
              <a:rPr lang="en-US" dirty="0"/>
              <a:t> is the property.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65222" y="1333660"/>
            <a:ext cx="5852160" cy="4431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&lt;properties&gt;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spring.version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&gt;5.1.4.RELEASE&lt;/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spring.version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&lt;/properties&gt;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&lt;dependencies&gt;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&lt;dependency&gt;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org.springframework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&gt;spring-core&lt;/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&gt;${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spring.version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}&lt;/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version&gt;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&lt;/dependency&gt;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&lt;dependency&gt;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org.springframework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&gt;spring-context&lt;/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    &lt;version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&gt;${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spring.version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ource code pro"/>
              </a:rPr>
              <a:t>}&lt;/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version&gt;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    &lt;/dependency&gt;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source code pro"/>
              </a:rPr>
              <a:t>&lt;/dependencies&gt;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4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Maven Build Lifecycles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0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Build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Maven build follows a specified </a:t>
            </a:r>
            <a:r>
              <a:rPr lang="en-US" i="1" dirty="0"/>
              <a:t>lifecycle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execute several build </a:t>
            </a:r>
            <a:r>
              <a:rPr lang="en-US" i="1" dirty="0"/>
              <a:t>lifecycle</a:t>
            </a:r>
            <a:r>
              <a:rPr lang="en-US" dirty="0"/>
              <a:t> </a:t>
            </a:r>
            <a:r>
              <a:rPr lang="en-US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goals  </a:t>
            </a:r>
            <a:r>
              <a:rPr lang="en-US" i="1" dirty="0" smtClean="0">
                <a:solidFill>
                  <a:schemeClr val="tx1"/>
                </a:solidFill>
              </a:rPr>
              <a:t>e.g.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 </a:t>
            </a:r>
            <a:r>
              <a:rPr lang="en-US" sz="2800" i="1" dirty="0" smtClean="0"/>
              <a:t>compile</a:t>
            </a:r>
            <a:r>
              <a:rPr lang="en-US" sz="2800" dirty="0"/>
              <a:t> the project’s </a:t>
            </a:r>
            <a:r>
              <a:rPr lang="en-US" sz="2800" dirty="0" smtClean="0"/>
              <a:t>code</a:t>
            </a:r>
          </a:p>
          <a:p>
            <a:pPr lvl="1"/>
            <a:r>
              <a:rPr lang="en-US" sz="2800" dirty="0" smtClean="0"/>
              <a:t>create </a:t>
            </a:r>
            <a:r>
              <a:rPr lang="en-US" sz="2800" dirty="0"/>
              <a:t>a </a:t>
            </a:r>
            <a:r>
              <a:rPr lang="en-US" sz="2800" i="1" dirty="0" smtClean="0"/>
              <a:t>package</a:t>
            </a:r>
          </a:p>
          <a:p>
            <a:pPr lvl="1"/>
            <a:r>
              <a:rPr lang="en-US" sz="2800" dirty="0"/>
              <a:t> </a:t>
            </a:r>
            <a:r>
              <a:rPr lang="en-US" sz="2800" i="1" dirty="0"/>
              <a:t>install</a:t>
            </a:r>
            <a:r>
              <a:rPr lang="en-US" sz="2800" dirty="0"/>
              <a:t> the archive file in the local Maven dependency repository.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98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Lifecycle </a:t>
            </a:r>
            <a:r>
              <a:rPr lang="en-IN" i="1" dirty="0" smtClean="0"/>
              <a:t>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102338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important Maven </a:t>
            </a:r>
            <a:r>
              <a:rPr lang="en-US" i="1" dirty="0"/>
              <a:t>lifecycle</a:t>
            </a:r>
            <a:r>
              <a:rPr lang="en-US" dirty="0"/>
              <a:t> phases: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validate</a:t>
            </a:r>
            <a:r>
              <a:rPr lang="en-US" dirty="0"/>
              <a:t> – checks the correctness of the project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compile</a:t>
            </a:r>
            <a:r>
              <a:rPr lang="en-US" dirty="0"/>
              <a:t> – compiles the provided source code into binary artifacts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test</a:t>
            </a:r>
            <a:r>
              <a:rPr lang="en-US" dirty="0"/>
              <a:t> – executes unit tests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package</a:t>
            </a:r>
            <a:r>
              <a:rPr lang="en-US" dirty="0"/>
              <a:t> – packages compiled code into an archive file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integration-test</a:t>
            </a:r>
            <a:r>
              <a:rPr lang="en-US" dirty="0"/>
              <a:t> – executes additional tests, which require the packaging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verify</a:t>
            </a:r>
            <a:r>
              <a:rPr lang="en-US" dirty="0"/>
              <a:t> – checks if the package is valid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install</a:t>
            </a:r>
            <a:r>
              <a:rPr lang="en-US" dirty="0"/>
              <a:t> – installs the package file into the local Maven repository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</a:rPr>
              <a:t>deploy</a:t>
            </a:r>
            <a:r>
              <a:rPr lang="en-US" dirty="0"/>
              <a:t> – deploys the package file to a remote server or repository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Plugins and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59"/>
            <a:ext cx="10233800" cy="1745978"/>
          </a:xfrm>
        </p:spPr>
        <p:txBody>
          <a:bodyPr/>
          <a:lstStyle/>
          <a:p>
            <a:r>
              <a:rPr lang="en-US" dirty="0"/>
              <a:t>A Maven </a:t>
            </a:r>
            <a:r>
              <a:rPr lang="en-US" i="1" dirty="0"/>
              <a:t>plugin</a:t>
            </a:r>
            <a:r>
              <a:rPr lang="en-US" dirty="0"/>
              <a:t> is a collection of one or more </a:t>
            </a:r>
            <a:r>
              <a:rPr lang="en-US" i="1" dirty="0"/>
              <a:t>goals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are executed in phases, which helps to determine the order in which the </a:t>
            </a:r>
            <a:r>
              <a:rPr lang="en-US" i="1" dirty="0"/>
              <a:t>goals</a:t>
            </a:r>
            <a:r>
              <a:rPr lang="en-US" dirty="0"/>
              <a:t> are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8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848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What is Apache Maven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Apache Maven is a project management and build automation tool.</a:t>
            </a:r>
          </a:p>
          <a:p>
            <a:r>
              <a:rPr lang="en-IN" sz="3200" dirty="0" smtClean="0"/>
              <a:t>You use maven to create and manage your projects.</a:t>
            </a:r>
          </a:p>
          <a:p>
            <a:r>
              <a:rPr lang="en-IN" sz="3200" dirty="0" smtClean="0"/>
              <a:t>It builds and deploys the projects as well.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58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Project Directory Layout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7" y="1155699"/>
            <a:ext cx="8184833" cy="54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Archetypes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605"/>
            <a:ext cx="10233800" cy="29608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Archetype is a Maven project templating toolkit.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archetype is defined as </a:t>
            </a:r>
            <a:r>
              <a:rPr lang="en-US" i="1" dirty="0">
                <a:solidFill>
                  <a:schemeClr val="tx1"/>
                </a:solidFill>
              </a:rPr>
              <a:t>an original pattern or model from which </a:t>
            </a:r>
            <a:r>
              <a:rPr lang="en-US" i="1" dirty="0" smtClean="0">
                <a:solidFill>
                  <a:schemeClr val="tx1"/>
                </a:solidFill>
              </a:rPr>
              <a:t>all </a:t>
            </a:r>
            <a:r>
              <a:rPr lang="en-US" i="1" dirty="0">
                <a:solidFill>
                  <a:schemeClr val="tx1"/>
                </a:solidFill>
              </a:rPr>
              <a:t>other things of the same kind are made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use </a:t>
            </a:r>
            <a:r>
              <a:rPr lang="en-US" dirty="0" smtClean="0"/>
              <a:t>:   </a:t>
            </a:r>
            <a:r>
              <a:rPr lang="en-IN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mvn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archetype:generate</a:t>
            </a:r>
            <a:r>
              <a:rPr lang="en-IN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command to start creating a templated maven project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/>
              <a:t>Example to create a simple java project: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47968" y="4374334"/>
            <a:ext cx="9614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DarchetypeGroupId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org.apache.maven.archetypes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com.demo.app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65538"/>
          </a:xfrm>
        </p:spPr>
        <p:txBody>
          <a:bodyPr/>
          <a:lstStyle/>
          <a:p>
            <a:r>
              <a:rPr lang="en-IN" dirty="0" smtClean="0"/>
              <a:t>Create a Simple Maven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3019" y="1025071"/>
            <a:ext cx="11157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DarchetypeGroupId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org.apache.maven.archetypes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com.demo.app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019" y="2446117"/>
            <a:ext cx="4974771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&lt;project ..schema details </a:t>
            </a:r>
            <a:r>
              <a:rPr lang="en-IN" sz="1600" dirty="0" err="1"/>
              <a:t>ommited</a:t>
            </a:r>
            <a:r>
              <a:rPr lang="en-IN" sz="1600" dirty="0"/>
              <a:t>..&gt;</a:t>
            </a:r>
          </a:p>
          <a:p>
            <a:r>
              <a:rPr lang="en-IN" sz="1600" dirty="0"/>
              <a:t>  &lt;</a:t>
            </a:r>
            <a:r>
              <a:rPr lang="en-IN" sz="1600" dirty="0" err="1"/>
              <a:t>modelVersion</a:t>
            </a:r>
            <a:r>
              <a:rPr lang="en-IN" sz="1600" dirty="0"/>
              <a:t>&gt;4.0.0&lt;/</a:t>
            </a:r>
            <a:r>
              <a:rPr lang="en-IN" sz="1600" dirty="0" err="1"/>
              <a:t>modelVersion</a:t>
            </a:r>
            <a:r>
              <a:rPr lang="en-IN" sz="1600" dirty="0"/>
              <a:t>&gt;</a:t>
            </a:r>
          </a:p>
          <a:p>
            <a:r>
              <a:rPr lang="en-IN" sz="1600" dirty="0"/>
              <a:t>  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com.demo.app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</a:p>
          <a:p>
            <a:r>
              <a:rPr lang="en-IN" sz="1600" dirty="0"/>
              <a:t>  &lt;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  <a:r>
              <a:rPr lang="en-IN" sz="1600" dirty="0" err="1"/>
              <a:t>myapp</a:t>
            </a:r>
            <a:r>
              <a:rPr lang="en-IN" sz="1600" dirty="0"/>
              <a:t>&lt;/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</a:p>
          <a:p>
            <a:r>
              <a:rPr lang="en-IN" sz="1600" dirty="0"/>
              <a:t>  &lt;packaging&gt;jar&lt;/packaging&gt;</a:t>
            </a:r>
          </a:p>
          <a:p>
            <a:r>
              <a:rPr lang="en-IN" sz="1600" dirty="0"/>
              <a:t>  &lt;version&gt;1.0-SNAPSHOT&lt;/version&gt;</a:t>
            </a:r>
          </a:p>
          <a:p>
            <a:r>
              <a:rPr lang="en-IN" sz="1600" dirty="0"/>
              <a:t>  &lt;name&gt;</a:t>
            </a:r>
            <a:r>
              <a:rPr lang="en-IN" sz="1600" dirty="0" err="1"/>
              <a:t>myapp</a:t>
            </a:r>
            <a:r>
              <a:rPr lang="en-IN" sz="1600" dirty="0"/>
              <a:t>&lt;/name&gt;</a:t>
            </a:r>
          </a:p>
          <a:p>
            <a:r>
              <a:rPr lang="en-IN" sz="1600" dirty="0"/>
              <a:t>  &lt;</a:t>
            </a:r>
            <a:r>
              <a:rPr lang="en-IN" sz="1600" dirty="0" err="1"/>
              <a:t>url</a:t>
            </a:r>
            <a:r>
              <a:rPr lang="en-IN" sz="1600" dirty="0"/>
              <a:t>&gt;http://maven.apache.org&lt;/url&gt;</a:t>
            </a:r>
          </a:p>
          <a:p>
            <a:r>
              <a:rPr lang="en-IN" sz="1600" dirty="0"/>
              <a:t>  &lt;dependencies&gt;</a:t>
            </a:r>
          </a:p>
          <a:p>
            <a:r>
              <a:rPr lang="en-IN" sz="1600" dirty="0"/>
              <a:t>    &lt;dependency&gt;</a:t>
            </a:r>
          </a:p>
          <a:p>
            <a:r>
              <a:rPr lang="en-IN" sz="1600" dirty="0"/>
              <a:t>      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junit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  <a:r>
              <a:rPr lang="en-IN" sz="1600" dirty="0" err="1"/>
              <a:t>junit</a:t>
            </a:r>
            <a:r>
              <a:rPr lang="en-IN" sz="1600" dirty="0"/>
              <a:t>&lt;/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&lt;version&gt;3.8.1&lt;/version&gt;</a:t>
            </a:r>
          </a:p>
          <a:p>
            <a:r>
              <a:rPr lang="en-IN" sz="1600" dirty="0"/>
              <a:t>      &lt;scope&gt;test&lt;/scope&gt;</a:t>
            </a:r>
          </a:p>
          <a:p>
            <a:r>
              <a:rPr lang="en-IN" sz="1600" dirty="0"/>
              <a:t>    &lt;/dependency&gt;</a:t>
            </a:r>
          </a:p>
          <a:p>
            <a:r>
              <a:rPr lang="en-IN" sz="1600" dirty="0"/>
              <a:t>  &lt;/dependencies&gt;</a:t>
            </a:r>
          </a:p>
          <a:p>
            <a:r>
              <a:rPr lang="en-IN" sz="16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1150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Created Directory 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75" y="1061356"/>
            <a:ext cx="6105662" cy="56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6" y="2265045"/>
            <a:ext cx="10515600" cy="2738029"/>
          </a:xfrm>
        </p:spPr>
        <p:txBody>
          <a:bodyPr>
            <a:normAutofit/>
          </a:bodyPr>
          <a:lstStyle/>
          <a:p>
            <a:r>
              <a:rPr lang="en-IN" dirty="0" smtClean="0"/>
              <a:t>Let’s Play with Maven now…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Install, run and create Projects and Test..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Maven?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155700"/>
            <a:ext cx="10233800" cy="52966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imple </a:t>
            </a:r>
            <a:r>
              <a:rPr lang="en-US" b="1" dirty="0"/>
              <a:t>project setup that follows best </a:t>
            </a:r>
            <a:r>
              <a:rPr lang="en-US" b="1" dirty="0" smtClean="0"/>
              <a:t>practices</a:t>
            </a:r>
          </a:p>
          <a:p>
            <a:pPr lvl="1"/>
            <a:r>
              <a:rPr lang="en-US" dirty="0"/>
              <a:t> Maven tries to avoid as much configuration as possible, by supplying project templates (named </a:t>
            </a:r>
            <a:r>
              <a:rPr lang="en-US" i="1" dirty="0"/>
              <a:t>archetypes</a:t>
            </a:r>
            <a:r>
              <a:rPr lang="en-US" dirty="0"/>
              <a:t>)</a:t>
            </a:r>
          </a:p>
          <a:p>
            <a:r>
              <a:rPr lang="en-US" b="1" dirty="0"/>
              <a:t>D</a:t>
            </a:r>
            <a:r>
              <a:rPr lang="en-US" b="1" dirty="0" smtClean="0"/>
              <a:t>ependency management</a:t>
            </a:r>
          </a:p>
          <a:p>
            <a:pPr lvl="1"/>
            <a:r>
              <a:rPr lang="en-US" dirty="0"/>
              <a:t> it includes automatic updating, downloading and validating the compatibility, as well as reporting the dependency closures (known also as transitive dependencies)</a:t>
            </a:r>
          </a:p>
          <a:p>
            <a:r>
              <a:rPr lang="en-US" b="1" dirty="0"/>
              <a:t>I</a:t>
            </a:r>
            <a:r>
              <a:rPr lang="en-US" b="1" dirty="0" smtClean="0"/>
              <a:t>solation </a:t>
            </a:r>
            <a:r>
              <a:rPr lang="en-US" b="1" dirty="0"/>
              <a:t>between project dependencies and </a:t>
            </a:r>
            <a:r>
              <a:rPr lang="en-US" b="1" dirty="0" smtClean="0"/>
              <a:t>plugins</a:t>
            </a:r>
          </a:p>
          <a:p>
            <a:pPr lvl="1"/>
            <a:r>
              <a:rPr lang="en-US" dirty="0"/>
              <a:t> with Maven, project dependencies are retrieved from the </a:t>
            </a:r>
            <a:r>
              <a:rPr lang="en-US" i="1" dirty="0"/>
              <a:t>dependency repositories</a:t>
            </a:r>
            <a:r>
              <a:rPr lang="en-US" dirty="0"/>
              <a:t> while any plugin’s dependencies are retrieved from the </a:t>
            </a:r>
            <a:r>
              <a:rPr lang="en-US" i="1" dirty="0"/>
              <a:t>plugin repositories,</a:t>
            </a:r>
            <a:r>
              <a:rPr lang="en-US" dirty="0"/>
              <a:t> resulting in fewer conflicts when plugins start to download additional dependencies</a:t>
            </a:r>
          </a:p>
          <a:p>
            <a:r>
              <a:rPr lang="en-US" b="1" dirty="0"/>
              <a:t>C</a:t>
            </a:r>
            <a:r>
              <a:rPr lang="en-US" b="1" dirty="0" smtClean="0"/>
              <a:t>entral </a:t>
            </a:r>
            <a:r>
              <a:rPr lang="en-US" b="1" dirty="0"/>
              <a:t>repository </a:t>
            </a:r>
            <a:r>
              <a:rPr lang="en-US" b="1" dirty="0" smtClean="0"/>
              <a:t>system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dependencies can be loaded from the local file system or public repositories, such as </a:t>
            </a:r>
            <a:r>
              <a:rPr lang="en-US" b="1" dirty="0">
                <a:solidFill>
                  <a:srgbClr val="FFC000"/>
                </a:solidFill>
              </a:rPr>
              <a:t>Maven Central</a:t>
            </a:r>
            <a:endParaRPr lang="en-US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47" y="1339600"/>
            <a:ext cx="10233800" cy="1635036"/>
          </a:xfrm>
        </p:spPr>
        <p:txBody>
          <a:bodyPr/>
          <a:lstStyle/>
          <a:p>
            <a:r>
              <a:rPr lang="en-IN" dirty="0" smtClean="0"/>
              <a:t>Maven does not do all the things itself other than validating and parsing the configuration  XML file named ‘pom.xml’.</a:t>
            </a:r>
          </a:p>
          <a:p>
            <a:r>
              <a:rPr lang="en-IN" dirty="0" smtClean="0"/>
              <a:t>Maven uses </a:t>
            </a:r>
            <a:r>
              <a:rPr lang="en-IN" b="1" dirty="0" smtClean="0"/>
              <a:t>Plugins</a:t>
            </a:r>
            <a:r>
              <a:rPr lang="en-IN" dirty="0" smtClean="0"/>
              <a:t> to perform all the tasks for building the project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40168" y="3090927"/>
            <a:ext cx="7173533" cy="3039414"/>
            <a:chOff x="2009104" y="3387144"/>
            <a:chExt cx="7173533" cy="3039414"/>
          </a:xfrm>
        </p:grpSpPr>
        <p:sp>
          <p:nvSpPr>
            <p:cNvPr id="4" name="TextBox 3"/>
            <p:cNvSpPr txBox="1"/>
            <p:nvPr/>
          </p:nvSpPr>
          <p:spPr>
            <a:xfrm>
              <a:off x="2009104" y="3387144"/>
              <a:ext cx="7173533" cy="30394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5014" y="3523893"/>
              <a:ext cx="832279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Maven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9945" y="3704398"/>
            <a:ext cx="2253802" cy="1773129"/>
            <a:chOff x="3387144" y="3970848"/>
            <a:chExt cx="2253802" cy="1773129"/>
          </a:xfrm>
        </p:grpSpPr>
        <p:sp>
          <p:nvSpPr>
            <p:cNvPr id="6" name="Rounded Rectangle 5"/>
            <p:cNvSpPr/>
            <p:nvPr/>
          </p:nvSpPr>
          <p:spPr>
            <a:xfrm>
              <a:off x="3387144" y="4340180"/>
              <a:ext cx="2253802" cy="1403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5329" y="3970848"/>
              <a:ext cx="78579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Plugin</a:t>
              </a:r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83825" y="4610634"/>
              <a:ext cx="914400" cy="708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Goal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636394" y="4610634"/>
              <a:ext cx="914400" cy="708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Goal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73861" y="3597008"/>
            <a:ext cx="2253802" cy="1773129"/>
            <a:chOff x="3387144" y="3970848"/>
            <a:chExt cx="2253802" cy="1773129"/>
          </a:xfrm>
        </p:grpSpPr>
        <p:sp>
          <p:nvSpPr>
            <p:cNvPr id="12" name="Rounded Rectangle 11"/>
            <p:cNvSpPr/>
            <p:nvPr/>
          </p:nvSpPr>
          <p:spPr>
            <a:xfrm>
              <a:off x="3387144" y="4340180"/>
              <a:ext cx="2253802" cy="1403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5329" y="3970848"/>
              <a:ext cx="78579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Plugin</a:t>
              </a:r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83825" y="4610634"/>
              <a:ext cx="914400" cy="708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Goal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636394" y="4610634"/>
              <a:ext cx="914400" cy="708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Goal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1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Object Management(POM)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9382"/>
            <a:ext cx="10233800" cy="2600950"/>
          </a:xfrm>
        </p:spPr>
        <p:txBody>
          <a:bodyPr/>
          <a:lstStyle/>
          <a:p>
            <a:r>
              <a:rPr lang="en-US" dirty="0"/>
              <a:t> POM is the fundamental unit of work in Maven</a:t>
            </a:r>
            <a:endParaRPr lang="en-IN" dirty="0" smtClean="0"/>
          </a:p>
          <a:p>
            <a:r>
              <a:rPr lang="en-IN" dirty="0" smtClean="0"/>
              <a:t>Maven projects are configured using an XML file named ‘pom.xml’ called ‘Project Object Management (POM)’ file.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POM</a:t>
            </a:r>
            <a:r>
              <a:rPr lang="en-US" dirty="0"/>
              <a:t> describes the project, manages dependencies, and configures plugins for building the </a:t>
            </a:r>
            <a:r>
              <a:rPr lang="en-US" dirty="0" smtClean="0"/>
              <a:t>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2711942"/>
            <a:ext cx="3759558" cy="993775"/>
          </a:xfrm>
        </p:spPr>
        <p:txBody>
          <a:bodyPr>
            <a:normAutofit/>
          </a:bodyPr>
          <a:lstStyle/>
          <a:p>
            <a:r>
              <a:rPr lang="en-IN" dirty="0" smtClean="0"/>
              <a:t>A Sample POM 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04575" y="161925"/>
            <a:ext cx="7469747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&lt;project&gt;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modelVersion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&gt;4.0.0&lt;/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modelVersion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com.demo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&gt;simple-app&lt;/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&lt;packaging&gt;jar&lt;/packaging&gt;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&lt;version&gt;1.0-SNAPSHOT&lt;/version&gt;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&lt;name&gt;simple-app&lt;/name&gt;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&lt;dependencies&gt;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&lt;dependency&gt;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junit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groupId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junit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&lt;/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artifactId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&lt;version&gt;4.12&lt;/version&gt;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&lt;scope&gt;test&lt;/scope&gt;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&lt;/dependency&gt;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&lt;/dependencies&gt;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&lt;build&gt;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&lt;plugins&gt;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&lt;plugin&gt;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//...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    &lt;/plugin&gt;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    &lt;/plugins&gt;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    &lt;/build&gt;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&lt;/project&gt;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00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POM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233800" cy="2699566"/>
          </a:xfrm>
        </p:spPr>
        <p:txBody>
          <a:bodyPr/>
          <a:lstStyle/>
          <a:p>
            <a:r>
              <a:rPr lang="en-US" dirty="0"/>
              <a:t>The Super POM is Maven's default POM.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POMs extend the Super POM unless explicitly set, meaning the configuration specified in the Super POM is inherited by the POMs you created for your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9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Co-Ordinates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10233800" cy="502615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Maven uses a set of identifiers to identify a project uniquely and to manage the dependencies.</a:t>
            </a:r>
          </a:p>
          <a:p>
            <a:r>
              <a:rPr lang="en-IN" dirty="0" smtClean="0"/>
              <a:t>These identifiers are known as ‘Maven Co ordinates’</a:t>
            </a:r>
          </a:p>
          <a:p>
            <a:r>
              <a:rPr lang="en-IN" b="1" dirty="0" err="1" smtClean="0"/>
              <a:t>groupId</a:t>
            </a:r>
            <a:endParaRPr lang="en-IN" b="1" dirty="0" smtClean="0"/>
          </a:p>
          <a:p>
            <a:pPr lvl="1"/>
            <a:r>
              <a:rPr lang="en-IN" dirty="0" smtClean="0"/>
              <a:t>A unique base name of the project creator organisation.</a:t>
            </a:r>
          </a:p>
          <a:p>
            <a:pPr lvl="1"/>
            <a:r>
              <a:rPr lang="en-IN" dirty="0" smtClean="0"/>
              <a:t>Organisation domain is used more frequently</a:t>
            </a:r>
          </a:p>
          <a:p>
            <a:r>
              <a:rPr lang="en-IN" b="1" dirty="0" err="1" smtClean="0"/>
              <a:t>artifactId</a:t>
            </a:r>
            <a:endParaRPr lang="en-IN" b="1" dirty="0" smtClean="0"/>
          </a:p>
          <a:p>
            <a:pPr lvl="1"/>
            <a:r>
              <a:rPr lang="en-IN" dirty="0" smtClean="0"/>
              <a:t>A unique name given to the project</a:t>
            </a:r>
          </a:p>
          <a:p>
            <a:r>
              <a:rPr lang="en-IN" b="1" dirty="0" smtClean="0"/>
              <a:t>version</a:t>
            </a:r>
          </a:p>
          <a:p>
            <a:pPr lvl="1"/>
            <a:r>
              <a:rPr lang="en-IN" dirty="0" smtClean="0"/>
              <a:t>The project release version</a:t>
            </a:r>
          </a:p>
          <a:p>
            <a:r>
              <a:rPr lang="en-IN" b="1" dirty="0"/>
              <a:t>p</a:t>
            </a:r>
            <a:r>
              <a:rPr lang="en-IN" b="1" dirty="0" smtClean="0"/>
              <a:t>ackaging</a:t>
            </a:r>
          </a:p>
          <a:p>
            <a:pPr lvl="1"/>
            <a:r>
              <a:rPr lang="en-IN" dirty="0" smtClean="0"/>
              <a:t>How the build </a:t>
            </a:r>
            <a:r>
              <a:rPr lang="en-IN" dirty="0" err="1" smtClean="0"/>
              <a:t>shoud</a:t>
            </a:r>
            <a:r>
              <a:rPr lang="en-IN" dirty="0" smtClean="0"/>
              <a:t> be packaged e.g. JAR,WAR,EAR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9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Coordinates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458" y="1400399"/>
            <a:ext cx="7002276" cy="1381438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3600" b="1" dirty="0" err="1" smtClean="0"/>
              <a:t>groupId:artifactId:version</a:t>
            </a:r>
            <a:r>
              <a:rPr lang="en-IN" sz="3600" dirty="0" smtClean="0"/>
              <a:t> </a:t>
            </a:r>
          </a:p>
          <a:p>
            <a:pPr marL="0" indent="0" algn="ctr">
              <a:buNone/>
            </a:pPr>
            <a:endParaRPr lang="en-IN" sz="3600" dirty="0" smtClean="0"/>
          </a:p>
          <a:p>
            <a:pPr marL="0" indent="0" algn="ctr">
              <a:buNone/>
            </a:pPr>
            <a:r>
              <a:rPr lang="en-IN" sz="3600" dirty="0" smtClean="0"/>
              <a:t>forms the unique Identifier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80458" y="3837904"/>
            <a:ext cx="7342337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&lt;dependency&gt;			&lt;</a:t>
            </a:r>
            <a:r>
              <a:rPr lang="en-IN" sz="2200" dirty="0" err="1" smtClean="0"/>
              <a:t>groupId</a:t>
            </a:r>
            <a:r>
              <a:rPr lang="en-IN" sz="2200" dirty="0" smtClean="0"/>
              <a:t>&gt;</a:t>
            </a:r>
            <a:r>
              <a:rPr lang="en-IN" sz="2200" dirty="0" err="1" smtClean="0"/>
              <a:t>org.springframework</a:t>
            </a:r>
            <a:r>
              <a:rPr lang="en-IN" sz="2200" dirty="0" smtClean="0"/>
              <a:t>&lt;/</a:t>
            </a:r>
            <a:r>
              <a:rPr lang="en-IN" sz="2200" dirty="0" err="1"/>
              <a:t>groupId</a:t>
            </a:r>
            <a:r>
              <a:rPr lang="en-IN" sz="2200" dirty="0"/>
              <a:t>&gt;			&lt;</a:t>
            </a:r>
            <a:r>
              <a:rPr lang="en-IN" sz="2200" dirty="0" err="1" smtClean="0"/>
              <a:t>artifactId</a:t>
            </a:r>
            <a:r>
              <a:rPr lang="en-IN" sz="2200" dirty="0" smtClean="0"/>
              <a:t>&gt;spring-context &lt;/</a:t>
            </a:r>
            <a:r>
              <a:rPr lang="en-IN" sz="2200" dirty="0" err="1"/>
              <a:t>artifactId</a:t>
            </a:r>
            <a:r>
              <a:rPr lang="en-IN" sz="2200" dirty="0" smtClean="0"/>
              <a:t>&gt; </a:t>
            </a:r>
          </a:p>
          <a:p>
            <a:r>
              <a:rPr lang="en-IN" sz="2200" dirty="0"/>
              <a:t>	</a:t>
            </a:r>
            <a:r>
              <a:rPr lang="en-IN" sz="2200" dirty="0" smtClean="0"/>
              <a:t>&lt;version&gt;5.1.2.RELEASE&lt;/version&gt;</a:t>
            </a:r>
            <a:endParaRPr lang="en-IN" sz="2200" dirty="0"/>
          </a:p>
          <a:p>
            <a:r>
              <a:rPr lang="en-IN" sz="2200" dirty="0" smtClean="0"/>
              <a:t>&lt;/</a:t>
            </a:r>
            <a:r>
              <a:rPr lang="en-IN" sz="2200" dirty="0"/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944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592</TotalTime>
  <Words>564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Courier New</vt:lpstr>
      <vt:lpstr>source code pro</vt:lpstr>
      <vt:lpstr>Depth</vt:lpstr>
      <vt:lpstr>Apache Maven</vt:lpstr>
      <vt:lpstr>What is Apache Maven</vt:lpstr>
      <vt:lpstr>Why Use Maven?</vt:lpstr>
      <vt:lpstr>Architecture of Maven</vt:lpstr>
      <vt:lpstr>Project Object Management(POM)</vt:lpstr>
      <vt:lpstr>A Sample POM </vt:lpstr>
      <vt:lpstr>Super POM</vt:lpstr>
      <vt:lpstr>Maven Co-Ordinates</vt:lpstr>
      <vt:lpstr>Maven Coordinates</vt:lpstr>
      <vt:lpstr>Dependency Management</vt:lpstr>
      <vt:lpstr>Dependency Management</vt:lpstr>
      <vt:lpstr>Maven Repositories</vt:lpstr>
      <vt:lpstr>Third Party Repositories</vt:lpstr>
      <vt:lpstr>Maven Properties</vt:lpstr>
      <vt:lpstr>Build</vt:lpstr>
      <vt:lpstr>Maven Build Lifecycles </vt:lpstr>
      <vt:lpstr>Maven Build Lifecycle</vt:lpstr>
      <vt:lpstr>Lifecycle Phases</vt:lpstr>
      <vt:lpstr>Plugins and Goals</vt:lpstr>
      <vt:lpstr>Maven Project Directory Layout</vt:lpstr>
      <vt:lpstr>Maven Archetypes</vt:lpstr>
      <vt:lpstr>Create a Simple Maven Project</vt:lpstr>
      <vt:lpstr>Created Directory Structure</vt:lpstr>
      <vt:lpstr>Let’s Play with Maven now…  Install, run and create Projects and Test..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</dc:title>
  <dc:creator>Shantanu Banerjee</dc:creator>
  <cp:lastModifiedBy>Shantanu Banerjee</cp:lastModifiedBy>
  <cp:revision>33</cp:revision>
  <dcterms:created xsi:type="dcterms:W3CDTF">2019-07-27T04:40:53Z</dcterms:created>
  <dcterms:modified xsi:type="dcterms:W3CDTF">2019-07-27T14:33:24Z</dcterms:modified>
</cp:coreProperties>
</file>