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3"/>
  </p:notesMasterIdLst>
  <p:sldIdLst>
    <p:sldId id="256" r:id="rId2"/>
    <p:sldId id="257" r:id="rId3"/>
    <p:sldId id="258" r:id="rId4"/>
    <p:sldId id="365" r:id="rId5"/>
    <p:sldId id="259" r:id="rId6"/>
    <p:sldId id="362" r:id="rId7"/>
    <p:sldId id="363" r:id="rId8"/>
    <p:sldId id="260" r:id="rId9"/>
    <p:sldId id="261" r:id="rId10"/>
    <p:sldId id="262" r:id="rId11"/>
    <p:sldId id="263" r:id="rId12"/>
    <p:sldId id="264" r:id="rId13"/>
    <p:sldId id="265" r:id="rId14"/>
    <p:sldId id="266" r:id="rId15"/>
    <p:sldId id="267" r:id="rId16"/>
    <p:sldId id="268" r:id="rId17"/>
    <p:sldId id="269" r:id="rId18"/>
    <p:sldId id="275" r:id="rId19"/>
    <p:sldId id="276" r:id="rId20"/>
    <p:sldId id="277" r:id="rId21"/>
    <p:sldId id="278" r:id="rId22"/>
    <p:sldId id="279" r:id="rId23"/>
    <p:sldId id="366" r:id="rId24"/>
    <p:sldId id="281" r:id="rId25"/>
    <p:sldId id="282" r:id="rId26"/>
    <p:sldId id="284" r:id="rId27"/>
    <p:sldId id="285" r:id="rId28"/>
    <p:sldId id="286" r:id="rId29"/>
    <p:sldId id="287" r:id="rId30"/>
    <p:sldId id="370" r:id="rId31"/>
    <p:sldId id="374" r:id="rId32"/>
    <p:sldId id="375" r:id="rId33"/>
    <p:sldId id="361" r:id="rId34"/>
    <p:sldId id="364" r:id="rId35"/>
    <p:sldId id="376" r:id="rId36"/>
    <p:sldId id="377" r:id="rId37"/>
    <p:sldId id="320" r:id="rId38"/>
    <p:sldId id="341" r:id="rId39"/>
    <p:sldId id="321" r:id="rId40"/>
    <p:sldId id="322" r:id="rId41"/>
    <p:sldId id="327" r:id="rId42"/>
    <p:sldId id="328" r:id="rId43"/>
    <p:sldId id="329" r:id="rId44"/>
    <p:sldId id="330" r:id="rId45"/>
    <p:sldId id="331" r:id="rId46"/>
    <p:sldId id="332" r:id="rId47"/>
    <p:sldId id="333" r:id="rId48"/>
    <p:sldId id="345" r:id="rId49"/>
    <p:sldId id="337" r:id="rId50"/>
    <p:sldId id="346" r:id="rId51"/>
    <p:sldId id="342" r:id="rId52"/>
    <p:sldId id="344" r:id="rId53"/>
    <p:sldId id="378" r:id="rId54"/>
    <p:sldId id="379" r:id="rId55"/>
    <p:sldId id="382" r:id="rId56"/>
    <p:sldId id="383" r:id="rId57"/>
    <p:sldId id="380" r:id="rId58"/>
    <p:sldId id="381" r:id="rId59"/>
    <p:sldId id="384" r:id="rId60"/>
    <p:sldId id="385" r:id="rId61"/>
    <p:sldId id="386"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A4DE00"/>
    <a:srgbClr val="FF9900"/>
    <a:srgbClr val="FFFFFF"/>
    <a:srgbClr val="FFFFCC"/>
    <a:srgbClr val="8BBC00"/>
    <a:srgbClr val="DDDDD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p:cViewPr varScale="1">
        <p:scale>
          <a:sx n="68" d="100"/>
          <a:sy n="68" d="100"/>
        </p:scale>
        <p:origin x="144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FE3C0B58-DAE1-4A25-BB57-2231B350B152}" type="slidenum">
              <a:rPr lang="en-US"/>
              <a:pPr>
                <a:defRPr/>
              </a:pPr>
              <a:t>‹#›</a:t>
            </a:fld>
            <a:endParaRPr lang="en-US"/>
          </a:p>
        </p:txBody>
      </p:sp>
    </p:spTree>
    <p:extLst>
      <p:ext uri="{BB962C8B-B14F-4D97-AF65-F5344CB8AC3E}">
        <p14:creationId xmlns:p14="http://schemas.microsoft.com/office/powerpoint/2010/main" val="1850021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FDAF257-3582-40D1-9CFC-16B2193E3387}"/>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E09A17DF-ECE7-41CC-A6E0-EFBC72F26A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One way to then load an application context which is configured from all these XML fragments is to use the application context constructor which takes multiple Resource locations. With a bean factory, a bean definition reader can be used multiple times to read definitions from each file in turn.</a:t>
            </a:r>
          </a:p>
          <a:p>
            <a:pPr eaLnBrk="1" hangingPunct="1"/>
            <a:r>
              <a:rPr lang="en-US" altLang="en-US"/>
              <a:t>Generally, the Spring team prefers the above approach, since it keeps container configuration files unaware of the fact that they are being combined with others. An alternate approach is to use one or more occurrences of the &lt;import/&gt; element to load bean definitions from another file (or files). Let's look at a sample</a:t>
            </a:r>
          </a:p>
          <a:p>
            <a:pPr eaLnBrk="1" hangingPunct="1"/>
            <a:endParaRPr lang="en-US" altLang="en-US"/>
          </a:p>
        </p:txBody>
      </p:sp>
      <p:sp>
        <p:nvSpPr>
          <p:cNvPr id="23556" name="Slide Number Placeholder 3">
            <a:extLst>
              <a:ext uri="{FF2B5EF4-FFF2-40B4-BE49-F238E27FC236}">
                <a16:creationId xmlns:a16="http://schemas.microsoft.com/office/drawing/2014/main" id="{B194507E-611A-4383-97F1-BD11ACF01F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4CAE4DD-AB38-45D1-AF48-468147D3D529}" type="slidenum">
              <a:rPr lang="en-US" altLang="en-US" smtClean="0">
                <a:latin typeface="Arial" panose="020B0604020202020204" pitchFamily="34" charset="0"/>
              </a:rPr>
              <a:pPr/>
              <a:t>36</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1314299689 h 1000"/>
              <a:gd name="T6" fmla="*/ 0 w 1000"/>
              <a:gd name="T7" fmla="*/ 1314299689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8BBC00"/>
          </a:solidFill>
          <a:ln w="9525">
            <a:solidFill>
              <a:srgbClr val="8BBC00"/>
            </a:solidFill>
            <a:round/>
            <a:headEnd/>
            <a:tailEnd/>
          </a:ln>
        </p:spPr>
        <p:txBody>
          <a:bodyPr/>
          <a:lstStyle/>
          <a:p>
            <a:endParaRPr lang="en-IN"/>
          </a:p>
        </p:txBody>
      </p:sp>
      <p:sp>
        <p:nvSpPr>
          <p:cNvPr id="413698" name="Rectangle 2"/>
          <p:cNvSpPr>
            <a:spLocks noGrp="1" noChangeArrowheads="1"/>
          </p:cNvSpPr>
          <p:nvPr>
            <p:ph type="ctrTitle"/>
          </p:nvPr>
        </p:nvSpPr>
        <p:spPr>
          <a:xfrm>
            <a:off x="685800" y="990600"/>
            <a:ext cx="7772400" cy="1371600"/>
          </a:xfrm>
        </p:spPr>
        <p:txBody>
          <a:bodyPr/>
          <a:lstStyle>
            <a:lvl1pPr>
              <a:defRPr sz="3200"/>
            </a:lvl1pPr>
          </a:lstStyle>
          <a:p>
            <a:r>
              <a:rPr lang="en-US"/>
              <a:t>Click to edit Master title style</a:t>
            </a:r>
          </a:p>
        </p:txBody>
      </p:sp>
      <p:sp>
        <p:nvSpPr>
          <p:cNvPr id="41369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1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F875CAC0-C61D-4BA1-9EE7-987D442869A0}" type="slidenum">
              <a:rPr lang="en-US"/>
              <a:pPr>
                <a:defRPr/>
              </a:pPr>
              <a:t>‹#›</a:t>
            </a:fld>
            <a:endParaRPr lang="en-US"/>
          </a:p>
        </p:txBody>
      </p:sp>
    </p:spTree>
    <p:extLst>
      <p:ext uri="{BB962C8B-B14F-4D97-AF65-F5344CB8AC3E}">
        <p14:creationId xmlns:p14="http://schemas.microsoft.com/office/powerpoint/2010/main" val="117578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AEDB246-C912-4A60-84DF-6DAB8001E41E}" type="slidenum">
              <a:rPr lang="en-US"/>
              <a:pPr>
                <a:defRPr/>
              </a:pPr>
              <a:t>‹#›</a:t>
            </a:fld>
            <a:endParaRPr lang="en-US"/>
          </a:p>
        </p:txBody>
      </p:sp>
    </p:spTree>
    <p:extLst>
      <p:ext uri="{BB962C8B-B14F-4D97-AF65-F5344CB8AC3E}">
        <p14:creationId xmlns:p14="http://schemas.microsoft.com/office/powerpoint/2010/main" val="312573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152400"/>
            <a:ext cx="2009775"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152400"/>
            <a:ext cx="5881687"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0EF604E-B23F-423C-B928-32D0B735C932}" type="slidenum">
              <a:rPr lang="en-US"/>
              <a:pPr>
                <a:defRPr/>
              </a:pPr>
              <a:t>‹#›</a:t>
            </a:fld>
            <a:endParaRPr lang="en-US"/>
          </a:p>
        </p:txBody>
      </p:sp>
    </p:spTree>
    <p:extLst>
      <p:ext uri="{BB962C8B-B14F-4D97-AF65-F5344CB8AC3E}">
        <p14:creationId xmlns:p14="http://schemas.microsoft.com/office/powerpoint/2010/main" val="935960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01000" cy="914400"/>
          </a:xfrm>
        </p:spPr>
        <p:txBody>
          <a:bodyPr/>
          <a:lstStyle/>
          <a:p>
            <a:r>
              <a:rPr lang="en-US"/>
              <a:t>Click to edit Master title style</a:t>
            </a:r>
          </a:p>
        </p:txBody>
      </p:sp>
      <p:sp>
        <p:nvSpPr>
          <p:cNvPr id="3" name="Text Placeholder 2"/>
          <p:cNvSpPr>
            <a:spLocks noGrp="1"/>
          </p:cNvSpPr>
          <p:nvPr>
            <p:ph type="body" sz="half" idx="1"/>
          </p:nvPr>
        </p:nvSpPr>
        <p:spPr>
          <a:xfrm>
            <a:off x="566738" y="1295400"/>
            <a:ext cx="800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6738" y="3810000"/>
            <a:ext cx="800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C619100-3C1F-4566-9A7F-9C650A424A6A}" type="slidenum">
              <a:rPr lang="en-US"/>
              <a:pPr>
                <a:defRPr/>
              </a:pPr>
              <a:t>‹#›</a:t>
            </a:fld>
            <a:endParaRPr lang="en-US"/>
          </a:p>
        </p:txBody>
      </p:sp>
    </p:spTree>
    <p:extLst>
      <p:ext uri="{BB962C8B-B14F-4D97-AF65-F5344CB8AC3E}">
        <p14:creationId xmlns:p14="http://schemas.microsoft.com/office/powerpoint/2010/main" val="227329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E940BC-09D8-4381-B008-EA614523CDCF}" type="slidenum">
              <a:rPr lang="en-US"/>
              <a:pPr>
                <a:defRPr/>
              </a:pPr>
              <a:t>‹#›</a:t>
            </a:fld>
            <a:endParaRPr lang="en-US"/>
          </a:p>
        </p:txBody>
      </p:sp>
    </p:spTree>
    <p:extLst>
      <p:ext uri="{BB962C8B-B14F-4D97-AF65-F5344CB8AC3E}">
        <p14:creationId xmlns:p14="http://schemas.microsoft.com/office/powerpoint/2010/main" val="186065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97C9D9E-E746-4ECB-931B-ECB6CC0E3261}" type="slidenum">
              <a:rPr lang="en-US"/>
              <a:pPr>
                <a:defRPr/>
              </a:pPr>
              <a:t>‹#›</a:t>
            </a:fld>
            <a:endParaRPr lang="en-US"/>
          </a:p>
        </p:txBody>
      </p:sp>
    </p:spTree>
    <p:extLst>
      <p:ext uri="{BB962C8B-B14F-4D97-AF65-F5344CB8AC3E}">
        <p14:creationId xmlns:p14="http://schemas.microsoft.com/office/powerpoint/2010/main" val="24157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9924C8E7-2345-468D-8B7B-2FF0404D9E15}" type="slidenum">
              <a:rPr lang="en-US"/>
              <a:pPr>
                <a:defRPr/>
              </a:pPr>
              <a:t>‹#›</a:t>
            </a:fld>
            <a:endParaRPr lang="en-US"/>
          </a:p>
        </p:txBody>
      </p:sp>
    </p:spTree>
    <p:extLst>
      <p:ext uri="{BB962C8B-B14F-4D97-AF65-F5344CB8AC3E}">
        <p14:creationId xmlns:p14="http://schemas.microsoft.com/office/powerpoint/2010/main" val="232174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EFF3F7A3-DB35-4E28-8409-565FDA832FB3}" type="slidenum">
              <a:rPr lang="en-US"/>
              <a:pPr>
                <a:defRPr/>
              </a:pPr>
              <a:t>‹#›</a:t>
            </a:fld>
            <a:endParaRPr lang="en-US"/>
          </a:p>
        </p:txBody>
      </p:sp>
    </p:spTree>
    <p:extLst>
      <p:ext uri="{BB962C8B-B14F-4D97-AF65-F5344CB8AC3E}">
        <p14:creationId xmlns:p14="http://schemas.microsoft.com/office/powerpoint/2010/main" val="379948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39A4883A-CABA-4FC8-9352-895281BE45D2}" type="slidenum">
              <a:rPr lang="en-US"/>
              <a:pPr>
                <a:defRPr/>
              </a:pPr>
              <a:t>‹#›</a:t>
            </a:fld>
            <a:endParaRPr lang="en-US"/>
          </a:p>
        </p:txBody>
      </p:sp>
    </p:spTree>
    <p:extLst>
      <p:ext uri="{BB962C8B-B14F-4D97-AF65-F5344CB8AC3E}">
        <p14:creationId xmlns:p14="http://schemas.microsoft.com/office/powerpoint/2010/main" val="11140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7FF79368-6B26-456F-B628-B4CE01190B6C}" type="slidenum">
              <a:rPr lang="en-US"/>
              <a:pPr>
                <a:defRPr/>
              </a:pPr>
              <a:t>‹#›</a:t>
            </a:fld>
            <a:endParaRPr lang="en-US"/>
          </a:p>
        </p:txBody>
      </p:sp>
    </p:spTree>
    <p:extLst>
      <p:ext uri="{BB962C8B-B14F-4D97-AF65-F5344CB8AC3E}">
        <p14:creationId xmlns:p14="http://schemas.microsoft.com/office/powerpoint/2010/main" val="268595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5B79354-058F-4605-B920-A3B9D8728A25}" type="slidenum">
              <a:rPr lang="en-US"/>
              <a:pPr>
                <a:defRPr/>
              </a:pPr>
              <a:t>‹#›</a:t>
            </a:fld>
            <a:endParaRPr lang="en-US"/>
          </a:p>
        </p:txBody>
      </p:sp>
    </p:spTree>
    <p:extLst>
      <p:ext uri="{BB962C8B-B14F-4D97-AF65-F5344CB8AC3E}">
        <p14:creationId xmlns:p14="http://schemas.microsoft.com/office/powerpoint/2010/main" val="270372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8E01BE05-03A0-4F3A-8282-C021E9A7C058}" type="slidenum">
              <a:rPr lang="en-US"/>
              <a:pPr>
                <a:defRPr/>
              </a:pPr>
              <a:t>‹#›</a:t>
            </a:fld>
            <a:endParaRPr lang="en-US"/>
          </a:p>
        </p:txBody>
      </p:sp>
    </p:spTree>
    <p:extLst>
      <p:ext uri="{BB962C8B-B14F-4D97-AF65-F5344CB8AC3E}">
        <p14:creationId xmlns:p14="http://schemas.microsoft.com/office/powerpoint/2010/main" val="412135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66738" y="1295400"/>
            <a:ext cx="8001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609600" y="1109663"/>
            <a:ext cx="7958138" cy="109537"/>
          </a:xfrm>
          <a:custGeom>
            <a:avLst/>
            <a:gdLst>
              <a:gd name="T0" fmla="*/ 0 w 1000"/>
              <a:gd name="T1" fmla="*/ 0 h 1000"/>
              <a:gd name="T2" fmla="*/ 2147483646 w 1000"/>
              <a:gd name="T3" fmla="*/ 0 h 1000"/>
              <a:gd name="T4" fmla="*/ 2147483646 w 1000"/>
              <a:gd name="T5" fmla="*/ 1314263702 h 1000"/>
              <a:gd name="T6" fmla="*/ 0 w 1000"/>
              <a:gd name="T7" fmla="*/ 1314263702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A4DE00"/>
          </a:solidFill>
          <a:ln w="9525">
            <a:solidFill>
              <a:srgbClr val="99CC00"/>
            </a:solidFill>
            <a:round/>
            <a:headEnd/>
            <a:tailEnd/>
          </a:ln>
        </p:spPr>
        <p:txBody>
          <a:bodyPr/>
          <a:lstStyle/>
          <a:p>
            <a:endParaRPr lang="en-IN"/>
          </a:p>
        </p:txBody>
      </p:sp>
      <p:sp>
        <p:nvSpPr>
          <p:cNvPr id="1029" name="Line 5"/>
          <p:cNvSpPr>
            <a:spLocks noChangeShapeType="1"/>
          </p:cNvSpPr>
          <p:nvPr/>
        </p:nvSpPr>
        <p:spPr bwMode="auto">
          <a:xfrm flipV="1">
            <a:off x="609600" y="6324600"/>
            <a:ext cx="7924800" cy="0"/>
          </a:xfrm>
          <a:prstGeom prst="line">
            <a:avLst/>
          </a:prstGeom>
          <a:noFill/>
          <a:ln w="3175">
            <a:solidFill>
              <a:srgbClr val="8BBC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2678"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12679"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412680" name="Rectangle 8"/>
          <p:cNvSpPr>
            <a:spLocks noGrp="1" noChangeArrowheads="1"/>
          </p:cNvSpPr>
          <p:nvPr>
            <p:ph type="sldNum" sz="quarter" idx="4"/>
          </p:nvPr>
        </p:nvSpPr>
        <p:spPr bwMode="auto">
          <a:xfrm>
            <a:off x="6553200" y="6397625"/>
            <a:ext cx="19812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31F8162-CE7C-4B55-A668-F02D91B856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0" fontAlgn="base" hangingPunct="0">
        <a:spcBef>
          <a:spcPct val="0"/>
        </a:spcBef>
        <a:spcAft>
          <a:spcPct val="0"/>
        </a:spcAft>
        <a:defRPr sz="3000">
          <a:solidFill>
            <a:schemeClr val="folHlink"/>
          </a:solidFill>
          <a:latin typeface="+mj-lt"/>
          <a:ea typeface="+mj-ea"/>
          <a:cs typeface="+mj-cs"/>
        </a:defRPr>
      </a:lvl1pPr>
      <a:lvl2pPr algn="l" rtl="0" eaLnBrk="0" fontAlgn="base" hangingPunct="0">
        <a:spcBef>
          <a:spcPct val="0"/>
        </a:spcBef>
        <a:spcAft>
          <a:spcPct val="0"/>
        </a:spcAft>
        <a:defRPr sz="3000">
          <a:solidFill>
            <a:schemeClr val="folHlink"/>
          </a:solidFill>
          <a:latin typeface="Verdana" pitchFamily="34" charset="0"/>
        </a:defRPr>
      </a:lvl2pPr>
      <a:lvl3pPr algn="l" rtl="0" eaLnBrk="0" fontAlgn="base" hangingPunct="0">
        <a:spcBef>
          <a:spcPct val="0"/>
        </a:spcBef>
        <a:spcAft>
          <a:spcPct val="0"/>
        </a:spcAft>
        <a:defRPr sz="3000">
          <a:solidFill>
            <a:schemeClr val="folHlink"/>
          </a:solidFill>
          <a:latin typeface="Verdana" pitchFamily="34" charset="0"/>
        </a:defRPr>
      </a:lvl3pPr>
      <a:lvl4pPr algn="l" rtl="0" eaLnBrk="0" fontAlgn="base" hangingPunct="0">
        <a:spcBef>
          <a:spcPct val="0"/>
        </a:spcBef>
        <a:spcAft>
          <a:spcPct val="0"/>
        </a:spcAft>
        <a:defRPr sz="3000">
          <a:solidFill>
            <a:schemeClr val="folHlink"/>
          </a:solidFill>
          <a:latin typeface="Verdana" pitchFamily="34" charset="0"/>
        </a:defRPr>
      </a:lvl4pPr>
      <a:lvl5pPr algn="l" rtl="0" eaLnBrk="0" fontAlgn="base" hangingPunct="0">
        <a:spcBef>
          <a:spcPct val="0"/>
        </a:spcBef>
        <a:spcAft>
          <a:spcPct val="0"/>
        </a:spcAft>
        <a:defRPr sz="3000">
          <a:solidFill>
            <a:schemeClr val="folHlink"/>
          </a:solidFill>
          <a:latin typeface="Verdana" pitchFamily="34" charset="0"/>
        </a:defRPr>
      </a:lvl5pPr>
      <a:lvl6pPr marL="457200" algn="l" rtl="0" fontAlgn="base">
        <a:spcBef>
          <a:spcPct val="0"/>
        </a:spcBef>
        <a:spcAft>
          <a:spcPct val="0"/>
        </a:spcAft>
        <a:defRPr sz="3000">
          <a:solidFill>
            <a:schemeClr val="folHlink"/>
          </a:solidFill>
          <a:latin typeface="Verdana" pitchFamily="34" charset="0"/>
        </a:defRPr>
      </a:lvl6pPr>
      <a:lvl7pPr marL="914400" algn="l" rtl="0" fontAlgn="base">
        <a:spcBef>
          <a:spcPct val="0"/>
        </a:spcBef>
        <a:spcAft>
          <a:spcPct val="0"/>
        </a:spcAft>
        <a:defRPr sz="3000">
          <a:solidFill>
            <a:schemeClr val="folHlink"/>
          </a:solidFill>
          <a:latin typeface="Verdana" pitchFamily="34" charset="0"/>
        </a:defRPr>
      </a:lvl7pPr>
      <a:lvl8pPr marL="1371600" algn="l" rtl="0" fontAlgn="base">
        <a:spcBef>
          <a:spcPct val="0"/>
        </a:spcBef>
        <a:spcAft>
          <a:spcPct val="0"/>
        </a:spcAft>
        <a:defRPr sz="3000">
          <a:solidFill>
            <a:schemeClr val="folHlink"/>
          </a:solidFill>
          <a:latin typeface="Verdana" pitchFamily="34" charset="0"/>
        </a:defRPr>
      </a:lvl8pPr>
      <a:lvl9pPr marL="1828800" algn="l" rtl="0" fontAlgn="base">
        <a:spcBef>
          <a:spcPct val="0"/>
        </a:spcBef>
        <a:spcAft>
          <a:spcPct val="0"/>
        </a:spcAft>
        <a:defRPr sz="3000">
          <a:solidFill>
            <a:schemeClr val="folHlink"/>
          </a:solidFill>
          <a:latin typeface="Verdana" pitchFamily="34" charset="0"/>
        </a:defRPr>
      </a:lvl9pPr>
    </p:titleStyle>
    <p:bodyStyle>
      <a:lvl1pPr marL="469900" indent="-469900" algn="l" rtl="0" eaLnBrk="0" fontAlgn="base" hangingPunct="0">
        <a:spcBef>
          <a:spcPct val="20000"/>
        </a:spcBef>
        <a:spcAft>
          <a:spcPct val="50000"/>
        </a:spcAft>
        <a:buClr>
          <a:srgbClr val="8BBC00"/>
        </a:buClr>
        <a:buFont typeface="Wingdings" panose="05000000000000000000" pitchFamily="2" charset="2"/>
        <a:buChar char="o"/>
        <a:defRPr sz="2200">
          <a:solidFill>
            <a:schemeClr val="folHlink"/>
          </a:solidFill>
          <a:latin typeface="+mn-lt"/>
          <a:ea typeface="+mn-ea"/>
          <a:cs typeface="+mn-cs"/>
        </a:defRPr>
      </a:lvl1pPr>
      <a:lvl2pPr marL="908050" indent="-436563" algn="l" rtl="0" eaLnBrk="0" fontAlgn="base" hangingPunct="0">
        <a:spcBef>
          <a:spcPct val="20000"/>
        </a:spcBef>
        <a:spcAft>
          <a:spcPct val="50000"/>
        </a:spcAft>
        <a:buClr>
          <a:srgbClr val="8BBC00"/>
        </a:buClr>
        <a:buFont typeface="Wingdings" panose="05000000000000000000" pitchFamily="2" charset="2"/>
        <a:buChar char="n"/>
        <a:defRPr sz="2000">
          <a:solidFill>
            <a:schemeClr val="hlink"/>
          </a:solidFill>
          <a:latin typeface="+mn-lt"/>
        </a:defRPr>
      </a:lvl2pPr>
      <a:lvl3pPr marL="1304925" indent="-395288" algn="l" rtl="0" eaLnBrk="0" fontAlgn="base" hangingPunct="0">
        <a:spcBef>
          <a:spcPct val="20000"/>
        </a:spcBef>
        <a:spcAft>
          <a:spcPct val="0"/>
        </a:spcAft>
        <a:buClr>
          <a:srgbClr val="8BBC00"/>
        </a:buClr>
        <a:buFont typeface="Wingdings" panose="05000000000000000000" pitchFamily="2" charset="2"/>
        <a:buChar char="o"/>
        <a:defRPr sz="2400">
          <a:solidFill>
            <a:schemeClr val="tx1"/>
          </a:solidFill>
          <a:latin typeface="+mn-lt"/>
        </a:defRPr>
      </a:lvl3pPr>
      <a:lvl4pPr marL="1693863" indent="-387350" algn="l" rtl="0" eaLnBrk="0" fontAlgn="base" hangingPunct="0">
        <a:spcBef>
          <a:spcPct val="20000"/>
        </a:spcBef>
        <a:spcAft>
          <a:spcPct val="0"/>
        </a:spcAft>
        <a:buClr>
          <a:srgbClr val="8BBC00"/>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rgbClr val="8BBC00"/>
        </a:buClr>
        <a:buFont typeface="Wingdings" panose="05000000000000000000" pitchFamily="2" charset="2"/>
        <a:buChar char="§"/>
        <a:defRPr sz="1600">
          <a:solidFill>
            <a:schemeClr val="tx1"/>
          </a:solidFill>
          <a:latin typeface="+mn-lt"/>
        </a:defRPr>
      </a:lvl5pPr>
      <a:lvl6pPr marL="2551113" indent="-398463" algn="l" rtl="0" fontAlgn="base">
        <a:spcBef>
          <a:spcPct val="25000"/>
        </a:spcBef>
        <a:spcAft>
          <a:spcPct val="0"/>
        </a:spcAft>
        <a:buClr>
          <a:srgbClr val="8BBC00"/>
        </a:buClr>
        <a:buFont typeface="Wingdings" pitchFamily="2" charset="2"/>
        <a:buChar char="§"/>
        <a:defRPr sz="1600">
          <a:solidFill>
            <a:schemeClr val="tx1"/>
          </a:solidFill>
          <a:latin typeface="+mn-lt"/>
        </a:defRPr>
      </a:lvl6pPr>
      <a:lvl7pPr marL="3008313" indent="-398463" algn="l" rtl="0" fontAlgn="base">
        <a:spcBef>
          <a:spcPct val="25000"/>
        </a:spcBef>
        <a:spcAft>
          <a:spcPct val="0"/>
        </a:spcAft>
        <a:buClr>
          <a:srgbClr val="8BBC00"/>
        </a:buClr>
        <a:buFont typeface="Wingdings" pitchFamily="2" charset="2"/>
        <a:buChar char="§"/>
        <a:defRPr sz="1600">
          <a:solidFill>
            <a:schemeClr val="tx1"/>
          </a:solidFill>
          <a:latin typeface="+mn-lt"/>
        </a:defRPr>
      </a:lvl7pPr>
      <a:lvl8pPr marL="3465513" indent="-398463" algn="l" rtl="0" fontAlgn="base">
        <a:spcBef>
          <a:spcPct val="25000"/>
        </a:spcBef>
        <a:spcAft>
          <a:spcPct val="0"/>
        </a:spcAft>
        <a:buClr>
          <a:srgbClr val="8BBC00"/>
        </a:buClr>
        <a:buFont typeface="Wingdings" pitchFamily="2" charset="2"/>
        <a:buChar char="§"/>
        <a:defRPr sz="1600">
          <a:solidFill>
            <a:schemeClr val="tx1"/>
          </a:solidFill>
          <a:latin typeface="+mn-lt"/>
        </a:defRPr>
      </a:lvl8pPr>
      <a:lvl9pPr marL="3922713" indent="-398463" algn="l" rtl="0" fontAlgn="base">
        <a:spcBef>
          <a:spcPct val="25000"/>
        </a:spcBef>
        <a:spcAft>
          <a:spcPct val="0"/>
        </a:spcAft>
        <a:buClr>
          <a:srgbClr val="8BBC00"/>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spring-framework-3.0.0.RELEASE/docs/spring-framework-reference/htmlsingle/spring-framework-reference.html#mvc-introduction"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197811-48D5-4F13-B718-FFB0ACF9580F}" type="slidenum">
              <a:rPr lang="en-US" altLang="en-US" smtClean="0"/>
              <a:pPr/>
              <a:t>1</a:t>
            </a:fld>
            <a:endParaRPr lang="en-US" altLang="en-US"/>
          </a:p>
        </p:txBody>
      </p:sp>
      <p:sp>
        <p:nvSpPr>
          <p:cNvPr id="4099" name="Rectangle 2"/>
          <p:cNvSpPr>
            <a:spLocks noGrp="1" noChangeArrowheads="1"/>
          </p:cNvSpPr>
          <p:nvPr>
            <p:ph type="ctrTitle"/>
          </p:nvPr>
        </p:nvSpPr>
        <p:spPr/>
        <p:txBody>
          <a:bodyPr/>
          <a:lstStyle/>
          <a:p>
            <a:pPr eaLnBrk="1" hangingPunct="1"/>
            <a:r>
              <a:rPr lang="en-US" altLang="en-US"/>
              <a:t>Spring Framework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F6DFF47-38DD-4B4D-A2BB-CA43FE31EF0C}" type="slidenum">
              <a:rPr lang="en-US" altLang="en-US" smtClean="0"/>
              <a:pPr/>
              <a:t>10</a:t>
            </a:fld>
            <a:endParaRPr lang="en-US" altLang="en-US"/>
          </a:p>
        </p:txBody>
      </p:sp>
      <p:sp>
        <p:nvSpPr>
          <p:cNvPr id="14339" name="Rectangle 2"/>
          <p:cNvSpPr>
            <a:spLocks noGrp="1" noChangeArrowheads="1"/>
          </p:cNvSpPr>
          <p:nvPr>
            <p:ph type="title"/>
          </p:nvPr>
        </p:nvSpPr>
        <p:spPr/>
        <p:txBody>
          <a:bodyPr/>
          <a:lstStyle/>
          <a:p>
            <a:pPr eaLnBrk="1" hangingPunct="1"/>
            <a:r>
              <a:rPr lang="en-US" altLang="en-US" sz="2600"/>
              <a:t>Key Features (3)</a:t>
            </a:r>
          </a:p>
        </p:txBody>
      </p:sp>
      <p:sp>
        <p:nvSpPr>
          <p:cNvPr id="14340" name="Rectangle 3"/>
          <p:cNvSpPr>
            <a:spLocks noGrp="1" noChangeArrowheads="1"/>
          </p:cNvSpPr>
          <p:nvPr>
            <p:ph type="body" idx="1"/>
          </p:nvPr>
        </p:nvSpPr>
        <p:spPr/>
        <p:txBody>
          <a:bodyPr/>
          <a:lstStyle/>
          <a:p>
            <a:pPr eaLnBrk="1" hangingPunct="1"/>
            <a:r>
              <a:rPr lang="en-US" altLang="en-US"/>
              <a:t> Extensive aspect-oriented programming (AOP) framework to provide services such as transaction management</a:t>
            </a:r>
          </a:p>
          <a:p>
            <a:pPr eaLnBrk="1" hangingPunct="1"/>
            <a:endParaRPr lang="en-US" altLang="en-US"/>
          </a:p>
          <a:p>
            <a:pPr lvl="1" eaLnBrk="1" hangingPunct="1"/>
            <a:r>
              <a:rPr lang="en-US" altLang="en-US"/>
              <a:t>As with the Inversion-of-Control parts of the system , this aims to improve the modularity of systems created using the framework.</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8B05D2-B17D-4092-9B9E-AE7955402EC7}" type="slidenum">
              <a:rPr lang="en-US" altLang="en-US" smtClean="0"/>
              <a:pPr/>
              <a:t>11</a:t>
            </a:fld>
            <a:endParaRPr lang="en-US" altLang="en-US"/>
          </a:p>
        </p:txBody>
      </p:sp>
      <p:sp>
        <p:nvSpPr>
          <p:cNvPr id="15363" name="Rectangle 4"/>
          <p:cNvSpPr>
            <a:spLocks noGrp="1" noChangeArrowheads="1"/>
          </p:cNvSpPr>
          <p:nvPr>
            <p:ph type="ctrTitle"/>
          </p:nvPr>
        </p:nvSpPr>
        <p:spPr/>
        <p:txBody>
          <a:bodyPr/>
          <a:lstStyle/>
          <a:p>
            <a:pPr eaLnBrk="1" hangingPunct="1"/>
            <a:r>
              <a:rPr lang="en-US" altLang="en-US"/>
              <a:t>Why Use Spring Framework?</a:t>
            </a:r>
          </a:p>
        </p:txBody>
      </p:sp>
      <p:sp>
        <p:nvSpPr>
          <p:cNvPr id="15364" name="Rectangle 5"/>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B819B81-066E-4E38-B717-E495E27C1A3F}" type="slidenum">
              <a:rPr lang="en-US" altLang="en-US" smtClean="0"/>
              <a:pPr/>
              <a:t>12</a:t>
            </a:fld>
            <a:endParaRPr lang="en-US" altLang="en-US"/>
          </a:p>
        </p:txBody>
      </p:sp>
      <p:sp>
        <p:nvSpPr>
          <p:cNvPr id="16387" name="Rectangle 2"/>
          <p:cNvSpPr>
            <a:spLocks noGrp="1" noChangeArrowheads="1"/>
          </p:cNvSpPr>
          <p:nvPr>
            <p:ph type="title"/>
          </p:nvPr>
        </p:nvSpPr>
        <p:spPr/>
        <p:txBody>
          <a:bodyPr/>
          <a:lstStyle/>
          <a:p>
            <a:pPr eaLnBrk="1" hangingPunct="1"/>
            <a:r>
              <a:rPr lang="en-US" altLang="en-US" sz="2600"/>
              <a:t>Why Use Spring?</a:t>
            </a:r>
          </a:p>
        </p:txBody>
      </p:sp>
      <p:sp>
        <p:nvSpPr>
          <p:cNvPr id="16388" name="Rectangle 3"/>
          <p:cNvSpPr>
            <a:spLocks noGrp="1" noChangeArrowheads="1"/>
          </p:cNvSpPr>
          <p:nvPr>
            <p:ph type="body" idx="1"/>
          </p:nvPr>
        </p:nvSpPr>
        <p:spPr/>
        <p:txBody>
          <a:bodyPr/>
          <a:lstStyle/>
          <a:p>
            <a:pPr eaLnBrk="1" hangingPunct="1"/>
            <a:r>
              <a:rPr lang="en-US" altLang="en-US" sz="2000"/>
              <a:t>Wiring of components through Dependency Injection</a:t>
            </a:r>
          </a:p>
          <a:p>
            <a:pPr lvl="1" eaLnBrk="1" hangingPunct="1"/>
            <a:r>
              <a:rPr lang="en-US" altLang="en-US" sz="1800"/>
              <a:t> Promotes de-coupling among the parts that make the application</a:t>
            </a:r>
          </a:p>
          <a:p>
            <a:pPr eaLnBrk="1" hangingPunct="1"/>
            <a:endParaRPr lang="en-US" altLang="en-US" sz="2000"/>
          </a:p>
          <a:p>
            <a:pPr eaLnBrk="1" hangingPunct="1"/>
            <a:r>
              <a:rPr lang="en-US" altLang="en-US" sz="2000"/>
              <a:t> Design to interfaces</a:t>
            </a:r>
          </a:p>
          <a:p>
            <a:pPr lvl="1" eaLnBrk="1" hangingPunct="1"/>
            <a:r>
              <a:rPr lang="en-US" altLang="en-US" sz="1800"/>
              <a:t> Insulates a user of a functionality from implementation details</a:t>
            </a:r>
          </a:p>
          <a:p>
            <a:pPr eaLnBrk="1" hangingPunct="1">
              <a:buFont typeface="Wingdings" panose="05000000000000000000" pitchFamily="2" charset="2"/>
              <a:buNone/>
            </a:pPr>
            <a:r>
              <a:rPr lang="en-US" altLang="en-US" sz="2000"/>
              <a:t> </a:t>
            </a:r>
          </a:p>
          <a:p>
            <a:pPr eaLnBrk="1" hangingPunct="1"/>
            <a:r>
              <a:rPr lang="en-US" altLang="en-US" sz="2000"/>
              <a:t>Test-Driven Development (TDD)</a:t>
            </a:r>
          </a:p>
          <a:p>
            <a:pPr lvl="1" eaLnBrk="1" hangingPunct="1"/>
            <a:r>
              <a:rPr lang="en-US" altLang="en-US" sz="1800"/>
              <a:t> POJO classes can be tested without being tied up with the framework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C0AA0FE-0E8F-4FBC-9474-C48C0FFBC62A}" type="slidenum">
              <a:rPr lang="en-US" altLang="en-US" smtClean="0"/>
              <a:pPr/>
              <a:t>13</a:t>
            </a:fld>
            <a:endParaRPr lang="en-US" altLang="en-US"/>
          </a:p>
        </p:txBody>
      </p:sp>
      <p:sp>
        <p:nvSpPr>
          <p:cNvPr id="17411" name="Rectangle 2"/>
          <p:cNvSpPr>
            <a:spLocks noGrp="1" noChangeArrowheads="1"/>
          </p:cNvSpPr>
          <p:nvPr>
            <p:ph type="title"/>
          </p:nvPr>
        </p:nvSpPr>
        <p:spPr/>
        <p:txBody>
          <a:bodyPr/>
          <a:lstStyle/>
          <a:p>
            <a:pPr eaLnBrk="1" hangingPunct="1"/>
            <a:r>
              <a:rPr lang="en-US" altLang="en-US" sz="2600"/>
              <a:t>Why Use Spring?</a:t>
            </a:r>
          </a:p>
        </p:txBody>
      </p:sp>
      <p:sp>
        <p:nvSpPr>
          <p:cNvPr id="17412" name="Rectangle 3"/>
          <p:cNvSpPr>
            <a:spLocks noGrp="1" noChangeArrowheads="1"/>
          </p:cNvSpPr>
          <p:nvPr>
            <p:ph type="body" idx="1"/>
          </p:nvPr>
        </p:nvSpPr>
        <p:spPr/>
        <p:txBody>
          <a:bodyPr/>
          <a:lstStyle/>
          <a:p>
            <a:pPr eaLnBrk="1" hangingPunct="1">
              <a:lnSpc>
                <a:spcPct val="90000"/>
              </a:lnSpc>
            </a:pPr>
            <a:r>
              <a:rPr lang="en-US" altLang="en-US"/>
              <a:t> Declarative programming through AOP</a:t>
            </a:r>
          </a:p>
          <a:p>
            <a:pPr lvl="1" eaLnBrk="1" hangingPunct="1">
              <a:lnSpc>
                <a:spcPct val="90000"/>
              </a:lnSpc>
            </a:pPr>
            <a:endParaRPr lang="en-US" altLang="en-US"/>
          </a:p>
          <a:p>
            <a:pPr lvl="1" eaLnBrk="1" hangingPunct="1">
              <a:lnSpc>
                <a:spcPct val="90000"/>
              </a:lnSpc>
            </a:pPr>
            <a:r>
              <a:rPr lang="en-US" altLang="en-US"/>
              <a:t> Easily configured aspects, esp. transaction support</a:t>
            </a:r>
          </a:p>
          <a:p>
            <a:pPr eaLnBrk="1" hangingPunct="1">
              <a:lnSpc>
                <a:spcPct val="90000"/>
              </a:lnSpc>
            </a:pPr>
            <a:endParaRPr lang="en-US" altLang="en-US"/>
          </a:p>
          <a:p>
            <a:pPr eaLnBrk="1" hangingPunct="1">
              <a:lnSpc>
                <a:spcPct val="90000"/>
              </a:lnSpc>
            </a:pPr>
            <a:r>
              <a:rPr lang="en-US" altLang="en-US"/>
              <a:t> Simplify use of popular technologies</a:t>
            </a:r>
          </a:p>
          <a:p>
            <a:pPr lvl="1" eaLnBrk="1" hangingPunct="1">
              <a:lnSpc>
                <a:spcPct val="90000"/>
              </a:lnSpc>
            </a:pPr>
            <a:r>
              <a:rPr lang="en-US" altLang="en-US"/>
              <a:t> Abstractions insulate application from specifics, eliminate redundant code</a:t>
            </a:r>
          </a:p>
          <a:p>
            <a:pPr lvl="2" eaLnBrk="1" hangingPunct="1">
              <a:lnSpc>
                <a:spcPct val="90000"/>
              </a:lnSpc>
            </a:pPr>
            <a:endParaRPr lang="en-US" altLang="en-US" sz="1800"/>
          </a:p>
          <a:p>
            <a:pPr lvl="2" eaLnBrk="1" hangingPunct="1">
              <a:lnSpc>
                <a:spcPct val="90000"/>
              </a:lnSpc>
            </a:pPr>
            <a:r>
              <a:rPr lang="en-US" altLang="en-US" sz="1800"/>
              <a:t> Handle common error conditions</a:t>
            </a:r>
          </a:p>
          <a:p>
            <a:pPr lvl="2" eaLnBrk="1" hangingPunct="1">
              <a:lnSpc>
                <a:spcPct val="90000"/>
              </a:lnSpc>
            </a:pPr>
            <a:endParaRPr lang="en-US" altLang="en-US" sz="1800"/>
          </a:p>
          <a:p>
            <a:pPr lvl="2" eaLnBrk="1" hangingPunct="1">
              <a:lnSpc>
                <a:spcPct val="90000"/>
              </a:lnSpc>
            </a:pPr>
            <a:r>
              <a:rPr lang="en-US" altLang="en-US" sz="1800"/>
              <a:t> Underlying technology specifics still accessible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093E59F-A07A-49FB-BB30-35071489B5E5}" type="slidenum">
              <a:rPr lang="en-US" altLang="en-US" smtClean="0"/>
              <a:pPr/>
              <a:t>14</a:t>
            </a:fld>
            <a:endParaRPr lang="en-US" altLang="en-US"/>
          </a:p>
        </p:txBody>
      </p:sp>
      <p:sp>
        <p:nvSpPr>
          <p:cNvPr id="18435" name="Rectangle 2"/>
          <p:cNvSpPr>
            <a:spLocks noGrp="1" noChangeArrowheads="1"/>
          </p:cNvSpPr>
          <p:nvPr>
            <p:ph type="title"/>
          </p:nvPr>
        </p:nvSpPr>
        <p:spPr/>
        <p:txBody>
          <a:bodyPr/>
          <a:lstStyle/>
          <a:p>
            <a:pPr eaLnBrk="1" hangingPunct="1"/>
            <a:r>
              <a:rPr lang="en-US" altLang="en-US" sz="2600"/>
              <a:t>Why Use Spring?</a:t>
            </a:r>
          </a:p>
        </p:txBody>
      </p:sp>
      <p:sp>
        <p:nvSpPr>
          <p:cNvPr id="18436" name="Rectangle 3"/>
          <p:cNvSpPr>
            <a:spLocks noGrp="1" noChangeArrowheads="1"/>
          </p:cNvSpPr>
          <p:nvPr>
            <p:ph type="body" idx="1"/>
          </p:nvPr>
        </p:nvSpPr>
        <p:spPr/>
        <p:txBody>
          <a:bodyPr/>
          <a:lstStyle/>
          <a:p>
            <a:pPr eaLnBrk="1" hangingPunct="1"/>
            <a:r>
              <a:rPr lang="en-US" altLang="en-US"/>
              <a:t>Conversion of checked exceptions to unchecked</a:t>
            </a:r>
          </a:p>
          <a:p>
            <a:pPr eaLnBrk="1" hangingPunct="1"/>
            <a:r>
              <a:rPr lang="en-US" altLang="en-US"/>
              <a:t>Extremely modular and flexible</a:t>
            </a:r>
          </a:p>
          <a:p>
            <a:pPr eaLnBrk="1" hangingPunct="1"/>
            <a:r>
              <a:rPr lang="en-US" altLang="en-US"/>
              <a:t> Well designed</a:t>
            </a:r>
          </a:p>
          <a:p>
            <a:pPr lvl="1" eaLnBrk="1" hangingPunct="1"/>
            <a:r>
              <a:rPr lang="en-US" altLang="en-US"/>
              <a:t> Easy to extend</a:t>
            </a:r>
          </a:p>
          <a:p>
            <a:pPr lvl="1" eaLnBrk="1" hangingPunct="1"/>
            <a:r>
              <a:rPr lang="en-US" altLang="en-US"/>
              <a:t> Many reusable classes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F31DD4D-E2B4-410A-897E-11DE45D9CABD}" type="slidenum">
              <a:rPr lang="en-US" altLang="en-US" smtClean="0"/>
              <a:pPr/>
              <a:t>15</a:t>
            </a:fld>
            <a:endParaRPr lang="en-US" altLang="en-US"/>
          </a:p>
        </p:txBody>
      </p:sp>
      <p:sp>
        <p:nvSpPr>
          <p:cNvPr id="19459" name="Rectangle 2"/>
          <p:cNvSpPr>
            <a:spLocks noGrp="1" noChangeArrowheads="1"/>
          </p:cNvSpPr>
          <p:nvPr>
            <p:ph type="title"/>
          </p:nvPr>
        </p:nvSpPr>
        <p:spPr/>
        <p:txBody>
          <a:bodyPr/>
          <a:lstStyle/>
          <a:p>
            <a:pPr eaLnBrk="1" hangingPunct="1"/>
            <a:r>
              <a:rPr lang="en-US" altLang="en-US" sz="2600"/>
              <a:t>Why Use Spring?</a:t>
            </a:r>
          </a:p>
        </p:txBody>
      </p:sp>
      <p:sp>
        <p:nvSpPr>
          <p:cNvPr id="19460" name="Rectangle 3"/>
          <p:cNvSpPr>
            <a:spLocks noGrp="1" noChangeArrowheads="1"/>
          </p:cNvSpPr>
          <p:nvPr>
            <p:ph type="body" idx="1"/>
          </p:nvPr>
        </p:nvSpPr>
        <p:spPr/>
        <p:txBody>
          <a:bodyPr/>
          <a:lstStyle/>
          <a:p>
            <a:pPr eaLnBrk="1" hangingPunct="1"/>
            <a:r>
              <a:rPr lang="en-US" altLang="en-US"/>
              <a:t> Integration with other technologies</a:t>
            </a:r>
          </a:p>
          <a:p>
            <a:pPr lvl="1" eaLnBrk="1" hangingPunct="1"/>
            <a:r>
              <a:rPr lang="en-US" altLang="en-US"/>
              <a:t> EJB for J2EE</a:t>
            </a:r>
          </a:p>
          <a:p>
            <a:pPr lvl="1" eaLnBrk="1" hangingPunct="1"/>
            <a:r>
              <a:rPr lang="en-US" altLang="en-US"/>
              <a:t> Hibernate, iBates, JDBC (for data access)</a:t>
            </a:r>
          </a:p>
          <a:p>
            <a:pPr lvl="1" eaLnBrk="1" hangingPunct="1"/>
            <a:r>
              <a:rPr lang="en-US" altLang="en-US"/>
              <a:t> Velocity (for presentation)</a:t>
            </a:r>
          </a:p>
          <a:p>
            <a:pPr lvl="1" eaLnBrk="1" hangingPunct="1"/>
            <a:r>
              <a:rPr lang="en-US" altLang="en-US"/>
              <a:t> Struts and WebWork (For web)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76D2DEA-08FE-4F94-B22F-61F1FFDBB2A6}" type="slidenum">
              <a:rPr lang="en-US" altLang="en-US" smtClean="0"/>
              <a:pPr/>
              <a:t>16</a:t>
            </a:fld>
            <a:endParaRPr lang="en-US" altLang="en-US"/>
          </a:p>
        </p:txBody>
      </p:sp>
      <p:sp>
        <p:nvSpPr>
          <p:cNvPr id="20483" name="Rectangle 4"/>
          <p:cNvSpPr>
            <a:spLocks noGrp="1" noChangeArrowheads="1"/>
          </p:cNvSpPr>
          <p:nvPr>
            <p:ph type="ctrTitle"/>
          </p:nvPr>
        </p:nvSpPr>
        <p:spPr/>
        <p:txBody>
          <a:bodyPr/>
          <a:lstStyle/>
          <a:p>
            <a:pPr eaLnBrk="1" hangingPunct="1"/>
            <a:r>
              <a:rPr lang="en-US" altLang="en-US"/>
              <a:t>Spring Framework Architecture</a:t>
            </a:r>
          </a:p>
        </p:txBody>
      </p:sp>
      <p:sp>
        <p:nvSpPr>
          <p:cNvPr id="20484" name="Rectangle 5"/>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9A29A11-E9F2-45E0-9930-C7E3D61F6082}" type="slidenum">
              <a:rPr lang="en-US" altLang="en-US" smtClean="0"/>
              <a:pPr/>
              <a:t>17</a:t>
            </a:fld>
            <a:endParaRPr lang="en-US" altLang="en-US"/>
          </a:p>
        </p:txBody>
      </p:sp>
      <p:sp>
        <p:nvSpPr>
          <p:cNvPr id="21507" name="Rectangle 2"/>
          <p:cNvSpPr>
            <a:spLocks noGrp="1" noChangeArrowheads="1"/>
          </p:cNvSpPr>
          <p:nvPr>
            <p:ph type="title"/>
          </p:nvPr>
        </p:nvSpPr>
        <p:spPr/>
        <p:txBody>
          <a:bodyPr/>
          <a:lstStyle/>
          <a:p>
            <a:pPr eaLnBrk="1" hangingPunct="1"/>
            <a:r>
              <a:rPr lang="en-US" altLang="en-US" sz="2600" dirty="0"/>
              <a:t>Spring Framework Modules</a:t>
            </a:r>
          </a:p>
        </p:txBody>
      </p:sp>
      <p:pic>
        <p:nvPicPr>
          <p:cNvPr id="21511" name="Picture 7" descr="spring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199"/>
            <a:ext cx="6705600" cy="5029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081AD6D-9010-48EB-922B-08ABB8A435DD}" type="slidenum">
              <a:rPr lang="en-US" altLang="en-US" smtClean="0"/>
              <a:pPr/>
              <a:t>18</a:t>
            </a:fld>
            <a:endParaRPr lang="en-US" altLang="en-US"/>
          </a:p>
        </p:txBody>
      </p:sp>
      <p:sp>
        <p:nvSpPr>
          <p:cNvPr id="27651" name="Rectangle 4"/>
          <p:cNvSpPr>
            <a:spLocks noGrp="1" noChangeArrowheads="1"/>
          </p:cNvSpPr>
          <p:nvPr>
            <p:ph type="ctrTitle"/>
          </p:nvPr>
        </p:nvSpPr>
        <p:spPr/>
        <p:txBody>
          <a:bodyPr/>
          <a:lstStyle/>
          <a:p>
            <a:pPr eaLnBrk="1" hangingPunct="1"/>
            <a:r>
              <a:rPr lang="en-US" altLang="en-US"/>
              <a:t>Usage Scenarios</a:t>
            </a:r>
          </a:p>
        </p:txBody>
      </p:sp>
      <p:sp>
        <p:nvSpPr>
          <p:cNvPr id="27652" name="Rectangle 5"/>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624E476-FD37-41E9-85E2-B2924A67D239}" type="slidenum">
              <a:rPr lang="en-US" altLang="en-US" smtClean="0"/>
              <a:pPr/>
              <a:t>19</a:t>
            </a:fld>
            <a:endParaRPr lang="en-US" altLang="en-US"/>
          </a:p>
        </p:txBody>
      </p:sp>
      <p:sp>
        <p:nvSpPr>
          <p:cNvPr id="28675" name="Rectangle 2"/>
          <p:cNvSpPr>
            <a:spLocks noGrp="1" noChangeArrowheads="1"/>
          </p:cNvSpPr>
          <p:nvPr>
            <p:ph type="title"/>
          </p:nvPr>
        </p:nvSpPr>
        <p:spPr/>
        <p:txBody>
          <a:bodyPr/>
          <a:lstStyle/>
          <a:p>
            <a:pPr eaLnBrk="1" hangingPunct="1"/>
            <a:r>
              <a:rPr lang="en-US" altLang="en-US" sz="2600" b="1"/>
              <a:t>Usage Scenarios</a:t>
            </a:r>
          </a:p>
        </p:txBody>
      </p:sp>
      <p:sp>
        <p:nvSpPr>
          <p:cNvPr id="28676" name="Rectangle 3"/>
          <p:cNvSpPr>
            <a:spLocks noGrp="1" noChangeArrowheads="1"/>
          </p:cNvSpPr>
          <p:nvPr>
            <p:ph type="body" idx="1"/>
          </p:nvPr>
        </p:nvSpPr>
        <p:spPr>
          <a:xfrm>
            <a:off x="566738" y="1828800"/>
            <a:ext cx="8001000" cy="4343400"/>
          </a:xfrm>
        </p:spPr>
        <p:txBody>
          <a:bodyPr/>
          <a:lstStyle/>
          <a:p>
            <a:pPr eaLnBrk="1" hangingPunct="1"/>
            <a:r>
              <a:rPr lang="en-US" altLang="en-US"/>
              <a:t>You can use Spring in all sorts of scenarios, from applets up to fully-fledged enterprise applications using Spring's transaction management functionality and web framework integration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F5E6215-5B6A-4337-BB1F-766A36B5F117}" type="slidenum">
              <a:rPr lang="en-US" altLang="en-US" smtClean="0"/>
              <a:pPr/>
              <a:t>2</a:t>
            </a:fld>
            <a:endParaRPr lang="en-US" altLang="en-US"/>
          </a:p>
        </p:txBody>
      </p:sp>
      <p:sp>
        <p:nvSpPr>
          <p:cNvPr id="5123" name="Rectangle 2"/>
          <p:cNvSpPr>
            <a:spLocks noGrp="1" noChangeArrowheads="1"/>
          </p:cNvSpPr>
          <p:nvPr>
            <p:ph type="title"/>
          </p:nvPr>
        </p:nvSpPr>
        <p:spPr/>
        <p:txBody>
          <a:bodyPr/>
          <a:lstStyle/>
          <a:p>
            <a:pPr eaLnBrk="1" hangingPunct="1"/>
            <a:r>
              <a:rPr lang="en-US" altLang="en-US" sz="2600"/>
              <a:t>Topics</a:t>
            </a:r>
          </a:p>
        </p:txBody>
      </p:sp>
      <p:sp>
        <p:nvSpPr>
          <p:cNvPr id="5124" name="Rectangle 3"/>
          <p:cNvSpPr>
            <a:spLocks noGrp="1" noChangeArrowheads="1"/>
          </p:cNvSpPr>
          <p:nvPr>
            <p:ph type="body" idx="1"/>
          </p:nvPr>
        </p:nvSpPr>
        <p:spPr/>
        <p:txBody>
          <a:bodyPr/>
          <a:lstStyle/>
          <a:p>
            <a:pPr eaLnBrk="1" hangingPunct="1"/>
            <a:r>
              <a:rPr lang="en-US" altLang="en-US" sz="2000" dirty="0"/>
              <a:t> What is Spring framework?</a:t>
            </a:r>
          </a:p>
          <a:p>
            <a:pPr eaLnBrk="1" hangingPunct="1"/>
            <a:r>
              <a:rPr lang="en-US" altLang="en-US" sz="2000" dirty="0"/>
              <a:t> Why Spring framework?</a:t>
            </a:r>
          </a:p>
          <a:p>
            <a:pPr eaLnBrk="1" hangingPunct="1"/>
            <a:r>
              <a:rPr lang="en-US" altLang="en-US" sz="2000" dirty="0"/>
              <a:t> Spring framework architecture</a:t>
            </a:r>
          </a:p>
          <a:p>
            <a:pPr eaLnBrk="1" hangingPunct="1"/>
            <a:r>
              <a:rPr lang="en-US" altLang="en-US" sz="2000" dirty="0"/>
              <a:t> Usage scenario</a:t>
            </a:r>
          </a:p>
          <a:p>
            <a:pPr eaLnBrk="1" hangingPunct="1"/>
            <a:r>
              <a:rPr lang="en-US" altLang="en-US" sz="2000" dirty="0"/>
              <a:t> Dependency Injection (DI)</a:t>
            </a:r>
          </a:p>
          <a:p>
            <a:pPr lvl="1" eaLnBrk="1" hangingPunct="1"/>
            <a:r>
              <a:rPr lang="en-US" altLang="en-US" sz="1800" dirty="0"/>
              <a:t> </a:t>
            </a:r>
            <a:r>
              <a:rPr lang="en-US" altLang="en-US" sz="1800" dirty="0" err="1"/>
              <a:t>BeanFactory</a:t>
            </a:r>
            <a:endParaRPr lang="en-US" altLang="en-US" sz="1800" dirty="0"/>
          </a:p>
          <a:p>
            <a:pPr lvl="1" eaLnBrk="1" hangingPunct="1"/>
            <a:r>
              <a:rPr lang="en-US" altLang="en-US" sz="1800" dirty="0"/>
              <a:t> </a:t>
            </a:r>
            <a:r>
              <a:rPr lang="en-US" altLang="en-US" sz="1800" dirty="0" err="1"/>
              <a:t>Autowiring</a:t>
            </a:r>
            <a:endParaRPr lang="en-US" altLang="en-US" sz="1800" dirty="0"/>
          </a:p>
          <a:p>
            <a:pPr lvl="1" eaLnBrk="1" hangingPunct="1"/>
            <a:r>
              <a:rPr lang="en-US" altLang="en-US" sz="1800" dirty="0"/>
              <a:t> ApplicationContext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04217AA-414E-46E2-AD2D-001CD293A378}" type="slidenum">
              <a:rPr lang="en-US" altLang="en-US" smtClean="0"/>
              <a:pPr/>
              <a:t>20</a:t>
            </a:fld>
            <a:endParaRPr lang="en-US" altLang="en-US"/>
          </a:p>
        </p:txBody>
      </p:sp>
      <p:sp>
        <p:nvSpPr>
          <p:cNvPr id="29699" name="Rectangle 2"/>
          <p:cNvSpPr>
            <a:spLocks noGrp="1" noChangeArrowheads="1"/>
          </p:cNvSpPr>
          <p:nvPr>
            <p:ph type="title"/>
          </p:nvPr>
        </p:nvSpPr>
        <p:spPr>
          <a:xfrm>
            <a:off x="457200" y="274638"/>
            <a:ext cx="8229600" cy="715962"/>
          </a:xfrm>
        </p:spPr>
        <p:txBody>
          <a:bodyPr/>
          <a:lstStyle/>
          <a:p>
            <a:pPr eaLnBrk="1" hangingPunct="1"/>
            <a:r>
              <a:rPr lang="en-US" altLang="en-US" sz="2600"/>
              <a:t>Typical Full-fledged Spring Web</a:t>
            </a:r>
            <a:br>
              <a:rPr lang="en-US" altLang="en-US" sz="2600"/>
            </a:br>
            <a:r>
              <a:rPr lang="en-US" altLang="en-US" sz="2600"/>
              <a:t>Application</a:t>
            </a:r>
          </a:p>
        </p:txBody>
      </p:sp>
      <p:pic>
        <p:nvPicPr>
          <p:cNvPr id="29702" name="Picture 6" descr="overview 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02768"/>
            <a:ext cx="7010400" cy="50641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40C5FFD-957A-4CFF-9F3D-1FE00F05E19B}" type="slidenum">
              <a:rPr lang="en-US" altLang="en-US" smtClean="0"/>
              <a:pPr/>
              <a:t>21</a:t>
            </a:fld>
            <a:endParaRPr lang="en-US" altLang="en-US"/>
          </a:p>
        </p:txBody>
      </p:sp>
      <p:sp>
        <p:nvSpPr>
          <p:cNvPr id="30723" name="Rectangle 2"/>
          <p:cNvSpPr>
            <a:spLocks noGrp="1" noChangeArrowheads="1"/>
          </p:cNvSpPr>
          <p:nvPr>
            <p:ph type="title"/>
          </p:nvPr>
        </p:nvSpPr>
        <p:spPr>
          <a:xfrm>
            <a:off x="457200" y="152400"/>
            <a:ext cx="8229600" cy="990600"/>
          </a:xfrm>
        </p:spPr>
        <p:txBody>
          <a:bodyPr/>
          <a:lstStyle/>
          <a:p>
            <a:pPr eaLnBrk="1" hangingPunct="1"/>
            <a:r>
              <a:rPr lang="en-US" altLang="en-US" sz="2600"/>
              <a:t>Spring Middle-tier Using 3rd party</a:t>
            </a:r>
            <a:br>
              <a:rPr lang="en-US" altLang="en-US" sz="2600"/>
            </a:br>
            <a:r>
              <a:rPr lang="en-US" altLang="en-US" sz="2600"/>
              <a:t>Web Framework</a:t>
            </a:r>
          </a:p>
        </p:txBody>
      </p:sp>
      <p:pic>
        <p:nvPicPr>
          <p:cNvPr id="30726" name="Picture 6" descr="overview thirdparty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1239"/>
            <a:ext cx="6477000" cy="5036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E9E718D-EDA0-4894-9972-C1F3BB30A884}" type="slidenum">
              <a:rPr lang="en-US" altLang="en-US" smtClean="0"/>
              <a:pPr/>
              <a:t>22</a:t>
            </a:fld>
            <a:endParaRPr lang="en-US" altLang="en-US"/>
          </a:p>
        </p:txBody>
      </p:sp>
      <p:sp>
        <p:nvSpPr>
          <p:cNvPr id="31747" name="Rectangle 2"/>
          <p:cNvSpPr>
            <a:spLocks noGrp="1" noChangeArrowheads="1"/>
          </p:cNvSpPr>
          <p:nvPr>
            <p:ph type="title"/>
          </p:nvPr>
        </p:nvSpPr>
        <p:spPr/>
        <p:txBody>
          <a:bodyPr/>
          <a:lstStyle/>
          <a:p>
            <a:pPr eaLnBrk="1" hangingPunct="1"/>
            <a:r>
              <a:rPr lang="en-US" altLang="en-US" sz="2600"/>
              <a:t>Remoting Usage Scenario</a:t>
            </a:r>
          </a:p>
        </p:txBody>
      </p:sp>
      <p:pic>
        <p:nvPicPr>
          <p:cNvPr id="31750" name="Picture 6" descr="overview remo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15705"/>
            <a:ext cx="6477000" cy="50054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489245-7CF5-43F1-9975-70407F338B72}" type="slidenum">
              <a:rPr lang="en-US" altLang="en-US" smtClean="0"/>
              <a:pPr/>
              <a:t>23</a:t>
            </a:fld>
            <a:endParaRPr lang="en-US" altLang="en-US"/>
          </a:p>
        </p:txBody>
      </p:sp>
      <p:sp>
        <p:nvSpPr>
          <p:cNvPr id="33795" name="Rectangle 4"/>
          <p:cNvSpPr>
            <a:spLocks noGrp="1" noChangeArrowheads="1"/>
          </p:cNvSpPr>
          <p:nvPr>
            <p:ph type="ctrTitle"/>
          </p:nvPr>
        </p:nvSpPr>
        <p:spPr/>
        <p:txBody>
          <a:bodyPr/>
          <a:lstStyle/>
          <a:p>
            <a:pPr eaLnBrk="1" hangingPunct="1"/>
            <a:r>
              <a:rPr lang="en-US" altLang="en-US" dirty="0"/>
              <a:t>The IOC Container and Dependency Injection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217BB87-5BAA-4CDC-A117-572189099DE4}" type="slidenum">
              <a:rPr lang="en-US" altLang="en-US" smtClean="0"/>
              <a:pPr/>
              <a:t>24</a:t>
            </a:fld>
            <a:endParaRPr lang="en-US" altLang="en-US"/>
          </a:p>
        </p:txBody>
      </p:sp>
      <p:sp>
        <p:nvSpPr>
          <p:cNvPr id="36867" name="Rectangle 4"/>
          <p:cNvSpPr>
            <a:spLocks noGrp="1" noChangeArrowheads="1"/>
          </p:cNvSpPr>
          <p:nvPr>
            <p:ph type="ctrTitle"/>
          </p:nvPr>
        </p:nvSpPr>
        <p:spPr/>
        <p:txBody>
          <a:bodyPr/>
          <a:lstStyle/>
          <a:p>
            <a:pPr eaLnBrk="1" hangingPunct="1"/>
            <a:r>
              <a:rPr lang="en-US" altLang="en-US"/>
              <a:t>Dependency Injection (DI):</a:t>
            </a:r>
            <a:br>
              <a:rPr lang="en-US" altLang="en-US"/>
            </a:br>
            <a:r>
              <a:rPr lang="en-US" altLang="en-US"/>
              <a:t>Basic concept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FD2A3D3-11E4-4623-A591-8F119303759C}" type="slidenum">
              <a:rPr lang="en-US" altLang="en-US" smtClean="0"/>
              <a:pPr/>
              <a:t>25</a:t>
            </a:fld>
            <a:endParaRPr lang="en-US" altLang="en-US"/>
          </a:p>
        </p:txBody>
      </p:sp>
      <p:sp>
        <p:nvSpPr>
          <p:cNvPr id="37891" name="Rectangle 2"/>
          <p:cNvSpPr>
            <a:spLocks noGrp="1" noChangeArrowheads="1"/>
          </p:cNvSpPr>
          <p:nvPr>
            <p:ph type="title"/>
          </p:nvPr>
        </p:nvSpPr>
        <p:spPr/>
        <p:txBody>
          <a:bodyPr/>
          <a:lstStyle/>
          <a:p>
            <a:pPr eaLnBrk="1" hangingPunct="1"/>
            <a:r>
              <a:rPr lang="en-US" altLang="en-US" sz="2600" b="1">
                <a:latin typeface="Albany-Bold" charset="0"/>
              </a:rPr>
              <a:t>Spring Dependency Injection</a:t>
            </a:r>
          </a:p>
        </p:txBody>
      </p:sp>
      <p:sp>
        <p:nvSpPr>
          <p:cNvPr id="37892" name="Rectangle 3"/>
          <p:cNvSpPr>
            <a:spLocks noGrp="1" noChangeArrowheads="1"/>
          </p:cNvSpPr>
          <p:nvPr>
            <p:ph type="body" idx="1"/>
          </p:nvPr>
        </p:nvSpPr>
        <p:spPr/>
        <p:txBody>
          <a:bodyPr/>
          <a:lstStyle/>
          <a:p>
            <a:pPr eaLnBrk="1" hangingPunct="1"/>
            <a:r>
              <a:rPr lang="en-US" altLang="en-US">
                <a:latin typeface="Albany" charset="0"/>
              </a:rPr>
              <a:t>A kind of Inversion of Control (IoC)</a:t>
            </a:r>
          </a:p>
          <a:p>
            <a:pPr eaLnBrk="1" hangingPunct="1"/>
            <a:r>
              <a:rPr lang="en-US" altLang="en-US">
                <a:latin typeface="Albany" charset="0"/>
              </a:rPr>
              <a:t>“Container” resolves (injects) dependencies of components by setting implementation object (push)</a:t>
            </a:r>
          </a:p>
          <a:p>
            <a:pPr lvl="1" eaLnBrk="1" hangingPunct="1"/>
            <a:r>
              <a:rPr lang="en-US" altLang="en-US">
                <a:solidFill>
                  <a:schemeClr val="folHlink"/>
                </a:solidFill>
                <a:latin typeface="Albany" charset="0"/>
              </a:rPr>
              <a:t>As opposed to component instantiating or Service Locator pattern where component locates implementation (pull)</a:t>
            </a:r>
          </a:p>
          <a:p>
            <a:pPr eaLnBrk="1" hangingPunct="1"/>
            <a:r>
              <a:rPr lang="en-US" altLang="en-US">
                <a:latin typeface="StarSymbol" charset="0"/>
              </a:rPr>
              <a:t> </a:t>
            </a:r>
            <a:r>
              <a:rPr lang="en-US" altLang="en-US">
                <a:latin typeface="Albany" charset="0"/>
              </a:rPr>
              <a:t>Martin Fowler calls Dependency Injection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D03A739-53DB-40B0-B9A9-616856C9969A}" type="slidenum">
              <a:rPr lang="en-US" altLang="en-US" smtClean="0"/>
              <a:pPr/>
              <a:t>26</a:t>
            </a:fld>
            <a:endParaRPr lang="en-US" altLang="en-US"/>
          </a:p>
        </p:txBody>
      </p:sp>
      <p:sp>
        <p:nvSpPr>
          <p:cNvPr id="39939" name="Rectangle 2"/>
          <p:cNvSpPr>
            <a:spLocks noGrp="1" noChangeArrowheads="1"/>
          </p:cNvSpPr>
          <p:nvPr>
            <p:ph type="title"/>
          </p:nvPr>
        </p:nvSpPr>
        <p:spPr/>
        <p:txBody>
          <a:bodyPr/>
          <a:lstStyle/>
          <a:p>
            <a:pPr eaLnBrk="1" hangingPunct="1"/>
            <a:r>
              <a:rPr lang="en-US" altLang="en-US"/>
              <a:t>Two Dependency Injection Variants</a:t>
            </a:r>
          </a:p>
        </p:txBody>
      </p:sp>
      <p:sp>
        <p:nvSpPr>
          <p:cNvPr id="39940" name="Rectangle 3"/>
          <p:cNvSpPr>
            <a:spLocks noGrp="1" noChangeArrowheads="1"/>
          </p:cNvSpPr>
          <p:nvPr>
            <p:ph type="body" idx="1"/>
          </p:nvPr>
        </p:nvSpPr>
        <p:spPr/>
        <p:txBody>
          <a:bodyPr/>
          <a:lstStyle/>
          <a:p>
            <a:pPr eaLnBrk="1" hangingPunct="1"/>
            <a:r>
              <a:rPr lang="en-US" altLang="en-US"/>
              <a:t> Constructor dependency Injection</a:t>
            </a:r>
          </a:p>
          <a:p>
            <a:pPr lvl="1" eaLnBrk="1" hangingPunct="1"/>
            <a:r>
              <a:rPr lang="en-US" altLang="en-US"/>
              <a:t>Dependencies are provided through the constructors of the component</a:t>
            </a:r>
          </a:p>
          <a:p>
            <a:pPr eaLnBrk="1" hangingPunct="1"/>
            <a:r>
              <a:rPr lang="en-US" altLang="en-US"/>
              <a:t> Setter dependency injection</a:t>
            </a:r>
          </a:p>
          <a:p>
            <a:pPr lvl="1" eaLnBrk="1" hangingPunct="1"/>
            <a:r>
              <a:rPr lang="en-US" altLang="en-US"/>
              <a:t>Dependencies are provided through the JavaBean style setter methods of the component</a:t>
            </a:r>
          </a:p>
          <a:p>
            <a:pPr lvl="1" eaLnBrk="1" hangingPunct="1"/>
            <a:r>
              <a:rPr lang="en-US" altLang="en-US"/>
              <a:t>More popular than Constructor dependency injection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3D80926-D368-4509-B02A-0C71CBEBDB74}" type="slidenum">
              <a:rPr lang="en-US" altLang="en-US" smtClean="0"/>
              <a:pPr/>
              <a:t>27</a:t>
            </a:fld>
            <a:endParaRPr lang="en-US" altLang="en-US"/>
          </a:p>
        </p:txBody>
      </p:sp>
      <p:sp>
        <p:nvSpPr>
          <p:cNvPr id="40963" name="Rectangle 2"/>
          <p:cNvSpPr>
            <a:spLocks noGrp="1" noChangeArrowheads="1"/>
          </p:cNvSpPr>
          <p:nvPr>
            <p:ph type="title"/>
          </p:nvPr>
        </p:nvSpPr>
        <p:spPr/>
        <p:txBody>
          <a:bodyPr/>
          <a:lstStyle/>
          <a:p>
            <a:pPr eaLnBrk="1" hangingPunct="1"/>
            <a:r>
              <a:rPr lang="en-US" altLang="en-US"/>
              <a:t>Constructor Dependency Injection</a:t>
            </a:r>
          </a:p>
        </p:txBody>
      </p:sp>
      <p:sp>
        <p:nvSpPr>
          <p:cNvPr id="40964" name="Rectangle 3"/>
          <p:cNvSpPr>
            <a:spLocks noGrp="1" noChangeArrowheads="1"/>
          </p:cNvSpPr>
          <p:nvPr>
            <p:ph type="body" idx="1"/>
          </p:nvPr>
        </p:nvSpPr>
        <p:spPr>
          <a:solidFill>
            <a:schemeClr val="bg1"/>
          </a:solidFill>
          <a:ln>
            <a:solidFill>
              <a:schemeClr val="folHlink"/>
            </a:solidFill>
            <a:miter lim="800000"/>
            <a:headEnd/>
            <a:tailEnd/>
          </a:ln>
        </p:spPr>
        <p:txBody>
          <a:bodyPr/>
          <a:lstStyle/>
          <a:p>
            <a:pPr eaLnBrk="1" hangingPunct="1">
              <a:buFont typeface="Wingdings" panose="05000000000000000000" pitchFamily="2" charset="2"/>
              <a:buNone/>
            </a:pPr>
            <a:r>
              <a:rPr lang="en-US" altLang="en-US"/>
              <a:t>public class </a:t>
            </a:r>
            <a:r>
              <a:rPr lang="en-US" altLang="en-US">
                <a:solidFill>
                  <a:srgbClr val="CC3300"/>
                </a:solidFill>
              </a:rPr>
              <a:t>ConstructorInjection</a:t>
            </a:r>
            <a:r>
              <a:rPr lang="en-US" altLang="en-US"/>
              <a:t> {</a:t>
            </a:r>
          </a:p>
          <a:p>
            <a:pPr eaLnBrk="1" hangingPunct="1">
              <a:buFont typeface="Wingdings" panose="05000000000000000000" pitchFamily="2" charset="2"/>
              <a:buNone/>
            </a:pPr>
            <a:r>
              <a:rPr lang="en-US" altLang="en-US"/>
              <a:t>	private Dependency dep;</a:t>
            </a:r>
          </a:p>
          <a:p>
            <a:pPr eaLnBrk="1" hangingPunct="1">
              <a:buFont typeface="Wingdings" panose="05000000000000000000" pitchFamily="2" charset="2"/>
              <a:buNone/>
            </a:pPr>
            <a:r>
              <a:rPr lang="en-US" altLang="en-US"/>
              <a:t>	public ConstructorInjection(Dependency dep) {</a:t>
            </a:r>
          </a:p>
          <a:p>
            <a:pPr eaLnBrk="1" hangingPunct="1">
              <a:buFont typeface="Wingdings" panose="05000000000000000000" pitchFamily="2" charset="2"/>
              <a:buNone/>
            </a:pPr>
            <a:r>
              <a:rPr lang="en-US" altLang="en-US"/>
              <a:t>			this.dep = dep;</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BD8A076-EF33-4DA3-961A-85F64ABB9955}" type="slidenum">
              <a:rPr lang="en-US" altLang="en-US" smtClean="0"/>
              <a:pPr/>
              <a:t>28</a:t>
            </a:fld>
            <a:endParaRPr lang="en-US" altLang="en-US"/>
          </a:p>
        </p:txBody>
      </p:sp>
      <p:sp>
        <p:nvSpPr>
          <p:cNvPr id="41987" name="Rectangle 2"/>
          <p:cNvSpPr>
            <a:spLocks noGrp="1" noChangeArrowheads="1"/>
          </p:cNvSpPr>
          <p:nvPr>
            <p:ph type="title"/>
          </p:nvPr>
        </p:nvSpPr>
        <p:spPr/>
        <p:txBody>
          <a:bodyPr/>
          <a:lstStyle/>
          <a:p>
            <a:pPr eaLnBrk="1" hangingPunct="1"/>
            <a:r>
              <a:rPr lang="en-US" altLang="en-US" sz="2600"/>
              <a:t>Setter Dependency Injection</a:t>
            </a:r>
          </a:p>
        </p:txBody>
      </p:sp>
      <p:sp>
        <p:nvSpPr>
          <p:cNvPr id="41988" name="Rectangle 3"/>
          <p:cNvSpPr>
            <a:spLocks noGrp="1" noChangeArrowheads="1"/>
          </p:cNvSpPr>
          <p:nvPr>
            <p:ph type="body" idx="1"/>
          </p:nvPr>
        </p:nvSpPr>
        <p:spPr>
          <a:solidFill>
            <a:schemeClr val="bg1"/>
          </a:solidFill>
          <a:ln>
            <a:solidFill>
              <a:schemeClr val="folHlink"/>
            </a:solidFill>
            <a:miter lim="800000"/>
            <a:headEnd/>
            <a:tailEnd/>
          </a:ln>
        </p:spPr>
        <p:txBody>
          <a:bodyPr/>
          <a:lstStyle/>
          <a:p>
            <a:pPr eaLnBrk="1" hangingPunct="1">
              <a:buFont typeface="Wingdings" panose="05000000000000000000" pitchFamily="2" charset="2"/>
              <a:buNone/>
            </a:pPr>
            <a:r>
              <a:rPr lang="en-US" altLang="en-US"/>
              <a:t>public class </a:t>
            </a:r>
            <a:r>
              <a:rPr lang="en-US" altLang="en-US">
                <a:solidFill>
                  <a:srgbClr val="CC3300"/>
                </a:solidFill>
              </a:rPr>
              <a:t>SetterInjection</a:t>
            </a:r>
            <a:r>
              <a:rPr lang="en-US" altLang="en-US"/>
              <a:t> {</a:t>
            </a:r>
          </a:p>
          <a:p>
            <a:pPr eaLnBrk="1" hangingPunct="1">
              <a:buFont typeface="Wingdings" panose="05000000000000000000" pitchFamily="2" charset="2"/>
              <a:buNone/>
            </a:pPr>
            <a:r>
              <a:rPr lang="en-US" altLang="en-US"/>
              <a:t>	private Dependency dep;</a:t>
            </a:r>
          </a:p>
          <a:p>
            <a:pPr eaLnBrk="1" hangingPunct="1">
              <a:buFont typeface="Wingdings" panose="05000000000000000000" pitchFamily="2" charset="2"/>
              <a:buNone/>
            </a:pPr>
            <a:r>
              <a:rPr lang="en-US" altLang="en-US"/>
              <a:t>	public void setMyDependency(Dependency dep) {</a:t>
            </a:r>
          </a:p>
          <a:p>
            <a:pPr eaLnBrk="1" hangingPunct="1">
              <a:buFont typeface="Wingdings" panose="05000000000000000000" pitchFamily="2" charset="2"/>
              <a:buNone/>
            </a:pPr>
            <a:r>
              <a:rPr lang="en-US" altLang="en-US"/>
              <a:t>			this.dep = dep;</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7EFB6BF-1AB6-45B1-A27A-8BE125C9043C}" type="slidenum">
              <a:rPr lang="en-US" altLang="en-US" smtClean="0"/>
              <a:pPr/>
              <a:t>29</a:t>
            </a:fld>
            <a:endParaRPr lang="en-US" altLang="en-US"/>
          </a:p>
        </p:txBody>
      </p:sp>
      <p:sp>
        <p:nvSpPr>
          <p:cNvPr id="43011" name="Rectangle 4"/>
          <p:cNvSpPr>
            <a:spLocks noGrp="1" noChangeArrowheads="1"/>
          </p:cNvSpPr>
          <p:nvPr>
            <p:ph type="ctrTitle"/>
          </p:nvPr>
        </p:nvSpPr>
        <p:spPr/>
        <p:txBody>
          <a:bodyPr/>
          <a:lstStyle/>
          <a:p>
            <a:pPr eaLnBrk="1" hangingPunct="1"/>
            <a:r>
              <a:rPr lang="en-US" altLang="en-US"/>
              <a:t>Dependency Injection (DI):</a:t>
            </a:r>
            <a:br>
              <a:rPr lang="en-US" altLang="en-US"/>
            </a:br>
            <a:r>
              <a:rPr lang="en-US" altLang="en-US"/>
              <a:t>DI Support in Spring</a:t>
            </a:r>
          </a:p>
        </p:txBody>
      </p:sp>
      <p:sp>
        <p:nvSpPr>
          <p:cNvPr id="43012" name="Rectangle 6"/>
          <p:cNvSpPr>
            <a:spLocks noGrp="1" noChangeArrowheads="1"/>
          </p:cNvSpPr>
          <p:nvPr>
            <p:ph type="subTitle" idx="1"/>
          </p:nvPr>
        </p:nvSpPr>
        <p:spPr/>
        <p:txBody>
          <a:bodyPr/>
          <a:lstStyle/>
          <a:p>
            <a:pPr eaLnBrk="1" hangingPunct="1"/>
            <a:r>
              <a:rPr lang="en-US" altLang="en-US"/>
              <a:t>Beans and Containers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299AB0C-868A-42C9-A11A-41AA122DCEF6}" type="slidenum">
              <a:rPr lang="en-US" altLang="en-US" smtClean="0"/>
              <a:pPr/>
              <a:t>3</a:t>
            </a:fld>
            <a:endParaRPr lang="en-US" altLang="en-US"/>
          </a:p>
        </p:txBody>
      </p:sp>
      <p:sp>
        <p:nvSpPr>
          <p:cNvPr id="6147" name="Rectangle 4"/>
          <p:cNvSpPr>
            <a:spLocks noGrp="1" noChangeArrowheads="1"/>
          </p:cNvSpPr>
          <p:nvPr>
            <p:ph type="ctrTitle"/>
          </p:nvPr>
        </p:nvSpPr>
        <p:spPr/>
        <p:txBody>
          <a:bodyPr/>
          <a:lstStyle/>
          <a:p>
            <a:pPr eaLnBrk="1" hangingPunct="1"/>
            <a:r>
              <a:rPr lang="en-US" altLang="en-US"/>
              <a:t>Introduction to Spring Framework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D2AF369-171C-40F6-ADDF-A0E40758590D}" type="slidenum">
              <a:rPr lang="en-US" altLang="en-US" smtClean="0"/>
              <a:pPr/>
              <a:t>30</a:t>
            </a:fld>
            <a:endParaRPr lang="en-US" altLang="en-US"/>
          </a:p>
        </p:txBody>
      </p:sp>
      <p:sp>
        <p:nvSpPr>
          <p:cNvPr id="44035" name="Rectangle 2"/>
          <p:cNvSpPr>
            <a:spLocks noGrp="1" noChangeArrowheads="1"/>
          </p:cNvSpPr>
          <p:nvPr>
            <p:ph type="title"/>
          </p:nvPr>
        </p:nvSpPr>
        <p:spPr/>
        <p:txBody>
          <a:bodyPr/>
          <a:lstStyle/>
          <a:p>
            <a:pPr eaLnBrk="1" hangingPunct="1"/>
            <a:r>
              <a:rPr lang="en-US" altLang="en-US"/>
              <a:t>Beans</a:t>
            </a:r>
          </a:p>
        </p:txBody>
      </p:sp>
      <p:sp>
        <p:nvSpPr>
          <p:cNvPr id="44036" name="Rectangle 3"/>
          <p:cNvSpPr>
            <a:spLocks noGrp="1" noChangeArrowheads="1"/>
          </p:cNvSpPr>
          <p:nvPr>
            <p:ph type="body" idx="1"/>
          </p:nvPr>
        </p:nvSpPr>
        <p:spPr/>
        <p:txBody>
          <a:bodyPr/>
          <a:lstStyle/>
          <a:p>
            <a:pPr eaLnBrk="1" hangingPunct="1"/>
            <a:r>
              <a:rPr lang="en-US" altLang="en-US"/>
              <a:t>In Spring, those objects that form the backbone of your application and that are managed by the Spring IoC </a:t>
            </a:r>
            <a:r>
              <a:rPr lang="en-US" altLang="en-US" i="1"/>
              <a:t>container</a:t>
            </a:r>
            <a:r>
              <a:rPr lang="en-US" altLang="en-US"/>
              <a:t> are referred to as </a:t>
            </a:r>
            <a:r>
              <a:rPr lang="en-US" altLang="en-US" i="1"/>
              <a:t>beans</a:t>
            </a:r>
            <a:r>
              <a:rPr lang="en-US" altLang="en-US"/>
              <a:t>.</a:t>
            </a:r>
          </a:p>
          <a:p>
            <a:pPr eaLnBrk="1" hangingPunct="1"/>
            <a:r>
              <a:rPr lang="en-US" altLang="en-US"/>
              <a:t> A bean is simply an object that is instantiated, assembled and otherwise managed by a Spring IoC container</a:t>
            </a:r>
          </a:p>
          <a:p>
            <a:pPr lvl="1" eaLnBrk="1" hangingPunct="1"/>
            <a:r>
              <a:rPr lang="en-US" altLang="en-US"/>
              <a:t>there is nothing special about a bean (it is in all other respects one of probably many objects in your application).</a:t>
            </a:r>
          </a:p>
          <a:p>
            <a:pPr eaLnBrk="1" hangingPunct="1"/>
            <a:r>
              <a:rPr lang="en-US" altLang="en-US"/>
              <a:t>These beans, and the </a:t>
            </a:r>
            <a:r>
              <a:rPr lang="en-US" altLang="en-US" i="1"/>
              <a:t>dependencies</a:t>
            </a:r>
            <a:r>
              <a:rPr lang="en-US" altLang="en-US"/>
              <a:t> between them, are reflected in the </a:t>
            </a:r>
            <a:r>
              <a:rPr lang="en-US" altLang="en-US" i="1"/>
              <a:t>configuration metadata</a:t>
            </a:r>
            <a:r>
              <a:rPr lang="en-US" altLang="en-US"/>
              <a:t> used by a container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CD57D3-DC7B-4511-BD58-09EB61622CF7}"/>
              </a:ext>
            </a:extLst>
          </p:cNvPr>
          <p:cNvSpPr>
            <a:spLocks noGrp="1"/>
          </p:cNvSpPr>
          <p:nvPr>
            <p:ph type="title"/>
          </p:nvPr>
        </p:nvSpPr>
        <p:spPr/>
        <p:txBody>
          <a:bodyPr/>
          <a:lstStyle/>
          <a:p>
            <a:pPr eaLnBrk="1" hangingPunct="1"/>
            <a:r>
              <a:rPr lang="en-US" altLang="en-US" b="1"/>
              <a:t>The IoC container</a:t>
            </a:r>
            <a:endParaRPr lang="en-US" altLang="en-US"/>
          </a:p>
        </p:txBody>
      </p:sp>
      <p:sp>
        <p:nvSpPr>
          <p:cNvPr id="3" name="Content Placeholder 2">
            <a:extLst>
              <a:ext uri="{FF2B5EF4-FFF2-40B4-BE49-F238E27FC236}">
                <a16:creationId xmlns:a16="http://schemas.microsoft.com/office/drawing/2014/main" id="{F5474A13-70B2-46D0-9E3E-276E39107349}"/>
              </a:ext>
            </a:extLst>
          </p:cNvPr>
          <p:cNvSpPr>
            <a:spLocks noGrp="1"/>
          </p:cNvSpPr>
          <p:nvPr>
            <p:ph idx="1"/>
          </p:nvPr>
        </p:nvSpPr>
        <p:spPr/>
        <p:txBody>
          <a:bodyPr>
            <a:normAutofit fontScale="92500" lnSpcReduction="20000"/>
          </a:bodyPr>
          <a:lstStyle/>
          <a:p>
            <a:pPr eaLnBrk="1" hangingPunct="1">
              <a:defRPr/>
            </a:pPr>
            <a:r>
              <a:rPr lang="en-US" dirty="0"/>
              <a:t>The </a:t>
            </a:r>
            <a:r>
              <a:rPr lang="en-US" dirty="0" err="1">
                <a:solidFill>
                  <a:srgbClr val="C00000"/>
                </a:solidFill>
              </a:rPr>
              <a:t>org.springframework.beans</a:t>
            </a:r>
            <a:r>
              <a:rPr lang="en-US" dirty="0"/>
              <a:t> and </a:t>
            </a:r>
            <a:r>
              <a:rPr lang="en-US" dirty="0" err="1">
                <a:solidFill>
                  <a:srgbClr val="C00000"/>
                </a:solidFill>
              </a:rPr>
              <a:t>org.springframework.context</a:t>
            </a:r>
            <a:r>
              <a:rPr lang="en-US" dirty="0">
                <a:solidFill>
                  <a:srgbClr val="C00000"/>
                </a:solidFill>
              </a:rPr>
              <a:t> packages </a:t>
            </a:r>
            <a:r>
              <a:rPr lang="en-US" dirty="0"/>
              <a:t>provide the basis for the Spring Framework's </a:t>
            </a:r>
            <a:r>
              <a:rPr lang="en-US" dirty="0" err="1"/>
              <a:t>IoC</a:t>
            </a:r>
            <a:r>
              <a:rPr lang="en-US" dirty="0"/>
              <a:t> container.</a:t>
            </a:r>
          </a:p>
          <a:p>
            <a:pPr eaLnBrk="1" hangingPunct="1">
              <a:defRPr/>
            </a:pPr>
            <a:r>
              <a:rPr lang="en-US" dirty="0"/>
              <a:t>The </a:t>
            </a:r>
            <a:r>
              <a:rPr lang="en-US" dirty="0">
                <a:solidFill>
                  <a:srgbClr val="FF0000"/>
                </a:solidFill>
              </a:rPr>
              <a:t>BeanFactory</a:t>
            </a:r>
            <a:r>
              <a:rPr lang="en-US" dirty="0"/>
              <a:t> interface provides an advanced configuration mechanism capable of managing objects of any nature.</a:t>
            </a:r>
          </a:p>
          <a:p>
            <a:pPr eaLnBrk="1" hangingPunct="1">
              <a:defRPr/>
            </a:pPr>
            <a:r>
              <a:rPr lang="en-US" dirty="0"/>
              <a:t>The </a:t>
            </a:r>
            <a:r>
              <a:rPr lang="en-US" dirty="0">
                <a:solidFill>
                  <a:srgbClr val="FF0000"/>
                </a:solidFill>
              </a:rPr>
              <a:t>ApplicationContext</a:t>
            </a:r>
            <a:r>
              <a:rPr lang="en-US" dirty="0"/>
              <a:t> interface builds on top of the BeanFactory (it is a sub-interface) and adds other functionality such as</a:t>
            </a:r>
          </a:p>
          <a:p>
            <a:pPr lvl="1" eaLnBrk="1" hangingPunct="1">
              <a:defRPr/>
            </a:pPr>
            <a:r>
              <a:rPr lang="en-US" dirty="0"/>
              <a:t>easier integration with Spring's AOP features</a:t>
            </a:r>
          </a:p>
          <a:p>
            <a:pPr lvl="1" eaLnBrk="1" hangingPunct="1">
              <a:defRPr/>
            </a:pPr>
            <a:r>
              <a:rPr lang="en-US" dirty="0"/>
              <a:t>message resource handling (for use in internationalization),</a:t>
            </a:r>
          </a:p>
          <a:p>
            <a:pPr lvl="1" eaLnBrk="1" hangingPunct="1">
              <a:defRPr/>
            </a:pPr>
            <a:r>
              <a:rPr lang="en-US" dirty="0"/>
              <a:t>event propagation, and application-layer specific contexts such as the </a:t>
            </a:r>
            <a:r>
              <a:rPr lang="en-US" dirty="0" err="1"/>
              <a:t>WebApplicationContext</a:t>
            </a:r>
            <a:r>
              <a:rPr lang="en-US" dirty="0"/>
              <a:t> for use in web applications.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F76B1E9-CF9C-43CF-9E91-62B2FCCACFFE}"/>
              </a:ext>
            </a:extLst>
          </p:cNvPr>
          <p:cNvSpPr>
            <a:spLocks noGrp="1"/>
          </p:cNvSpPr>
          <p:nvPr>
            <p:ph type="title"/>
          </p:nvPr>
        </p:nvSpPr>
        <p:spPr/>
        <p:txBody>
          <a:bodyPr/>
          <a:lstStyle/>
          <a:p>
            <a:pPr eaLnBrk="1" hangingPunct="1"/>
            <a:r>
              <a:rPr lang="en-US" altLang="en-US" b="1"/>
              <a:t>The container</a:t>
            </a:r>
            <a:endParaRPr lang="en-US" altLang="en-US"/>
          </a:p>
        </p:txBody>
      </p:sp>
      <p:sp>
        <p:nvSpPr>
          <p:cNvPr id="19459" name="Content Placeholder 2">
            <a:extLst>
              <a:ext uri="{FF2B5EF4-FFF2-40B4-BE49-F238E27FC236}">
                <a16:creationId xmlns:a16="http://schemas.microsoft.com/office/drawing/2014/main" id="{F5AF38F4-6B06-486E-B920-BE15CF9A32A2}"/>
              </a:ext>
            </a:extLst>
          </p:cNvPr>
          <p:cNvSpPr>
            <a:spLocks noGrp="1"/>
          </p:cNvSpPr>
          <p:nvPr>
            <p:ph idx="1"/>
          </p:nvPr>
        </p:nvSpPr>
        <p:spPr/>
        <p:txBody>
          <a:bodyPr/>
          <a:lstStyle/>
          <a:p>
            <a:pPr eaLnBrk="1" hangingPunct="1"/>
            <a:r>
              <a:rPr lang="en-US" altLang="en-US"/>
              <a:t>The org.springframework.beans.factory.BeanFactory is the actual representation of the Spring IoC </a:t>
            </a:r>
            <a:r>
              <a:rPr lang="en-US" altLang="en-US" i="1"/>
              <a:t>container</a:t>
            </a:r>
            <a:r>
              <a:rPr lang="en-US" altLang="en-US"/>
              <a:t> that is responsible for containing and otherwise managing the aforementioned beans.</a:t>
            </a:r>
          </a:p>
          <a:p>
            <a:pPr eaLnBrk="1" hangingPunct="1"/>
            <a:r>
              <a:rPr lang="en-US" altLang="en-US"/>
              <a:t>The BeanFactory interface is the central IoC container interface in Spring.</a:t>
            </a:r>
          </a:p>
          <a:p>
            <a:pPr eaLnBrk="1" hangingPunct="1"/>
            <a:r>
              <a:rPr lang="en-US" altLang="en-US"/>
              <a:t>Its responsibilities include instantiating or sourcing application objects, configuring such objects, and assembling the dependencies between these objects.</a:t>
            </a:r>
          </a:p>
          <a:p>
            <a:pPr eaLnBrk="1" hangingPunct="1"/>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FB2EBD-7FD2-457C-A13F-E5B093DD83A8}" type="slidenum">
              <a:rPr lang="en-US" altLang="en-US" smtClean="0"/>
              <a:pPr/>
              <a:t>33</a:t>
            </a:fld>
            <a:endParaRPr lang="en-US" altLang="en-US"/>
          </a:p>
        </p:txBody>
      </p:sp>
      <p:sp>
        <p:nvSpPr>
          <p:cNvPr id="75779" name="Rectangle 2"/>
          <p:cNvSpPr>
            <a:spLocks noGrp="1" noChangeArrowheads="1"/>
          </p:cNvSpPr>
          <p:nvPr>
            <p:ph type="title"/>
          </p:nvPr>
        </p:nvSpPr>
        <p:spPr/>
        <p:txBody>
          <a:bodyPr/>
          <a:lstStyle/>
          <a:p>
            <a:pPr eaLnBrk="1" hangingPunct="1"/>
            <a:r>
              <a:rPr lang="en-US" altLang="en-US"/>
              <a:t>Important Application Contexts</a:t>
            </a:r>
          </a:p>
        </p:txBody>
      </p:sp>
      <p:sp>
        <p:nvSpPr>
          <p:cNvPr id="75780" name="Rectangle 3"/>
          <p:cNvSpPr>
            <a:spLocks noGrp="1" noChangeArrowheads="1"/>
          </p:cNvSpPr>
          <p:nvPr>
            <p:ph type="body" idx="1"/>
          </p:nvPr>
        </p:nvSpPr>
        <p:spPr/>
        <p:txBody>
          <a:bodyPr/>
          <a:lstStyle/>
          <a:p>
            <a:pPr eaLnBrk="1" hangingPunct="1"/>
            <a:r>
              <a:rPr lang="en-US" altLang="en-US" dirty="0" err="1"/>
              <a:t>ClassPathXmlApplicationContext</a:t>
            </a:r>
            <a:endParaRPr lang="en-US" altLang="en-US" dirty="0"/>
          </a:p>
          <a:p>
            <a:pPr eaLnBrk="1" hangingPunct="1"/>
            <a:r>
              <a:rPr lang="en-US" altLang="en-US" dirty="0" err="1"/>
              <a:t>WebApplicationContext</a:t>
            </a:r>
            <a:endParaRPr lang="en-US" altLang="en-US" dirty="0"/>
          </a:p>
          <a:p>
            <a:pPr eaLnBrk="1" hangingPunct="1"/>
            <a:r>
              <a:rPr lang="en-US" altLang="en-US" dirty="0" err="1"/>
              <a:t>FileSystemApplicationContext</a:t>
            </a:r>
            <a:endParaRPr lang="en-US" altLang="en-US" dirty="0"/>
          </a:p>
          <a:p>
            <a:pPr eaLnBrk="1" hangingPunct="1"/>
            <a:r>
              <a:rPr lang="en-US" altLang="en-US" dirty="0" err="1"/>
              <a:t>AnnotationConfigApplicationContext</a:t>
            </a:r>
            <a:endParaRPr lang="en-US" altLang="en-US" dirty="0"/>
          </a:p>
        </p:txBody>
      </p:sp>
    </p:spTree>
    <p:extLst>
      <p:ext uri="{BB962C8B-B14F-4D97-AF65-F5344CB8AC3E}">
        <p14:creationId xmlns:p14="http://schemas.microsoft.com/office/powerpoint/2010/main" val="64784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D:\development\spring-framework-2.5\docs\reference\html_single\images\container-magic.png">
            <a:extLst>
              <a:ext uri="{FF2B5EF4-FFF2-40B4-BE49-F238E27FC236}">
                <a16:creationId xmlns:a16="http://schemas.microsoft.com/office/drawing/2014/main" id="{6D6AF977-20C8-4046-A13F-2F2F1FE418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67400" y="3200400"/>
            <a:ext cx="3078163" cy="2362200"/>
          </a:xfrm>
          <a:noFill/>
        </p:spPr>
      </p:pic>
      <p:sp>
        <p:nvSpPr>
          <p:cNvPr id="20483" name="Title 1">
            <a:extLst>
              <a:ext uri="{FF2B5EF4-FFF2-40B4-BE49-F238E27FC236}">
                <a16:creationId xmlns:a16="http://schemas.microsoft.com/office/drawing/2014/main" id="{81702FC3-E939-4EB9-ACE4-9DC8032A7B87}"/>
              </a:ext>
            </a:extLst>
          </p:cNvPr>
          <p:cNvSpPr>
            <a:spLocks noGrp="1"/>
          </p:cNvSpPr>
          <p:nvPr>
            <p:ph type="title"/>
          </p:nvPr>
        </p:nvSpPr>
        <p:spPr/>
        <p:txBody>
          <a:bodyPr/>
          <a:lstStyle/>
          <a:p>
            <a:pPr eaLnBrk="1" hangingPunct="1"/>
            <a:r>
              <a:rPr lang="en-US" altLang="en-US" b="1"/>
              <a:t>Configuration metadata</a:t>
            </a:r>
          </a:p>
        </p:txBody>
      </p:sp>
      <p:pic>
        <p:nvPicPr>
          <p:cNvPr id="20484" name="Picture 3">
            <a:extLst>
              <a:ext uri="{FF2B5EF4-FFF2-40B4-BE49-F238E27FC236}">
                <a16:creationId xmlns:a16="http://schemas.microsoft.com/office/drawing/2014/main" id="{8746FA41-BF64-4964-98C4-7C649E18B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5791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8">
            <a:extLst>
              <a:ext uri="{FF2B5EF4-FFF2-40B4-BE49-F238E27FC236}">
                <a16:creationId xmlns:a16="http://schemas.microsoft.com/office/drawing/2014/main" id="{13CD776A-A457-4EB9-9B2B-487E23792A5C}"/>
              </a:ext>
            </a:extLst>
          </p:cNvPr>
          <p:cNvSpPr txBox="1">
            <a:spLocks noChangeArrowheads="1"/>
          </p:cNvSpPr>
          <p:nvPr/>
        </p:nvSpPr>
        <p:spPr bwMode="auto">
          <a:xfrm>
            <a:off x="609600" y="1295400"/>
            <a:ext cx="7772400" cy="1323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a:t>The Spring IoC container consumes some form of configuration metadata</a:t>
            </a:r>
          </a:p>
          <a:p>
            <a:r>
              <a:rPr lang="en-US" altLang="en-US" sz="1600"/>
              <a:t>This configuration metadata is nothing more than how you inform the Spring container as to how to “instantiate, configure, and assemble [the objects in your application]”. </a:t>
            </a:r>
            <a:r>
              <a:rPr lang="en-US" altLang="en-US" sz="1600" b="1"/>
              <a:t>This configuration metadata is typically supplied in a simple and intuitive XML format.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5AC578C-4321-40D4-85BB-D51E078005CE}"/>
              </a:ext>
            </a:extLst>
          </p:cNvPr>
          <p:cNvSpPr>
            <a:spLocks noGrp="1"/>
          </p:cNvSpPr>
          <p:nvPr>
            <p:ph type="title"/>
          </p:nvPr>
        </p:nvSpPr>
        <p:spPr/>
        <p:txBody>
          <a:bodyPr/>
          <a:lstStyle/>
          <a:p>
            <a:pPr eaLnBrk="1" hangingPunct="1"/>
            <a:r>
              <a:rPr lang="en-US" altLang="en-US" b="1"/>
              <a:t>Instantiating a container</a:t>
            </a:r>
            <a:endParaRPr lang="en-US" altLang="en-US"/>
          </a:p>
        </p:txBody>
      </p:sp>
      <p:sp>
        <p:nvSpPr>
          <p:cNvPr id="21507" name="Content Placeholder 2">
            <a:extLst>
              <a:ext uri="{FF2B5EF4-FFF2-40B4-BE49-F238E27FC236}">
                <a16:creationId xmlns:a16="http://schemas.microsoft.com/office/drawing/2014/main" id="{FD7D65A8-3070-4F3E-9FFE-6E817916D216}"/>
              </a:ext>
            </a:extLst>
          </p:cNvPr>
          <p:cNvSpPr>
            <a:spLocks noGrp="1"/>
          </p:cNvSpPr>
          <p:nvPr>
            <p:ph idx="1"/>
          </p:nvPr>
        </p:nvSpPr>
        <p:spPr>
          <a:xfrm>
            <a:off x="609600" y="1371600"/>
            <a:ext cx="8001000" cy="990600"/>
          </a:xfrm>
        </p:spPr>
        <p:txBody>
          <a:bodyPr/>
          <a:lstStyle/>
          <a:p>
            <a:pPr eaLnBrk="1" hangingPunct="1"/>
            <a:r>
              <a:rPr lang="en-US" altLang="en-US"/>
              <a:t>Instantiating a Spring IoC container is straightforward.</a:t>
            </a:r>
          </a:p>
        </p:txBody>
      </p:sp>
      <p:sp>
        <p:nvSpPr>
          <p:cNvPr id="21508" name="TextBox 3">
            <a:extLst>
              <a:ext uri="{FF2B5EF4-FFF2-40B4-BE49-F238E27FC236}">
                <a16:creationId xmlns:a16="http://schemas.microsoft.com/office/drawing/2014/main" id="{E56F4B3E-2B68-4B54-A764-2282AC7155E2}"/>
              </a:ext>
            </a:extLst>
          </p:cNvPr>
          <p:cNvSpPr txBox="1">
            <a:spLocks noChangeArrowheads="1"/>
          </p:cNvSpPr>
          <p:nvPr/>
        </p:nvSpPr>
        <p:spPr bwMode="auto">
          <a:xfrm>
            <a:off x="609601" y="2590800"/>
            <a:ext cx="81533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b="1" dirty="0">
                <a:solidFill>
                  <a:srgbClr val="000000"/>
                </a:solidFill>
                <a:latin typeface="Courier New" panose="02070309020205020404" pitchFamily="49" charset="0"/>
              </a:rPr>
              <a:t>ApplicationContext </a:t>
            </a:r>
            <a:r>
              <a:rPr lang="en-US" altLang="en-US" b="1" dirty="0" err="1">
                <a:solidFill>
                  <a:srgbClr val="000000"/>
                </a:solidFill>
                <a:latin typeface="Courier New" panose="02070309020205020404" pitchFamily="49" charset="0"/>
              </a:rPr>
              <a:t>ctx</a:t>
            </a:r>
            <a:r>
              <a:rPr lang="en-US" altLang="en-US" b="1" dirty="0">
                <a:solidFill>
                  <a:srgbClr val="000000"/>
                </a:solidFill>
                <a:latin typeface="Courier New" panose="02070309020205020404" pitchFamily="49" charset="0"/>
              </a:rPr>
              <a:t>=</a:t>
            </a:r>
          </a:p>
          <a:p>
            <a:endParaRPr lang="en-US" altLang="en-US" b="1" dirty="0">
              <a:solidFill>
                <a:srgbClr val="000000"/>
              </a:solidFill>
              <a:latin typeface="Courier New" panose="02070309020205020404" pitchFamily="49" charset="0"/>
            </a:endParaRPr>
          </a:p>
          <a:p>
            <a:r>
              <a:rPr lang="en-US" altLang="en-US" b="1" dirty="0">
                <a:solidFill>
                  <a:srgbClr val="7F0055"/>
                </a:solidFill>
                <a:latin typeface="Courier New" panose="02070309020205020404" pitchFamily="49" charset="0"/>
              </a:rPr>
              <a:t>new</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ClassPathXMLApplicationCOntext</a:t>
            </a:r>
            <a:r>
              <a:rPr lang="en-US" altLang="en-US" b="1" dirty="0">
                <a:solidFill>
                  <a:srgbClr val="000000"/>
                </a:solidFill>
                <a:latin typeface="Courier New" panose="02070309020205020404" pitchFamily="49" charset="0"/>
              </a:rPr>
              <a:t>(</a:t>
            </a:r>
            <a:r>
              <a:rPr lang="en-US" altLang="en-US" dirty="0">
                <a:solidFill>
                  <a:srgbClr val="2A00FF"/>
                </a:solidFill>
                <a:latin typeface="Courier New" panose="02070309020205020404" pitchFamily="49" charset="0"/>
              </a:rPr>
              <a:t>"context.xml"</a:t>
            </a:r>
            <a:r>
              <a:rPr lang="en-US" altLang="en-US" dirty="0">
                <a:solidFill>
                  <a:srgbClr val="000000"/>
                </a:solidFill>
                <a:latin typeface="Courier New" panose="02070309020205020404" pitchFamily="49" charset="0"/>
              </a:rPr>
              <a:t>);</a:t>
            </a:r>
            <a:endParaRPr lang="en-US" altLang="en-US" dirty="0"/>
          </a:p>
          <a:p>
            <a:endParaRPr lang="en-US" altLang="en-US" dirty="0">
              <a:solidFill>
                <a:srgbClr val="000000"/>
              </a:solidFill>
              <a:latin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5D2D-9063-4FA4-A7FA-39A7E2F18033}"/>
              </a:ext>
            </a:extLst>
          </p:cNvPr>
          <p:cNvSpPr>
            <a:spLocks noGrp="1"/>
          </p:cNvSpPr>
          <p:nvPr>
            <p:ph type="title"/>
          </p:nvPr>
        </p:nvSpPr>
        <p:spPr/>
        <p:txBody>
          <a:bodyPr>
            <a:normAutofit fontScale="90000"/>
          </a:bodyPr>
          <a:lstStyle/>
          <a:p>
            <a:pPr eaLnBrk="1" hangingPunct="1">
              <a:defRPr/>
            </a:pPr>
            <a:r>
              <a:rPr lang="en-US" b="1" dirty="0"/>
              <a:t>Composing XML-based configuration metadata</a:t>
            </a:r>
            <a:endParaRPr lang="en-US" dirty="0"/>
          </a:p>
        </p:txBody>
      </p:sp>
      <p:sp>
        <p:nvSpPr>
          <p:cNvPr id="22531" name="Content Placeholder 2">
            <a:extLst>
              <a:ext uri="{FF2B5EF4-FFF2-40B4-BE49-F238E27FC236}">
                <a16:creationId xmlns:a16="http://schemas.microsoft.com/office/drawing/2014/main" id="{11F460A5-402B-4644-8F1B-AA803EFA06B2}"/>
              </a:ext>
            </a:extLst>
          </p:cNvPr>
          <p:cNvSpPr>
            <a:spLocks noGrp="1"/>
          </p:cNvSpPr>
          <p:nvPr>
            <p:ph idx="1"/>
          </p:nvPr>
        </p:nvSpPr>
        <p:spPr>
          <a:xfrm>
            <a:off x="566738" y="1295400"/>
            <a:ext cx="8001000" cy="914400"/>
          </a:xfrm>
        </p:spPr>
        <p:txBody>
          <a:bodyPr/>
          <a:lstStyle/>
          <a:p>
            <a:pPr eaLnBrk="1" hangingPunct="1"/>
            <a:r>
              <a:rPr lang="en-US" altLang="en-US"/>
              <a:t>It can often be useful to split up container definitions into multiple XML files.</a:t>
            </a:r>
          </a:p>
          <a:p>
            <a:pPr eaLnBrk="1" hangingPunct="1"/>
            <a:endParaRPr lang="en-US" altLang="en-US"/>
          </a:p>
        </p:txBody>
      </p:sp>
      <p:pic>
        <p:nvPicPr>
          <p:cNvPr id="22532" name="Picture 2">
            <a:extLst>
              <a:ext uri="{FF2B5EF4-FFF2-40B4-BE49-F238E27FC236}">
                <a16:creationId xmlns:a16="http://schemas.microsoft.com/office/drawing/2014/main" id="{C6F43FB0-393C-4611-951E-B0C2276E2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81899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9BD0AF3-05A8-4FB2-877D-09149D9E0F20}" type="slidenum">
              <a:rPr lang="en-US" altLang="en-US" smtClean="0"/>
              <a:pPr/>
              <a:t>37</a:t>
            </a:fld>
            <a:endParaRPr lang="en-US" altLang="en-US"/>
          </a:p>
        </p:txBody>
      </p:sp>
      <p:sp>
        <p:nvSpPr>
          <p:cNvPr id="51203" name="Rectangle 2"/>
          <p:cNvSpPr>
            <a:spLocks noGrp="1" noChangeArrowheads="1"/>
          </p:cNvSpPr>
          <p:nvPr>
            <p:ph type="ctrTitle"/>
          </p:nvPr>
        </p:nvSpPr>
        <p:spPr/>
        <p:txBody>
          <a:bodyPr/>
          <a:lstStyle/>
          <a:p>
            <a:pPr eaLnBrk="1" hangingPunct="1"/>
            <a:r>
              <a:rPr lang="en-US" altLang="en-US"/>
              <a:t>Wiring a Bean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D61EE53-BBF3-4DAB-BF73-82CD252D58EE}" type="slidenum">
              <a:rPr lang="en-US" altLang="en-US" smtClean="0"/>
              <a:pPr/>
              <a:t>38</a:t>
            </a:fld>
            <a:endParaRPr lang="en-US" altLang="en-US"/>
          </a:p>
        </p:txBody>
      </p:sp>
      <p:sp>
        <p:nvSpPr>
          <p:cNvPr id="52227" name="Rectangle 2"/>
          <p:cNvSpPr>
            <a:spLocks noGrp="1" noChangeArrowheads="1"/>
          </p:cNvSpPr>
          <p:nvPr>
            <p:ph type="title"/>
          </p:nvPr>
        </p:nvSpPr>
        <p:spPr/>
        <p:txBody>
          <a:bodyPr/>
          <a:lstStyle/>
          <a:p>
            <a:pPr eaLnBrk="1" hangingPunct="1"/>
            <a:r>
              <a:rPr lang="en-US" altLang="en-US" sz="2600"/>
              <a:t>Beans</a:t>
            </a:r>
          </a:p>
        </p:txBody>
      </p:sp>
      <p:sp>
        <p:nvSpPr>
          <p:cNvPr id="52228" name="Rectangle 3"/>
          <p:cNvSpPr>
            <a:spLocks noGrp="1" noChangeArrowheads="1"/>
          </p:cNvSpPr>
          <p:nvPr>
            <p:ph type="body" idx="1"/>
          </p:nvPr>
        </p:nvSpPr>
        <p:spPr/>
        <p:txBody>
          <a:bodyPr/>
          <a:lstStyle/>
          <a:p>
            <a:pPr eaLnBrk="1" hangingPunct="1">
              <a:lnSpc>
                <a:spcPct val="120000"/>
              </a:lnSpc>
            </a:pPr>
            <a:r>
              <a:rPr lang="en-US" altLang="en-US" sz="2000"/>
              <a:t>The term “bean” is used to refer any component managed by the BeanFactory</a:t>
            </a:r>
          </a:p>
          <a:p>
            <a:pPr eaLnBrk="1" hangingPunct="1">
              <a:lnSpc>
                <a:spcPct val="120000"/>
              </a:lnSpc>
            </a:pPr>
            <a:r>
              <a:rPr lang="en-US" altLang="en-US" sz="2000"/>
              <a:t> The “beans” are in the form of JavaBeans (in most cases)</a:t>
            </a:r>
          </a:p>
          <a:p>
            <a:pPr lvl="1" eaLnBrk="1" hangingPunct="1">
              <a:lnSpc>
                <a:spcPct val="80000"/>
              </a:lnSpc>
            </a:pPr>
            <a:r>
              <a:rPr lang="en-US" altLang="en-US" sz="1800"/>
              <a:t> no arg constructor</a:t>
            </a:r>
          </a:p>
          <a:p>
            <a:pPr lvl="1" eaLnBrk="1" hangingPunct="1">
              <a:lnSpc>
                <a:spcPct val="80000"/>
              </a:lnSpc>
            </a:pPr>
            <a:r>
              <a:rPr lang="en-US" altLang="en-US" sz="1800"/>
              <a:t> getter and setter methods for the properties</a:t>
            </a:r>
          </a:p>
          <a:p>
            <a:pPr eaLnBrk="1" hangingPunct="1">
              <a:lnSpc>
                <a:spcPct val="120000"/>
              </a:lnSpc>
            </a:pPr>
            <a:r>
              <a:rPr lang="en-US" altLang="en-US" sz="2000"/>
              <a:t>Beans are singletons by default</a:t>
            </a:r>
          </a:p>
          <a:p>
            <a:pPr eaLnBrk="1" hangingPunct="1">
              <a:lnSpc>
                <a:spcPct val="120000"/>
              </a:lnSpc>
            </a:pPr>
            <a:r>
              <a:rPr lang="en-US" altLang="en-US" sz="2000"/>
              <a:t>Properties the beans may be simple values or references to other beans</a:t>
            </a:r>
          </a:p>
          <a:p>
            <a:pPr eaLnBrk="1" hangingPunct="1">
              <a:lnSpc>
                <a:spcPct val="120000"/>
              </a:lnSpc>
            </a:pPr>
            <a:r>
              <a:rPr lang="en-US" altLang="en-US" sz="2000"/>
              <a:t>Beans can have multiple names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6F03441-D836-4F17-8D74-89877BC2A079}" type="slidenum">
              <a:rPr lang="en-US" altLang="en-US" smtClean="0"/>
              <a:pPr/>
              <a:t>39</a:t>
            </a:fld>
            <a:endParaRPr lang="en-US" altLang="en-US"/>
          </a:p>
        </p:txBody>
      </p:sp>
      <p:sp>
        <p:nvSpPr>
          <p:cNvPr id="53251" name="Rectangle 2"/>
          <p:cNvSpPr>
            <a:spLocks noGrp="1" noChangeArrowheads="1"/>
          </p:cNvSpPr>
          <p:nvPr>
            <p:ph type="title"/>
          </p:nvPr>
        </p:nvSpPr>
        <p:spPr/>
        <p:txBody>
          <a:bodyPr/>
          <a:lstStyle/>
          <a:p>
            <a:pPr eaLnBrk="1" hangingPunct="1"/>
            <a:r>
              <a:rPr lang="en-US" altLang="en-US"/>
              <a:t>What is Wiring?</a:t>
            </a:r>
          </a:p>
        </p:txBody>
      </p:sp>
      <p:sp>
        <p:nvSpPr>
          <p:cNvPr id="53252" name="Rectangle 3"/>
          <p:cNvSpPr>
            <a:spLocks noGrp="1" noChangeArrowheads="1"/>
          </p:cNvSpPr>
          <p:nvPr>
            <p:ph type="body" idx="1"/>
          </p:nvPr>
        </p:nvSpPr>
        <p:spPr/>
        <p:txBody>
          <a:bodyPr/>
          <a:lstStyle/>
          <a:p>
            <a:pPr eaLnBrk="1" hangingPunct="1"/>
            <a:r>
              <a:rPr lang="en-US" altLang="en-US"/>
              <a:t>The act of creating associations between application components is referred to as wiring</a:t>
            </a:r>
          </a:p>
          <a:p>
            <a:pPr eaLnBrk="1" hangingPunct="1"/>
            <a:r>
              <a:rPr lang="en-US" altLang="en-US"/>
              <a:t>There are many ways to wire a bean but  common approach is via XML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73366B0-8144-4E6F-856D-A8550B834DA9}" type="slidenum">
              <a:rPr lang="en-US" altLang="en-US" smtClean="0"/>
              <a:pPr/>
              <a:t>4</a:t>
            </a:fld>
            <a:endParaRPr lang="en-US" altLang="en-US"/>
          </a:p>
        </p:txBody>
      </p:sp>
      <p:sp>
        <p:nvSpPr>
          <p:cNvPr id="7171" name="Rectangle 2"/>
          <p:cNvSpPr>
            <a:spLocks noGrp="1" noChangeArrowheads="1"/>
          </p:cNvSpPr>
          <p:nvPr>
            <p:ph type="title"/>
          </p:nvPr>
        </p:nvSpPr>
        <p:spPr/>
        <p:txBody>
          <a:bodyPr/>
          <a:lstStyle/>
          <a:p>
            <a:pPr eaLnBrk="1" hangingPunct="1"/>
            <a:r>
              <a:rPr lang="en-US" altLang="en-US" sz="2600"/>
              <a:t>Goal Of Spring Framework</a:t>
            </a:r>
          </a:p>
        </p:txBody>
      </p:sp>
      <p:sp>
        <p:nvSpPr>
          <p:cNvPr id="7172" name="Rectangle 3"/>
          <p:cNvSpPr>
            <a:spLocks noGrp="1" noChangeArrowheads="1"/>
          </p:cNvSpPr>
          <p:nvPr>
            <p:ph type="body" idx="1"/>
          </p:nvPr>
        </p:nvSpPr>
        <p:spPr/>
        <p:txBody>
          <a:bodyPr/>
          <a:lstStyle/>
          <a:p>
            <a:pPr eaLnBrk="1" hangingPunct="1">
              <a:lnSpc>
                <a:spcPct val="130000"/>
              </a:lnSpc>
            </a:pPr>
            <a:r>
              <a:rPr lang="en-US" altLang="en-US" sz="2400" dirty="0"/>
              <a:t>The Spring Framework Mission Statement</a:t>
            </a:r>
          </a:p>
          <a:p>
            <a:pPr lvl="1" eaLnBrk="1" hangingPunct="1"/>
            <a:r>
              <a:rPr lang="en-US" altLang="en-US" dirty="0"/>
              <a:t>J2EE should be easier to use</a:t>
            </a:r>
          </a:p>
          <a:p>
            <a:pPr lvl="1" eaLnBrk="1" hangingPunct="1"/>
            <a:r>
              <a:rPr lang="en-US" altLang="en-US" dirty="0"/>
              <a:t>It's best to program to interfaces, rather than classes. Spring reduces the complexity cost of using interfaces to zero</a:t>
            </a:r>
          </a:p>
          <a:p>
            <a:pPr lvl="1" eaLnBrk="1" hangingPunct="1"/>
            <a:r>
              <a:rPr lang="en-US" altLang="en-US" dirty="0"/>
              <a:t>JavaBeans offer a great way of configuring applications</a:t>
            </a:r>
          </a:p>
          <a:p>
            <a:pPr lvl="1" eaLnBrk="1" hangingPunct="1"/>
            <a:r>
              <a:rPr lang="en-US" altLang="en-US" dirty="0"/>
              <a:t>OO design is more important than any implementation technology, such as J2EE</a:t>
            </a:r>
          </a:p>
          <a:p>
            <a:pPr lvl="1" eaLnBrk="1" hangingPunct="1"/>
            <a:r>
              <a:rPr lang="en-US" altLang="en-US" dirty="0"/>
              <a:t>Checked exceptions are overused. A framework should not force to catch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BE2EE79-C605-43B7-92E7-5430A56E4A4E}" type="slidenum">
              <a:rPr lang="en-US" altLang="en-US" smtClean="0"/>
              <a:pPr/>
              <a:t>40</a:t>
            </a:fld>
            <a:endParaRPr lang="en-US" altLang="en-US"/>
          </a:p>
        </p:txBody>
      </p:sp>
      <p:sp>
        <p:nvSpPr>
          <p:cNvPr id="54275" name="Rectangle 2"/>
          <p:cNvSpPr>
            <a:spLocks noGrp="1" noChangeArrowheads="1"/>
          </p:cNvSpPr>
          <p:nvPr>
            <p:ph type="title"/>
          </p:nvPr>
        </p:nvSpPr>
        <p:spPr/>
        <p:txBody>
          <a:bodyPr/>
          <a:lstStyle/>
          <a:p>
            <a:pPr eaLnBrk="1" hangingPunct="1"/>
            <a:r>
              <a:rPr lang="en-US" altLang="en-US"/>
              <a:t>Wiring example</a:t>
            </a:r>
          </a:p>
        </p:txBody>
      </p:sp>
      <p:sp>
        <p:nvSpPr>
          <p:cNvPr id="54276" name="Rectangle 3"/>
          <p:cNvSpPr>
            <a:spLocks noGrp="1" noChangeArrowheads="1"/>
          </p:cNvSpPr>
          <p:nvPr>
            <p:ph type="body" idx="1"/>
          </p:nvPr>
        </p:nvSpPr>
        <p:spPr>
          <a:solidFill>
            <a:schemeClr val="bg1"/>
          </a:solidFill>
          <a:ln>
            <a:solidFill>
              <a:schemeClr val="folHlink"/>
            </a:solidFill>
            <a:miter lim="800000"/>
            <a:headEnd/>
            <a:tailEnd/>
          </a:ln>
        </p:spPr>
        <p:txBody>
          <a:bodyPr/>
          <a:lstStyle/>
          <a:p>
            <a:pPr eaLnBrk="1" hangingPunct="1">
              <a:lnSpc>
                <a:spcPct val="85000"/>
              </a:lnSpc>
              <a:spcAft>
                <a:spcPct val="25000"/>
              </a:spcAft>
              <a:buFont typeface="Wingdings" panose="05000000000000000000" pitchFamily="2" charset="2"/>
              <a:buNone/>
            </a:pPr>
            <a:r>
              <a:rPr lang="en-US" altLang="en-US" sz="1800"/>
              <a:t>&lt;?xml version="1.0" encoding="UTF-8"?&gt;</a:t>
            </a:r>
          </a:p>
          <a:p>
            <a:pPr eaLnBrk="1" hangingPunct="1">
              <a:lnSpc>
                <a:spcPct val="85000"/>
              </a:lnSpc>
              <a:spcAft>
                <a:spcPct val="25000"/>
              </a:spcAft>
              <a:buFont typeface="Wingdings" panose="05000000000000000000" pitchFamily="2" charset="2"/>
              <a:buNone/>
            </a:pPr>
            <a:r>
              <a:rPr lang="en-US" altLang="en-US" sz="1800"/>
              <a:t>&lt;!DOCTYPE beans PUBLIC "-//SPRING//DTD BEAN//EN"</a:t>
            </a:r>
          </a:p>
          <a:p>
            <a:pPr eaLnBrk="1" hangingPunct="1">
              <a:lnSpc>
                <a:spcPct val="85000"/>
              </a:lnSpc>
              <a:spcAft>
                <a:spcPct val="25000"/>
              </a:spcAft>
              <a:buFont typeface="Wingdings" panose="05000000000000000000" pitchFamily="2" charset="2"/>
              <a:buNone/>
            </a:pPr>
            <a:r>
              <a:rPr lang="en-US" altLang="en-US" sz="1800"/>
              <a:t>    "http://www.springframework.org/dtd/spring-beans.dtd"&gt;</a:t>
            </a:r>
          </a:p>
          <a:p>
            <a:pPr eaLnBrk="1" hangingPunct="1">
              <a:lnSpc>
                <a:spcPct val="85000"/>
              </a:lnSpc>
              <a:spcAft>
                <a:spcPct val="25000"/>
              </a:spcAft>
              <a:buFont typeface="Wingdings" panose="05000000000000000000" pitchFamily="2" charset="2"/>
              <a:buNone/>
            </a:pPr>
            <a:endParaRPr lang="en-US" altLang="en-US" sz="1800"/>
          </a:p>
          <a:p>
            <a:pPr eaLnBrk="1" hangingPunct="1">
              <a:lnSpc>
                <a:spcPct val="85000"/>
              </a:lnSpc>
              <a:spcAft>
                <a:spcPct val="25000"/>
              </a:spcAft>
              <a:buFont typeface="Wingdings" panose="05000000000000000000" pitchFamily="2" charset="2"/>
              <a:buNone/>
            </a:pPr>
            <a:r>
              <a:rPr lang="en-US" altLang="en-US" sz="1800"/>
              <a:t>&lt;beans&gt;</a:t>
            </a:r>
          </a:p>
          <a:p>
            <a:pPr eaLnBrk="1" hangingPunct="1">
              <a:lnSpc>
                <a:spcPct val="85000"/>
              </a:lnSpc>
              <a:spcAft>
                <a:spcPct val="25000"/>
              </a:spcAft>
              <a:buFont typeface="Wingdings" panose="05000000000000000000" pitchFamily="2" charset="2"/>
              <a:buNone/>
            </a:pPr>
            <a:r>
              <a:rPr lang="en-US" altLang="en-US" sz="1800"/>
              <a:t>   &lt;bean id="greetBean“       class="GreetingServiceImpl"&gt;</a:t>
            </a:r>
          </a:p>
          <a:p>
            <a:pPr eaLnBrk="1" hangingPunct="1">
              <a:lnSpc>
                <a:spcPct val="85000"/>
              </a:lnSpc>
              <a:spcAft>
                <a:spcPct val="25000"/>
              </a:spcAft>
              <a:buFont typeface="Wingdings" panose="05000000000000000000" pitchFamily="2" charset="2"/>
              <a:buNone/>
            </a:pPr>
            <a:r>
              <a:rPr lang="en-US" altLang="en-US" sz="1800"/>
              <a:t>	  &lt;property name="greeting"&gt;</a:t>
            </a:r>
          </a:p>
          <a:p>
            <a:pPr eaLnBrk="1" hangingPunct="1">
              <a:lnSpc>
                <a:spcPct val="85000"/>
              </a:lnSpc>
              <a:spcAft>
                <a:spcPct val="25000"/>
              </a:spcAft>
              <a:buFont typeface="Wingdings" panose="05000000000000000000" pitchFamily="2" charset="2"/>
              <a:buNone/>
            </a:pPr>
            <a:r>
              <a:rPr lang="en-US" altLang="en-US" sz="1800"/>
              <a:t>	  &lt;value&gt;Hello friends of Spring&lt;/value&gt;</a:t>
            </a:r>
          </a:p>
          <a:p>
            <a:pPr eaLnBrk="1" hangingPunct="1">
              <a:lnSpc>
                <a:spcPct val="85000"/>
              </a:lnSpc>
              <a:spcAft>
                <a:spcPct val="25000"/>
              </a:spcAft>
              <a:buFont typeface="Wingdings" panose="05000000000000000000" pitchFamily="2" charset="2"/>
              <a:buNone/>
            </a:pPr>
            <a:r>
              <a:rPr lang="en-US" altLang="en-US" sz="1800"/>
              <a:t>	  &lt;/property&gt;</a:t>
            </a:r>
          </a:p>
          <a:p>
            <a:pPr eaLnBrk="1" hangingPunct="1">
              <a:lnSpc>
                <a:spcPct val="85000"/>
              </a:lnSpc>
              <a:spcAft>
                <a:spcPct val="25000"/>
              </a:spcAft>
              <a:buFont typeface="Wingdings" panose="05000000000000000000" pitchFamily="2" charset="2"/>
              <a:buNone/>
            </a:pPr>
            <a:r>
              <a:rPr lang="en-US" altLang="en-US" sz="1800"/>
              <a:t>      &lt;/bean&gt;</a:t>
            </a:r>
          </a:p>
          <a:p>
            <a:pPr eaLnBrk="1" hangingPunct="1">
              <a:lnSpc>
                <a:spcPct val="85000"/>
              </a:lnSpc>
              <a:spcAft>
                <a:spcPct val="25000"/>
              </a:spcAft>
              <a:buFont typeface="Wingdings" panose="05000000000000000000" pitchFamily="2" charset="2"/>
              <a:buNone/>
            </a:pPr>
            <a:r>
              <a:rPr lang="en-US" altLang="en-US" sz="1800"/>
              <a:t> &lt;/beans&gt;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A8784F1-E20D-4441-8046-5945FBEBAEB2}" type="slidenum">
              <a:rPr lang="en-US" altLang="en-US" smtClean="0"/>
              <a:pPr/>
              <a:t>41</a:t>
            </a:fld>
            <a:endParaRPr lang="en-US" altLang="en-US"/>
          </a:p>
        </p:txBody>
      </p:sp>
      <p:sp>
        <p:nvSpPr>
          <p:cNvPr id="57347" name="Rectangle 2"/>
          <p:cNvSpPr>
            <a:spLocks noGrp="1" noChangeArrowheads="1"/>
          </p:cNvSpPr>
          <p:nvPr>
            <p:ph type="title"/>
          </p:nvPr>
        </p:nvSpPr>
        <p:spPr/>
        <p:txBody>
          <a:bodyPr/>
          <a:lstStyle/>
          <a:p>
            <a:pPr eaLnBrk="1" hangingPunct="1"/>
            <a:r>
              <a:rPr lang="en-US" altLang="en-US"/>
              <a:t>Wiring the beans</a:t>
            </a:r>
          </a:p>
        </p:txBody>
      </p:sp>
      <p:sp>
        <p:nvSpPr>
          <p:cNvPr id="57348" name="Rectangle 3"/>
          <p:cNvSpPr>
            <a:spLocks noGrp="1" noChangeArrowheads="1"/>
          </p:cNvSpPr>
          <p:nvPr>
            <p:ph type="body" idx="1"/>
          </p:nvPr>
        </p:nvSpPr>
        <p:spPr>
          <a:xfrm>
            <a:off x="457200" y="1371600"/>
            <a:ext cx="8229600" cy="4800600"/>
          </a:xfrm>
        </p:spPr>
        <p:txBody>
          <a:bodyPr/>
          <a:lstStyle/>
          <a:p>
            <a:pPr eaLnBrk="1" hangingPunct="1">
              <a:lnSpc>
                <a:spcPct val="80000"/>
              </a:lnSpc>
              <a:spcAft>
                <a:spcPct val="20000"/>
              </a:spcAft>
            </a:pPr>
            <a:r>
              <a:rPr lang="en-US" altLang="en-US" sz="2000" dirty="0"/>
              <a:t>Prototype and Singleton beans</a:t>
            </a:r>
          </a:p>
          <a:p>
            <a:pPr lvl="1" eaLnBrk="1" hangingPunct="1">
              <a:lnSpc>
                <a:spcPct val="80000"/>
              </a:lnSpc>
              <a:spcAft>
                <a:spcPct val="20000"/>
              </a:spcAft>
            </a:pPr>
            <a:r>
              <a:rPr lang="en-US" altLang="en-US" dirty="0"/>
              <a:t>all spring beans are singleton</a:t>
            </a:r>
          </a:p>
          <a:p>
            <a:pPr lvl="1" eaLnBrk="1" hangingPunct="1">
              <a:lnSpc>
                <a:spcPct val="80000"/>
              </a:lnSpc>
              <a:spcAft>
                <a:spcPct val="20000"/>
              </a:spcAft>
              <a:buNone/>
            </a:pPr>
            <a:endParaRPr lang="en-US" altLang="en-US" dirty="0">
              <a:solidFill>
                <a:schemeClr val="accent2"/>
              </a:solidFill>
            </a:endParaRPr>
          </a:p>
          <a:p>
            <a:pPr lvl="1" eaLnBrk="1" hangingPunct="1">
              <a:lnSpc>
                <a:spcPct val="80000"/>
              </a:lnSpc>
              <a:spcAft>
                <a:spcPct val="20000"/>
              </a:spcAft>
              <a:buNone/>
            </a:pPr>
            <a:r>
              <a:rPr lang="en-US" altLang="en-US" dirty="0">
                <a:solidFill>
                  <a:schemeClr val="accent2"/>
                </a:solidFill>
              </a:rPr>
              <a:t>&lt;bean id =“</a:t>
            </a:r>
            <a:r>
              <a:rPr lang="en-US" altLang="en-US" dirty="0" err="1">
                <a:solidFill>
                  <a:schemeClr val="accent2"/>
                </a:solidFill>
              </a:rPr>
              <a:t>myBean</a:t>
            </a:r>
            <a:r>
              <a:rPr lang="en-US" altLang="en-US" dirty="0">
                <a:solidFill>
                  <a:schemeClr val="accent2"/>
                </a:solidFill>
              </a:rPr>
              <a:t>” class=“</a:t>
            </a:r>
            <a:r>
              <a:rPr lang="en-US" altLang="en-US" dirty="0" err="1">
                <a:solidFill>
                  <a:schemeClr val="accent2"/>
                </a:solidFill>
              </a:rPr>
              <a:t>com.jp.TestBean</a:t>
            </a:r>
            <a:r>
              <a:rPr lang="en-US" altLang="en-US" dirty="0">
                <a:solidFill>
                  <a:schemeClr val="accent2"/>
                </a:solidFill>
              </a:rPr>
              <a:t>”</a:t>
            </a:r>
          </a:p>
          <a:p>
            <a:pPr lvl="1" eaLnBrk="1" hangingPunct="1">
              <a:lnSpc>
                <a:spcPct val="80000"/>
              </a:lnSpc>
              <a:spcAft>
                <a:spcPct val="20000"/>
              </a:spcAft>
              <a:buNone/>
            </a:pPr>
            <a:r>
              <a:rPr lang="en-US" altLang="en-US" dirty="0">
                <a:solidFill>
                  <a:schemeClr val="accent2"/>
                </a:solidFill>
              </a:rPr>
              <a:t>						scope=“</a:t>
            </a:r>
            <a:r>
              <a:rPr lang="en-US" altLang="en-US" dirty="0" err="1">
                <a:solidFill>
                  <a:schemeClr val="accent2"/>
                </a:solidFill>
              </a:rPr>
              <a:t>singletone</a:t>
            </a:r>
            <a:r>
              <a:rPr lang="en-US" altLang="en-US" dirty="0">
                <a:solidFill>
                  <a:schemeClr val="accent2"/>
                </a:solidFill>
              </a:rPr>
              <a:t>”/&gt;</a:t>
            </a:r>
          </a:p>
          <a:p>
            <a:pPr lvl="1" eaLnBrk="1" hangingPunct="1">
              <a:lnSpc>
                <a:spcPct val="80000"/>
              </a:lnSpc>
              <a:spcAft>
                <a:spcPct val="20000"/>
              </a:spcAft>
              <a:buNone/>
            </a:pPr>
            <a:r>
              <a:rPr lang="en-US" altLang="en-US" dirty="0">
                <a:solidFill>
                  <a:schemeClr val="folHlink"/>
                </a:solidFill>
              </a:rPr>
              <a:t>Scope attribute has values:</a:t>
            </a:r>
          </a:p>
          <a:p>
            <a:pPr lvl="1" eaLnBrk="1" hangingPunct="1">
              <a:lnSpc>
                <a:spcPct val="80000"/>
              </a:lnSpc>
              <a:spcAft>
                <a:spcPct val="20000"/>
              </a:spcAft>
              <a:buFont typeface="Wingdings" panose="05000000000000000000" pitchFamily="2" charset="2"/>
              <a:buAutoNum type="arabicPeriod"/>
            </a:pPr>
            <a:r>
              <a:rPr lang="en-US" altLang="en-US" dirty="0">
                <a:solidFill>
                  <a:schemeClr val="folHlink"/>
                </a:solidFill>
              </a:rPr>
              <a:t>Singleton</a:t>
            </a:r>
          </a:p>
          <a:p>
            <a:pPr lvl="1" eaLnBrk="1" hangingPunct="1">
              <a:lnSpc>
                <a:spcPct val="80000"/>
              </a:lnSpc>
              <a:spcAft>
                <a:spcPct val="20000"/>
              </a:spcAft>
              <a:buFont typeface="Wingdings" panose="05000000000000000000" pitchFamily="2" charset="2"/>
              <a:buAutoNum type="arabicPeriod"/>
            </a:pPr>
            <a:r>
              <a:rPr lang="en-US" altLang="en-US" dirty="0">
                <a:solidFill>
                  <a:schemeClr val="folHlink"/>
                </a:solidFill>
              </a:rPr>
              <a:t>Prototype</a:t>
            </a:r>
          </a:p>
          <a:p>
            <a:pPr lvl="1" eaLnBrk="1" hangingPunct="1">
              <a:lnSpc>
                <a:spcPct val="80000"/>
              </a:lnSpc>
              <a:spcAft>
                <a:spcPct val="20000"/>
              </a:spcAft>
              <a:buFont typeface="Wingdings" panose="05000000000000000000" pitchFamily="2" charset="2"/>
              <a:buAutoNum type="arabicPeriod"/>
            </a:pPr>
            <a:r>
              <a:rPr lang="en-US" altLang="en-US" dirty="0">
                <a:solidFill>
                  <a:schemeClr val="folHlink"/>
                </a:solidFill>
              </a:rPr>
              <a:t>Request</a:t>
            </a:r>
          </a:p>
          <a:p>
            <a:pPr lvl="1" eaLnBrk="1" hangingPunct="1">
              <a:lnSpc>
                <a:spcPct val="80000"/>
              </a:lnSpc>
              <a:spcAft>
                <a:spcPct val="20000"/>
              </a:spcAft>
              <a:buFont typeface="Wingdings" panose="05000000000000000000" pitchFamily="2" charset="2"/>
              <a:buAutoNum type="arabicPeriod"/>
            </a:pPr>
            <a:r>
              <a:rPr lang="en-US" altLang="en-US" dirty="0">
                <a:solidFill>
                  <a:schemeClr val="folHlink"/>
                </a:solidFill>
              </a:rPr>
              <a:t>Session</a:t>
            </a:r>
          </a:p>
          <a:p>
            <a:pPr lvl="1" eaLnBrk="1" hangingPunct="1">
              <a:lnSpc>
                <a:spcPct val="80000"/>
              </a:lnSpc>
              <a:spcAft>
                <a:spcPct val="20000"/>
              </a:spcAft>
              <a:buFont typeface="Wingdings" panose="05000000000000000000" pitchFamily="2" charset="2"/>
              <a:buAutoNum type="arabicPeriod"/>
            </a:pPr>
            <a:r>
              <a:rPr lang="en-US" altLang="en-US" dirty="0">
                <a:solidFill>
                  <a:schemeClr val="folHlink"/>
                </a:solidFill>
              </a:rPr>
              <a:t>Application</a:t>
            </a:r>
          </a:p>
          <a:p>
            <a:pPr lvl="1" eaLnBrk="1" hangingPunct="1">
              <a:lnSpc>
                <a:spcPct val="80000"/>
              </a:lnSpc>
              <a:spcAft>
                <a:spcPct val="20000"/>
              </a:spcAft>
              <a:buFont typeface="Wingdings" panose="05000000000000000000" pitchFamily="2" charset="2"/>
              <a:buAutoNum type="arabicPeriod"/>
            </a:pPr>
            <a:r>
              <a:rPr lang="en-US" altLang="en-US" dirty="0">
                <a:solidFill>
                  <a:schemeClr val="folHlink"/>
                </a:solidFill>
              </a:rPr>
              <a:t>WebSocket</a:t>
            </a:r>
          </a:p>
          <a:p>
            <a:pPr lvl="1" eaLnBrk="1" hangingPunct="1">
              <a:lnSpc>
                <a:spcPct val="80000"/>
              </a:lnSpc>
              <a:spcAft>
                <a:spcPct val="20000"/>
              </a:spcAft>
            </a:pPr>
            <a:endParaRPr lang="en-US" altLang="en-US" dirty="0"/>
          </a:p>
        </p:txBody>
      </p:sp>
      <p:sp>
        <p:nvSpPr>
          <p:cNvPr id="57349" name="Rectangle 4"/>
          <p:cNvSpPr>
            <a:spLocks noChangeArrowheads="1"/>
          </p:cNvSpPr>
          <p:nvPr/>
        </p:nvSpPr>
        <p:spPr bwMode="auto">
          <a:xfrm>
            <a:off x="533400" y="3962400"/>
            <a:ext cx="822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Verdana" panose="020B0604030504040204" pitchFamily="34" charset="0"/>
              </a:defRPr>
            </a:lvl1pPr>
            <a:lvl2pPr marL="908050" indent="-436563">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80000"/>
              </a:lnSpc>
              <a:spcBef>
                <a:spcPct val="20000"/>
              </a:spcBef>
              <a:spcAft>
                <a:spcPct val="20000"/>
              </a:spcAft>
              <a:buClr>
                <a:srgbClr val="8BBC00"/>
              </a:buClr>
              <a:buFont typeface="Wingdings" panose="05000000000000000000" pitchFamily="2" charset="2"/>
              <a:buChar char="o"/>
            </a:pPr>
            <a:endParaRPr lang="en-US" altLang="en-US" sz="1400" dirty="0">
              <a:solidFill>
                <a:schemeClr val="folHlink"/>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2CE4882-907F-46C8-8168-5A576CCE648D}" type="slidenum">
              <a:rPr lang="en-US" altLang="en-US" smtClean="0"/>
              <a:pPr/>
              <a:t>42</a:t>
            </a:fld>
            <a:endParaRPr lang="en-US" altLang="en-US"/>
          </a:p>
        </p:txBody>
      </p:sp>
      <p:sp>
        <p:nvSpPr>
          <p:cNvPr id="58371" name="Rectangle 2"/>
          <p:cNvSpPr>
            <a:spLocks noGrp="1" noChangeArrowheads="1"/>
          </p:cNvSpPr>
          <p:nvPr>
            <p:ph type="title"/>
          </p:nvPr>
        </p:nvSpPr>
        <p:spPr/>
        <p:txBody>
          <a:bodyPr/>
          <a:lstStyle/>
          <a:p>
            <a:pPr eaLnBrk="1" hangingPunct="1"/>
            <a:r>
              <a:rPr lang="en-US" altLang="en-US"/>
              <a:t>Wiring the beans</a:t>
            </a:r>
          </a:p>
        </p:txBody>
      </p:sp>
      <p:sp>
        <p:nvSpPr>
          <p:cNvPr id="58372" name="Rectangle 3"/>
          <p:cNvSpPr>
            <a:spLocks noGrp="1" noChangeArrowheads="1"/>
          </p:cNvSpPr>
          <p:nvPr>
            <p:ph type="body" idx="1"/>
          </p:nvPr>
        </p:nvSpPr>
        <p:spPr>
          <a:xfrm>
            <a:off x="533400" y="1524000"/>
            <a:ext cx="8229600" cy="4191000"/>
          </a:xfrm>
        </p:spPr>
        <p:txBody>
          <a:bodyPr/>
          <a:lstStyle/>
          <a:p>
            <a:pPr eaLnBrk="1" hangingPunct="1"/>
            <a:r>
              <a:rPr lang="en-US" altLang="en-US"/>
              <a:t>Initialization and Destruction</a:t>
            </a:r>
          </a:p>
          <a:p>
            <a:pPr lvl="1" eaLnBrk="1" hangingPunct="1"/>
            <a:r>
              <a:rPr lang="en-US" altLang="en-US"/>
              <a:t>beans can be initialized and destroyed by calling bean specific methods</a:t>
            </a:r>
          </a:p>
          <a:p>
            <a:pPr lvl="2" eaLnBrk="1" hangingPunct="1"/>
            <a:r>
              <a:rPr lang="en-US" altLang="en-US" sz="1800">
                <a:solidFill>
                  <a:schemeClr val="hlink"/>
                </a:solidFill>
              </a:rPr>
              <a:t>init-method :</a:t>
            </a:r>
            <a:r>
              <a:rPr lang="en-US" altLang="en-US" sz="1800"/>
              <a:t> calls bean specific initialization method</a:t>
            </a:r>
          </a:p>
          <a:p>
            <a:pPr lvl="2" eaLnBrk="1" hangingPunct="1"/>
            <a:r>
              <a:rPr lang="en-US" altLang="en-US" sz="1800">
                <a:solidFill>
                  <a:schemeClr val="hlink"/>
                </a:solidFill>
              </a:rPr>
              <a:t>destroy-method :</a:t>
            </a:r>
            <a:r>
              <a:rPr lang="en-US" altLang="en-US" sz="1800"/>
              <a:t> calls bean specific cleanup method</a:t>
            </a:r>
          </a:p>
          <a:p>
            <a:pPr lvl="1" eaLnBrk="1" hangingPunct="1">
              <a:buFont typeface="Wingdings" panose="05000000000000000000" pitchFamily="2" charset="2"/>
              <a:buNone/>
            </a:pPr>
            <a:endParaRPr lang="en-US" altLang="en-US"/>
          </a:p>
          <a:p>
            <a:pPr lvl="2" eaLnBrk="1" hangingPunct="1"/>
            <a:endParaRPr lang="en-US" alt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D7B57A6-A59D-4966-91BC-79518DAEE015}" type="slidenum">
              <a:rPr lang="en-US" altLang="en-US" smtClean="0"/>
              <a:pPr/>
              <a:t>43</a:t>
            </a:fld>
            <a:endParaRPr lang="en-US" altLang="en-US"/>
          </a:p>
        </p:txBody>
      </p:sp>
      <p:sp>
        <p:nvSpPr>
          <p:cNvPr id="59395" name="Rectangle 2"/>
          <p:cNvSpPr>
            <a:spLocks noGrp="1" noChangeArrowheads="1"/>
          </p:cNvSpPr>
          <p:nvPr>
            <p:ph type="title"/>
          </p:nvPr>
        </p:nvSpPr>
        <p:spPr/>
        <p:txBody>
          <a:bodyPr/>
          <a:lstStyle/>
          <a:p>
            <a:pPr eaLnBrk="1" hangingPunct="1"/>
            <a:r>
              <a:rPr lang="en-US" altLang="en-US"/>
              <a:t>Wiring the beans</a:t>
            </a:r>
          </a:p>
        </p:txBody>
      </p:sp>
      <p:sp>
        <p:nvSpPr>
          <p:cNvPr id="59396" name="Rectangle 3"/>
          <p:cNvSpPr>
            <a:spLocks noGrp="1" noChangeArrowheads="1"/>
          </p:cNvSpPr>
          <p:nvPr>
            <p:ph type="body" idx="1"/>
          </p:nvPr>
        </p:nvSpPr>
        <p:spPr>
          <a:xfrm>
            <a:off x="457200" y="1295400"/>
            <a:ext cx="8229600" cy="4876800"/>
          </a:xfrm>
          <a:solidFill>
            <a:schemeClr val="bg1"/>
          </a:solidFill>
          <a:ln>
            <a:solidFill>
              <a:schemeClr val="folHlink"/>
            </a:solidFill>
            <a:miter lim="800000"/>
            <a:headEnd/>
            <a:tailEnd/>
          </a:ln>
        </p:spPr>
        <p:txBody>
          <a:bodyPr/>
          <a:lstStyle/>
          <a:p>
            <a:pPr eaLnBrk="1" hangingPunct="1">
              <a:lnSpc>
                <a:spcPct val="80000"/>
              </a:lnSpc>
            </a:pPr>
            <a:r>
              <a:rPr lang="en-US" altLang="en-US" sz="1800" b="1"/>
              <a:t>Initialization and Destruction (example)</a:t>
            </a:r>
          </a:p>
          <a:p>
            <a:pPr lvl="1" eaLnBrk="1" hangingPunct="1">
              <a:lnSpc>
                <a:spcPct val="80000"/>
              </a:lnSpc>
              <a:buFont typeface="Wingdings" panose="05000000000000000000" pitchFamily="2" charset="2"/>
              <a:buNone/>
            </a:pPr>
            <a:r>
              <a:rPr lang="en-US" altLang="en-US" sz="1800"/>
              <a:t>public class MyConnectionPool {</a:t>
            </a:r>
          </a:p>
          <a:p>
            <a:pPr lvl="1" eaLnBrk="1" hangingPunct="1">
              <a:lnSpc>
                <a:spcPct val="80000"/>
              </a:lnSpc>
              <a:buFont typeface="Wingdings" panose="05000000000000000000" pitchFamily="2" charset="2"/>
              <a:buNone/>
            </a:pPr>
            <a:r>
              <a:rPr lang="en-US" altLang="en-US" sz="1800"/>
              <a:t>	public void initialize(){</a:t>
            </a:r>
          </a:p>
          <a:p>
            <a:pPr lvl="1" eaLnBrk="1" hangingPunct="1">
              <a:lnSpc>
                <a:spcPct val="80000"/>
              </a:lnSpc>
              <a:buFont typeface="Wingdings" panose="05000000000000000000" pitchFamily="2" charset="2"/>
              <a:buNone/>
            </a:pPr>
            <a:r>
              <a:rPr lang="en-US" altLang="en-US" sz="1800"/>
              <a:t>			//initialize a connection;</a:t>
            </a:r>
          </a:p>
          <a:p>
            <a:pPr lvl="1" eaLnBrk="1" hangingPunct="1">
              <a:lnSpc>
                <a:spcPct val="80000"/>
              </a:lnSpc>
              <a:buFont typeface="Wingdings" panose="05000000000000000000" pitchFamily="2" charset="2"/>
              <a:buNone/>
            </a:pPr>
            <a:r>
              <a:rPr lang="en-US" altLang="en-US" sz="1800"/>
              <a:t>	}</a:t>
            </a:r>
          </a:p>
          <a:p>
            <a:pPr lvl="1" eaLnBrk="1" hangingPunct="1">
              <a:lnSpc>
                <a:spcPct val="80000"/>
              </a:lnSpc>
              <a:buFont typeface="Wingdings" panose="05000000000000000000" pitchFamily="2" charset="2"/>
              <a:buNone/>
            </a:pPr>
            <a:r>
              <a:rPr lang="en-US" altLang="en-US" sz="1800"/>
              <a:t>	public void cleanup() {</a:t>
            </a:r>
          </a:p>
          <a:p>
            <a:pPr lvl="1" eaLnBrk="1" hangingPunct="1">
              <a:lnSpc>
                <a:spcPct val="80000"/>
              </a:lnSpc>
              <a:buFont typeface="Wingdings" panose="05000000000000000000" pitchFamily="2" charset="2"/>
              <a:buNone/>
            </a:pPr>
            <a:r>
              <a:rPr lang="en-US" altLang="en-US" sz="1800"/>
              <a:t>		//release connection;</a:t>
            </a:r>
          </a:p>
          <a:p>
            <a:pPr lvl="1" eaLnBrk="1" hangingPunct="1">
              <a:lnSpc>
                <a:spcPct val="80000"/>
              </a:lnSpc>
              <a:buFont typeface="Wingdings" panose="05000000000000000000" pitchFamily="2" charset="2"/>
              <a:buNone/>
            </a:pPr>
            <a:r>
              <a:rPr lang="en-US" altLang="en-US" sz="1800"/>
              <a:t>	}</a:t>
            </a:r>
          </a:p>
          <a:p>
            <a:pPr lvl="1" eaLnBrk="1" hangingPunct="1">
              <a:lnSpc>
                <a:spcPct val="80000"/>
              </a:lnSpc>
              <a:buFont typeface="Wingdings" panose="05000000000000000000" pitchFamily="2" charset="2"/>
              <a:buNone/>
            </a:pPr>
            <a:r>
              <a:rPr lang="en-US" altLang="en-US" sz="1800"/>
              <a:t>}</a:t>
            </a:r>
          </a:p>
          <a:p>
            <a:pPr eaLnBrk="1" hangingPunct="1">
              <a:lnSpc>
                <a:spcPct val="80000"/>
              </a:lnSpc>
            </a:pPr>
            <a:r>
              <a:rPr lang="en-US" altLang="en-US" sz="1800" b="1"/>
              <a:t>configuration:</a:t>
            </a:r>
          </a:p>
          <a:p>
            <a:pPr lvl="1" eaLnBrk="1" hangingPunct="1">
              <a:lnSpc>
                <a:spcPct val="80000"/>
              </a:lnSpc>
              <a:buFont typeface="Wingdings" panose="05000000000000000000" pitchFamily="2" charset="2"/>
              <a:buNone/>
            </a:pPr>
            <a:r>
              <a:rPr lang="en-US" altLang="en-US" sz="1800"/>
              <a:t>&lt;bean id=“myBean” class =“com.jp.MyConnectionPool”</a:t>
            </a:r>
          </a:p>
          <a:p>
            <a:pPr lvl="1" eaLnBrk="1" hangingPunct="1">
              <a:lnSpc>
                <a:spcPct val="80000"/>
              </a:lnSpc>
              <a:buFont typeface="Wingdings" panose="05000000000000000000" pitchFamily="2" charset="2"/>
              <a:buNone/>
            </a:pPr>
            <a:r>
              <a:rPr lang="en-US" altLang="en-US" sz="1800"/>
              <a:t>	init-method=“initialize” destroy-method=“cleanup” /&gt;</a:t>
            </a:r>
            <a:endParaRPr lang="en-US"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9DF36E7-3134-4CC9-AE72-874653A88A31}" type="slidenum">
              <a:rPr lang="en-US" altLang="en-US" smtClean="0"/>
              <a:pPr/>
              <a:t>44</a:t>
            </a:fld>
            <a:endParaRPr lang="en-US" altLang="en-US"/>
          </a:p>
        </p:txBody>
      </p:sp>
      <p:sp>
        <p:nvSpPr>
          <p:cNvPr id="60419" name="Rectangle 2"/>
          <p:cNvSpPr>
            <a:spLocks noGrp="1" noChangeArrowheads="1"/>
          </p:cNvSpPr>
          <p:nvPr>
            <p:ph type="title"/>
          </p:nvPr>
        </p:nvSpPr>
        <p:spPr>
          <a:xfrm>
            <a:off x="457200" y="228600"/>
            <a:ext cx="8229600" cy="685800"/>
          </a:xfrm>
        </p:spPr>
        <p:txBody>
          <a:bodyPr/>
          <a:lstStyle/>
          <a:p>
            <a:pPr eaLnBrk="1" hangingPunct="1"/>
            <a:r>
              <a:rPr lang="en-US" altLang="en-US" sz="2600"/>
              <a:t>Spring Dependency Injection </a:t>
            </a:r>
            <a:r>
              <a:rPr lang="en-US" altLang="en-US" sz="2600" i="1"/>
              <a:t>Revisited</a:t>
            </a:r>
          </a:p>
        </p:txBody>
      </p:sp>
      <p:sp>
        <p:nvSpPr>
          <p:cNvPr id="60420" name="Rectangle 3"/>
          <p:cNvSpPr>
            <a:spLocks noGrp="1" noChangeArrowheads="1"/>
          </p:cNvSpPr>
          <p:nvPr>
            <p:ph type="body" idx="1"/>
          </p:nvPr>
        </p:nvSpPr>
        <p:spPr>
          <a:xfrm>
            <a:off x="566738" y="1598613"/>
            <a:ext cx="8001000" cy="3787775"/>
          </a:xfrm>
        </p:spPr>
        <p:txBody>
          <a:bodyPr/>
          <a:lstStyle/>
          <a:p>
            <a:pPr eaLnBrk="1" hangingPunct="1"/>
            <a:r>
              <a:rPr lang="en-US" altLang="en-US"/>
              <a:t>Two types of Dependency Injection</a:t>
            </a:r>
          </a:p>
          <a:p>
            <a:pPr lvl="1" eaLnBrk="1" hangingPunct="1"/>
            <a:r>
              <a:rPr lang="en-US" altLang="en-US"/>
              <a:t>setter injection</a:t>
            </a:r>
          </a:p>
          <a:p>
            <a:pPr lvl="2" eaLnBrk="1" hangingPunct="1"/>
            <a:r>
              <a:rPr lang="en-US" altLang="en-US" sz="1800"/>
              <a:t>dependency injected via setter methods</a:t>
            </a:r>
          </a:p>
          <a:p>
            <a:pPr lvl="2" eaLnBrk="1" hangingPunct="1"/>
            <a:endParaRPr lang="en-US" altLang="en-US" sz="1800"/>
          </a:p>
          <a:p>
            <a:pPr lvl="1" eaLnBrk="1" hangingPunct="1"/>
            <a:r>
              <a:rPr lang="en-US" altLang="en-US"/>
              <a:t>constructor injection</a:t>
            </a:r>
          </a:p>
          <a:p>
            <a:pPr lvl="2" eaLnBrk="1" hangingPunct="1"/>
            <a:r>
              <a:rPr lang="en-US" altLang="en-US" sz="1800"/>
              <a:t>dependency injected via constructor</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6AFEA82-8F0E-4BB8-8D3B-0A1B0AA9CE61}" type="slidenum">
              <a:rPr lang="en-US" altLang="en-US" smtClean="0"/>
              <a:pPr/>
              <a:t>45</a:t>
            </a:fld>
            <a:endParaRPr lang="en-US" altLang="en-US"/>
          </a:p>
        </p:txBody>
      </p:sp>
      <p:sp>
        <p:nvSpPr>
          <p:cNvPr id="61443" name="Rectangle 2"/>
          <p:cNvSpPr>
            <a:spLocks noGrp="1" noChangeArrowheads="1"/>
          </p:cNvSpPr>
          <p:nvPr>
            <p:ph type="body" idx="1"/>
          </p:nvPr>
        </p:nvSpPr>
        <p:spPr>
          <a:xfrm>
            <a:off x="457200" y="1524000"/>
            <a:ext cx="8229600" cy="4648200"/>
          </a:xfrm>
          <a:solidFill>
            <a:schemeClr val="bg1"/>
          </a:solidFill>
          <a:ln>
            <a:solidFill>
              <a:schemeClr val="folHlink"/>
            </a:solidFill>
            <a:miter lim="800000"/>
            <a:headEnd/>
            <a:tailEnd/>
          </a:ln>
        </p:spPr>
        <p:txBody>
          <a:bodyPr/>
          <a:lstStyle/>
          <a:p>
            <a:pPr eaLnBrk="1" hangingPunct="1"/>
            <a:r>
              <a:rPr lang="en-US" altLang="en-US"/>
              <a:t>Setter Injection</a:t>
            </a:r>
          </a:p>
          <a:p>
            <a:pPr eaLnBrk="1" hangingPunct="1">
              <a:buFont typeface="Wingdings" panose="05000000000000000000" pitchFamily="2" charset="2"/>
              <a:buNone/>
            </a:pPr>
            <a:r>
              <a:rPr lang="en-US" altLang="en-US" sz="2000"/>
              <a:t>&lt;bean id=“test” class=“com.jp.TestBean”&gt;</a:t>
            </a:r>
          </a:p>
          <a:p>
            <a:pPr eaLnBrk="1" hangingPunct="1">
              <a:buFont typeface="Wingdings" panose="05000000000000000000" pitchFamily="2" charset="2"/>
              <a:buNone/>
            </a:pPr>
            <a:r>
              <a:rPr lang="en-US" altLang="en-US" sz="2000"/>
              <a:t>&lt;property name=“greeting”&gt;</a:t>
            </a:r>
          </a:p>
          <a:p>
            <a:pPr eaLnBrk="1" hangingPunct="1">
              <a:buFont typeface="Wingdings" panose="05000000000000000000" pitchFamily="2" charset="2"/>
              <a:buNone/>
            </a:pPr>
            <a:r>
              <a:rPr lang="en-US" altLang="en-US" sz="2000"/>
              <a:t>	&lt;value&gt;Hello friends&lt;/value&gt;</a:t>
            </a:r>
          </a:p>
          <a:p>
            <a:pPr eaLnBrk="1" hangingPunct="1">
              <a:buFont typeface="Wingdings" panose="05000000000000000000" pitchFamily="2" charset="2"/>
              <a:buNone/>
            </a:pPr>
            <a:r>
              <a:rPr lang="en-US" altLang="en-US" sz="2000"/>
              <a:t>&lt;/property&gt;</a:t>
            </a:r>
          </a:p>
          <a:p>
            <a:pPr eaLnBrk="1" hangingPunct="1">
              <a:buFont typeface="Wingdings" panose="05000000000000000000" pitchFamily="2" charset="2"/>
              <a:buNone/>
            </a:pPr>
            <a:r>
              <a:rPr lang="en-US" altLang="en-US" sz="2000"/>
              <a:t>&lt;/bean&gt;</a:t>
            </a:r>
          </a:p>
        </p:txBody>
      </p:sp>
      <p:sp>
        <p:nvSpPr>
          <p:cNvPr id="61444" name="Rectangle 3"/>
          <p:cNvSpPr>
            <a:spLocks noGrp="1" noChangeArrowheads="1"/>
          </p:cNvSpPr>
          <p:nvPr>
            <p:ph type="title"/>
          </p:nvPr>
        </p:nvSpPr>
        <p:spPr>
          <a:xfrm>
            <a:off x="457200" y="274638"/>
            <a:ext cx="8229600" cy="792162"/>
          </a:xfrm>
        </p:spPr>
        <p:txBody>
          <a:bodyPr/>
          <a:lstStyle/>
          <a:p>
            <a:pPr eaLnBrk="1" hangingPunct="1"/>
            <a:r>
              <a:rPr lang="en-US" altLang="en-US"/>
              <a:t>Spring Dependency Injection</a:t>
            </a:r>
            <a:endParaRPr lang="en-US" altLang="en-US" i="1"/>
          </a:p>
        </p:txBody>
      </p:sp>
      <p:sp>
        <p:nvSpPr>
          <p:cNvPr id="61445" name="AutoShape 4"/>
          <p:cNvSpPr>
            <a:spLocks/>
          </p:cNvSpPr>
          <p:nvPr/>
        </p:nvSpPr>
        <p:spPr bwMode="auto">
          <a:xfrm rot="5400000">
            <a:off x="3162300" y="1866900"/>
            <a:ext cx="304800" cy="2209800"/>
          </a:xfrm>
          <a:prstGeom prst="rightBrace">
            <a:avLst>
              <a:gd name="adj1" fmla="val 604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61446" name="Rectangle 5"/>
          <p:cNvSpPr>
            <a:spLocks noChangeArrowheads="1"/>
          </p:cNvSpPr>
          <p:nvPr/>
        </p:nvSpPr>
        <p:spPr bwMode="auto">
          <a:xfrm>
            <a:off x="4343400" y="3962400"/>
            <a:ext cx="4114800" cy="7620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n-US">
                <a:latin typeface="Arial" panose="020B0604020202020204" pitchFamily="34" charset="0"/>
              </a:rPr>
              <a:t>Set the greet property by</a:t>
            </a:r>
          </a:p>
          <a:p>
            <a:pPr algn="ctr" eaLnBrk="1" hangingPunct="1"/>
            <a:r>
              <a:rPr lang="en-US" altLang="en-US">
                <a:latin typeface="Arial" panose="020B0604020202020204" pitchFamily="34" charset="0"/>
              </a:rPr>
              <a:t> calling </a:t>
            </a:r>
            <a:r>
              <a:rPr lang="en-US" altLang="en-US">
                <a:solidFill>
                  <a:srgbClr val="CC3300"/>
                </a:solidFill>
                <a:latin typeface="Arial" panose="020B0604020202020204" pitchFamily="34" charset="0"/>
              </a:rPr>
              <a:t>setGreeting</a:t>
            </a:r>
            <a:r>
              <a:rPr lang="en-US" altLang="en-US">
                <a:latin typeface="Arial" panose="020B0604020202020204" pitchFamily="34" charset="0"/>
              </a:rPr>
              <a:t>( </a:t>
            </a:r>
            <a:r>
              <a:rPr lang="en-US" altLang="en-US">
                <a:solidFill>
                  <a:schemeClr val="accent2"/>
                </a:solidFill>
                <a:latin typeface="Arial" panose="020B0604020202020204" pitchFamily="34" charset="0"/>
              </a:rPr>
              <a:t>“Hello Friends”</a:t>
            </a:r>
            <a:r>
              <a:rPr lang="en-US" altLang="en-US">
                <a:latin typeface="Arial" panose="020B0604020202020204" pitchFamily="34" charset="0"/>
              </a:rPr>
              <a:t> )</a:t>
            </a:r>
          </a:p>
        </p:txBody>
      </p:sp>
      <p:sp>
        <p:nvSpPr>
          <p:cNvPr id="61447" name="Line 6"/>
          <p:cNvSpPr>
            <a:spLocks noChangeShapeType="1"/>
          </p:cNvSpPr>
          <p:nvPr/>
        </p:nvSpPr>
        <p:spPr bwMode="auto">
          <a:xfrm flipH="1" flipV="1">
            <a:off x="4495800" y="2895600"/>
            <a:ext cx="1905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3504BF7-360F-4E9E-A6F2-1EFECDEFD46A}" type="slidenum">
              <a:rPr lang="en-US" altLang="en-US" smtClean="0"/>
              <a:pPr/>
              <a:t>46</a:t>
            </a:fld>
            <a:endParaRPr lang="en-US" altLang="en-US"/>
          </a:p>
        </p:txBody>
      </p:sp>
      <p:sp>
        <p:nvSpPr>
          <p:cNvPr id="62467" name="Rectangle 2"/>
          <p:cNvSpPr>
            <a:spLocks noGrp="1" noChangeArrowheads="1"/>
          </p:cNvSpPr>
          <p:nvPr>
            <p:ph type="title"/>
          </p:nvPr>
        </p:nvSpPr>
        <p:spPr/>
        <p:txBody>
          <a:bodyPr/>
          <a:lstStyle/>
          <a:p>
            <a:pPr eaLnBrk="1" hangingPunct="1"/>
            <a:r>
              <a:rPr lang="en-US" altLang="en-US"/>
              <a:t>Spring Dependency Injection</a:t>
            </a:r>
          </a:p>
        </p:txBody>
      </p:sp>
      <p:sp>
        <p:nvSpPr>
          <p:cNvPr id="62468" name="Rectangle 3"/>
          <p:cNvSpPr>
            <a:spLocks noGrp="1" noChangeArrowheads="1"/>
          </p:cNvSpPr>
          <p:nvPr>
            <p:ph type="body" idx="1"/>
          </p:nvPr>
        </p:nvSpPr>
        <p:spPr>
          <a:xfrm>
            <a:off x="533400" y="1371600"/>
            <a:ext cx="8229600" cy="4724400"/>
          </a:xfrm>
          <a:solidFill>
            <a:schemeClr val="bg1"/>
          </a:solidFill>
          <a:ln>
            <a:solidFill>
              <a:schemeClr val="folHlink"/>
            </a:solidFill>
            <a:miter lim="800000"/>
            <a:headEnd/>
            <a:tailEnd/>
          </a:ln>
        </p:spPr>
        <p:txBody>
          <a:bodyPr/>
          <a:lstStyle/>
          <a:p>
            <a:pPr eaLnBrk="1" hangingPunct="1">
              <a:lnSpc>
                <a:spcPct val="90000"/>
              </a:lnSpc>
            </a:pPr>
            <a:r>
              <a:rPr lang="en-US" altLang="en-US" sz="2600"/>
              <a:t>Referencing other beans</a:t>
            </a:r>
          </a:p>
          <a:p>
            <a:pPr eaLnBrk="1" hangingPunct="1">
              <a:lnSpc>
                <a:spcPct val="90000"/>
              </a:lnSpc>
              <a:buFont typeface="Wingdings" panose="05000000000000000000" pitchFamily="2" charset="2"/>
              <a:buNone/>
            </a:pPr>
            <a:r>
              <a:rPr lang="en-US" altLang="en-US" sz="2600"/>
              <a:t>	</a:t>
            </a:r>
            <a:r>
              <a:rPr lang="en-US" altLang="en-US" sz="2000"/>
              <a:t>&lt;beans&gt;</a:t>
            </a:r>
          </a:p>
          <a:p>
            <a:pPr lvl="1" eaLnBrk="1" hangingPunct="1">
              <a:lnSpc>
                <a:spcPct val="90000"/>
              </a:lnSpc>
              <a:buFont typeface="Wingdings" panose="05000000000000000000" pitchFamily="2" charset="2"/>
              <a:buNone/>
            </a:pPr>
            <a:r>
              <a:rPr lang="en-US" altLang="en-US"/>
              <a:t>	&lt;bean id=“test” class =“com.jp.TestBean”&gt;</a:t>
            </a:r>
          </a:p>
          <a:p>
            <a:pPr lvl="1" eaLnBrk="1" hangingPunct="1">
              <a:lnSpc>
                <a:spcPct val="90000"/>
              </a:lnSpc>
              <a:buFont typeface="Wingdings" panose="05000000000000000000" pitchFamily="2" charset="2"/>
              <a:buNone/>
            </a:pPr>
            <a:r>
              <a:rPr lang="en-US" altLang="en-US"/>
              <a:t>		&lt;property name=“greeting”&gt;</a:t>
            </a:r>
          </a:p>
          <a:p>
            <a:pPr lvl="1" eaLnBrk="1" hangingPunct="1">
              <a:lnSpc>
                <a:spcPct val="90000"/>
              </a:lnSpc>
              <a:buFont typeface="Wingdings" panose="05000000000000000000" pitchFamily="2" charset="2"/>
              <a:buNone/>
            </a:pPr>
            <a:r>
              <a:rPr lang="en-US" altLang="en-US"/>
              <a:t>			&lt;ref bean=“greetBean”/&gt;</a:t>
            </a:r>
          </a:p>
          <a:p>
            <a:pPr lvl="1" eaLnBrk="1" hangingPunct="1">
              <a:lnSpc>
                <a:spcPct val="90000"/>
              </a:lnSpc>
              <a:buFont typeface="Wingdings" panose="05000000000000000000" pitchFamily="2" charset="2"/>
              <a:buNone/>
            </a:pPr>
            <a:r>
              <a:rPr lang="en-US" altLang="en-US"/>
              <a:t>		&lt;/property&gt;</a:t>
            </a:r>
          </a:p>
          <a:p>
            <a:pPr lvl="1" eaLnBrk="1" hangingPunct="1">
              <a:lnSpc>
                <a:spcPct val="90000"/>
              </a:lnSpc>
              <a:buFont typeface="Wingdings" panose="05000000000000000000" pitchFamily="2" charset="2"/>
              <a:buNone/>
            </a:pPr>
            <a:endParaRPr lang="en-US" altLang="en-US"/>
          </a:p>
          <a:p>
            <a:pPr lvl="1" eaLnBrk="1" hangingPunct="1">
              <a:lnSpc>
                <a:spcPct val="90000"/>
              </a:lnSpc>
              <a:buFont typeface="Wingdings" panose="05000000000000000000" pitchFamily="2" charset="2"/>
              <a:buNone/>
            </a:pPr>
            <a:r>
              <a:rPr lang="en-US" altLang="en-US"/>
              <a:t>&lt;bean id=“greetBean” class =“com.jp.GreetBean” /&gt;</a:t>
            </a:r>
          </a:p>
          <a:p>
            <a:pPr eaLnBrk="1" hangingPunct="1">
              <a:lnSpc>
                <a:spcPct val="90000"/>
              </a:lnSpc>
              <a:buFont typeface="Wingdings" panose="05000000000000000000" pitchFamily="2" charset="2"/>
              <a:buNone/>
            </a:pPr>
            <a:r>
              <a:rPr lang="en-US" altLang="en-US" sz="2000"/>
              <a:t>	&lt;beans&gt;</a:t>
            </a:r>
            <a:endParaRPr lang="en-US" altLang="en-US" sz="26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D78FF4-06DA-4F3C-8D90-43ED633D5743}" type="slidenum">
              <a:rPr lang="en-US" altLang="en-US" smtClean="0"/>
              <a:pPr/>
              <a:t>47</a:t>
            </a:fld>
            <a:endParaRPr lang="en-US" altLang="en-US"/>
          </a:p>
        </p:txBody>
      </p:sp>
      <p:sp>
        <p:nvSpPr>
          <p:cNvPr id="63491" name="Rectangle 2"/>
          <p:cNvSpPr>
            <a:spLocks noGrp="1" noChangeArrowheads="1"/>
          </p:cNvSpPr>
          <p:nvPr>
            <p:ph type="body" idx="1"/>
          </p:nvPr>
        </p:nvSpPr>
        <p:spPr>
          <a:solidFill>
            <a:schemeClr val="bg1"/>
          </a:solidFill>
          <a:ln>
            <a:solidFill>
              <a:schemeClr val="folHlink"/>
            </a:solidFill>
            <a:miter lim="800000"/>
            <a:headEnd/>
            <a:tailEnd/>
          </a:ln>
        </p:spPr>
        <p:txBody>
          <a:bodyPr/>
          <a:lstStyle/>
          <a:p>
            <a:pPr eaLnBrk="1" hangingPunct="1">
              <a:lnSpc>
                <a:spcPct val="80000"/>
              </a:lnSpc>
              <a:spcAft>
                <a:spcPct val="40000"/>
              </a:spcAft>
            </a:pPr>
            <a:r>
              <a:rPr lang="en-US" altLang="en-US"/>
              <a:t>Constructor Injection</a:t>
            </a:r>
          </a:p>
          <a:p>
            <a:pPr lvl="1" eaLnBrk="1" hangingPunct="1">
              <a:lnSpc>
                <a:spcPct val="80000"/>
              </a:lnSpc>
              <a:spcAft>
                <a:spcPct val="40000"/>
              </a:spcAft>
              <a:buFont typeface="Wingdings" panose="05000000000000000000" pitchFamily="2" charset="2"/>
              <a:buNone/>
            </a:pPr>
            <a:r>
              <a:rPr lang="en-US" altLang="en-US" sz="1800"/>
              <a:t>&lt;bean id=“test” class=“com.jp.testBean”&gt;</a:t>
            </a:r>
          </a:p>
          <a:p>
            <a:pPr lvl="1" eaLnBrk="1" hangingPunct="1">
              <a:lnSpc>
                <a:spcPct val="80000"/>
              </a:lnSpc>
              <a:spcAft>
                <a:spcPct val="40000"/>
              </a:spcAft>
              <a:buFont typeface="Wingdings" panose="05000000000000000000" pitchFamily="2" charset="2"/>
              <a:buNone/>
            </a:pPr>
            <a:r>
              <a:rPr lang="en-US" altLang="en-US" sz="1800"/>
              <a:t>&lt;constructor-arg&gt;</a:t>
            </a:r>
          </a:p>
          <a:p>
            <a:pPr lvl="1" eaLnBrk="1" hangingPunct="1">
              <a:lnSpc>
                <a:spcPct val="80000"/>
              </a:lnSpc>
              <a:spcAft>
                <a:spcPct val="40000"/>
              </a:spcAft>
              <a:buFont typeface="Wingdings" panose="05000000000000000000" pitchFamily="2" charset="2"/>
              <a:buNone/>
            </a:pPr>
            <a:r>
              <a:rPr lang="en-US" altLang="en-US" sz="1800"/>
              <a:t>	&lt;value&gt;Hello friends&lt;/value&gt;</a:t>
            </a:r>
          </a:p>
          <a:p>
            <a:pPr lvl="1" eaLnBrk="1" hangingPunct="1">
              <a:lnSpc>
                <a:spcPct val="80000"/>
              </a:lnSpc>
              <a:spcAft>
                <a:spcPct val="40000"/>
              </a:spcAft>
              <a:buFont typeface="Wingdings" panose="05000000000000000000" pitchFamily="2" charset="2"/>
              <a:buNone/>
            </a:pPr>
            <a:r>
              <a:rPr lang="en-US" altLang="en-US" sz="1800"/>
              <a:t>&lt;/constructor-arg&gt;</a:t>
            </a:r>
          </a:p>
          <a:p>
            <a:pPr lvl="1" eaLnBrk="1" hangingPunct="1">
              <a:lnSpc>
                <a:spcPct val="80000"/>
              </a:lnSpc>
              <a:spcAft>
                <a:spcPct val="40000"/>
              </a:spcAft>
              <a:buFont typeface="Wingdings" panose="05000000000000000000" pitchFamily="2" charset="2"/>
              <a:buNone/>
            </a:pPr>
            <a:r>
              <a:rPr lang="en-US" altLang="en-US" sz="1800"/>
              <a:t>&lt;/bean&gt;</a:t>
            </a:r>
          </a:p>
          <a:p>
            <a:pPr lvl="1" eaLnBrk="1" hangingPunct="1">
              <a:lnSpc>
                <a:spcPct val="80000"/>
              </a:lnSpc>
              <a:spcAft>
                <a:spcPct val="40000"/>
              </a:spcAft>
              <a:buFont typeface="Wingdings" panose="05000000000000000000" pitchFamily="2" charset="2"/>
              <a:buNone/>
            </a:pPr>
            <a:endParaRPr lang="en-US" altLang="en-US" sz="1800"/>
          </a:p>
          <a:p>
            <a:pPr lvl="1" eaLnBrk="1" hangingPunct="1">
              <a:lnSpc>
                <a:spcPct val="80000"/>
              </a:lnSpc>
              <a:spcAft>
                <a:spcPct val="40000"/>
              </a:spcAft>
              <a:buFont typeface="Wingdings" panose="05000000000000000000" pitchFamily="2" charset="2"/>
              <a:buNone/>
            </a:pPr>
            <a:r>
              <a:rPr lang="en-US" altLang="en-US" sz="1800"/>
              <a:t>&lt;bean id=“test” class=“com.jp.testBean”&gt;</a:t>
            </a:r>
          </a:p>
          <a:p>
            <a:pPr lvl="1" eaLnBrk="1" hangingPunct="1">
              <a:lnSpc>
                <a:spcPct val="80000"/>
              </a:lnSpc>
              <a:spcAft>
                <a:spcPct val="40000"/>
              </a:spcAft>
              <a:buFont typeface="Wingdings" panose="05000000000000000000" pitchFamily="2" charset="2"/>
              <a:buNone/>
            </a:pPr>
            <a:r>
              <a:rPr lang="en-US" altLang="en-US" sz="1800"/>
              <a:t>&lt;constructor-arg&gt;</a:t>
            </a:r>
          </a:p>
          <a:p>
            <a:pPr lvl="1" eaLnBrk="1" hangingPunct="1">
              <a:lnSpc>
                <a:spcPct val="80000"/>
              </a:lnSpc>
              <a:spcAft>
                <a:spcPct val="40000"/>
              </a:spcAft>
              <a:buFont typeface="Wingdings" panose="05000000000000000000" pitchFamily="2" charset="2"/>
              <a:buNone/>
            </a:pPr>
            <a:r>
              <a:rPr lang="en-US" altLang="en-US" sz="1800"/>
              <a:t>	&lt;ref bean=“greetBean”/&gt;</a:t>
            </a:r>
          </a:p>
          <a:p>
            <a:pPr lvl="1" eaLnBrk="1" hangingPunct="1">
              <a:lnSpc>
                <a:spcPct val="80000"/>
              </a:lnSpc>
              <a:spcAft>
                <a:spcPct val="40000"/>
              </a:spcAft>
              <a:buFont typeface="Wingdings" panose="05000000000000000000" pitchFamily="2" charset="2"/>
              <a:buNone/>
            </a:pPr>
            <a:r>
              <a:rPr lang="en-US" altLang="en-US" sz="1800"/>
              <a:t>&lt;/constructor-arg&gt;</a:t>
            </a:r>
          </a:p>
          <a:p>
            <a:pPr lvl="1" eaLnBrk="1" hangingPunct="1">
              <a:lnSpc>
                <a:spcPct val="80000"/>
              </a:lnSpc>
              <a:spcAft>
                <a:spcPct val="40000"/>
              </a:spcAft>
              <a:buFont typeface="Wingdings" panose="05000000000000000000" pitchFamily="2" charset="2"/>
              <a:buNone/>
            </a:pPr>
            <a:r>
              <a:rPr lang="en-US" altLang="en-US" sz="1800"/>
              <a:t>&lt;/bean&gt;</a:t>
            </a:r>
          </a:p>
        </p:txBody>
      </p:sp>
      <p:sp>
        <p:nvSpPr>
          <p:cNvPr id="63492" name="Rectangle 3"/>
          <p:cNvSpPr>
            <a:spLocks noGrp="1" noChangeArrowheads="1"/>
          </p:cNvSpPr>
          <p:nvPr>
            <p:ph type="title"/>
          </p:nvPr>
        </p:nvSpPr>
        <p:spPr/>
        <p:txBody>
          <a:bodyPr/>
          <a:lstStyle/>
          <a:p>
            <a:pPr eaLnBrk="1" hangingPunct="1"/>
            <a:r>
              <a:rPr lang="en-US" altLang="en-US"/>
              <a:t>Spring Dependency Injection</a:t>
            </a:r>
          </a:p>
        </p:txBody>
      </p:sp>
      <p:sp>
        <p:nvSpPr>
          <p:cNvPr id="63493" name="AutoShape 4"/>
          <p:cNvSpPr>
            <a:spLocks noChangeArrowheads="1"/>
          </p:cNvSpPr>
          <p:nvPr/>
        </p:nvSpPr>
        <p:spPr bwMode="auto">
          <a:xfrm>
            <a:off x="6324600" y="2819400"/>
            <a:ext cx="2133600" cy="1600200"/>
          </a:xfrm>
          <a:prstGeom prst="roundRect">
            <a:avLst>
              <a:gd name="adj" fmla="val 5653"/>
            </a:avLst>
          </a:prstGeom>
          <a:solidFill>
            <a:srgbClr val="FFFFCC"/>
          </a:solidFill>
          <a:ln w="9525">
            <a:solidFill>
              <a:schemeClr val="tx1"/>
            </a:solidFill>
            <a:round/>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n-US">
                <a:latin typeface="Arial" panose="020B0604020202020204" pitchFamily="34" charset="0"/>
              </a:rPr>
              <a:t>constructs a </a:t>
            </a:r>
          </a:p>
          <a:p>
            <a:pPr algn="ctr" eaLnBrk="1" hangingPunct="1"/>
            <a:r>
              <a:rPr lang="en-US" altLang="en-US" b="1">
                <a:solidFill>
                  <a:srgbClr val="CC3300"/>
                </a:solidFill>
                <a:latin typeface="Arial" panose="020B0604020202020204" pitchFamily="34" charset="0"/>
              </a:rPr>
              <a:t>TestBean</a:t>
            </a:r>
            <a:r>
              <a:rPr lang="en-US" altLang="en-US">
                <a:latin typeface="Arial" panose="020B0604020202020204" pitchFamily="34" charset="0"/>
              </a:rPr>
              <a:t> </a:t>
            </a:r>
          </a:p>
          <a:p>
            <a:pPr algn="ctr" eaLnBrk="1" hangingPunct="1"/>
            <a:r>
              <a:rPr lang="en-US" altLang="en-US">
                <a:latin typeface="Arial" panose="020B0604020202020204" pitchFamily="34" charset="0"/>
              </a:rPr>
              <a:t>object through</a:t>
            </a:r>
          </a:p>
          <a:p>
            <a:pPr algn="ctr" eaLnBrk="1" hangingPunct="1"/>
            <a:r>
              <a:rPr lang="en-US" altLang="en-US">
                <a:latin typeface="Arial" panose="020B0604020202020204" pitchFamily="34" charset="0"/>
              </a:rPr>
              <a:t> its constructor</a:t>
            </a:r>
          </a:p>
        </p:txBody>
      </p:sp>
      <p:sp>
        <p:nvSpPr>
          <p:cNvPr id="63494" name="Line 5"/>
          <p:cNvSpPr>
            <a:spLocks noChangeShapeType="1"/>
          </p:cNvSpPr>
          <p:nvPr/>
        </p:nvSpPr>
        <p:spPr bwMode="auto">
          <a:xfrm>
            <a:off x="7772400" y="4419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3495" name="Line 6"/>
          <p:cNvSpPr>
            <a:spLocks noChangeShapeType="1"/>
          </p:cNvSpPr>
          <p:nvPr/>
        </p:nvSpPr>
        <p:spPr bwMode="auto">
          <a:xfrm flipH="1">
            <a:off x="4572000" y="4953000"/>
            <a:ext cx="320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3496" name="Line 7"/>
          <p:cNvSpPr>
            <a:spLocks noChangeShapeType="1"/>
          </p:cNvSpPr>
          <p:nvPr/>
        </p:nvSpPr>
        <p:spPr bwMode="auto">
          <a:xfrm flipH="1">
            <a:off x="3962400" y="281940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3497" name="Line 8"/>
          <p:cNvSpPr>
            <a:spLocks noChangeShapeType="1"/>
          </p:cNvSpPr>
          <p:nvPr/>
        </p:nvSpPr>
        <p:spPr bwMode="auto">
          <a:xfrm>
            <a:off x="685800" y="3886200"/>
            <a:ext cx="419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47ECCC8-3F0A-470A-8D04-3129C9680371}" type="slidenum">
              <a:rPr lang="en-US" altLang="en-US" smtClean="0"/>
              <a:pPr/>
              <a:t>48</a:t>
            </a:fld>
            <a:endParaRPr lang="en-US" altLang="en-US"/>
          </a:p>
        </p:txBody>
      </p:sp>
      <p:sp>
        <p:nvSpPr>
          <p:cNvPr id="68611" name="Rectangle 4"/>
          <p:cNvSpPr>
            <a:spLocks noGrp="1" noChangeArrowheads="1"/>
          </p:cNvSpPr>
          <p:nvPr>
            <p:ph type="ctrTitle"/>
          </p:nvPr>
        </p:nvSpPr>
        <p:spPr/>
        <p:txBody>
          <a:bodyPr/>
          <a:lstStyle/>
          <a:p>
            <a:pPr eaLnBrk="1" hangingPunct="1"/>
            <a:r>
              <a:rPr lang="en-US" altLang="en-US"/>
              <a:t>Dependency Injection: Autowiring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137A69C-5202-454B-920C-4787E033CF11}" type="slidenum">
              <a:rPr lang="en-US" altLang="en-US" smtClean="0"/>
              <a:pPr/>
              <a:t>49</a:t>
            </a:fld>
            <a:endParaRPr lang="en-US" altLang="en-US"/>
          </a:p>
        </p:txBody>
      </p:sp>
      <p:sp>
        <p:nvSpPr>
          <p:cNvPr id="69635" name="Rectangle 2"/>
          <p:cNvSpPr>
            <a:spLocks noGrp="1" noChangeArrowheads="1"/>
          </p:cNvSpPr>
          <p:nvPr>
            <p:ph type="title"/>
          </p:nvPr>
        </p:nvSpPr>
        <p:spPr/>
        <p:txBody>
          <a:bodyPr/>
          <a:lstStyle/>
          <a:p>
            <a:pPr eaLnBrk="1" hangingPunct="1"/>
            <a:r>
              <a:rPr lang="en-US" altLang="en-US"/>
              <a:t>Auto Wiring</a:t>
            </a:r>
          </a:p>
        </p:txBody>
      </p:sp>
      <p:sp>
        <p:nvSpPr>
          <p:cNvPr id="69636" name="Rectangle 3"/>
          <p:cNvSpPr>
            <a:spLocks noGrp="1" noChangeArrowheads="1"/>
          </p:cNvSpPr>
          <p:nvPr>
            <p:ph type="body" idx="1"/>
          </p:nvPr>
        </p:nvSpPr>
        <p:spPr/>
        <p:txBody>
          <a:bodyPr/>
          <a:lstStyle/>
          <a:p>
            <a:pPr eaLnBrk="1" hangingPunct="1"/>
            <a:r>
              <a:rPr lang="en-US" altLang="en-US" sz="2000"/>
              <a:t>So far we wired beans explicitly using &lt;property&gt; tag</a:t>
            </a:r>
          </a:p>
          <a:p>
            <a:pPr eaLnBrk="1" hangingPunct="1"/>
            <a:r>
              <a:rPr lang="en-US" altLang="en-US" sz="2000"/>
              <a:t>Spring can also do Wiring automatically</a:t>
            </a:r>
          </a:p>
          <a:p>
            <a:pPr eaLnBrk="1" hangingPunct="1">
              <a:buFont typeface="Wingdings" panose="05000000000000000000" pitchFamily="2" charset="2"/>
              <a:buNone/>
            </a:pPr>
            <a:r>
              <a:rPr lang="en-US" altLang="en-US" sz="2000"/>
              <a:t>&lt;bean id="foo" class="com.jp.spring.Foo“ 			autowire= "autowire type"/&gt;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4F81B4E-E3AB-476A-98C3-FF53707E9E63}" type="slidenum">
              <a:rPr lang="en-US" altLang="en-US" smtClean="0"/>
              <a:pPr/>
              <a:t>5</a:t>
            </a:fld>
            <a:endParaRPr lang="en-US" altLang="en-US"/>
          </a:p>
        </p:txBody>
      </p:sp>
      <p:sp>
        <p:nvSpPr>
          <p:cNvPr id="8195" name="Rectangle 2"/>
          <p:cNvSpPr>
            <a:spLocks noGrp="1" noChangeArrowheads="1"/>
          </p:cNvSpPr>
          <p:nvPr>
            <p:ph type="title"/>
          </p:nvPr>
        </p:nvSpPr>
        <p:spPr/>
        <p:txBody>
          <a:bodyPr/>
          <a:lstStyle/>
          <a:p>
            <a:pPr eaLnBrk="1" hangingPunct="1"/>
            <a:r>
              <a:rPr lang="en-US" altLang="en-US" sz="2800" dirty="0"/>
              <a:t>What is Spring Framework? (1)</a:t>
            </a:r>
          </a:p>
        </p:txBody>
      </p:sp>
      <p:sp>
        <p:nvSpPr>
          <p:cNvPr id="8196" name="Rectangle 3"/>
          <p:cNvSpPr>
            <a:spLocks noGrp="1" noChangeArrowheads="1"/>
          </p:cNvSpPr>
          <p:nvPr>
            <p:ph type="body" idx="1"/>
          </p:nvPr>
        </p:nvSpPr>
        <p:spPr>
          <a:xfrm>
            <a:off x="609600" y="2051379"/>
            <a:ext cx="8001000" cy="1146175"/>
          </a:xfrm>
        </p:spPr>
        <p:txBody>
          <a:bodyPr/>
          <a:lstStyle/>
          <a:p>
            <a:pPr eaLnBrk="1" hangingPunct="1">
              <a:buFont typeface="Wingdings" panose="05000000000000000000" pitchFamily="2" charset="2"/>
              <a:buNone/>
            </a:pPr>
            <a:r>
              <a:rPr lang="en-US" altLang="en-US" sz="2400" dirty="0"/>
              <a:t> 	Light-weight yet comprehensive framework for building Java SE and Java EE applications</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a:t>	</a:t>
            </a:r>
          </a:p>
        </p:txBody>
      </p:sp>
      <p:sp>
        <p:nvSpPr>
          <p:cNvPr id="2" name="TextBox 1">
            <a:extLst>
              <a:ext uri="{FF2B5EF4-FFF2-40B4-BE49-F238E27FC236}">
                <a16:creationId xmlns:a16="http://schemas.microsoft.com/office/drawing/2014/main" id="{6994B203-E063-41A5-A30F-687BCD9FBB49}"/>
              </a:ext>
            </a:extLst>
          </p:cNvPr>
          <p:cNvSpPr txBox="1"/>
          <p:nvPr/>
        </p:nvSpPr>
        <p:spPr>
          <a:xfrm>
            <a:off x="647700" y="3692098"/>
            <a:ext cx="796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eaLnBrk="1" hangingPunct="1">
              <a:spcBef>
                <a:spcPct val="20000"/>
              </a:spcBef>
              <a:spcAft>
                <a:spcPct val="50000"/>
              </a:spcAft>
              <a:buClr>
                <a:srgbClr val="8BBC00"/>
              </a:buClr>
              <a:buFont typeface="Wingdings" panose="05000000000000000000" pitchFamily="2" charset="2"/>
              <a:buNone/>
              <a:defRPr sz="2400">
                <a:solidFill>
                  <a:schemeClr val="folHlink"/>
                </a:solidFill>
                <a:latin typeface="+mn-lt"/>
              </a:defRPr>
            </a:lvl1pPr>
            <a:lvl2pPr marL="908050" indent="-436563">
              <a:spcBef>
                <a:spcPct val="20000"/>
              </a:spcBef>
              <a:spcAft>
                <a:spcPct val="50000"/>
              </a:spcAft>
              <a:buClr>
                <a:srgbClr val="8BBC00"/>
              </a:buClr>
              <a:buFont typeface="Wingdings" panose="05000000000000000000" pitchFamily="2" charset="2"/>
              <a:buChar char="n"/>
              <a:defRPr sz="2000">
                <a:solidFill>
                  <a:schemeClr val="hlink"/>
                </a:solidFill>
                <a:latin typeface="+mn-lt"/>
              </a:defRPr>
            </a:lvl2pPr>
            <a:lvl3pPr marL="1304925" indent="-395288">
              <a:spcBef>
                <a:spcPct val="20000"/>
              </a:spcBef>
              <a:buClr>
                <a:srgbClr val="8BBC00"/>
              </a:buClr>
              <a:buFont typeface="Wingdings" panose="05000000000000000000" pitchFamily="2" charset="2"/>
              <a:buChar char="o"/>
              <a:defRPr sz="2400">
                <a:latin typeface="+mn-lt"/>
              </a:defRPr>
            </a:lvl3pPr>
            <a:lvl4pPr marL="1693863" indent="-387350">
              <a:spcBef>
                <a:spcPct val="20000"/>
              </a:spcBef>
              <a:buClr>
                <a:srgbClr val="8BBC00"/>
              </a:buClr>
              <a:buFont typeface="Wingdings" panose="05000000000000000000" pitchFamily="2" charset="2"/>
              <a:buChar char="n"/>
              <a:defRPr sz="2000">
                <a:latin typeface="+mn-lt"/>
              </a:defRPr>
            </a:lvl4pPr>
            <a:lvl5pPr marL="2093913" indent="-398463">
              <a:spcBef>
                <a:spcPct val="25000"/>
              </a:spcBef>
              <a:buClr>
                <a:srgbClr val="8BBC00"/>
              </a:buClr>
              <a:buFont typeface="Wingdings" panose="05000000000000000000" pitchFamily="2" charset="2"/>
              <a:buChar char="§"/>
              <a:defRPr sz="1600">
                <a:latin typeface="+mn-lt"/>
              </a:defRPr>
            </a:lvl5pPr>
            <a:lvl6pPr marL="2551113" indent="-398463" fontAlgn="base">
              <a:spcBef>
                <a:spcPct val="25000"/>
              </a:spcBef>
              <a:spcAft>
                <a:spcPct val="0"/>
              </a:spcAft>
              <a:buClr>
                <a:srgbClr val="8BBC00"/>
              </a:buClr>
              <a:buFont typeface="Wingdings" pitchFamily="2" charset="2"/>
              <a:buChar char="§"/>
              <a:defRPr sz="1600">
                <a:latin typeface="+mn-lt"/>
              </a:defRPr>
            </a:lvl6pPr>
            <a:lvl7pPr marL="3008313" indent="-398463" fontAlgn="base">
              <a:spcBef>
                <a:spcPct val="25000"/>
              </a:spcBef>
              <a:spcAft>
                <a:spcPct val="0"/>
              </a:spcAft>
              <a:buClr>
                <a:srgbClr val="8BBC00"/>
              </a:buClr>
              <a:buFont typeface="Wingdings" pitchFamily="2" charset="2"/>
              <a:buChar char="§"/>
              <a:defRPr sz="1600">
                <a:latin typeface="+mn-lt"/>
              </a:defRPr>
            </a:lvl7pPr>
            <a:lvl8pPr marL="3465513" indent="-398463" fontAlgn="base">
              <a:spcBef>
                <a:spcPct val="25000"/>
              </a:spcBef>
              <a:spcAft>
                <a:spcPct val="0"/>
              </a:spcAft>
              <a:buClr>
                <a:srgbClr val="8BBC00"/>
              </a:buClr>
              <a:buFont typeface="Wingdings" pitchFamily="2" charset="2"/>
              <a:buChar char="§"/>
              <a:defRPr sz="1600">
                <a:latin typeface="+mn-lt"/>
              </a:defRPr>
            </a:lvl8pPr>
            <a:lvl9pPr marL="3922713" indent="-398463" fontAlgn="base">
              <a:spcBef>
                <a:spcPct val="25000"/>
              </a:spcBef>
              <a:spcAft>
                <a:spcPct val="0"/>
              </a:spcAft>
              <a:buClr>
                <a:srgbClr val="8BBC00"/>
              </a:buClr>
              <a:buFont typeface="Wingdings" pitchFamily="2" charset="2"/>
              <a:buChar char="§"/>
              <a:defRPr sz="1600">
                <a:latin typeface="+mn-lt"/>
              </a:defRPr>
            </a:lvl9pPr>
          </a:lstStyle>
          <a:p>
            <a:r>
              <a:rPr lang="en-US" altLang="en-US" dirty="0"/>
              <a:t>	Spring Framework is a software library to build  Java SE and Java Enterprise applications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8979E5B-544D-4AB2-A7A6-C81EEC10A2DC}" type="slidenum">
              <a:rPr lang="en-US" altLang="en-US" smtClean="0"/>
              <a:pPr/>
              <a:t>50</a:t>
            </a:fld>
            <a:endParaRPr lang="en-US" altLang="en-US"/>
          </a:p>
        </p:txBody>
      </p:sp>
      <p:sp>
        <p:nvSpPr>
          <p:cNvPr id="70659" name="Rectangle 2"/>
          <p:cNvSpPr>
            <a:spLocks noGrp="1" noChangeArrowheads="1"/>
          </p:cNvSpPr>
          <p:nvPr>
            <p:ph type="title"/>
          </p:nvPr>
        </p:nvSpPr>
        <p:spPr/>
        <p:txBody>
          <a:bodyPr/>
          <a:lstStyle/>
          <a:p>
            <a:pPr eaLnBrk="1" hangingPunct="1"/>
            <a:r>
              <a:rPr lang="en-US" altLang="en-US" sz="2600" b="1"/>
              <a:t>Autowiring Properties</a:t>
            </a:r>
          </a:p>
        </p:txBody>
      </p:sp>
      <p:sp>
        <p:nvSpPr>
          <p:cNvPr id="70660" name="Rectangle 3"/>
          <p:cNvSpPr>
            <a:spLocks noGrp="1" noChangeArrowheads="1"/>
          </p:cNvSpPr>
          <p:nvPr>
            <p:ph type="body" idx="1"/>
          </p:nvPr>
        </p:nvSpPr>
        <p:spPr/>
        <p:txBody>
          <a:bodyPr/>
          <a:lstStyle/>
          <a:p>
            <a:pPr eaLnBrk="1" hangingPunct="1">
              <a:lnSpc>
                <a:spcPct val="90000"/>
              </a:lnSpc>
              <a:spcAft>
                <a:spcPct val="25000"/>
              </a:spcAft>
            </a:pPr>
            <a:r>
              <a:rPr lang="en-US" altLang="en-US" sz="1800"/>
              <a:t> Beans may be auto-wired (rather than using &lt;ref&gt;)</a:t>
            </a:r>
          </a:p>
          <a:p>
            <a:pPr lvl="1" eaLnBrk="1" hangingPunct="1">
              <a:lnSpc>
                <a:spcPct val="90000"/>
              </a:lnSpc>
              <a:spcAft>
                <a:spcPct val="25000"/>
              </a:spcAft>
            </a:pPr>
            <a:r>
              <a:rPr lang="en-US" altLang="en-US" sz="1600"/>
              <a:t>Per-bean attribute </a:t>
            </a:r>
            <a:r>
              <a:rPr lang="en-US" altLang="en-US" sz="1600" i="1"/>
              <a:t>autowire</a:t>
            </a:r>
          </a:p>
          <a:p>
            <a:pPr lvl="1" eaLnBrk="1" hangingPunct="1">
              <a:lnSpc>
                <a:spcPct val="90000"/>
              </a:lnSpc>
              <a:spcAft>
                <a:spcPct val="25000"/>
              </a:spcAft>
            </a:pPr>
            <a:r>
              <a:rPr lang="en-US" altLang="en-US" sz="1600" i="1"/>
              <a:t>Explicit settings override</a:t>
            </a:r>
          </a:p>
          <a:p>
            <a:pPr eaLnBrk="1" hangingPunct="1">
              <a:lnSpc>
                <a:spcPct val="90000"/>
              </a:lnSpc>
              <a:spcAft>
                <a:spcPct val="25000"/>
              </a:spcAft>
            </a:pPr>
            <a:r>
              <a:rPr lang="en-US" altLang="en-US" sz="1800"/>
              <a:t> </a:t>
            </a:r>
            <a:r>
              <a:rPr lang="en-US" altLang="en-US" sz="1800" i="1"/>
              <a:t>autowire=“byName”</a:t>
            </a:r>
          </a:p>
          <a:p>
            <a:pPr lvl="1" eaLnBrk="1" hangingPunct="1">
              <a:lnSpc>
                <a:spcPct val="90000"/>
              </a:lnSpc>
              <a:spcAft>
                <a:spcPct val="25000"/>
              </a:spcAft>
            </a:pPr>
            <a:r>
              <a:rPr lang="en-US" altLang="en-US" sz="1600"/>
              <a:t>Bean identifier matches property name</a:t>
            </a:r>
          </a:p>
          <a:p>
            <a:pPr eaLnBrk="1" hangingPunct="1">
              <a:lnSpc>
                <a:spcPct val="90000"/>
              </a:lnSpc>
              <a:spcAft>
                <a:spcPct val="25000"/>
              </a:spcAft>
            </a:pPr>
            <a:r>
              <a:rPr lang="en-US" altLang="en-US" sz="1800"/>
              <a:t> </a:t>
            </a:r>
            <a:r>
              <a:rPr lang="en-US" altLang="en-US" sz="1800" i="1"/>
              <a:t>autowire=“byType”</a:t>
            </a:r>
          </a:p>
          <a:p>
            <a:pPr lvl="1" eaLnBrk="1" hangingPunct="1">
              <a:lnSpc>
                <a:spcPct val="90000"/>
              </a:lnSpc>
              <a:spcAft>
                <a:spcPct val="25000"/>
              </a:spcAft>
            </a:pPr>
            <a:r>
              <a:rPr lang="en-US" altLang="en-US" sz="1600"/>
              <a:t>Type matches other defined bean</a:t>
            </a:r>
          </a:p>
          <a:p>
            <a:pPr eaLnBrk="1" hangingPunct="1">
              <a:lnSpc>
                <a:spcPct val="90000"/>
              </a:lnSpc>
              <a:spcAft>
                <a:spcPct val="25000"/>
              </a:spcAft>
            </a:pPr>
            <a:r>
              <a:rPr lang="en-US" altLang="en-US" sz="1800"/>
              <a:t> </a:t>
            </a:r>
            <a:r>
              <a:rPr lang="en-US" altLang="en-US" sz="1800" i="1"/>
              <a:t>autowire=”constructor”</a:t>
            </a:r>
          </a:p>
          <a:p>
            <a:pPr lvl="1" eaLnBrk="1" hangingPunct="1">
              <a:lnSpc>
                <a:spcPct val="90000"/>
              </a:lnSpc>
              <a:spcAft>
                <a:spcPct val="25000"/>
              </a:spcAft>
            </a:pPr>
            <a:r>
              <a:rPr lang="en-US" altLang="en-US" sz="1600"/>
              <a:t>Match constructor argument types</a:t>
            </a:r>
          </a:p>
          <a:p>
            <a:pPr eaLnBrk="1" hangingPunct="1">
              <a:lnSpc>
                <a:spcPct val="90000"/>
              </a:lnSpc>
              <a:spcAft>
                <a:spcPct val="25000"/>
              </a:spcAft>
            </a:pPr>
            <a:r>
              <a:rPr lang="en-US" altLang="en-US" sz="1800"/>
              <a:t> </a:t>
            </a:r>
            <a:r>
              <a:rPr lang="en-US" altLang="en-US" sz="1800" i="1"/>
              <a:t>autowire=”autodetect”</a:t>
            </a:r>
          </a:p>
          <a:p>
            <a:pPr lvl="1" eaLnBrk="1" hangingPunct="1">
              <a:lnSpc>
                <a:spcPct val="90000"/>
              </a:lnSpc>
              <a:spcAft>
                <a:spcPct val="25000"/>
              </a:spcAft>
            </a:pPr>
            <a:r>
              <a:rPr lang="en-US" altLang="en-US" sz="1600"/>
              <a:t>Attempt by constructor, otherwise “type”</a:t>
            </a:r>
          </a:p>
          <a:p>
            <a:pPr eaLnBrk="1" hangingPunct="1">
              <a:lnSpc>
                <a:spcPct val="90000"/>
              </a:lnSpc>
              <a:spcAft>
                <a:spcPct val="25000"/>
              </a:spcAft>
            </a:pPr>
            <a:r>
              <a:rPr lang="en-US" altLang="en-US" sz="1800"/>
              <a:t>Autowire=“no”</a:t>
            </a:r>
          </a:p>
          <a:p>
            <a:pPr lvl="1" eaLnBrk="1" hangingPunct="1">
              <a:lnSpc>
                <a:spcPct val="90000"/>
              </a:lnSpc>
              <a:spcAft>
                <a:spcPct val="25000"/>
              </a:spcAft>
            </a:pPr>
            <a:r>
              <a:rPr lang="en-US" altLang="en-US" sz="1600"/>
              <a:t>no autowire is allowed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F1B9C80-614E-42DA-970A-C4C7B5DA55C3}" type="slidenum">
              <a:rPr lang="en-US" altLang="en-US" smtClean="0"/>
              <a:pPr/>
              <a:t>51</a:t>
            </a:fld>
            <a:endParaRPr lang="en-US" altLang="en-US"/>
          </a:p>
        </p:txBody>
      </p:sp>
      <p:sp>
        <p:nvSpPr>
          <p:cNvPr id="71683" name="Rectangle 2"/>
          <p:cNvSpPr>
            <a:spLocks noGrp="1" noChangeArrowheads="1"/>
          </p:cNvSpPr>
          <p:nvPr>
            <p:ph type="title"/>
          </p:nvPr>
        </p:nvSpPr>
        <p:spPr/>
        <p:txBody>
          <a:bodyPr/>
          <a:lstStyle/>
          <a:p>
            <a:pPr eaLnBrk="1" hangingPunct="1"/>
            <a:r>
              <a:rPr lang="en-US" altLang="en-US" sz="2600"/>
              <a:t>Bean Naming</a:t>
            </a:r>
          </a:p>
        </p:txBody>
      </p:sp>
      <p:sp>
        <p:nvSpPr>
          <p:cNvPr id="71684" name="Rectangle 3"/>
          <p:cNvSpPr>
            <a:spLocks noGrp="1" noChangeArrowheads="1"/>
          </p:cNvSpPr>
          <p:nvPr>
            <p:ph type="body" idx="1"/>
          </p:nvPr>
        </p:nvSpPr>
        <p:spPr/>
        <p:txBody>
          <a:bodyPr/>
          <a:lstStyle/>
          <a:p>
            <a:pPr eaLnBrk="1" hangingPunct="1">
              <a:lnSpc>
                <a:spcPct val="130000"/>
              </a:lnSpc>
            </a:pPr>
            <a:r>
              <a:rPr lang="en-US" altLang="en-US" sz="2000"/>
              <a:t> Each bean must have at least one name that is unique within the containing BeanFactory</a:t>
            </a:r>
          </a:p>
          <a:p>
            <a:pPr eaLnBrk="1" hangingPunct="1">
              <a:lnSpc>
                <a:spcPct val="130000"/>
              </a:lnSpc>
            </a:pPr>
            <a:r>
              <a:rPr lang="en-US" altLang="en-US" sz="2000"/>
              <a:t> Name resolution procedure</a:t>
            </a:r>
          </a:p>
          <a:p>
            <a:pPr lvl="1" eaLnBrk="1" hangingPunct="1">
              <a:lnSpc>
                <a:spcPct val="90000"/>
              </a:lnSpc>
            </a:pPr>
            <a:r>
              <a:rPr lang="en-US" altLang="en-US" sz="1800"/>
              <a:t> If a &lt;bean&gt; tag has an id attribute, the value of the id attribute is used as the name</a:t>
            </a:r>
          </a:p>
          <a:p>
            <a:pPr lvl="1" eaLnBrk="1" hangingPunct="1">
              <a:lnSpc>
                <a:spcPct val="90000"/>
              </a:lnSpc>
            </a:pPr>
            <a:r>
              <a:rPr lang="en-US" altLang="en-US" sz="1800"/>
              <a:t> If there is no id attribute, Spring looks for name attribute</a:t>
            </a:r>
          </a:p>
          <a:p>
            <a:pPr lvl="1" eaLnBrk="1" hangingPunct="1">
              <a:lnSpc>
                <a:spcPct val="90000"/>
              </a:lnSpc>
            </a:pPr>
            <a:r>
              <a:rPr lang="en-US" altLang="en-US" sz="1800"/>
              <a:t> If neither id nor name attribute are defined, Spring use the class name as the name</a:t>
            </a:r>
          </a:p>
          <a:p>
            <a:pPr eaLnBrk="1" hangingPunct="1">
              <a:lnSpc>
                <a:spcPct val="130000"/>
              </a:lnSpc>
            </a:pPr>
            <a:r>
              <a:rPr lang="en-US" altLang="en-US" sz="2000"/>
              <a:t> A bean can have multiple names</a:t>
            </a:r>
          </a:p>
          <a:p>
            <a:pPr lvl="1" eaLnBrk="1" hangingPunct="1">
              <a:lnSpc>
                <a:spcPct val="90000"/>
              </a:lnSpc>
            </a:pPr>
            <a:r>
              <a:rPr lang="en-US" altLang="en-US" sz="1800"/>
              <a:t> Specify comma or semicolon-separated list of names in the name attribute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7B3E51D-2465-4467-ACB7-4DC4B5EAF207}" type="slidenum">
              <a:rPr lang="en-US" altLang="en-US" smtClean="0"/>
              <a:pPr/>
              <a:t>52</a:t>
            </a:fld>
            <a:endParaRPr lang="en-US" altLang="en-US"/>
          </a:p>
        </p:txBody>
      </p:sp>
      <p:sp>
        <p:nvSpPr>
          <p:cNvPr id="72707" name="Rectangle 2"/>
          <p:cNvSpPr>
            <a:spLocks noGrp="1" noChangeArrowheads="1"/>
          </p:cNvSpPr>
          <p:nvPr>
            <p:ph type="title"/>
          </p:nvPr>
        </p:nvSpPr>
        <p:spPr/>
        <p:txBody>
          <a:bodyPr/>
          <a:lstStyle/>
          <a:p>
            <a:pPr eaLnBrk="1" hangingPunct="1"/>
            <a:r>
              <a:rPr lang="en-US" altLang="en-US" sz="2600"/>
              <a:t>Bean Naming Example</a:t>
            </a:r>
          </a:p>
        </p:txBody>
      </p:sp>
      <p:sp>
        <p:nvSpPr>
          <p:cNvPr id="7270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1800">
                <a:solidFill>
                  <a:srgbClr val="0000FF"/>
                </a:solidFill>
              </a:rPr>
              <a:t>&lt;</a:t>
            </a:r>
            <a:r>
              <a:rPr lang="en-US" altLang="en-US" sz="1800">
                <a:solidFill>
                  <a:srgbClr val="800000"/>
                </a:solidFill>
              </a:rPr>
              <a:t>bean</a:t>
            </a:r>
            <a:r>
              <a:rPr lang="en-US" altLang="en-US" sz="1800">
                <a:solidFill>
                  <a:srgbClr val="FF0000"/>
                </a:solidFill>
              </a:rPr>
              <a:t> id</a:t>
            </a:r>
            <a:r>
              <a:rPr lang="en-US" altLang="en-US" sz="1800">
                <a:solidFill>
                  <a:srgbClr val="0000FF"/>
                </a:solidFill>
              </a:rPr>
              <a:t>=</a:t>
            </a:r>
            <a:r>
              <a:rPr lang="en-US" altLang="en-US" sz="1800">
                <a:solidFill>
                  <a:srgbClr val="FF0000"/>
                </a:solidFill>
              </a:rPr>
              <a:t>”mybeanid” class</a:t>
            </a:r>
            <a:r>
              <a:rPr lang="en-US" altLang="en-US" sz="1800">
                <a:solidFill>
                  <a:srgbClr val="0000FF"/>
                </a:solidFill>
              </a:rPr>
              <a:t>=</a:t>
            </a:r>
            <a:r>
              <a:rPr lang="en-US" altLang="en-US" sz="1800">
                <a:solidFill>
                  <a:srgbClr val="FF0000"/>
                </a:solidFill>
              </a:rPr>
              <a:t>”mypackage.MyClass”</a:t>
            </a:r>
            <a:r>
              <a:rPr lang="en-US" altLang="en-US" sz="1800">
                <a:solidFill>
                  <a:srgbClr val="0000FF"/>
                </a:solidFill>
              </a:rPr>
              <a:t>/&gt;</a:t>
            </a:r>
            <a:endParaRPr lang="en-US" altLang="en-US" sz="1800">
              <a:solidFill>
                <a:srgbClr val="000000"/>
              </a:solidFill>
            </a:endParaRPr>
          </a:p>
          <a:p>
            <a:pPr eaLnBrk="1" hangingPunct="1">
              <a:buFont typeface="Wingdings" panose="05000000000000000000" pitchFamily="2" charset="2"/>
              <a:buNone/>
            </a:pPr>
            <a:r>
              <a:rPr lang="en-US" altLang="en-US" sz="1800">
                <a:solidFill>
                  <a:srgbClr val="0000FF"/>
                </a:solidFill>
              </a:rPr>
              <a:t>&lt;</a:t>
            </a:r>
            <a:r>
              <a:rPr lang="en-US" altLang="en-US" sz="1800">
                <a:solidFill>
                  <a:srgbClr val="800000"/>
                </a:solidFill>
              </a:rPr>
              <a:t>bean</a:t>
            </a:r>
            <a:r>
              <a:rPr lang="en-US" altLang="en-US" sz="1800">
                <a:solidFill>
                  <a:srgbClr val="FF0000"/>
                </a:solidFill>
              </a:rPr>
              <a:t> name</a:t>
            </a:r>
            <a:r>
              <a:rPr lang="en-US" altLang="en-US" sz="1800">
                <a:solidFill>
                  <a:srgbClr val="0000FF"/>
                </a:solidFill>
              </a:rPr>
              <a:t>=</a:t>
            </a:r>
            <a:r>
              <a:rPr lang="en-US" altLang="en-US" sz="1800">
                <a:solidFill>
                  <a:srgbClr val="FF0000"/>
                </a:solidFill>
              </a:rPr>
              <a:t>”mybeanname” class</a:t>
            </a:r>
            <a:r>
              <a:rPr lang="en-US" altLang="en-US" sz="1800">
                <a:solidFill>
                  <a:srgbClr val="0000FF"/>
                </a:solidFill>
              </a:rPr>
              <a:t>=</a:t>
            </a:r>
            <a:r>
              <a:rPr lang="en-US" altLang="en-US" sz="1800">
                <a:solidFill>
                  <a:srgbClr val="FF0000"/>
                </a:solidFill>
              </a:rPr>
              <a:t>”mypackage.MyClass”</a:t>
            </a:r>
            <a:r>
              <a:rPr lang="en-US" altLang="en-US" sz="1800">
                <a:solidFill>
                  <a:srgbClr val="0000FF"/>
                </a:solidFill>
              </a:rPr>
              <a:t>/&gt;</a:t>
            </a:r>
            <a:endParaRPr lang="en-US" altLang="en-US" sz="1800">
              <a:solidFill>
                <a:srgbClr val="000000"/>
              </a:solidFill>
            </a:endParaRPr>
          </a:p>
          <a:p>
            <a:pPr eaLnBrk="1" hangingPunct="1">
              <a:buFont typeface="Wingdings" panose="05000000000000000000" pitchFamily="2" charset="2"/>
              <a:buNone/>
            </a:pPr>
            <a:r>
              <a:rPr lang="en-US" altLang="en-US" sz="1800">
                <a:solidFill>
                  <a:srgbClr val="0000FF"/>
                </a:solidFill>
              </a:rPr>
              <a:t>&lt;</a:t>
            </a:r>
            <a:r>
              <a:rPr lang="en-US" altLang="en-US" sz="1800">
                <a:solidFill>
                  <a:srgbClr val="800000"/>
                </a:solidFill>
              </a:rPr>
              <a:t>bean</a:t>
            </a:r>
            <a:r>
              <a:rPr lang="en-US" altLang="en-US" sz="1800">
                <a:solidFill>
                  <a:srgbClr val="FF0000"/>
                </a:solidFill>
              </a:rPr>
              <a:t> class</a:t>
            </a:r>
            <a:r>
              <a:rPr lang="en-US" altLang="en-US" sz="1800">
                <a:solidFill>
                  <a:srgbClr val="0000FF"/>
                </a:solidFill>
              </a:rPr>
              <a:t>=</a:t>
            </a:r>
            <a:r>
              <a:rPr lang="en-US" altLang="en-US" sz="1800">
                <a:solidFill>
                  <a:srgbClr val="FF0000"/>
                </a:solidFill>
              </a:rPr>
              <a:t>”mypackage.MyClass”</a:t>
            </a:r>
            <a:r>
              <a:rPr lang="en-US" altLang="en-US" sz="1800">
                <a:solidFill>
                  <a:srgbClr val="0000FF"/>
                </a:solidFill>
              </a:rPr>
              <a:t>/&gt;</a:t>
            </a:r>
            <a:endParaRPr lang="en-US" altLang="en-US" sz="1800">
              <a:solidFill>
                <a:srgbClr val="000000"/>
              </a:solidFill>
            </a:endParaRPr>
          </a:p>
          <a:p>
            <a:pPr eaLnBrk="1" hangingPunct="1">
              <a:buFont typeface="Wingdings" panose="05000000000000000000" pitchFamily="2" charset="2"/>
              <a:buNone/>
            </a:pPr>
            <a:r>
              <a:rPr lang="en-US" altLang="en-US" sz="1800">
                <a:solidFill>
                  <a:srgbClr val="0000FF"/>
                </a:solidFill>
              </a:rPr>
              <a:t>&lt;</a:t>
            </a:r>
            <a:r>
              <a:rPr lang="en-US" altLang="en-US" sz="1800">
                <a:solidFill>
                  <a:srgbClr val="800000"/>
                </a:solidFill>
              </a:rPr>
              <a:t>bean</a:t>
            </a:r>
            <a:r>
              <a:rPr lang="en-US" altLang="en-US" sz="1800">
                <a:solidFill>
                  <a:srgbClr val="FF0000"/>
                </a:solidFill>
              </a:rPr>
              <a:t> id</a:t>
            </a:r>
            <a:r>
              <a:rPr lang="en-US" altLang="en-US" sz="1800">
                <a:solidFill>
                  <a:srgbClr val="0000FF"/>
                </a:solidFill>
              </a:rPr>
              <a:t>=</a:t>
            </a:r>
            <a:r>
              <a:rPr lang="en-US" altLang="en-US" sz="1800">
                <a:solidFill>
                  <a:srgbClr val="FF0000"/>
                </a:solidFill>
              </a:rPr>
              <a:t>”mybeanid” name</a:t>
            </a:r>
            <a:r>
              <a:rPr lang="en-US" altLang="en-US" sz="1800">
                <a:solidFill>
                  <a:srgbClr val="0000FF"/>
                </a:solidFill>
              </a:rPr>
              <a:t>=</a:t>
            </a:r>
            <a:r>
              <a:rPr lang="en-US" altLang="en-US" sz="1800">
                <a:solidFill>
                  <a:srgbClr val="FF0000"/>
                </a:solidFill>
              </a:rPr>
              <a:t>”name1,name2,name3”</a:t>
            </a:r>
          </a:p>
          <a:p>
            <a:pPr eaLnBrk="1" hangingPunct="1">
              <a:buFont typeface="Wingdings" panose="05000000000000000000" pitchFamily="2" charset="2"/>
              <a:buNone/>
            </a:pPr>
            <a:r>
              <a:rPr lang="en-US" altLang="en-US" sz="1800">
                <a:solidFill>
                  <a:srgbClr val="FF0000"/>
                </a:solidFill>
              </a:rPr>
              <a:t>class</a:t>
            </a:r>
            <a:r>
              <a:rPr lang="en-US" altLang="en-US" sz="1800">
                <a:solidFill>
                  <a:srgbClr val="0000FF"/>
                </a:solidFill>
              </a:rPr>
              <a:t>=</a:t>
            </a:r>
            <a:r>
              <a:rPr lang="en-US" altLang="en-US" sz="1800">
                <a:solidFill>
                  <a:srgbClr val="FF0000"/>
                </a:solidFill>
              </a:rPr>
              <a:t>”mypackage.MyClass”</a:t>
            </a:r>
            <a:r>
              <a:rPr lang="en-US" altLang="en-US" sz="1800">
                <a:solidFill>
                  <a:srgbClr val="0000FF"/>
                </a:solidFill>
              </a:rPr>
              <a:t>/&gt;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7973B2-DE80-4556-A6A2-F644BC4B09AA}"/>
              </a:ext>
            </a:extLst>
          </p:cNvPr>
          <p:cNvSpPr>
            <a:spLocks noGrp="1"/>
          </p:cNvSpPr>
          <p:nvPr>
            <p:ph type="ctrTitle"/>
          </p:nvPr>
        </p:nvSpPr>
        <p:spPr/>
        <p:txBody>
          <a:bodyPr/>
          <a:lstStyle/>
          <a:p>
            <a:r>
              <a:rPr lang="en-IN" dirty="0"/>
              <a:t>Spring Framework Annotations</a:t>
            </a:r>
          </a:p>
        </p:txBody>
      </p:sp>
      <p:sp>
        <p:nvSpPr>
          <p:cNvPr id="6" name="Subtitle 5">
            <a:extLst>
              <a:ext uri="{FF2B5EF4-FFF2-40B4-BE49-F238E27FC236}">
                <a16:creationId xmlns:a16="http://schemas.microsoft.com/office/drawing/2014/main" id="{BDD4D8B7-2874-4912-A351-F55F41C08F4A}"/>
              </a:ext>
            </a:extLst>
          </p:cNvPr>
          <p:cNvSpPr>
            <a:spLocks noGrp="1"/>
          </p:cNvSpPr>
          <p:nvPr>
            <p:ph type="subTitle" idx="1"/>
          </p:nvPr>
        </p:nvSpPr>
        <p:spPr/>
        <p:txBody>
          <a:bodyPr/>
          <a:lstStyle/>
          <a:p>
            <a:r>
              <a:rPr lang="en-IN" dirty="0"/>
              <a:t>Limited to Spring Core Configuration</a:t>
            </a:r>
          </a:p>
        </p:txBody>
      </p:sp>
      <p:sp>
        <p:nvSpPr>
          <p:cNvPr id="4" name="Slide Number Placeholder 3">
            <a:extLst>
              <a:ext uri="{FF2B5EF4-FFF2-40B4-BE49-F238E27FC236}">
                <a16:creationId xmlns:a16="http://schemas.microsoft.com/office/drawing/2014/main" id="{2950F9A7-F61B-4FC2-8973-A01EC27384A4}"/>
              </a:ext>
            </a:extLst>
          </p:cNvPr>
          <p:cNvSpPr>
            <a:spLocks noGrp="1"/>
          </p:cNvSpPr>
          <p:nvPr>
            <p:ph type="sldNum" sz="quarter" idx="12"/>
          </p:nvPr>
        </p:nvSpPr>
        <p:spPr/>
        <p:txBody>
          <a:bodyPr/>
          <a:lstStyle/>
          <a:p>
            <a:pPr>
              <a:defRPr/>
            </a:pPr>
            <a:fld id="{36E940BC-09D8-4381-B008-EA614523CDCF}" type="slidenum">
              <a:rPr lang="en-US" smtClean="0"/>
              <a:pPr>
                <a:defRPr/>
              </a:pPr>
              <a:t>53</a:t>
            </a:fld>
            <a:endParaRPr lang="en-US"/>
          </a:p>
        </p:txBody>
      </p:sp>
    </p:spTree>
    <p:extLst>
      <p:ext uri="{BB962C8B-B14F-4D97-AF65-F5344CB8AC3E}">
        <p14:creationId xmlns:p14="http://schemas.microsoft.com/office/powerpoint/2010/main" val="3328362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6317-EB61-434E-AE4D-AE1803708365}"/>
              </a:ext>
            </a:extLst>
          </p:cNvPr>
          <p:cNvSpPr>
            <a:spLocks noGrp="1"/>
          </p:cNvSpPr>
          <p:nvPr>
            <p:ph type="title"/>
          </p:nvPr>
        </p:nvSpPr>
        <p:spPr/>
        <p:txBody>
          <a:bodyPr/>
          <a:lstStyle/>
          <a:p>
            <a:r>
              <a:rPr lang="en-IN" dirty="0"/>
              <a:t>Annotations To Define a Bean</a:t>
            </a:r>
          </a:p>
        </p:txBody>
      </p:sp>
      <p:sp>
        <p:nvSpPr>
          <p:cNvPr id="3" name="Content Placeholder 2">
            <a:extLst>
              <a:ext uri="{FF2B5EF4-FFF2-40B4-BE49-F238E27FC236}">
                <a16:creationId xmlns:a16="http://schemas.microsoft.com/office/drawing/2014/main" id="{A1682E3B-7173-4769-A533-2603AEC79686}"/>
              </a:ext>
            </a:extLst>
          </p:cNvPr>
          <p:cNvSpPr>
            <a:spLocks noGrp="1"/>
          </p:cNvSpPr>
          <p:nvPr>
            <p:ph idx="1"/>
          </p:nvPr>
        </p:nvSpPr>
        <p:spPr/>
        <p:txBody>
          <a:bodyPr/>
          <a:lstStyle/>
          <a:p>
            <a:r>
              <a:rPr lang="en-IN" dirty="0"/>
              <a:t>Type Level Annotations (Used before Class definition)</a:t>
            </a:r>
          </a:p>
          <a:p>
            <a:pPr lvl="1"/>
            <a:r>
              <a:rPr lang="en-IN" dirty="0"/>
              <a:t>@Component</a:t>
            </a:r>
          </a:p>
          <a:p>
            <a:pPr lvl="1"/>
            <a:r>
              <a:rPr lang="en-IN" dirty="0"/>
              <a:t>@Service</a:t>
            </a:r>
          </a:p>
          <a:p>
            <a:pPr lvl="1"/>
            <a:r>
              <a:rPr lang="en-IN" dirty="0"/>
              <a:t>@Repository</a:t>
            </a:r>
          </a:p>
          <a:p>
            <a:pPr lvl="1"/>
            <a:r>
              <a:rPr lang="en-IN" dirty="0"/>
              <a:t>@Controller</a:t>
            </a:r>
          </a:p>
          <a:p>
            <a:pPr lvl="1"/>
            <a:r>
              <a:rPr lang="en-IN" dirty="0"/>
              <a:t>@Configuration</a:t>
            </a:r>
          </a:p>
          <a:p>
            <a:r>
              <a:rPr lang="en-IN" dirty="0"/>
              <a:t>Method Level Annotations (used before method)</a:t>
            </a:r>
          </a:p>
          <a:p>
            <a:pPr lvl="1"/>
            <a:r>
              <a:rPr lang="en-IN" dirty="0"/>
              <a:t>@Bean</a:t>
            </a:r>
          </a:p>
        </p:txBody>
      </p:sp>
      <p:sp>
        <p:nvSpPr>
          <p:cNvPr id="4" name="Slide Number Placeholder 3">
            <a:extLst>
              <a:ext uri="{FF2B5EF4-FFF2-40B4-BE49-F238E27FC236}">
                <a16:creationId xmlns:a16="http://schemas.microsoft.com/office/drawing/2014/main" id="{5079B8C7-E477-475A-A40D-47B2FE3F6C89}"/>
              </a:ext>
            </a:extLst>
          </p:cNvPr>
          <p:cNvSpPr>
            <a:spLocks noGrp="1"/>
          </p:cNvSpPr>
          <p:nvPr>
            <p:ph type="sldNum" sz="quarter" idx="12"/>
          </p:nvPr>
        </p:nvSpPr>
        <p:spPr/>
        <p:txBody>
          <a:bodyPr/>
          <a:lstStyle/>
          <a:p>
            <a:pPr>
              <a:defRPr/>
            </a:pPr>
            <a:fld id="{36E940BC-09D8-4381-B008-EA614523CDCF}" type="slidenum">
              <a:rPr lang="en-US" smtClean="0"/>
              <a:pPr>
                <a:defRPr/>
              </a:pPr>
              <a:t>54</a:t>
            </a:fld>
            <a:endParaRPr lang="en-US"/>
          </a:p>
        </p:txBody>
      </p:sp>
    </p:spTree>
    <p:extLst>
      <p:ext uri="{BB962C8B-B14F-4D97-AF65-F5344CB8AC3E}">
        <p14:creationId xmlns:p14="http://schemas.microsoft.com/office/powerpoint/2010/main" val="223029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1074-1680-4415-B6C6-6CA5B0613EF0}"/>
              </a:ext>
            </a:extLst>
          </p:cNvPr>
          <p:cNvSpPr>
            <a:spLocks noGrp="1"/>
          </p:cNvSpPr>
          <p:nvPr>
            <p:ph type="title"/>
          </p:nvPr>
        </p:nvSpPr>
        <p:spPr/>
        <p:txBody>
          <a:bodyPr/>
          <a:lstStyle/>
          <a:p>
            <a:r>
              <a:rPr lang="en-IN" dirty="0"/>
              <a:t>Examples (Type level)</a:t>
            </a:r>
          </a:p>
        </p:txBody>
      </p:sp>
      <p:sp>
        <p:nvSpPr>
          <p:cNvPr id="4" name="Slide Number Placeholder 3">
            <a:extLst>
              <a:ext uri="{FF2B5EF4-FFF2-40B4-BE49-F238E27FC236}">
                <a16:creationId xmlns:a16="http://schemas.microsoft.com/office/drawing/2014/main" id="{735A8AA7-4A9B-45DD-B754-7605F8100915}"/>
              </a:ext>
            </a:extLst>
          </p:cNvPr>
          <p:cNvSpPr>
            <a:spLocks noGrp="1"/>
          </p:cNvSpPr>
          <p:nvPr>
            <p:ph type="sldNum" sz="quarter" idx="12"/>
          </p:nvPr>
        </p:nvSpPr>
        <p:spPr/>
        <p:txBody>
          <a:bodyPr/>
          <a:lstStyle/>
          <a:p>
            <a:pPr>
              <a:defRPr/>
            </a:pPr>
            <a:fld id="{36E940BC-09D8-4381-B008-EA614523CDCF}" type="slidenum">
              <a:rPr lang="en-US" smtClean="0"/>
              <a:pPr>
                <a:defRPr/>
              </a:pPr>
              <a:t>55</a:t>
            </a:fld>
            <a:endParaRPr lang="en-US"/>
          </a:p>
        </p:txBody>
      </p:sp>
      <p:sp>
        <p:nvSpPr>
          <p:cNvPr id="5" name="TextBox 4">
            <a:extLst>
              <a:ext uri="{FF2B5EF4-FFF2-40B4-BE49-F238E27FC236}">
                <a16:creationId xmlns:a16="http://schemas.microsoft.com/office/drawing/2014/main" id="{700436A4-902B-40A8-82E5-C6D9F8DE9D44}"/>
              </a:ext>
            </a:extLst>
          </p:cNvPr>
          <p:cNvSpPr txBox="1"/>
          <p:nvPr/>
        </p:nvSpPr>
        <p:spPr>
          <a:xfrm>
            <a:off x="584982" y="1516220"/>
            <a:ext cx="3238387" cy="1477328"/>
          </a:xfrm>
          <a:prstGeom prst="rect">
            <a:avLst/>
          </a:prstGeom>
          <a:noFill/>
          <a:ln>
            <a:solidFill>
              <a:srgbClr val="00B0F0"/>
            </a:solidFill>
          </a:ln>
        </p:spPr>
        <p:txBody>
          <a:bodyPr wrap="none" rtlCol="0">
            <a:spAutoFit/>
          </a:bodyPr>
          <a:lstStyle/>
          <a:p>
            <a:r>
              <a:rPr lang="en-IN" dirty="0">
                <a:solidFill>
                  <a:srgbClr val="FF0000"/>
                </a:solidFill>
              </a:rPr>
              <a:t>@Repository</a:t>
            </a:r>
          </a:p>
          <a:p>
            <a:r>
              <a:rPr lang="en-IN" dirty="0"/>
              <a:t>public class </a:t>
            </a:r>
            <a:r>
              <a:rPr lang="en-IN" dirty="0" err="1"/>
              <a:t>JdbcDaoImpl</a:t>
            </a:r>
            <a:r>
              <a:rPr lang="en-IN" dirty="0"/>
              <a:t>{</a:t>
            </a:r>
          </a:p>
          <a:p>
            <a:endParaRPr lang="en-IN" dirty="0"/>
          </a:p>
          <a:p>
            <a:endParaRPr lang="en-IN" dirty="0"/>
          </a:p>
          <a:p>
            <a:r>
              <a:rPr lang="en-IN" dirty="0"/>
              <a:t>}</a:t>
            </a:r>
          </a:p>
        </p:txBody>
      </p:sp>
      <p:sp>
        <p:nvSpPr>
          <p:cNvPr id="7" name="TextBox 6">
            <a:extLst>
              <a:ext uri="{FF2B5EF4-FFF2-40B4-BE49-F238E27FC236}">
                <a16:creationId xmlns:a16="http://schemas.microsoft.com/office/drawing/2014/main" id="{35D91F19-40E3-429A-8B06-3FE7035A09DC}"/>
              </a:ext>
            </a:extLst>
          </p:cNvPr>
          <p:cNvSpPr txBox="1"/>
          <p:nvPr/>
        </p:nvSpPr>
        <p:spPr>
          <a:xfrm>
            <a:off x="4610100" y="1516220"/>
            <a:ext cx="3105337" cy="1477328"/>
          </a:xfrm>
          <a:prstGeom prst="rect">
            <a:avLst/>
          </a:prstGeom>
          <a:noFill/>
          <a:ln>
            <a:solidFill>
              <a:srgbClr val="00B0F0"/>
            </a:solidFill>
          </a:ln>
        </p:spPr>
        <p:txBody>
          <a:bodyPr wrap="none" rtlCol="0">
            <a:spAutoFit/>
          </a:bodyPr>
          <a:lstStyle/>
          <a:p>
            <a:r>
              <a:rPr lang="en-IN" dirty="0">
                <a:solidFill>
                  <a:srgbClr val="FF0000"/>
                </a:solidFill>
              </a:rPr>
              <a:t>@Service</a:t>
            </a:r>
          </a:p>
          <a:p>
            <a:r>
              <a:rPr lang="en-IN" dirty="0"/>
              <a:t>public class </a:t>
            </a:r>
            <a:r>
              <a:rPr lang="en-IN" dirty="0" err="1"/>
              <a:t>EmpService</a:t>
            </a:r>
            <a:r>
              <a:rPr lang="en-IN" dirty="0"/>
              <a:t>{</a:t>
            </a:r>
          </a:p>
          <a:p>
            <a:endParaRPr lang="en-IN" dirty="0"/>
          </a:p>
          <a:p>
            <a:endParaRPr lang="en-IN" dirty="0"/>
          </a:p>
          <a:p>
            <a:r>
              <a:rPr lang="en-IN" dirty="0"/>
              <a:t>}</a:t>
            </a:r>
          </a:p>
        </p:txBody>
      </p:sp>
      <p:sp>
        <p:nvSpPr>
          <p:cNvPr id="9" name="TextBox 8">
            <a:extLst>
              <a:ext uri="{FF2B5EF4-FFF2-40B4-BE49-F238E27FC236}">
                <a16:creationId xmlns:a16="http://schemas.microsoft.com/office/drawing/2014/main" id="{E9561CE3-9F1E-4F98-998A-F163C3D62595}"/>
              </a:ext>
            </a:extLst>
          </p:cNvPr>
          <p:cNvSpPr txBox="1"/>
          <p:nvPr/>
        </p:nvSpPr>
        <p:spPr>
          <a:xfrm>
            <a:off x="547468" y="3442968"/>
            <a:ext cx="3049233" cy="1477328"/>
          </a:xfrm>
          <a:prstGeom prst="rect">
            <a:avLst/>
          </a:prstGeom>
          <a:noFill/>
          <a:ln>
            <a:solidFill>
              <a:srgbClr val="00B0F0"/>
            </a:solidFill>
          </a:ln>
        </p:spPr>
        <p:txBody>
          <a:bodyPr wrap="none" rtlCol="0">
            <a:spAutoFit/>
          </a:bodyPr>
          <a:lstStyle/>
          <a:p>
            <a:r>
              <a:rPr lang="en-IN" dirty="0">
                <a:solidFill>
                  <a:srgbClr val="FF0000"/>
                </a:solidFill>
              </a:rPr>
              <a:t>@Component</a:t>
            </a:r>
          </a:p>
          <a:p>
            <a:r>
              <a:rPr lang="en-IN" dirty="0"/>
              <a:t>public class </a:t>
            </a:r>
            <a:r>
              <a:rPr lang="en-IN" dirty="0" err="1"/>
              <a:t>PrintAspect</a:t>
            </a:r>
            <a:r>
              <a:rPr lang="en-IN" dirty="0"/>
              <a:t>{</a:t>
            </a:r>
          </a:p>
          <a:p>
            <a:endParaRPr lang="en-IN" dirty="0"/>
          </a:p>
          <a:p>
            <a:endParaRPr lang="en-IN" dirty="0"/>
          </a:p>
          <a:p>
            <a:r>
              <a:rPr lang="en-IN" dirty="0"/>
              <a:t>}</a:t>
            </a:r>
          </a:p>
        </p:txBody>
      </p:sp>
      <p:sp>
        <p:nvSpPr>
          <p:cNvPr id="11" name="TextBox 10">
            <a:extLst>
              <a:ext uri="{FF2B5EF4-FFF2-40B4-BE49-F238E27FC236}">
                <a16:creationId xmlns:a16="http://schemas.microsoft.com/office/drawing/2014/main" id="{D65123BD-2CB4-4302-8C2D-2F1B83CFDD4A}"/>
              </a:ext>
            </a:extLst>
          </p:cNvPr>
          <p:cNvSpPr txBox="1"/>
          <p:nvPr/>
        </p:nvSpPr>
        <p:spPr>
          <a:xfrm>
            <a:off x="4543574" y="3429000"/>
            <a:ext cx="3501280" cy="1477328"/>
          </a:xfrm>
          <a:prstGeom prst="rect">
            <a:avLst/>
          </a:prstGeom>
          <a:noFill/>
          <a:ln>
            <a:solidFill>
              <a:srgbClr val="00B0F0"/>
            </a:solidFill>
          </a:ln>
        </p:spPr>
        <p:txBody>
          <a:bodyPr wrap="none" rtlCol="0">
            <a:spAutoFit/>
          </a:bodyPr>
          <a:lstStyle/>
          <a:p>
            <a:r>
              <a:rPr lang="en-IN" dirty="0">
                <a:solidFill>
                  <a:srgbClr val="FF0000"/>
                </a:solidFill>
              </a:rPr>
              <a:t>@Controller</a:t>
            </a:r>
          </a:p>
          <a:p>
            <a:r>
              <a:rPr lang="en-IN" dirty="0"/>
              <a:t>public class </a:t>
            </a:r>
            <a:r>
              <a:rPr lang="en-IN" dirty="0" err="1"/>
              <a:t>LoginController</a:t>
            </a:r>
            <a:r>
              <a:rPr lang="en-IN" dirty="0"/>
              <a:t>{</a:t>
            </a:r>
          </a:p>
          <a:p>
            <a:endParaRPr lang="en-IN" dirty="0"/>
          </a:p>
          <a:p>
            <a:endParaRPr lang="en-IN" dirty="0"/>
          </a:p>
          <a:p>
            <a:r>
              <a:rPr lang="en-IN" dirty="0"/>
              <a:t>}</a:t>
            </a:r>
          </a:p>
        </p:txBody>
      </p:sp>
    </p:spTree>
    <p:extLst>
      <p:ext uri="{BB962C8B-B14F-4D97-AF65-F5344CB8AC3E}">
        <p14:creationId xmlns:p14="http://schemas.microsoft.com/office/powerpoint/2010/main" val="1389156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1074-1680-4415-B6C6-6CA5B0613EF0}"/>
              </a:ext>
            </a:extLst>
          </p:cNvPr>
          <p:cNvSpPr>
            <a:spLocks noGrp="1"/>
          </p:cNvSpPr>
          <p:nvPr>
            <p:ph type="title"/>
          </p:nvPr>
        </p:nvSpPr>
        <p:spPr/>
        <p:txBody>
          <a:bodyPr/>
          <a:lstStyle/>
          <a:p>
            <a:r>
              <a:rPr lang="en-IN" dirty="0"/>
              <a:t>Examples (method level)</a:t>
            </a:r>
          </a:p>
        </p:txBody>
      </p:sp>
      <p:sp>
        <p:nvSpPr>
          <p:cNvPr id="4" name="Slide Number Placeholder 3">
            <a:extLst>
              <a:ext uri="{FF2B5EF4-FFF2-40B4-BE49-F238E27FC236}">
                <a16:creationId xmlns:a16="http://schemas.microsoft.com/office/drawing/2014/main" id="{735A8AA7-4A9B-45DD-B754-7605F8100915}"/>
              </a:ext>
            </a:extLst>
          </p:cNvPr>
          <p:cNvSpPr>
            <a:spLocks noGrp="1"/>
          </p:cNvSpPr>
          <p:nvPr>
            <p:ph type="sldNum" sz="quarter" idx="12"/>
          </p:nvPr>
        </p:nvSpPr>
        <p:spPr/>
        <p:txBody>
          <a:bodyPr/>
          <a:lstStyle/>
          <a:p>
            <a:pPr>
              <a:defRPr/>
            </a:pPr>
            <a:fld id="{36E940BC-09D8-4381-B008-EA614523CDCF}" type="slidenum">
              <a:rPr lang="en-US" smtClean="0"/>
              <a:pPr>
                <a:defRPr/>
              </a:pPr>
              <a:t>56</a:t>
            </a:fld>
            <a:endParaRPr lang="en-US"/>
          </a:p>
        </p:txBody>
      </p:sp>
      <p:sp>
        <p:nvSpPr>
          <p:cNvPr id="3" name="TextBox 2">
            <a:extLst>
              <a:ext uri="{FF2B5EF4-FFF2-40B4-BE49-F238E27FC236}">
                <a16:creationId xmlns:a16="http://schemas.microsoft.com/office/drawing/2014/main" id="{2CD692FC-70F7-4D73-99EB-EC32186B5184}"/>
              </a:ext>
            </a:extLst>
          </p:cNvPr>
          <p:cNvSpPr txBox="1"/>
          <p:nvPr/>
        </p:nvSpPr>
        <p:spPr>
          <a:xfrm>
            <a:off x="609600" y="1600200"/>
            <a:ext cx="6934200" cy="2862322"/>
          </a:xfrm>
          <a:prstGeom prst="rect">
            <a:avLst/>
          </a:prstGeom>
          <a:noFill/>
          <a:ln>
            <a:solidFill>
              <a:srgbClr val="00B0F0"/>
            </a:solidFill>
          </a:ln>
        </p:spPr>
        <p:txBody>
          <a:bodyPr wrap="square" rtlCol="0">
            <a:spAutoFit/>
          </a:bodyPr>
          <a:lstStyle/>
          <a:p>
            <a:r>
              <a:rPr lang="en-IN" dirty="0">
                <a:solidFill>
                  <a:srgbClr val="FF0000"/>
                </a:solidFill>
              </a:rPr>
              <a:t>@Configuration</a:t>
            </a:r>
          </a:p>
          <a:p>
            <a:r>
              <a:rPr lang="en-IN" dirty="0"/>
              <a:t>public class </a:t>
            </a:r>
            <a:r>
              <a:rPr lang="en-IN" dirty="0" err="1"/>
              <a:t>JdbcConfig</a:t>
            </a:r>
            <a:r>
              <a:rPr lang="en-IN" dirty="0"/>
              <a:t> {</a:t>
            </a:r>
          </a:p>
          <a:p>
            <a:endParaRPr lang="en-IN" dirty="0"/>
          </a:p>
          <a:p>
            <a:r>
              <a:rPr lang="en-IN" dirty="0">
                <a:solidFill>
                  <a:srgbClr val="FF0000"/>
                </a:solidFill>
              </a:rPr>
              <a:t>@Bean	</a:t>
            </a:r>
          </a:p>
          <a:p>
            <a:r>
              <a:rPr lang="en-IN" dirty="0"/>
              <a:t>public </a:t>
            </a:r>
            <a:r>
              <a:rPr lang="en-IN" dirty="0" err="1"/>
              <a:t>DriverManagerDataSource</a:t>
            </a:r>
            <a:r>
              <a:rPr lang="en-IN" dirty="0"/>
              <a:t> </a:t>
            </a:r>
            <a:r>
              <a:rPr lang="en-IN" dirty="0" err="1">
                <a:solidFill>
                  <a:srgbClr val="FF0000"/>
                </a:solidFill>
              </a:rPr>
              <a:t>dataSource</a:t>
            </a:r>
            <a:r>
              <a:rPr lang="en-IN" dirty="0"/>
              <a:t>() {</a:t>
            </a:r>
          </a:p>
          <a:p>
            <a:r>
              <a:rPr lang="en-IN" dirty="0"/>
              <a:t>	</a:t>
            </a:r>
          </a:p>
          <a:p>
            <a:r>
              <a:rPr lang="en-IN" dirty="0"/>
              <a:t>	//your code goes here</a:t>
            </a:r>
          </a:p>
          <a:p>
            <a:r>
              <a:rPr lang="en-IN" dirty="0"/>
              <a:t>	return ds;	</a:t>
            </a:r>
          </a:p>
          <a:p>
            <a:endParaRPr lang="en-IN" dirty="0"/>
          </a:p>
          <a:p>
            <a:r>
              <a:rPr lang="en-IN" dirty="0"/>
              <a:t>}</a:t>
            </a:r>
          </a:p>
        </p:txBody>
      </p:sp>
    </p:spTree>
    <p:extLst>
      <p:ext uri="{BB962C8B-B14F-4D97-AF65-F5344CB8AC3E}">
        <p14:creationId xmlns:p14="http://schemas.microsoft.com/office/powerpoint/2010/main" val="1555572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04EF-6FC2-42EF-B47D-6593F3137814}"/>
              </a:ext>
            </a:extLst>
          </p:cNvPr>
          <p:cNvSpPr>
            <a:spLocks noGrp="1"/>
          </p:cNvSpPr>
          <p:nvPr>
            <p:ph type="title"/>
          </p:nvPr>
        </p:nvSpPr>
        <p:spPr/>
        <p:txBody>
          <a:bodyPr/>
          <a:lstStyle/>
          <a:p>
            <a:r>
              <a:rPr lang="en-IN" dirty="0"/>
              <a:t>How Dependency is Injected</a:t>
            </a:r>
          </a:p>
        </p:txBody>
      </p:sp>
      <p:sp>
        <p:nvSpPr>
          <p:cNvPr id="3" name="Content Placeholder 2">
            <a:extLst>
              <a:ext uri="{FF2B5EF4-FFF2-40B4-BE49-F238E27FC236}">
                <a16:creationId xmlns:a16="http://schemas.microsoft.com/office/drawing/2014/main" id="{40BEF637-C764-4522-BBF2-42D64495648D}"/>
              </a:ext>
            </a:extLst>
          </p:cNvPr>
          <p:cNvSpPr>
            <a:spLocks noGrp="1"/>
          </p:cNvSpPr>
          <p:nvPr>
            <p:ph idx="1"/>
          </p:nvPr>
        </p:nvSpPr>
        <p:spPr/>
        <p:txBody>
          <a:bodyPr/>
          <a:lstStyle/>
          <a:p>
            <a:r>
              <a:rPr lang="en-IN" dirty="0"/>
              <a:t>Use </a:t>
            </a:r>
            <a:r>
              <a:rPr lang="en-IN" dirty="0">
                <a:solidFill>
                  <a:srgbClr val="FF0000"/>
                </a:solidFill>
              </a:rPr>
              <a:t>@Autowired </a:t>
            </a:r>
            <a:r>
              <a:rPr lang="en-IN" dirty="0"/>
              <a:t>at the injection point to inject Dependency</a:t>
            </a:r>
          </a:p>
          <a:p>
            <a:r>
              <a:rPr lang="en-IN" dirty="0"/>
              <a:t>@Autowired can be used at following  levels</a:t>
            </a:r>
          </a:p>
          <a:p>
            <a:pPr lvl="1"/>
            <a:r>
              <a:rPr lang="en-IN" dirty="0"/>
              <a:t>Type</a:t>
            </a:r>
          </a:p>
          <a:p>
            <a:pPr lvl="1"/>
            <a:r>
              <a:rPr lang="en-IN" dirty="0"/>
              <a:t>Field</a:t>
            </a:r>
          </a:p>
          <a:p>
            <a:pPr lvl="1"/>
            <a:r>
              <a:rPr lang="en-IN" dirty="0"/>
              <a:t>Method</a:t>
            </a:r>
          </a:p>
        </p:txBody>
      </p:sp>
      <p:sp>
        <p:nvSpPr>
          <p:cNvPr id="4" name="Slide Number Placeholder 3">
            <a:extLst>
              <a:ext uri="{FF2B5EF4-FFF2-40B4-BE49-F238E27FC236}">
                <a16:creationId xmlns:a16="http://schemas.microsoft.com/office/drawing/2014/main" id="{208E18DE-14EF-43D2-BB48-A1C789E51B70}"/>
              </a:ext>
            </a:extLst>
          </p:cNvPr>
          <p:cNvSpPr>
            <a:spLocks noGrp="1"/>
          </p:cNvSpPr>
          <p:nvPr>
            <p:ph type="sldNum" sz="quarter" idx="12"/>
          </p:nvPr>
        </p:nvSpPr>
        <p:spPr/>
        <p:txBody>
          <a:bodyPr/>
          <a:lstStyle/>
          <a:p>
            <a:pPr>
              <a:defRPr/>
            </a:pPr>
            <a:fld id="{36E940BC-09D8-4381-B008-EA614523CDCF}" type="slidenum">
              <a:rPr lang="en-US" smtClean="0"/>
              <a:pPr>
                <a:defRPr/>
              </a:pPr>
              <a:t>57</a:t>
            </a:fld>
            <a:endParaRPr lang="en-US"/>
          </a:p>
        </p:txBody>
      </p:sp>
    </p:spTree>
    <p:extLst>
      <p:ext uri="{BB962C8B-B14F-4D97-AF65-F5344CB8AC3E}">
        <p14:creationId xmlns:p14="http://schemas.microsoft.com/office/powerpoint/2010/main" val="231960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F1FE-0E72-4871-91F9-AB69E8FD8D7F}"/>
              </a:ext>
            </a:extLst>
          </p:cNvPr>
          <p:cNvSpPr>
            <a:spLocks noGrp="1"/>
          </p:cNvSpPr>
          <p:nvPr>
            <p:ph type="title"/>
          </p:nvPr>
        </p:nvSpPr>
        <p:spPr/>
        <p:txBody>
          <a:bodyPr/>
          <a:lstStyle/>
          <a:p>
            <a:r>
              <a:rPr lang="en-IN" dirty="0"/>
              <a:t>Example @Autowired</a:t>
            </a:r>
          </a:p>
        </p:txBody>
      </p:sp>
      <p:sp>
        <p:nvSpPr>
          <p:cNvPr id="4" name="Slide Number Placeholder 3">
            <a:extLst>
              <a:ext uri="{FF2B5EF4-FFF2-40B4-BE49-F238E27FC236}">
                <a16:creationId xmlns:a16="http://schemas.microsoft.com/office/drawing/2014/main" id="{34B38BE7-D2AD-4E54-858D-8AF4096A2DE1}"/>
              </a:ext>
            </a:extLst>
          </p:cNvPr>
          <p:cNvSpPr>
            <a:spLocks noGrp="1"/>
          </p:cNvSpPr>
          <p:nvPr>
            <p:ph type="sldNum" sz="quarter" idx="12"/>
          </p:nvPr>
        </p:nvSpPr>
        <p:spPr/>
        <p:txBody>
          <a:bodyPr/>
          <a:lstStyle/>
          <a:p>
            <a:pPr>
              <a:defRPr/>
            </a:pPr>
            <a:fld id="{36E940BC-09D8-4381-B008-EA614523CDCF}" type="slidenum">
              <a:rPr lang="en-US" smtClean="0"/>
              <a:pPr>
                <a:defRPr/>
              </a:pPr>
              <a:t>58</a:t>
            </a:fld>
            <a:endParaRPr lang="en-US"/>
          </a:p>
        </p:txBody>
      </p:sp>
      <p:sp>
        <p:nvSpPr>
          <p:cNvPr id="7" name="TextBox 6">
            <a:extLst>
              <a:ext uri="{FF2B5EF4-FFF2-40B4-BE49-F238E27FC236}">
                <a16:creationId xmlns:a16="http://schemas.microsoft.com/office/drawing/2014/main" id="{09A81102-54D1-4DFC-8A55-7A36CE3AA0D2}"/>
              </a:ext>
            </a:extLst>
          </p:cNvPr>
          <p:cNvSpPr txBox="1"/>
          <p:nvPr/>
        </p:nvSpPr>
        <p:spPr>
          <a:xfrm>
            <a:off x="609600" y="1582340"/>
            <a:ext cx="8153400" cy="3293209"/>
          </a:xfrm>
          <a:prstGeom prst="rect">
            <a:avLst/>
          </a:prstGeom>
          <a:noFill/>
        </p:spPr>
        <p:txBody>
          <a:bodyPr wrap="square">
            <a:spAutoFit/>
          </a:bodyPr>
          <a:lstStyle/>
          <a:p>
            <a:r>
              <a:rPr lang="en-US" dirty="0">
                <a:solidFill>
                  <a:srgbClr val="FF0000"/>
                </a:solidFill>
              </a:rPr>
              <a:t>@Service</a:t>
            </a:r>
          </a:p>
          <a:p>
            <a:r>
              <a:rPr lang="en-US" dirty="0"/>
              <a:t>public class </a:t>
            </a:r>
            <a:r>
              <a:rPr lang="en-US" dirty="0" err="1"/>
              <a:t>HrService</a:t>
            </a:r>
            <a:r>
              <a:rPr lang="en-US" dirty="0"/>
              <a:t> {</a:t>
            </a:r>
          </a:p>
          <a:p>
            <a:endParaRPr lang="en-US" dirty="0"/>
          </a:p>
          <a:p>
            <a:r>
              <a:rPr lang="en-US" dirty="0">
                <a:solidFill>
                  <a:srgbClr val="FF0000"/>
                </a:solidFill>
              </a:rPr>
              <a:t>@Autowired</a:t>
            </a:r>
            <a:r>
              <a:rPr lang="en-US" dirty="0"/>
              <a:t>	</a:t>
            </a:r>
          </a:p>
          <a:p>
            <a:r>
              <a:rPr lang="en-US" dirty="0"/>
              <a:t>private </a:t>
            </a:r>
            <a:r>
              <a:rPr lang="en-US" dirty="0" err="1"/>
              <a:t>EmpDao</a:t>
            </a:r>
            <a:r>
              <a:rPr lang="en-US" dirty="0"/>
              <a:t> </a:t>
            </a:r>
            <a:r>
              <a:rPr lang="en-US" dirty="0" err="1"/>
              <a:t>dao</a:t>
            </a:r>
            <a:r>
              <a:rPr lang="en-US" dirty="0"/>
              <a:t>;</a:t>
            </a:r>
          </a:p>
          <a:p>
            <a:r>
              <a:rPr lang="en-US" dirty="0"/>
              <a:t>	</a:t>
            </a:r>
          </a:p>
          <a:p>
            <a:r>
              <a:rPr lang="en-US" sz="1600" dirty="0"/>
              <a:t>public String </a:t>
            </a:r>
            <a:r>
              <a:rPr lang="en-US" sz="1600" dirty="0" err="1"/>
              <a:t>registerEmp</a:t>
            </a:r>
            <a:r>
              <a:rPr lang="en-US" sz="1600" dirty="0"/>
              <a:t>(int id, String name, String city, double salary) {</a:t>
            </a:r>
          </a:p>
          <a:p>
            <a:r>
              <a:rPr lang="en-US" sz="1600" dirty="0"/>
              <a:t>	</a:t>
            </a:r>
          </a:p>
          <a:p>
            <a:r>
              <a:rPr lang="en-US" sz="1600" dirty="0"/>
              <a:t>String resp=</a:t>
            </a:r>
            <a:r>
              <a:rPr lang="en-US" sz="1600" dirty="0" err="1"/>
              <a:t>dao.save</a:t>
            </a:r>
            <a:r>
              <a:rPr lang="en-US" sz="1600" dirty="0"/>
              <a:t>(new Emp(id, name, city, salary));</a:t>
            </a:r>
          </a:p>
          <a:p>
            <a:r>
              <a:rPr lang="en-US" sz="1600" dirty="0"/>
              <a:t>return resp;</a:t>
            </a:r>
          </a:p>
          <a:p>
            <a:r>
              <a:rPr lang="en-US" dirty="0"/>
              <a:t>	}</a:t>
            </a:r>
          </a:p>
          <a:p>
            <a:r>
              <a:rPr lang="en-US" dirty="0"/>
              <a:t>}</a:t>
            </a:r>
            <a:endParaRPr lang="en-IN" dirty="0"/>
          </a:p>
        </p:txBody>
      </p:sp>
    </p:spTree>
    <p:extLst>
      <p:ext uri="{BB962C8B-B14F-4D97-AF65-F5344CB8AC3E}">
        <p14:creationId xmlns:p14="http://schemas.microsoft.com/office/powerpoint/2010/main" val="2166596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E586-D91A-40A0-85E9-639F9B34E445}"/>
              </a:ext>
            </a:extLst>
          </p:cNvPr>
          <p:cNvSpPr>
            <a:spLocks noGrp="1"/>
          </p:cNvSpPr>
          <p:nvPr>
            <p:ph type="title"/>
          </p:nvPr>
        </p:nvSpPr>
        <p:spPr/>
        <p:txBody>
          <a:bodyPr/>
          <a:lstStyle/>
          <a:p>
            <a:r>
              <a:rPr lang="en-IN" dirty="0"/>
              <a:t>Loading Annotated Beans</a:t>
            </a:r>
          </a:p>
        </p:txBody>
      </p:sp>
      <p:sp>
        <p:nvSpPr>
          <p:cNvPr id="3" name="Content Placeholder 2">
            <a:extLst>
              <a:ext uri="{FF2B5EF4-FFF2-40B4-BE49-F238E27FC236}">
                <a16:creationId xmlns:a16="http://schemas.microsoft.com/office/drawing/2014/main" id="{8608A107-4723-4A37-B4B8-1071141CE646}"/>
              </a:ext>
            </a:extLst>
          </p:cNvPr>
          <p:cNvSpPr>
            <a:spLocks noGrp="1"/>
          </p:cNvSpPr>
          <p:nvPr>
            <p:ph idx="1"/>
          </p:nvPr>
        </p:nvSpPr>
        <p:spPr/>
        <p:txBody>
          <a:bodyPr/>
          <a:lstStyle/>
          <a:p>
            <a:r>
              <a:rPr lang="en-IN" dirty="0"/>
              <a:t>Every Spring Application has at least one Configuration class </a:t>
            </a:r>
          </a:p>
          <a:p>
            <a:pPr lvl="1"/>
            <a:r>
              <a:rPr lang="en-IN" dirty="0"/>
              <a:t>annotated with </a:t>
            </a:r>
            <a:r>
              <a:rPr lang="en-IN" dirty="0">
                <a:solidFill>
                  <a:srgbClr val="FF0000"/>
                </a:solidFill>
              </a:rPr>
              <a:t>@Configuration</a:t>
            </a:r>
          </a:p>
          <a:p>
            <a:r>
              <a:rPr lang="en-IN" dirty="0">
                <a:solidFill>
                  <a:srgbClr val="003366"/>
                </a:solidFill>
              </a:rPr>
              <a:t>Spring Framework uses </a:t>
            </a:r>
            <a:r>
              <a:rPr lang="en-IN" dirty="0">
                <a:solidFill>
                  <a:srgbClr val="FF0000"/>
                </a:solidFill>
              </a:rPr>
              <a:t>@ComponentScan </a:t>
            </a:r>
            <a:r>
              <a:rPr lang="en-IN" dirty="0">
                <a:solidFill>
                  <a:srgbClr val="003366"/>
                </a:solidFill>
              </a:rPr>
              <a:t>to locate annotated beans in the project</a:t>
            </a:r>
          </a:p>
          <a:p>
            <a:r>
              <a:rPr lang="en-IN" dirty="0">
                <a:solidFill>
                  <a:srgbClr val="003366"/>
                </a:solidFill>
              </a:rPr>
              <a:t>You are generally advised to keep the main configuration class in the base package.</a:t>
            </a:r>
          </a:p>
          <a:p>
            <a:endParaRPr lang="en-IN" dirty="0">
              <a:solidFill>
                <a:srgbClr val="003366"/>
              </a:solidFill>
            </a:endParaRPr>
          </a:p>
        </p:txBody>
      </p:sp>
      <p:sp>
        <p:nvSpPr>
          <p:cNvPr id="4" name="Slide Number Placeholder 3">
            <a:extLst>
              <a:ext uri="{FF2B5EF4-FFF2-40B4-BE49-F238E27FC236}">
                <a16:creationId xmlns:a16="http://schemas.microsoft.com/office/drawing/2014/main" id="{49D281B6-7D24-451F-A358-70532C3E0601}"/>
              </a:ext>
            </a:extLst>
          </p:cNvPr>
          <p:cNvSpPr>
            <a:spLocks noGrp="1"/>
          </p:cNvSpPr>
          <p:nvPr>
            <p:ph type="sldNum" sz="quarter" idx="12"/>
          </p:nvPr>
        </p:nvSpPr>
        <p:spPr/>
        <p:txBody>
          <a:bodyPr/>
          <a:lstStyle/>
          <a:p>
            <a:pPr>
              <a:defRPr/>
            </a:pPr>
            <a:fld id="{36E940BC-09D8-4381-B008-EA614523CDCF}" type="slidenum">
              <a:rPr lang="en-US" smtClean="0"/>
              <a:pPr>
                <a:defRPr/>
              </a:pPr>
              <a:t>59</a:t>
            </a:fld>
            <a:endParaRPr lang="en-US"/>
          </a:p>
        </p:txBody>
      </p:sp>
    </p:spTree>
    <p:extLst>
      <p:ext uri="{BB962C8B-B14F-4D97-AF65-F5344CB8AC3E}">
        <p14:creationId xmlns:p14="http://schemas.microsoft.com/office/powerpoint/2010/main" val="291527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346EBFF-E00D-4447-B6F8-2713BC1E538C}" type="slidenum">
              <a:rPr lang="en-US" altLang="en-US" smtClean="0"/>
              <a:pPr/>
              <a:t>6</a:t>
            </a:fld>
            <a:endParaRPr lang="en-US" altLang="en-US"/>
          </a:p>
        </p:txBody>
      </p:sp>
      <p:sp>
        <p:nvSpPr>
          <p:cNvPr id="10243" name="Rectangle 2"/>
          <p:cNvSpPr>
            <a:spLocks noGrp="1" noChangeArrowheads="1"/>
          </p:cNvSpPr>
          <p:nvPr>
            <p:ph type="title"/>
          </p:nvPr>
        </p:nvSpPr>
        <p:spPr/>
        <p:txBody>
          <a:bodyPr/>
          <a:lstStyle/>
          <a:p>
            <a:pPr eaLnBrk="1" hangingPunct="1"/>
            <a:r>
              <a:rPr lang="en-US" altLang="en-US"/>
              <a:t>Overview Of Spring Framework</a:t>
            </a:r>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a:t>The Spring Framework is a lightweight solution and a potential one-stop-shop for building your enterprise-ready applications.</a:t>
            </a:r>
          </a:p>
          <a:p>
            <a:pPr eaLnBrk="1" hangingPunct="1">
              <a:lnSpc>
                <a:spcPct val="90000"/>
              </a:lnSpc>
            </a:pPr>
            <a:r>
              <a:rPr lang="en-US" altLang="en-US" sz="2000"/>
              <a:t> Spring is modular, allowing you to use only those parts that you need, without having to bring in the rest.</a:t>
            </a:r>
          </a:p>
          <a:p>
            <a:pPr lvl="1" eaLnBrk="1" hangingPunct="1">
              <a:lnSpc>
                <a:spcPct val="90000"/>
              </a:lnSpc>
            </a:pPr>
            <a:r>
              <a:rPr lang="en-US" altLang="en-US" sz="1800"/>
              <a:t> You can use the </a:t>
            </a:r>
            <a:r>
              <a:rPr lang="en-US" altLang="en-US" sz="1800" b="1"/>
              <a:t>IoC</a:t>
            </a:r>
            <a:r>
              <a:rPr lang="en-US" altLang="en-US" sz="1800"/>
              <a:t> container, with Struts on top, but you can also use only the Hibernate integration code or the JDBC abstraction layer. </a:t>
            </a:r>
          </a:p>
          <a:p>
            <a:pPr eaLnBrk="1" hangingPunct="1">
              <a:lnSpc>
                <a:spcPct val="90000"/>
              </a:lnSpc>
            </a:pPr>
            <a:r>
              <a:rPr lang="en-US" altLang="en-US" sz="2000"/>
              <a:t>The Spring Framework supports declarative transaction management, remote access to your logic through RMI or web services, and various options for persisting your data.</a:t>
            </a:r>
          </a:p>
          <a:p>
            <a:pPr eaLnBrk="1" hangingPunct="1">
              <a:lnSpc>
                <a:spcPct val="90000"/>
              </a:lnSpc>
            </a:pPr>
            <a:r>
              <a:rPr lang="en-US" altLang="en-US" sz="2000"/>
              <a:t> It offers a full-featured </a:t>
            </a:r>
            <a:r>
              <a:rPr lang="en-US" altLang="en-US" sz="2000" b="1"/>
              <a:t>MVC</a:t>
            </a:r>
            <a:r>
              <a:rPr lang="en-US" altLang="en-US" sz="2000">
                <a:hlinkClick r:id="rId2" action="ppaction://hlinkfile" tooltip="15.1 Introduction to Spring Web MVC framework"/>
              </a:rPr>
              <a:t> </a:t>
            </a:r>
            <a:r>
              <a:rPr lang="en-US" altLang="en-US" sz="2000"/>
              <a:t>framework, and enables you to integrate </a:t>
            </a:r>
            <a:r>
              <a:rPr lang="en-US" altLang="en-US" sz="2000" b="1"/>
              <a:t>AOP</a:t>
            </a:r>
            <a:r>
              <a:rPr lang="en-US" altLang="en-US" sz="2000"/>
              <a:t> transparently into your software.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0FB-CFE2-4BEA-8808-31CD1D4ADABD}"/>
              </a:ext>
            </a:extLst>
          </p:cNvPr>
          <p:cNvSpPr>
            <a:spLocks noGrp="1"/>
          </p:cNvSpPr>
          <p:nvPr>
            <p:ph type="title"/>
          </p:nvPr>
        </p:nvSpPr>
        <p:spPr/>
        <p:txBody>
          <a:bodyPr/>
          <a:lstStyle/>
          <a:p>
            <a:r>
              <a:rPr lang="en-IN" dirty="0"/>
              <a:t>An Example</a:t>
            </a:r>
          </a:p>
        </p:txBody>
      </p:sp>
      <p:sp>
        <p:nvSpPr>
          <p:cNvPr id="4" name="Slide Number Placeholder 3">
            <a:extLst>
              <a:ext uri="{FF2B5EF4-FFF2-40B4-BE49-F238E27FC236}">
                <a16:creationId xmlns:a16="http://schemas.microsoft.com/office/drawing/2014/main" id="{90CD14E7-35C1-49EF-8AA8-717BAC1DB3BA}"/>
              </a:ext>
            </a:extLst>
          </p:cNvPr>
          <p:cNvSpPr>
            <a:spLocks noGrp="1"/>
          </p:cNvSpPr>
          <p:nvPr>
            <p:ph type="sldNum" sz="quarter" idx="12"/>
          </p:nvPr>
        </p:nvSpPr>
        <p:spPr/>
        <p:txBody>
          <a:bodyPr/>
          <a:lstStyle/>
          <a:p>
            <a:pPr>
              <a:defRPr/>
            </a:pPr>
            <a:fld id="{36E940BC-09D8-4381-B008-EA614523CDCF}" type="slidenum">
              <a:rPr lang="en-US" smtClean="0"/>
              <a:pPr>
                <a:defRPr/>
              </a:pPr>
              <a:t>60</a:t>
            </a:fld>
            <a:endParaRPr lang="en-US"/>
          </a:p>
        </p:txBody>
      </p:sp>
      <p:sp>
        <p:nvSpPr>
          <p:cNvPr id="8" name="TextBox 7">
            <a:extLst>
              <a:ext uri="{FF2B5EF4-FFF2-40B4-BE49-F238E27FC236}">
                <a16:creationId xmlns:a16="http://schemas.microsoft.com/office/drawing/2014/main" id="{A473AC13-18AB-4BED-B496-DCB14D351D00}"/>
              </a:ext>
            </a:extLst>
          </p:cNvPr>
          <p:cNvSpPr txBox="1"/>
          <p:nvPr/>
        </p:nvSpPr>
        <p:spPr>
          <a:xfrm>
            <a:off x="609600" y="1371600"/>
            <a:ext cx="6096000" cy="2585323"/>
          </a:xfrm>
          <a:prstGeom prst="rect">
            <a:avLst/>
          </a:prstGeom>
          <a:noFill/>
          <a:ln>
            <a:solidFill>
              <a:srgbClr val="00B0F0"/>
            </a:solidFill>
          </a:ln>
        </p:spPr>
        <p:txBody>
          <a:bodyPr wrap="square">
            <a:spAutoFit/>
          </a:bodyPr>
          <a:lstStyle/>
          <a:p>
            <a:pPr algn="l"/>
            <a:r>
              <a:rPr lang="en-IN" sz="1800" dirty="0">
                <a:solidFill>
                  <a:srgbClr val="646464"/>
                </a:solidFill>
                <a:latin typeface="Consolas" panose="020B0609020204030204" pitchFamily="49" charset="0"/>
              </a:rPr>
              <a:t>@Configuration</a:t>
            </a:r>
          </a:p>
          <a:p>
            <a:pPr algn="l"/>
            <a:r>
              <a:rPr lang="en-IN" sz="1800" dirty="0">
                <a:solidFill>
                  <a:srgbClr val="646464"/>
                </a:solidFill>
                <a:latin typeface="Consolas" panose="020B0609020204030204" pitchFamily="49" charset="0"/>
              </a:rPr>
              <a:t>@ComponentScan</a:t>
            </a:r>
            <a:r>
              <a:rPr lang="en-IN" sz="1800" dirty="0">
                <a:solidFill>
                  <a:srgbClr val="000000"/>
                </a:solidFill>
                <a:latin typeface="Consolas" panose="020B0609020204030204" pitchFamily="49" charset="0"/>
              </a:rPr>
              <a:t>(basePackages=</a:t>
            </a:r>
            <a:r>
              <a:rPr lang="en-IN" sz="1800" dirty="0">
                <a:solidFill>
                  <a:srgbClr val="2A00FF"/>
                </a:solidFill>
                <a:latin typeface="Consolas" panose="020B0609020204030204" pitchFamily="49" charset="0"/>
              </a:rPr>
              <a:t>"com.demo.spring"</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AppConfig</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@Bean</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EmpDaoJPAImpl</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jpaBean</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EmpDaoJPAImpl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
        <p:nvSpPr>
          <p:cNvPr id="12" name="TextBox 11">
            <a:extLst>
              <a:ext uri="{FF2B5EF4-FFF2-40B4-BE49-F238E27FC236}">
                <a16:creationId xmlns:a16="http://schemas.microsoft.com/office/drawing/2014/main" id="{5BA5D880-B2F7-41F4-A52B-0F9F72C26444}"/>
              </a:ext>
            </a:extLst>
          </p:cNvPr>
          <p:cNvSpPr txBox="1"/>
          <p:nvPr/>
        </p:nvSpPr>
        <p:spPr>
          <a:xfrm>
            <a:off x="583808" y="4286071"/>
            <a:ext cx="7721991" cy="646331"/>
          </a:xfrm>
          <a:prstGeom prst="rect">
            <a:avLst/>
          </a:prstGeom>
          <a:noFill/>
        </p:spPr>
        <p:txBody>
          <a:bodyPr wrap="square">
            <a:spAutoFit/>
          </a:bodyPr>
          <a:lstStyle/>
          <a:p>
            <a:pPr algn="l"/>
            <a:r>
              <a:rPr lang="en-IN" sz="1800" dirty="0" err="1">
                <a:solidFill>
                  <a:srgbClr val="000000"/>
                </a:solidFill>
                <a:latin typeface="Consolas" panose="020B0609020204030204" pitchFamily="49" charset="0"/>
              </a:rPr>
              <a:t>ApplicationContext</a:t>
            </a:r>
            <a:r>
              <a:rPr lang="en-IN" sz="1800" dirty="0">
                <a:solidFill>
                  <a:srgbClr val="000000"/>
                </a:solidFill>
                <a:latin typeface="Consolas" panose="020B0609020204030204" pitchFamily="49" charset="0"/>
              </a:rPr>
              <a:t> </a:t>
            </a:r>
            <a:r>
              <a:rPr lang="en-IN" sz="1800" u="sng" dirty="0" err="1">
                <a:solidFill>
                  <a:srgbClr val="6A3E3E"/>
                </a:solidFill>
                <a:latin typeface="Consolas" panose="020B0609020204030204" pitchFamily="49" charset="0"/>
              </a:rPr>
              <a:t>ctx</a:t>
            </a:r>
            <a:endParaRPr lang="en-IN" sz="1800" u="sng" dirty="0">
              <a:solidFill>
                <a:srgbClr val="6A3E3E"/>
              </a:solidFill>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AnnotationConfigApplicationContext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AppConfig.</a:t>
            </a:r>
            <a:r>
              <a:rPr lang="en-IN" sz="1800" b="1" dirty="0" err="1">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a:t>
            </a:r>
            <a:endParaRPr lang="en-IN" dirty="0"/>
          </a:p>
        </p:txBody>
      </p:sp>
      <p:cxnSp>
        <p:nvCxnSpPr>
          <p:cNvPr id="14" name="Straight Arrow Connector 13">
            <a:extLst>
              <a:ext uri="{FF2B5EF4-FFF2-40B4-BE49-F238E27FC236}">
                <a16:creationId xmlns:a16="http://schemas.microsoft.com/office/drawing/2014/main" id="{4EF684ED-8628-41D1-B338-98DBF537CC7C}"/>
              </a:ext>
            </a:extLst>
          </p:cNvPr>
          <p:cNvCxnSpPr/>
          <p:nvPr/>
        </p:nvCxnSpPr>
        <p:spPr bwMode="auto">
          <a:xfrm flipH="1" flipV="1">
            <a:off x="5715000" y="3956923"/>
            <a:ext cx="838200" cy="691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49F94CFC-FDD7-4F20-9912-5E3EDADA95D6}"/>
              </a:ext>
            </a:extLst>
          </p:cNvPr>
          <p:cNvSpPr txBox="1"/>
          <p:nvPr/>
        </p:nvSpPr>
        <p:spPr>
          <a:xfrm>
            <a:off x="198367" y="5233648"/>
            <a:ext cx="8747266" cy="923330"/>
          </a:xfrm>
          <a:prstGeom prst="rect">
            <a:avLst/>
          </a:prstGeom>
          <a:noFill/>
          <a:ln>
            <a:solidFill>
              <a:srgbClr val="00B0F0"/>
            </a:solidFill>
          </a:ln>
        </p:spPr>
        <p:txBody>
          <a:bodyPr wrap="none" rtlCol="0">
            <a:spAutoFit/>
          </a:bodyPr>
          <a:lstStyle/>
          <a:p>
            <a:r>
              <a:rPr lang="en-IN" dirty="0"/>
              <a:t>The Spring Container will be created from the </a:t>
            </a:r>
            <a:r>
              <a:rPr lang="en-IN" b="1" dirty="0" err="1"/>
              <a:t>AppConfig</a:t>
            </a:r>
            <a:r>
              <a:rPr lang="en-IN" dirty="0"/>
              <a:t> Class </a:t>
            </a:r>
          </a:p>
          <a:p>
            <a:r>
              <a:rPr lang="en-IN" dirty="0"/>
              <a:t>and spring will scan all the sub packages of “</a:t>
            </a:r>
            <a:r>
              <a:rPr lang="en-IN" dirty="0" err="1"/>
              <a:t>com.demo.spring</a:t>
            </a:r>
            <a:r>
              <a:rPr lang="en-IN" dirty="0"/>
              <a:t>” including </a:t>
            </a:r>
          </a:p>
          <a:p>
            <a:r>
              <a:rPr lang="en-IN" dirty="0"/>
              <a:t>the base package</a:t>
            </a:r>
          </a:p>
        </p:txBody>
      </p:sp>
    </p:spTree>
    <p:extLst>
      <p:ext uri="{BB962C8B-B14F-4D97-AF65-F5344CB8AC3E}">
        <p14:creationId xmlns:p14="http://schemas.microsoft.com/office/powerpoint/2010/main" val="7383604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396A-75F3-4C40-A588-F12107F4A396}"/>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3DCD24B1-E479-4F09-BD99-A1E312BAA33F}"/>
              </a:ext>
            </a:extLst>
          </p:cNvPr>
          <p:cNvSpPr>
            <a:spLocks noGrp="1"/>
          </p:cNvSpPr>
          <p:nvPr>
            <p:ph idx="1"/>
          </p:nvPr>
        </p:nvSpPr>
        <p:spPr>
          <a:xfrm>
            <a:off x="1066800" y="2590800"/>
            <a:ext cx="7010400" cy="1295400"/>
          </a:xfrm>
        </p:spPr>
        <p:txBody>
          <a:bodyPr/>
          <a:lstStyle/>
          <a:p>
            <a:pPr marL="0" indent="0">
              <a:buNone/>
            </a:pPr>
            <a:r>
              <a:rPr lang="en-IN" dirty="0"/>
              <a:t>We will See some Demonstration  on Spring Annotations</a:t>
            </a:r>
          </a:p>
        </p:txBody>
      </p:sp>
      <p:sp>
        <p:nvSpPr>
          <p:cNvPr id="4" name="Slide Number Placeholder 3">
            <a:extLst>
              <a:ext uri="{FF2B5EF4-FFF2-40B4-BE49-F238E27FC236}">
                <a16:creationId xmlns:a16="http://schemas.microsoft.com/office/drawing/2014/main" id="{C410A60F-EB6A-43B2-A2F7-A4375691A7F4}"/>
              </a:ext>
            </a:extLst>
          </p:cNvPr>
          <p:cNvSpPr>
            <a:spLocks noGrp="1"/>
          </p:cNvSpPr>
          <p:nvPr>
            <p:ph type="sldNum" sz="quarter" idx="12"/>
          </p:nvPr>
        </p:nvSpPr>
        <p:spPr/>
        <p:txBody>
          <a:bodyPr/>
          <a:lstStyle/>
          <a:p>
            <a:pPr>
              <a:defRPr/>
            </a:pPr>
            <a:fld id="{36E940BC-09D8-4381-B008-EA614523CDCF}" type="slidenum">
              <a:rPr lang="en-US" smtClean="0"/>
              <a:pPr>
                <a:defRPr/>
              </a:pPr>
              <a:t>61</a:t>
            </a:fld>
            <a:endParaRPr lang="en-US"/>
          </a:p>
        </p:txBody>
      </p:sp>
    </p:spTree>
    <p:extLst>
      <p:ext uri="{BB962C8B-B14F-4D97-AF65-F5344CB8AC3E}">
        <p14:creationId xmlns:p14="http://schemas.microsoft.com/office/powerpoint/2010/main" val="40576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0C464-561B-43EF-9813-A40E1F79B666}" type="slidenum">
              <a:rPr lang="en-US" altLang="en-US" smtClean="0"/>
              <a:pPr/>
              <a:t>7</a:t>
            </a:fld>
            <a:endParaRPr lang="en-US" altLang="en-US"/>
          </a:p>
        </p:txBody>
      </p:sp>
      <p:sp>
        <p:nvSpPr>
          <p:cNvPr id="11267" name="Rectangle 2"/>
          <p:cNvSpPr>
            <a:spLocks noGrp="1" noChangeArrowheads="1"/>
          </p:cNvSpPr>
          <p:nvPr>
            <p:ph type="title"/>
          </p:nvPr>
        </p:nvSpPr>
        <p:spPr/>
        <p:txBody>
          <a:bodyPr/>
          <a:lstStyle/>
          <a:p>
            <a:pPr eaLnBrk="1" hangingPunct="1"/>
            <a:r>
              <a:rPr lang="en-US" altLang="en-US"/>
              <a:t>Overview Of Spring Framework</a:t>
            </a:r>
          </a:p>
        </p:txBody>
      </p:sp>
      <p:sp>
        <p:nvSpPr>
          <p:cNvPr id="11268" name="Rectangle 3"/>
          <p:cNvSpPr>
            <a:spLocks noGrp="1" noChangeArrowheads="1"/>
          </p:cNvSpPr>
          <p:nvPr>
            <p:ph type="body" idx="1"/>
          </p:nvPr>
        </p:nvSpPr>
        <p:spPr/>
        <p:txBody>
          <a:bodyPr/>
          <a:lstStyle/>
          <a:p>
            <a:pPr eaLnBrk="1" hangingPunct="1"/>
            <a:r>
              <a:rPr lang="en-US" altLang="en-US"/>
              <a:t>Spring is designed to be non-intrusive, meaning that your domain logic code generally has no dependencies on the framework itself.</a:t>
            </a:r>
          </a:p>
          <a:p>
            <a:pPr eaLnBrk="1" hangingPunct="1"/>
            <a:r>
              <a:rPr lang="en-US" altLang="en-US"/>
              <a:t>In your integration layer (such as the data access layer), some dependencies on the data access technology and the Spring libraries will exist.</a:t>
            </a:r>
          </a:p>
          <a:p>
            <a:pPr eaLnBrk="1" hangingPunct="1"/>
            <a:r>
              <a:rPr lang="en-US" altLang="en-US"/>
              <a:t>However, it should be easy to isolate these dependencies from the rest of your code base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EA1C7ED-AF77-4CA8-BDAE-F6A98AA8A4E6}" type="slidenum">
              <a:rPr lang="en-US" altLang="en-US" smtClean="0"/>
              <a:pPr/>
              <a:t>8</a:t>
            </a:fld>
            <a:endParaRPr lang="en-US" altLang="en-US"/>
          </a:p>
        </p:txBody>
      </p:sp>
      <p:sp>
        <p:nvSpPr>
          <p:cNvPr id="12291" name="Rectangle 2"/>
          <p:cNvSpPr>
            <a:spLocks noGrp="1" noChangeArrowheads="1"/>
          </p:cNvSpPr>
          <p:nvPr>
            <p:ph type="title"/>
          </p:nvPr>
        </p:nvSpPr>
        <p:spPr/>
        <p:txBody>
          <a:bodyPr/>
          <a:lstStyle/>
          <a:p>
            <a:pPr eaLnBrk="1" hangingPunct="1"/>
            <a:r>
              <a:rPr lang="en-US" altLang="en-US" sz="2600"/>
              <a:t>Key Features (1)</a:t>
            </a:r>
          </a:p>
        </p:txBody>
      </p:sp>
      <p:sp>
        <p:nvSpPr>
          <p:cNvPr id="12292" name="Rectangle 3"/>
          <p:cNvSpPr>
            <a:spLocks noGrp="1" noChangeArrowheads="1"/>
          </p:cNvSpPr>
          <p:nvPr>
            <p:ph type="body" idx="1"/>
          </p:nvPr>
        </p:nvSpPr>
        <p:spPr/>
        <p:txBody>
          <a:bodyPr/>
          <a:lstStyle/>
          <a:p>
            <a:pPr eaLnBrk="1" hangingPunct="1"/>
            <a:r>
              <a:rPr lang="en-US" altLang="en-US" sz="2000"/>
              <a:t>JavaBeans-based configuration management, applying Inversion-of-Control principles, specifically using the Dependency Injection technique</a:t>
            </a:r>
          </a:p>
          <a:p>
            <a:pPr lvl="1" eaLnBrk="1" hangingPunct="1"/>
            <a:r>
              <a:rPr lang="en-US" altLang="en-US" sz="1800"/>
              <a:t>This aims to reduce dependencies of components on specific implementations of other components.</a:t>
            </a:r>
          </a:p>
          <a:p>
            <a:pPr eaLnBrk="1" hangingPunct="1"/>
            <a:r>
              <a:rPr lang="en-US" altLang="en-US" sz="2000"/>
              <a:t>A core bean factory, which is usable globally</a:t>
            </a:r>
          </a:p>
          <a:p>
            <a:pPr eaLnBrk="1" hangingPunct="1"/>
            <a:r>
              <a:rPr lang="en-US" altLang="en-US" sz="2000"/>
              <a:t> Generic abstraction layer for database transaction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C0D758A-9665-4551-AFD9-3CEE6ED70DFA}" type="slidenum">
              <a:rPr lang="en-US" altLang="en-US" smtClean="0"/>
              <a:pPr/>
              <a:t>9</a:t>
            </a:fld>
            <a:endParaRPr lang="en-US" altLang="en-US"/>
          </a:p>
        </p:txBody>
      </p:sp>
      <p:sp>
        <p:nvSpPr>
          <p:cNvPr id="13315" name="Rectangle 2"/>
          <p:cNvSpPr>
            <a:spLocks noGrp="1" noChangeArrowheads="1"/>
          </p:cNvSpPr>
          <p:nvPr>
            <p:ph type="title"/>
          </p:nvPr>
        </p:nvSpPr>
        <p:spPr/>
        <p:txBody>
          <a:bodyPr/>
          <a:lstStyle/>
          <a:p>
            <a:pPr eaLnBrk="1" hangingPunct="1"/>
            <a:r>
              <a:rPr lang="en-US" altLang="en-US" sz="2600"/>
              <a:t>Key Features (2)</a:t>
            </a:r>
          </a:p>
        </p:txBody>
      </p:sp>
      <p:sp>
        <p:nvSpPr>
          <p:cNvPr id="13316" name="Rectangle 3"/>
          <p:cNvSpPr>
            <a:spLocks noGrp="1" noChangeArrowheads="1"/>
          </p:cNvSpPr>
          <p:nvPr>
            <p:ph type="body" idx="1"/>
          </p:nvPr>
        </p:nvSpPr>
        <p:spPr/>
        <p:txBody>
          <a:bodyPr/>
          <a:lstStyle/>
          <a:p>
            <a:pPr eaLnBrk="1" hangingPunct="1">
              <a:lnSpc>
                <a:spcPct val="130000"/>
              </a:lnSpc>
            </a:pPr>
            <a:r>
              <a:rPr lang="en-US" altLang="en-US" sz="2000"/>
              <a:t> Built-in generic strategies for JTA and a single JDBC DataSource</a:t>
            </a:r>
          </a:p>
          <a:p>
            <a:pPr lvl="1" eaLnBrk="1" hangingPunct="1">
              <a:lnSpc>
                <a:spcPct val="90000"/>
              </a:lnSpc>
            </a:pPr>
            <a:r>
              <a:rPr lang="en-US" altLang="en-US" sz="1800"/>
              <a:t> This removes the dependency on a Java EE environment for transaction support.</a:t>
            </a:r>
          </a:p>
          <a:p>
            <a:pPr eaLnBrk="1" hangingPunct="1">
              <a:lnSpc>
                <a:spcPct val="130000"/>
              </a:lnSpc>
            </a:pPr>
            <a:r>
              <a:rPr lang="en-US" altLang="en-US" sz="2000"/>
              <a:t> Integration with persistence frameworks Hibernate, JDO and iBATIS.</a:t>
            </a:r>
          </a:p>
          <a:p>
            <a:pPr eaLnBrk="1" hangingPunct="1">
              <a:lnSpc>
                <a:spcPct val="130000"/>
              </a:lnSpc>
            </a:pPr>
            <a:r>
              <a:rPr lang="en-US" altLang="en-US" sz="2000"/>
              <a:t> MVC web application framework, built on core Spring functionality, supporting many technologies for generating views, including JSP, FreeMarker, Velocity, Tiles, iText, and POI.</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2815</TotalTime>
  <Words>2561</Words>
  <Application>Microsoft Office PowerPoint</Application>
  <PresentationFormat>On-screen Show (4:3)</PresentationFormat>
  <Paragraphs>422</Paragraphs>
  <Slides>61</Slides>
  <Notes>1</Notes>
  <HiddenSlides>13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Albany</vt:lpstr>
      <vt:lpstr>Albany-Bold</vt:lpstr>
      <vt:lpstr>Arial</vt:lpstr>
      <vt:lpstr>Consolas</vt:lpstr>
      <vt:lpstr>Courier New</vt:lpstr>
      <vt:lpstr>StarSymbol</vt:lpstr>
      <vt:lpstr>Verdana</vt:lpstr>
      <vt:lpstr>Wingdings</vt:lpstr>
      <vt:lpstr>Profile</vt:lpstr>
      <vt:lpstr>Spring Framework Basics</vt:lpstr>
      <vt:lpstr>Topics</vt:lpstr>
      <vt:lpstr>Introduction to Spring Framework</vt:lpstr>
      <vt:lpstr>Goal Of Spring Framework</vt:lpstr>
      <vt:lpstr>What is Spring Framework? (1)</vt:lpstr>
      <vt:lpstr>Overview Of Spring Framework</vt:lpstr>
      <vt:lpstr>Overview Of Spring Framework</vt:lpstr>
      <vt:lpstr>Key Features (1)</vt:lpstr>
      <vt:lpstr>Key Features (2)</vt:lpstr>
      <vt:lpstr>Key Features (3)</vt:lpstr>
      <vt:lpstr>Why Use Spring Framework?</vt:lpstr>
      <vt:lpstr>Why Use Spring?</vt:lpstr>
      <vt:lpstr>Why Use Spring?</vt:lpstr>
      <vt:lpstr>Why Use Spring?</vt:lpstr>
      <vt:lpstr>Why Use Spring?</vt:lpstr>
      <vt:lpstr>Spring Framework Architecture</vt:lpstr>
      <vt:lpstr>Spring Framework Modules</vt:lpstr>
      <vt:lpstr>Usage Scenarios</vt:lpstr>
      <vt:lpstr>Usage Scenarios</vt:lpstr>
      <vt:lpstr>Typical Full-fledged Spring Web Application</vt:lpstr>
      <vt:lpstr>Spring Middle-tier Using 3rd party Web Framework</vt:lpstr>
      <vt:lpstr>Remoting Usage Scenario</vt:lpstr>
      <vt:lpstr>The IOC Container and Dependency Injection</vt:lpstr>
      <vt:lpstr>Dependency Injection (DI): Basic concept</vt:lpstr>
      <vt:lpstr>Spring Dependency Injection</vt:lpstr>
      <vt:lpstr>Two Dependency Injection Variants</vt:lpstr>
      <vt:lpstr>Constructor Dependency Injection</vt:lpstr>
      <vt:lpstr>Setter Dependency Injection</vt:lpstr>
      <vt:lpstr>Dependency Injection (DI): DI Support in Spring</vt:lpstr>
      <vt:lpstr>Beans</vt:lpstr>
      <vt:lpstr>The IoC container</vt:lpstr>
      <vt:lpstr>The container</vt:lpstr>
      <vt:lpstr>Important Application Contexts</vt:lpstr>
      <vt:lpstr>Configuration metadata</vt:lpstr>
      <vt:lpstr>Instantiating a container</vt:lpstr>
      <vt:lpstr>Composing XML-based configuration metadata</vt:lpstr>
      <vt:lpstr>Wiring a Bean</vt:lpstr>
      <vt:lpstr>Beans</vt:lpstr>
      <vt:lpstr>What is Wiring?</vt:lpstr>
      <vt:lpstr>Wiring example</vt:lpstr>
      <vt:lpstr>Wiring the beans</vt:lpstr>
      <vt:lpstr>Wiring the beans</vt:lpstr>
      <vt:lpstr>Wiring the beans</vt:lpstr>
      <vt:lpstr>Spring Dependency Injection Revisited</vt:lpstr>
      <vt:lpstr>Spring Dependency Injection</vt:lpstr>
      <vt:lpstr>Spring Dependency Injection</vt:lpstr>
      <vt:lpstr>Spring Dependency Injection</vt:lpstr>
      <vt:lpstr>Dependency Injection: Autowiring</vt:lpstr>
      <vt:lpstr>Auto Wiring</vt:lpstr>
      <vt:lpstr>Autowiring Properties</vt:lpstr>
      <vt:lpstr>Bean Naming</vt:lpstr>
      <vt:lpstr>Bean Naming Example</vt:lpstr>
      <vt:lpstr>Spring Framework Annotations</vt:lpstr>
      <vt:lpstr>Annotations To Define a Bean</vt:lpstr>
      <vt:lpstr>Examples (Type level)</vt:lpstr>
      <vt:lpstr>Examples (method level)</vt:lpstr>
      <vt:lpstr>How Dependency is Injected</vt:lpstr>
      <vt:lpstr>Example @Autowired</vt:lpstr>
      <vt:lpstr>Loading Annotated Beans</vt:lpstr>
      <vt:lpstr>An Example</vt:lpstr>
      <vt:lpstr>Demo</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Shantanu</dc:creator>
  <cp:lastModifiedBy>Shantanu Banerjee</cp:lastModifiedBy>
  <cp:revision>176</cp:revision>
  <dcterms:created xsi:type="dcterms:W3CDTF">2007-03-10T15:46:48Z</dcterms:created>
  <dcterms:modified xsi:type="dcterms:W3CDTF">2020-10-04T03:43:39Z</dcterms:modified>
</cp:coreProperties>
</file>