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9" r:id="rId9"/>
    <p:sldId id="263" r:id="rId10"/>
    <p:sldId id="305" r:id="rId11"/>
    <p:sldId id="302" r:id="rId12"/>
    <p:sldId id="270" r:id="rId13"/>
    <p:sldId id="303" r:id="rId14"/>
    <p:sldId id="304" r:id="rId15"/>
    <p:sldId id="306" r:id="rId16"/>
    <p:sldId id="309" r:id="rId17"/>
    <p:sldId id="307" r:id="rId18"/>
    <p:sldId id="308" r:id="rId19"/>
    <p:sldId id="310" r:id="rId20"/>
    <p:sldId id="311" r:id="rId21"/>
    <p:sldId id="285" r:id="rId22"/>
    <p:sldId id="286" r:id="rId23"/>
    <p:sldId id="287" r:id="rId24"/>
    <p:sldId id="288" r:id="rId25"/>
    <p:sldId id="289" r:id="rId26"/>
    <p:sldId id="290" r:id="rId27"/>
    <p:sldId id="292" r:id="rId28"/>
    <p:sldId id="312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8BBC00"/>
    <a:srgbClr val="DDDDDD"/>
    <a:srgbClr val="CC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62B4C34-8129-461F-B344-1EE4C7D1F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629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1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32C9F-7676-4A30-A716-4313805EA5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EEB000"/>
          </a:solidFill>
          <a:ln w="9525">
            <a:solidFill>
              <a:srgbClr val="EEB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48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83861-F5D1-41CF-A02A-E40EA2C350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2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152400"/>
            <a:ext cx="2009775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152400"/>
            <a:ext cx="5881687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F67C7-5691-4A69-8B30-E107E17875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6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71A3B-A90D-49E4-BBCD-DC64DBBAF4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4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06EB7-47D4-4956-8732-7CB701C89B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6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95400"/>
            <a:ext cx="39243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95400"/>
            <a:ext cx="39243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CDE2B-7A89-40D4-BB46-AF6FCA279D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9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D6D45-6609-4C85-9D96-8DC96667DD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B1B84-DE2B-45DC-B4D7-8D82770BF4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3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3A60C-F55A-4B04-A16D-157C20A08E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5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DB979-2C35-4BC9-B7E6-66380948A3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5904C-D54E-423D-A0B7-81A48E9777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0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8001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95400"/>
            <a:ext cx="8001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09600" y="110966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EEB000"/>
          </a:solidFill>
          <a:ln w="9525">
            <a:solidFill>
              <a:srgbClr val="EEB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324600"/>
            <a:ext cx="7924800" cy="0"/>
          </a:xfrm>
          <a:prstGeom prst="line">
            <a:avLst/>
          </a:prstGeom>
          <a:noFill/>
          <a:ln w="3175">
            <a:solidFill>
              <a:srgbClr val="EE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19812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7E9C6311-0E6C-4476-ADBB-05AC28228B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5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50000"/>
        </a:spcAft>
        <a:buClr>
          <a:srgbClr val="EEB000"/>
        </a:buClr>
        <a:buFont typeface="Wingdings" panose="05000000000000000000" pitchFamily="2" charset="2"/>
        <a:buChar char="o"/>
        <a:defRPr sz="2200" kern="1200">
          <a:solidFill>
            <a:schemeClr val="folHlink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50000"/>
        </a:spcAft>
        <a:buClr>
          <a:srgbClr val="EEB000"/>
        </a:buClr>
        <a:buFont typeface="Wingdings" panose="05000000000000000000" pitchFamily="2" charset="2"/>
        <a:buChar char="n"/>
        <a:defRPr sz="2000" kern="1200">
          <a:solidFill>
            <a:schemeClr val="hlink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EEB000"/>
        </a:buClr>
        <a:buFont typeface="Wingdings" panose="05000000000000000000" pitchFamily="2" charset="2"/>
        <a:buChar char="o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EEB000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EEB000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algn="l" eaLnBrk="1" hangingPunct="1"/>
            <a:r>
              <a:rPr lang="en-US" sz="3600"/>
              <a:t>Spring MVC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DispatcherServlet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front controller of Spring MVC</a:t>
            </a:r>
          </a:p>
          <a:p>
            <a:r>
              <a:rPr lang="en-IN" dirty="0"/>
              <a:t>Responsible to initialize Spring </a:t>
            </a:r>
            <a:r>
              <a:rPr lang="en-IN" dirty="0" err="1"/>
              <a:t>WebApplicationContext</a:t>
            </a:r>
            <a:endParaRPr lang="en-IN" dirty="0"/>
          </a:p>
          <a:p>
            <a:r>
              <a:rPr lang="en-IN" dirty="0"/>
              <a:t>An application can use any number of </a:t>
            </a:r>
            <a:r>
              <a:rPr lang="en-IN" dirty="0" err="1"/>
              <a:t>DispatcherServlet</a:t>
            </a:r>
            <a:r>
              <a:rPr lang="en-IN" dirty="0"/>
              <a:t>(s)</a:t>
            </a:r>
          </a:p>
          <a:p>
            <a:r>
              <a:rPr lang="en-IN" dirty="0"/>
              <a:t>Each </a:t>
            </a:r>
            <a:r>
              <a:rPr lang="en-IN" dirty="0" err="1"/>
              <a:t>DispatcherServlet</a:t>
            </a:r>
            <a:r>
              <a:rPr lang="en-IN" dirty="0"/>
              <a:t> will create its own Context either from XML or Annotation Driven Configuration.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5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Spring MVC at Glance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/>
              <a:t>1 Write the controller class that performs the logic behind the homepage.</a:t>
            </a:r>
          </a:p>
          <a:p>
            <a:pPr eaLnBrk="1" hangingPunct="1">
              <a:buFontTx/>
              <a:buNone/>
            </a:pPr>
            <a:r>
              <a:rPr lang="en-US" sz="2400"/>
              <a:t>2 Configure the controller in the DispatcherServlet’s context configuration file</a:t>
            </a:r>
          </a:p>
          <a:p>
            <a:pPr eaLnBrk="1" hangingPunct="1">
              <a:buFontTx/>
              <a:buNone/>
            </a:pPr>
            <a:r>
              <a:rPr lang="en-US" sz="2400"/>
              <a:t>3 Configure a view resolver to tie the controller to the JSP.</a:t>
            </a:r>
          </a:p>
          <a:p>
            <a:pPr eaLnBrk="1" hangingPunct="1">
              <a:buFontTx/>
              <a:buNone/>
            </a:pPr>
            <a:r>
              <a:rPr lang="en-US" sz="2400"/>
              <a:t>4 Write the JSP that will render the homepage to the user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algn="l" eaLnBrk="1" hangingPunct="1"/>
            <a:r>
              <a:rPr lang="en-US" sz="3600">
                <a:latin typeface="Albany-Bold" charset="0"/>
              </a:rPr>
              <a:t>Controllers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Spring component which processes request.</a:t>
            </a:r>
          </a:p>
          <a:p>
            <a:r>
              <a:rPr lang="en-IN" dirty="0"/>
              <a:t>Invoked by the </a:t>
            </a:r>
            <a:r>
              <a:rPr lang="en-IN" dirty="0" err="1"/>
              <a:t>DispatcherServlet</a:t>
            </a:r>
            <a:r>
              <a:rPr lang="en-IN" dirty="0"/>
              <a:t>.</a:t>
            </a:r>
          </a:p>
          <a:p>
            <a:r>
              <a:rPr lang="en-IN" dirty="0" err="1"/>
              <a:t>DispatcherServlet</a:t>
            </a:r>
            <a:r>
              <a:rPr lang="en-IN" dirty="0"/>
              <a:t> consults the </a:t>
            </a:r>
            <a:r>
              <a:rPr lang="en-IN" dirty="0" err="1"/>
              <a:t>HandlerMapping</a:t>
            </a:r>
            <a:r>
              <a:rPr lang="en-IN" dirty="0"/>
              <a:t> configuration to locate the Controller.</a:t>
            </a:r>
          </a:p>
          <a:p>
            <a:r>
              <a:rPr lang="en-IN" dirty="0"/>
              <a:t>The controller after processing the request sends the </a:t>
            </a:r>
            <a:r>
              <a:rPr lang="en-IN" dirty="0" err="1"/>
              <a:t>DispatcherServlet</a:t>
            </a:r>
            <a:r>
              <a:rPr lang="en-IN" dirty="0"/>
              <a:t> some information in the form of Model.</a:t>
            </a:r>
          </a:p>
          <a:p>
            <a:r>
              <a:rPr lang="en-IN" dirty="0"/>
              <a:t>It also sends the </a:t>
            </a:r>
            <a:r>
              <a:rPr lang="en-IN" dirty="0" err="1"/>
              <a:t>DispatcherServlet</a:t>
            </a:r>
            <a:r>
              <a:rPr lang="en-IN" dirty="0"/>
              <a:t> the logical view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70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Typical Controller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054" y="1371600"/>
            <a:ext cx="8635697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@Controller</a:t>
            </a:r>
          </a:p>
          <a:p>
            <a:r>
              <a:rPr lang="en-US" dirty="0"/>
              <a:t>public class </a:t>
            </a:r>
            <a:r>
              <a:rPr lang="en-US" dirty="0" err="1"/>
              <a:t>LoginController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@</a:t>
            </a:r>
            <a:r>
              <a:rPr lang="en-US" dirty="0" err="1">
                <a:solidFill>
                  <a:srgbClr val="C00000"/>
                </a:solidFill>
              </a:rPr>
              <a:t>RequestMapping</a:t>
            </a:r>
            <a:r>
              <a:rPr lang="en-US" dirty="0">
                <a:solidFill>
                  <a:srgbClr val="C00000"/>
                </a:solidFill>
              </a:rPr>
              <a:t>(value = "/login.do", method = </a:t>
            </a:r>
            <a:r>
              <a:rPr lang="en-US" dirty="0" err="1">
                <a:solidFill>
                  <a:srgbClr val="C00000"/>
                </a:solidFill>
              </a:rPr>
              <a:t>RequestMethod.POST</a:t>
            </a:r>
            <a:r>
              <a:rPr lang="en-US" dirty="0">
                <a:solidFill>
                  <a:srgbClr val="C00000"/>
                </a:solidFill>
              </a:rPr>
              <a:t>) </a:t>
            </a:r>
          </a:p>
          <a:p>
            <a:r>
              <a:rPr lang="en-US" dirty="0"/>
              <a:t>	public   String login(@</a:t>
            </a:r>
            <a:r>
              <a:rPr lang="en-US" dirty="0" err="1"/>
              <a:t>RequestParam</a:t>
            </a:r>
            <a:r>
              <a:rPr lang="en-US" dirty="0"/>
              <a:t>("username") String user, </a:t>
            </a:r>
          </a:p>
          <a:p>
            <a:r>
              <a:rPr lang="en-US" dirty="0"/>
              <a:t>			@</a:t>
            </a:r>
            <a:r>
              <a:rPr lang="en-US" dirty="0" err="1"/>
              <a:t>RequestParam</a:t>
            </a:r>
            <a:r>
              <a:rPr lang="en-US" dirty="0"/>
              <a:t>("password") String password) {</a:t>
            </a:r>
          </a:p>
          <a:p>
            <a:r>
              <a:rPr lang="en-US" dirty="0"/>
              <a:t>	  </a:t>
            </a:r>
          </a:p>
          <a:p>
            <a:r>
              <a:rPr lang="en-US" dirty="0"/>
              <a:t>	  if (</a:t>
            </a:r>
            <a:r>
              <a:rPr lang="en-US" dirty="0" err="1"/>
              <a:t>user.equals</a:t>
            </a:r>
            <a:r>
              <a:rPr lang="en-US" dirty="0"/>
              <a:t>(password)) { </a:t>
            </a:r>
          </a:p>
          <a:p>
            <a:r>
              <a:rPr lang="en-US" dirty="0"/>
              <a:t>		return "success"; </a:t>
            </a:r>
          </a:p>
          <a:p>
            <a:r>
              <a:rPr lang="en-US" dirty="0"/>
              <a:t>	     } else {</a:t>
            </a:r>
          </a:p>
          <a:p>
            <a:r>
              <a:rPr lang="en-US" dirty="0"/>
              <a:t>		 return "failure";</a:t>
            </a:r>
          </a:p>
          <a:p>
            <a:r>
              <a:rPr lang="en-US" dirty="0"/>
              <a:t>	 } 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2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MVC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Setup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3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Conventionally the DispatcherServlet is configured in web.xml (till Servlet Specification 2.5)</a:t>
            </a:r>
          </a:p>
          <a:p>
            <a:r>
              <a:rPr lang="en-IN" dirty="0"/>
              <a:t>With Servlet 3.0, the DispatcherServlet can now be configured using Java Configuration.</a:t>
            </a:r>
          </a:p>
          <a:p>
            <a:r>
              <a:rPr lang="en-IN" dirty="0"/>
              <a:t>In Servlet 3.0 based Web Containers, Spring Provides </a:t>
            </a:r>
            <a:r>
              <a:rPr lang="en-IN" dirty="0" err="1">
                <a:solidFill>
                  <a:srgbClr val="C00000"/>
                </a:solidFill>
              </a:rPr>
              <a:t>org.springframework.web.servlet.support</a:t>
            </a:r>
            <a:r>
              <a:rPr lang="en-IN" dirty="0">
                <a:solidFill>
                  <a:srgbClr val="C00000"/>
                </a:solidFill>
              </a:rPr>
              <a:t>.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C00000"/>
                </a:solidFill>
              </a:rPr>
              <a:t>AbstractAnnotationConfigDispatcherServletInitializer</a:t>
            </a:r>
            <a:r>
              <a:rPr lang="en-IN" dirty="0">
                <a:solidFill>
                  <a:srgbClr val="C00000"/>
                </a:solidFill>
              </a:rPr>
              <a:t>.</a:t>
            </a:r>
          </a:p>
          <a:p>
            <a:r>
              <a:rPr lang="en-IN" dirty="0">
                <a:solidFill>
                  <a:schemeClr val="tx1"/>
                </a:solidFill>
              </a:rPr>
              <a:t>We need to write an Initializer class which must extend the above class.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01000" cy="914400"/>
          </a:xfrm>
        </p:spPr>
        <p:txBody>
          <a:bodyPr/>
          <a:lstStyle/>
          <a:p>
            <a:pPr eaLnBrk="1" hangingPunct="1"/>
            <a:r>
              <a:rPr lang="en-US" sz="3200" dirty="0"/>
              <a:t>Configuring DispatcherServlet</a:t>
            </a:r>
          </a:p>
        </p:txBody>
      </p:sp>
    </p:spTree>
    <p:extLst>
      <p:ext uri="{BB962C8B-B14F-4D97-AF65-F5344CB8AC3E}">
        <p14:creationId xmlns:p14="http://schemas.microsoft.com/office/powerpoint/2010/main" val="2769914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914400"/>
          </a:xfrm>
        </p:spPr>
        <p:txBody>
          <a:bodyPr/>
          <a:lstStyle/>
          <a:p>
            <a:pPr eaLnBrk="1" hangingPunct="1"/>
            <a:r>
              <a:rPr lang="en-US" sz="3200" dirty="0"/>
              <a:t>Configuring DispatcherServlet </a:t>
            </a:r>
            <a:r>
              <a:rPr lang="en-US" sz="2400" dirty="0">
                <a:solidFill>
                  <a:srgbClr val="C00000"/>
                </a:solidFill>
              </a:rPr>
              <a:t>(web.xml)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>
                <a:solidFill>
                  <a:srgbClr val="800000"/>
                </a:solidFill>
              </a:rPr>
              <a:t>servlet</a:t>
            </a:r>
            <a:r>
              <a:rPr lang="en-US" sz="1800" dirty="0">
                <a:solidFill>
                  <a:srgbClr val="0000FF"/>
                </a:solidFill>
              </a:rPr>
              <a:t>&gt;</a:t>
            </a:r>
            <a:endParaRPr lang="en-US" sz="1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>
                <a:solidFill>
                  <a:srgbClr val="800000"/>
                </a:solidFill>
              </a:rPr>
              <a:t>servlet-name</a:t>
            </a:r>
            <a:r>
              <a:rPr lang="en-US" sz="1800" dirty="0">
                <a:solidFill>
                  <a:srgbClr val="0000FF"/>
                </a:solidFill>
              </a:rPr>
              <a:t>&gt;</a:t>
            </a:r>
            <a:r>
              <a:rPr lang="en-US" sz="1800" dirty="0" err="1">
                <a:solidFill>
                  <a:srgbClr val="000000"/>
                </a:solidFill>
              </a:rPr>
              <a:t>springapp</a:t>
            </a:r>
            <a:r>
              <a:rPr lang="en-US" sz="1800" dirty="0">
                <a:solidFill>
                  <a:srgbClr val="0000FF"/>
                </a:solidFill>
              </a:rPr>
              <a:t>&lt;/</a:t>
            </a:r>
            <a:r>
              <a:rPr lang="en-US" sz="1800" dirty="0">
                <a:solidFill>
                  <a:srgbClr val="800000"/>
                </a:solidFill>
              </a:rPr>
              <a:t>servlet-name</a:t>
            </a:r>
            <a:r>
              <a:rPr lang="en-US" sz="1800" dirty="0">
                <a:solidFill>
                  <a:srgbClr val="0000FF"/>
                </a:solidFill>
              </a:rPr>
              <a:t>&gt;</a:t>
            </a:r>
            <a:endParaRPr lang="en-US" sz="1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>
                <a:solidFill>
                  <a:srgbClr val="800000"/>
                </a:solidFill>
              </a:rPr>
              <a:t>servlet-class</a:t>
            </a:r>
            <a:r>
              <a:rPr lang="en-US" sz="1800" dirty="0">
                <a:solidFill>
                  <a:srgbClr val="0000FF"/>
                </a:solidFill>
              </a:rPr>
              <a:t>&gt;</a:t>
            </a:r>
            <a:r>
              <a:rPr lang="en-US" sz="1800" dirty="0" err="1">
                <a:solidFill>
                  <a:srgbClr val="000000"/>
                </a:solidFill>
              </a:rPr>
              <a:t>org.springframework.web.servlet.DispatcherServlet</a:t>
            </a:r>
            <a:endParaRPr lang="en-US" sz="1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							&lt;/</a:t>
            </a:r>
            <a:r>
              <a:rPr lang="en-US" sz="1800" dirty="0">
                <a:solidFill>
                  <a:srgbClr val="800000"/>
                </a:solidFill>
              </a:rPr>
              <a:t>servlet-class</a:t>
            </a:r>
            <a:r>
              <a:rPr lang="en-US" sz="1800" dirty="0">
                <a:solidFill>
                  <a:srgbClr val="0000FF"/>
                </a:solidFill>
              </a:rPr>
              <a:t>&gt;</a:t>
            </a:r>
            <a:endParaRPr lang="en-US" sz="1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>
                <a:solidFill>
                  <a:srgbClr val="800000"/>
                </a:solidFill>
              </a:rPr>
              <a:t>load-on-startup</a:t>
            </a:r>
            <a:r>
              <a:rPr lang="en-US" sz="1800" dirty="0">
                <a:solidFill>
                  <a:srgbClr val="0000FF"/>
                </a:solidFill>
              </a:rPr>
              <a:t>&gt;</a:t>
            </a:r>
            <a:r>
              <a:rPr lang="en-US" sz="1800" dirty="0">
                <a:solidFill>
                  <a:srgbClr val="000000"/>
                </a:solidFill>
              </a:rPr>
              <a:t>1</a:t>
            </a:r>
            <a:r>
              <a:rPr lang="en-US" sz="1800" dirty="0">
                <a:solidFill>
                  <a:srgbClr val="0000FF"/>
                </a:solidFill>
              </a:rPr>
              <a:t>&lt;/</a:t>
            </a:r>
            <a:r>
              <a:rPr lang="en-US" sz="1800" dirty="0">
                <a:solidFill>
                  <a:srgbClr val="800000"/>
                </a:solidFill>
              </a:rPr>
              <a:t>load-on-startup</a:t>
            </a:r>
            <a:r>
              <a:rPr lang="en-US" sz="1800" dirty="0">
                <a:solidFill>
                  <a:srgbClr val="0000FF"/>
                </a:solidFill>
              </a:rPr>
              <a:t>&gt;</a:t>
            </a:r>
            <a:endParaRPr lang="en-US" sz="1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&lt;/</a:t>
            </a:r>
            <a:r>
              <a:rPr lang="en-US" sz="1800" dirty="0">
                <a:solidFill>
                  <a:srgbClr val="800000"/>
                </a:solidFill>
              </a:rPr>
              <a:t>servlet</a:t>
            </a:r>
            <a:r>
              <a:rPr lang="en-US" sz="1800" dirty="0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………………………………..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&lt;servlet-mapping&gt;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		&lt;servlet-name&gt;</a:t>
            </a:r>
            <a:r>
              <a:rPr lang="en-US" sz="1800" dirty="0" err="1">
                <a:solidFill>
                  <a:srgbClr val="0000FF"/>
                </a:solidFill>
              </a:rPr>
              <a:t>springapp</a:t>
            </a:r>
            <a:r>
              <a:rPr lang="en-US" sz="1800" dirty="0">
                <a:solidFill>
                  <a:srgbClr val="0000FF"/>
                </a:solidFill>
              </a:rPr>
              <a:t>&lt;/servlet-name&gt;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			&lt;</a:t>
            </a:r>
            <a:r>
              <a:rPr lang="en-US" sz="1800" dirty="0" err="1">
                <a:solidFill>
                  <a:srgbClr val="0000FF"/>
                </a:solidFill>
              </a:rPr>
              <a:t>url</a:t>
            </a:r>
            <a:r>
              <a:rPr lang="en-US" sz="1800" dirty="0">
                <a:solidFill>
                  <a:srgbClr val="0000FF"/>
                </a:solidFill>
              </a:rPr>
              <a:t>-pattern&gt;*.do&lt;/</a:t>
            </a:r>
            <a:r>
              <a:rPr lang="en-US" sz="1800" dirty="0" err="1">
                <a:solidFill>
                  <a:srgbClr val="0000FF"/>
                </a:solidFill>
              </a:rPr>
              <a:t>url</a:t>
            </a:r>
            <a:r>
              <a:rPr lang="en-US" sz="1800" dirty="0">
                <a:solidFill>
                  <a:srgbClr val="0000FF"/>
                </a:solidFill>
              </a:rPr>
              <a:t>-pattern&gt;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&lt;/servlet-mapping&gt;</a:t>
            </a:r>
          </a:p>
        </p:txBody>
      </p:sp>
    </p:spTree>
    <p:extLst>
      <p:ext uri="{BB962C8B-B14F-4D97-AF65-F5344CB8AC3E}">
        <p14:creationId xmlns:p14="http://schemas.microsoft.com/office/powerpoint/2010/main" val="391092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Loding More than One Context File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66967"/>
            <a:ext cx="8686800" cy="1247633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dirty="0"/>
              <a:t>By default Dispatcher servlet will load only one context configuration file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For additional context configuration file you need to configure ‘Context Loader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76618" y="2514600"/>
            <a:ext cx="8382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lnSpc>
                <a:spcPct val="140000"/>
              </a:lnSpc>
              <a:spcBef>
                <a:spcPct val="20000"/>
              </a:spcBef>
              <a:spcAft>
                <a:spcPct val="30000"/>
              </a:spcAft>
              <a:buBlip>
                <a:blip r:embed="rId2"/>
              </a:buBlip>
              <a:defRPr sz="28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30000"/>
              </a:spcAft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3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spcAft>
                <a:spcPct val="3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spcAft>
                <a:spcPct val="3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3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3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3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3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spcAft>
                <a:spcPct val="20000"/>
              </a:spcAft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>
                <a:solidFill>
                  <a:srgbClr val="800000"/>
                </a:solidFill>
              </a:rPr>
              <a:t>listener</a:t>
            </a:r>
            <a:r>
              <a:rPr lang="en-US" sz="1800" dirty="0">
                <a:solidFill>
                  <a:srgbClr val="0000FF"/>
                </a:solidFill>
              </a:rPr>
              <a:t>&gt;</a:t>
            </a:r>
            <a:endParaRPr lang="en-US" sz="1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75000"/>
              </a:lnSpc>
              <a:spcAft>
                <a:spcPct val="20000"/>
              </a:spcAft>
              <a:buFontTx/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>
                <a:solidFill>
                  <a:srgbClr val="800000"/>
                </a:solidFill>
              </a:rPr>
              <a:t>listener-class</a:t>
            </a:r>
            <a:r>
              <a:rPr lang="en-US" sz="1800" dirty="0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75000"/>
              </a:lnSpc>
              <a:spcAft>
                <a:spcPct val="20000"/>
              </a:spcAft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		</a:t>
            </a:r>
            <a:r>
              <a:rPr lang="en-US" sz="1800" dirty="0" err="1">
                <a:solidFill>
                  <a:srgbClr val="000000"/>
                </a:solidFill>
              </a:rPr>
              <a:t>org.springframework.web.context.ContextLoaderListener</a:t>
            </a:r>
            <a:endParaRPr lang="en-US" sz="1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75000"/>
              </a:lnSpc>
              <a:spcAft>
                <a:spcPct val="20000"/>
              </a:spcAft>
              <a:buFontTx/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>
                <a:solidFill>
                  <a:srgbClr val="0000FF"/>
                </a:solidFill>
              </a:rPr>
              <a:t>&lt;/</a:t>
            </a:r>
            <a:r>
              <a:rPr lang="en-US" sz="1800" dirty="0">
                <a:solidFill>
                  <a:srgbClr val="800000"/>
                </a:solidFill>
              </a:rPr>
              <a:t>listener-class</a:t>
            </a:r>
            <a:r>
              <a:rPr lang="en-US" sz="1800" dirty="0">
                <a:solidFill>
                  <a:srgbClr val="0000FF"/>
                </a:solidFill>
              </a:rPr>
              <a:t>&gt;</a:t>
            </a:r>
            <a:endParaRPr lang="en-US" sz="1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75000"/>
              </a:lnSpc>
              <a:spcAft>
                <a:spcPct val="20000"/>
              </a:spcAft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&lt;/</a:t>
            </a:r>
            <a:r>
              <a:rPr lang="en-US" sz="1800" dirty="0">
                <a:solidFill>
                  <a:srgbClr val="800000"/>
                </a:solidFill>
              </a:rPr>
              <a:t>listener</a:t>
            </a:r>
            <a:r>
              <a:rPr lang="en-US" sz="1800" dirty="0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75000"/>
              </a:lnSpc>
              <a:spcAft>
                <a:spcPct val="20000"/>
              </a:spcAft>
              <a:buFontTx/>
              <a:buNone/>
            </a:pPr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&lt;context-</a:t>
            </a:r>
            <a:r>
              <a:rPr lang="en-US" sz="1800" dirty="0" err="1">
                <a:solidFill>
                  <a:srgbClr val="0000FF"/>
                </a:solidFill>
                <a:latin typeface="Courier" charset="0"/>
              </a:rPr>
              <a:t>param</a:t>
            </a:r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&gt;</a:t>
            </a:r>
          </a:p>
          <a:p>
            <a:pPr eaLnBrk="1" hangingPunct="1">
              <a:lnSpc>
                <a:spcPct val="75000"/>
              </a:lnSpc>
              <a:spcAft>
                <a:spcPct val="20000"/>
              </a:spcAft>
              <a:buFontTx/>
              <a:buNone/>
            </a:pPr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urier" charset="0"/>
              </a:rPr>
              <a:t>param</a:t>
            </a:r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-name&gt;</a:t>
            </a:r>
            <a:r>
              <a:rPr lang="en-US" sz="1800" dirty="0" err="1">
                <a:solidFill>
                  <a:srgbClr val="0000FF"/>
                </a:solidFill>
                <a:latin typeface="Courier" charset="0"/>
              </a:rPr>
              <a:t>contextConfigLocation</a:t>
            </a:r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&lt;/</a:t>
            </a:r>
            <a:r>
              <a:rPr lang="en-US" sz="1800" dirty="0" err="1">
                <a:solidFill>
                  <a:srgbClr val="0000FF"/>
                </a:solidFill>
                <a:latin typeface="Courier" charset="0"/>
              </a:rPr>
              <a:t>param</a:t>
            </a:r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-name&gt;</a:t>
            </a:r>
          </a:p>
          <a:p>
            <a:pPr eaLnBrk="1" hangingPunct="1">
              <a:lnSpc>
                <a:spcPct val="75000"/>
              </a:lnSpc>
              <a:spcAft>
                <a:spcPct val="20000"/>
              </a:spcAft>
              <a:buFontTx/>
              <a:buNone/>
            </a:pPr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urier" charset="0"/>
              </a:rPr>
              <a:t>param</a:t>
            </a:r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-value&gt;	/WEB-INF/app-data.xml</a:t>
            </a:r>
          </a:p>
          <a:p>
            <a:pPr eaLnBrk="1" hangingPunct="1">
              <a:lnSpc>
                <a:spcPct val="75000"/>
              </a:lnSpc>
              <a:spcAft>
                <a:spcPct val="20000"/>
              </a:spcAft>
              <a:buFontTx/>
              <a:buNone/>
            </a:pPr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			/WEB-INF/app-security.xml </a:t>
            </a:r>
          </a:p>
          <a:p>
            <a:pPr eaLnBrk="1" hangingPunct="1">
              <a:lnSpc>
                <a:spcPct val="75000"/>
              </a:lnSpc>
              <a:spcAft>
                <a:spcPct val="20000"/>
              </a:spcAft>
              <a:buFontTx/>
              <a:buNone/>
            </a:pPr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&lt;/</a:t>
            </a:r>
            <a:r>
              <a:rPr lang="en-US" sz="1800" dirty="0" err="1">
                <a:solidFill>
                  <a:srgbClr val="0000FF"/>
                </a:solidFill>
                <a:latin typeface="Courier" charset="0"/>
              </a:rPr>
              <a:t>param</a:t>
            </a:r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-value&gt;</a:t>
            </a:r>
          </a:p>
          <a:p>
            <a:pPr eaLnBrk="1" hangingPunct="1">
              <a:lnSpc>
                <a:spcPct val="75000"/>
              </a:lnSpc>
              <a:spcAft>
                <a:spcPct val="20000"/>
              </a:spcAft>
              <a:buFontTx/>
              <a:buNone/>
            </a:pPr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&lt;/context-</a:t>
            </a:r>
            <a:r>
              <a:rPr lang="en-US" sz="1800" dirty="0" err="1">
                <a:solidFill>
                  <a:srgbClr val="0000FF"/>
                </a:solidFill>
                <a:latin typeface="Courier" charset="0"/>
              </a:rPr>
              <a:t>param</a:t>
            </a:r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42934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/>
          <a:lstStyle/>
          <a:p>
            <a:r>
              <a:rPr lang="en-IN" dirty="0"/>
              <a:t>Configuring DispatcherServlet </a:t>
            </a:r>
            <a:r>
              <a:rPr lang="en-IN" sz="2400" dirty="0">
                <a:solidFill>
                  <a:srgbClr val="C00000"/>
                </a:solidFill>
              </a:rPr>
              <a:t>(Java </a:t>
            </a:r>
            <a:r>
              <a:rPr lang="en-IN" sz="2400" dirty="0" err="1">
                <a:solidFill>
                  <a:srgbClr val="C00000"/>
                </a:solidFill>
              </a:rPr>
              <a:t>Config</a:t>
            </a:r>
            <a:r>
              <a:rPr lang="en-IN" sz="2400" dirty="0">
                <a:solidFill>
                  <a:srgbClr val="C00000"/>
                </a:solidFill>
              </a:rPr>
              <a:t>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8229600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MyWebAppInitializer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AbstractAnnotationConfigDispatcherServletInitializer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getServletMappings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new String[] { "/" 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Class&lt;?&gt;[]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getRootConfigClasses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new Class&lt;?&gt;[] 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RootConfig.class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Class&lt;?&gt;[]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getServletConfigClasses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new Class&lt;?&gt;[] 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WebConfig.class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4600" y="2514600"/>
            <a:ext cx="2286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DispatcherServlet </a:t>
            </a:r>
            <a:r>
              <a:rPr lang="en-IN" dirty="0" err="1"/>
              <a:t>Url</a:t>
            </a:r>
            <a:r>
              <a:rPr lang="en-IN" dirty="0"/>
              <a:t> patterns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4001869"/>
            <a:ext cx="21336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Root </a:t>
            </a:r>
            <a:r>
              <a:rPr lang="en-IN" dirty="0" err="1"/>
              <a:t>Config</a:t>
            </a:r>
            <a:r>
              <a:rPr lang="en-IN" dirty="0"/>
              <a:t> classes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12257" y="5246090"/>
            <a:ext cx="209834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DispatcherServlet </a:t>
            </a:r>
            <a:r>
              <a:rPr lang="en-IN" dirty="0" err="1"/>
              <a:t>Config</a:t>
            </a:r>
            <a:r>
              <a:rPr lang="en-IN" dirty="0"/>
              <a:t>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7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/>
              <a:t>Agenda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 What is and Why Spring MVC?</a:t>
            </a:r>
          </a:p>
          <a:p>
            <a:pPr eaLnBrk="1" hangingPunct="1"/>
            <a:r>
              <a:rPr lang="en-US" sz="2400" dirty="0"/>
              <a:t> Request life-cycle</a:t>
            </a:r>
          </a:p>
          <a:p>
            <a:pPr eaLnBrk="1" hangingPunct="1"/>
            <a:r>
              <a:rPr lang="en-US" sz="2400" dirty="0"/>
              <a:t> DispatcherServlet</a:t>
            </a:r>
          </a:p>
          <a:p>
            <a:pPr eaLnBrk="1" hangingPunct="1"/>
            <a:r>
              <a:rPr lang="en-US" sz="2400" dirty="0"/>
              <a:t> URL Handler mapping</a:t>
            </a:r>
          </a:p>
          <a:p>
            <a:pPr eaLnBrk="1" hangingPunct="1"/>
            <a:r>
              <a:rPr lang="en-US" sz="2400" dirty="0"/>
              <a:t> Controllers</a:t>
            </a:r>
          </a:p>
          <a:p>
            <a:pPr eaLnBrk="1" hangingPunct="1"/>
            <a:r>
              <a:rPr lang="en-US" sz="2400" dirty="0"/>
              <a:t> View &amp; View Resolvers</a:t>
            </a:r>
          </a:p>
          <a:p>
            <a:pPr eaLnBrk="1" hangingPunct="1"/>
            <a:r>
              <a:rPr lang="en-US" sz="2400" dirty="0"/>
              <a:t> Validation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Enable MVC in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990600"/>
          </a:xfrm>
        </p:spPr>
        <p:txBody>
          <a:bodyPr/>
          <a:lstStyle/>
          <a:p>
            <a:r>
              <a:rPr lang="en-IN" dirty="0"/>
              <a:t>MVC can be enabled in two ways</a:t>
            </a:r>
          </a:p>
          <a:p>
            <a:r>
              <a:rPr lang="en-IN" dirty="0"/>
              <a:t>XML Configuration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514600"/>
            <a:ext cx="3860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</a:t>
            </a:r>
            <a:r>
              <a:rPr lang="en-US" sz="2400" b="1" dirty="0" err="1"/>
              <a:t>mvc:annotation-driven</a:t>
            </a:r>
            <a:r>
              <a:rPr lang="en-US" sz="2400" b="1" dirty="0"/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3733800"/>
            <a:ext cx="4267200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EnableWebMvc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WebConfig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//Other Bean configurations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37338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OR Java Configuration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1150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algn="l" eaLnBrk="1" hangingPunct="1"/>
            <a:r>
              <a:rPr lang="en-US" sz="3600"/>
              <a:t>View &amp; View Resolvers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>
                <a:solidFill>
                  <a:srgbClr val="2300DD"/>
                </a:solidFill>
                <a:latin typeface="Albany-Bold" charset="0"/>
              </a:rPr>
              <a:t>View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StarSymbol" charset="0"/>
              </a:rPr>
              <a:t> </a:t>
            </a:r>
            <a:r>
              <a:rPr lang="en-US">
                <a:solidFill>
                  <a:srgbClr val="000000"/>
                </a:solidFill>
                <a:latin typeface="Albany" charset="0"/>
              </a:rPr>
              <a:t>Renders the output of the request to the client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  <a:latin typeface="StarSymbol" charset="0"/>
              </a:rPr>
              <a:t> </a:t>
            </a:r>
            <a:r>
              <a:rPr lang="en-US">
                <a:solidFill>
                  <a:srgbClr val="000000"/>
                </a:solidFill>
                <a:latin typeface="Albany" charset="0"/>
              </a:rPr>
              <a:t>Implements the </a:t>
            </a:r>
            <a:r>
              <a:rPr lang="en-US" i="1">
                <a:solidFill>
                  <a:srgbClr val="000000"/>
                </a:solidFill>
                <a:latin typeface="Albany-Italic" charset="0"/>
              </a:rPr>
              <a:t>View </a:t>
            </a:r>
            <a:r>
              <a:rPr lang="en-US">
                <a:solidFill>
                  <a:srgbClr val="000000"/>
                </a:solidFill>
                <a:latin typeface="Albany" charset="0"/>
              </a:rPr>
              <a:t>interface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  <a:latin typeface="StarSymbol" charset="0"/>
              </a:rPr>
              <a:t> </a:t>
            </a:r>
            <a:r>
              <a:rPr lang="en-US">
                <a:solidFill>
                  <a:srgbClr val="000000"/>
                </a:solidFill>
                <a:latin typeface="Albany" charset="0"/>
              </a:rPr>
              <a:t>Built-in support for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  <a:latin typeface="StarSymbol" charset="0"/>
              </a:rPr>
              <a:t> </a:t>
            </a:r>
            <a:r>
              <a:rPr lang="en-US">
                <a:solidFill>
                  <a:srgbClr val="000000"/>
                </a:solidFill>
                <a:latin typeface="Albany" charset="0"/>
              </a:rPr>
              <a:t>JSP, XSLT, Velocity, Freemaker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  <a:latin typeface="StarSymbol" charset="0"/>
              </a:rPr>
              <a:t> </a:t>
            </a:r>
            <a:r>
              <a:rPr lang="en-US">
                <a:solidFill>
                  <a:srgbClr val="000000"/>
                </a:solidFill>
                <a:latin typeface="Albany" charset="0"/>
              </a:rPr>
              <a:t>Excel, PDF, JasperReports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/>
              <a:t>View Resolvers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 Resolves logical view names returned from controllers into </a:t>
            </a:r>
            <a:r>
              <a:rPr lang="en-US" sz="2400" i="1"/>
              <a:t>View </a:t>
            </a:r>
            <a:r>
              <a:rPr lang="en-US" sz="2400"/>
              <a:t>objects</a:t>
            </a:r>
          </a:p>
          <a:p>
            <a:pPr eaLnBrk="1" hangingPunct="1"/>
            <a:r>
              <a:rPr lang="en-US" sz="2400"/>
              <a:t> Implements </a:t>
            </a:r>
            <a:r>
              <a:rPr lang="en-US" sz="2400" i="1"/>
              <a:t>ViewResolver </a:t>
            </a:r>
            <a:r>
              <a:rPr lang="en-US" sz="2400"/>
              <a:t>interface</a:t>
            </a:r>
          </a:p>
          <a:p>
            <a:pPr lvl="1" eaLnBrk="1" hangingPunct="1"/>
            <a:r>
              <a:rPr lang="en-US" sz="2000"/>
              <a:t> </a:t>
            </a:r>
            <a:r>
              <a:rPr lang="en-US" sz="2000" i="1"/>
              <a:t>View resolveViewName(String viewName, Locale locale) throws Exception</a:t>
            </a:r>
          </a:p>
          <a:p>
            <a:pPr eaLnBrk="1" hangingPunct="1"/>
            <a:r>
              <a:rPr lang="en-US" sz="2400"/>
              <a:t> Spring provides several implementations</a:t>
            </a:r>
          </a:p>
          <a:p>
            <a:pPr lvl="1" eaLnBrk="1" hangingPunct="1"/>
            <a:r>
              <a:rPr lang="en-US" sz="2000"/>
              <a:t> </a:t>
            </a:r>
            <a:r>
              <a:rPr lang="en-US" sz="2000" i="1"/>
              <a:t>InternalResourceViewResolver</a:t>
            </a:r>
          </a:p>
          <a:p>
            <a:pPr lvl="1" eaLnBrk="1" hangingPunct="1"/>
            <a:r>
              <a:rPr lang="en-US" sz="2000"/>
              <a:t> </a:t>
            </a:r>
            <a:r>
              <a:rPr lang="en-US" sz="2000" i="1"/>
              <a:t>BeanNameViewResolver</a:t>
            </a:r>
          </a:p>
          <a:p>
            <a:pPr lvl="1" eaLnBrk="1" hangingPunct="1"/>
            <a:r>
              <a:rPr lang="en-US" sz="2000"/>
              <a:t> </a:t>
            </a:r>
            <a:r>
              <a:rPr lang="en-US" sz="2000" i="1"/>
              <a:t>ResourceBundleViewResolver</a:t>
            </a:r>
          </a:p>
          <a:p>
            <a:pPr lvl="1" eaLnBrk="1" hangingPunct="1"/>
            <a:r>
              <a:rPr lang="en-US" sz="2000"/>
              <a:t> </a:t>
            </a:r>
            <a:r>
              <a:rPr lang="en-US" sz="2000" i="1"/>
              <a:t>XmlViewResolver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/>
              <a:t>ResourceBundleViewResolver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 The View definitions are kept in a separate configuration file</a:t>
            </a:r>
          </a:p>
          <a:p>
            <a:pPr lvl="1" eaLnBrk="1" hangingPunct="1"/>
            <a:r>
              <a:rPr lang="en-US"/>
              <a:t> You do not have to configure view beans in the application context file</a:t>
            </a:r>
          </a:p>
          <a:p>
            <a:pPr eaLnBrk="1" hangingPunct="1"/>
            <a:r>
              <a:rPr lang="en-US"/>
              <a:t> Supports internationalization (I18N)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ResourceBundleViewResolver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400">
                <a:solidFill>
                  <a:srgbClr val="0000FF"/>
                </a:solidFill>
              </a:rPr>
              <a:t>&lt;!--</a:t>
            </a:r>
            <a:r>
              <a:rPr lang="en-US" sz="1400">
                <a:solidFill>
                  <a:srgbClr val="808080"/>
                </a:solidFill>
              </a:rPr>
              <a:t> This bean provides explicit View mappings in a resource bundle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400">
                <a:solidFill>
                  <a:srgbClr val="808080"/>
                </a:solidFill>
              </a:rPr>
              <a:t>instead of the default InternalResourceViewResolver. It fetches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400">
                <a:solidFill>
                  <a:srgbClr val="808080"/>
                </a:solidFill>
              </a:rPr>
              <a:t>the view mappings from localized "views_xx" classpath files, i.e.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400">
                <a:solidFill>
                  <a:srgbClr val="808080"/>
                </a:solidFill>
              </a:rPr>
              <a:t>"/WEB-INF/classes/views.properties" or "/WEBINF/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400">
                <a:solidFill>
                  <a:srgbClr val="808080"/>
                </a:solidFill>
              </a:rPr>
              <a:t>classes/views_de.properties". Symbolic view names returned by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400">
                <a:solidFill>
                  <a:srgbClr val="808080"/>
                </a:solidFill>
              </a:rPr>
              <a:t>Controllers will be resolved by this bean using the respective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400">
                <a:solidFill>
                  <a:srgbClr val="808080"/>
                </a:solidFill>
              </a:rPr>
              <a:t>properties file, which defines arbitrary mappings between view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400">
                <a:solidFill>
                  <a:srgbClr val="808080"/>
                </a:solidFill>
              </a:rPr>
              <a:t>names and resources. </a:t>
            </a:r>
            <a:r>
              <a:rPr lang="en-US" sz="1400">
                <a:solidFill>
                  <a:srgbClr val="0000FF"/>
                </a:solidFill>
              </a:rPr>
              <a:t>--&gt;</a:t>
            </a:r>
            <a:endParaRPr lang="en-US" sz="140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400">
                <a:solidFill>
                  <a:srgbClr val="0000FF"/>
                </a:solidFill>
              </a:rPr>
              <a:t>&lt;</a:t>
            </a:r>
            <a:r>
              <a:rPr lang="en-US" sz="1400">
                <a:solidFill>
                  <a:srgbClr val="800000"/>
                </a:solidFill>
              </a:rPr>
              <a:t>bean</a:t>
            </a:r>
            <a:r>
              <a:rPr lang="en-US" sz="1400">
                <a:solidFill>
                  <a:srgbClr val="FF0000"/>
                </a:solidFill>
              </a:rPr>
              <a:t> id</a:t>
            </a:r>
            <a:r>
              <a:rPr lang="en-US" sz="1400">
                <a:solidFill>
                  <a:srgbClr val="0000FF"/>
                </a:solidFill>
              </a:rPr>
              <a:t>="</a:t>
            </a:r>
            <a:r>
              <a:rPr lang="en-US" sz="1400">
                <a:solidFill>
                  <a:srgbClr val="000000"/>
                </a:solidFill>
              </a:rPr>
              <a:t>viewResolver</a:t>
            </a:r>
            <a:r>
              <a:rPr lang="en-US" sz="1400">
                <a:solidFill>
                  <a:srgbClr val="0000FF"/>
                </a:solidFill>
              </a:rPr>
              <a:t>"</a:t>
            </a:r>
            <a:r>
              <a:rPr lang="en-US" sz="1400">
                <a:solidFill>
                  <a:srgbClr val="FF0000"/>
                </a:solidFill>
              </a:rPr>
              <a:t> class</a:t>
            </a:r>
            <a:r>
              <a:rPr lang="en-US" sz="1400">
                <a:solidFill>
                  <a:srgbClr val="0000FF"/>
                </a:solidFill>
              </a:rPr>
              <a:t>="</a:t>
            </a:r>
            <a:r>
              <a:rPr lang="en-US" sz="1400">
                <a:solidFill>
                  <a:srgbClr val="000000"/>
                </a:solidFill>
              </a:rPr>
              <a:t>org.springframework.web.servlet.view.ResourceBundleViewRes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</a:rPr>
              <a:t>olver</a:t>
            </a:r>
            <a:r>
              <a:rPr lang="en-US" sz="1400">
                <a:solidFill>
                  <a:srgbClr val="0000FF"/>
                </a:solidFill>
              </a:rPr>
              <a:t>"&gt;</a:t>
            </a:r>
            <a:endParaRPr lang="en-US" sz="140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</a:rPr>
              <a:t>	</a:t>
            </a:r>
            <a:r>
              <a:rPr lang="en-US" sz="1400">
                <a:solidFill>
                  <a:srgbClr val="0000FF"/>
                </a:solidFill>
              </a:rPr>
              <a:t>&lt;</a:t>
            </a:r>
            <a:r>
              <a:rPr lang="en-US" sz="1400">
                <a:solidFill>
                  <a:srgbClr val="800000"/>
                </a:solidFill>
              </a:rPr>
              <a:t>property</a:t>
            </a:r>
            <a:r>
              <a:rPr lang="en-US" sz="1400">
                <a:solidFill>
                  <a:srgbClr val="FF0000"/>
                </a:solidFill>
              </a:rPr>
              <a:t> name</a:t>
            </a:r>
            <a:r>
              <a:rPr lang="en-US" sz="1400">
                <a:solidFill>
                  <a:srgbClr val="0000FF"/>
                </a:solidFill>
              </a:rPr>
              <a:t>="</a:t>
            </a:r>
            <a:r>
              <a:rPr lang="en-US" sz="1400">
                <a:solidFill>
                  <a:srgbClr val="000000"/>
                </a:solidFill>
              </a:rPr>
              <a:t>basename</a:t>
            </a:r>
            <a:r>
              <a:rPr lang="en-US" sz="1400">
                <a:solidFill>
                  <a:srgbClr val="0000FF"/>
                </a:solidFill>
              </a:rPr>
              <a:t>"</a:t>
            </a:r>
            <a:r>
              <a:rPr lang="en-US" sz="1400">
                <a:solidFill>
                  <a:srgbClr val="FF0000"/>
                </a:solidFill>
              </a:rPr>
              <a:t> value</a:t>
            </a:r>
            <a:r>
              <a:rPr lang="en-US" sz="1400">
                <a:solidFill>
                  <a:srgbClr val="0000FF"/>
                </a:solidFill>
              </a:rPr>
              <a:t>="</a:t>
            </a:r>
            <a:r>
              <a:rPr lang="en-US" sz="1400">
                <a:solidFill>
                  <a:srgbClr val="000000"/>
                </a:solidFill>
              </a:rPr>
              <a:t>views</a:t>
            </a:r>
            <a:r>
              <a:rPr lang="en-US" sz="1400">
                <a:solidFill>
                  <a:srgbClr val="0000FF"/>
                </a:solidFill>
              </a:rPr>
              <a:t>"/&gt;</a:t>
            </a:r>
            <a:endParaRPr lang="en-US" sz="140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400">
                <a:solidFill>
                  <a:srgbClr val="0000FF"/>
                </a:solidFill>
              </a:rPr>
              <a:t>&lt;/</a:t>
            </a:r>
            <a:r>
              <a:rPr lang="en-US" sz="1400">
                <a:solidFill>
                  <a:srgbClr val="800000"/>
                </a:solidFill>
              </a:rPr>
              <a:t>bean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endParaRPr lang="en-US" sz="140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Example: views.properties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# This is from petclinic sample application</a:t>
            </a:r>
          </a:p>
          <a:p>
            <a:pPr eaLnBrk="1" hangingPunct="1"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welcomeView.(class)</a:t>
            </a:r>
            <a:r>
              <a:rPr lang="en-US" sz="2000">
                <a:solidFill>
                  <a:srgbClr val="0000FF"/>
                </a:solidFill>
              </a:rPr>
              <a:t>=</a:t>
            </a:r>
            <a:r>
              <a:rPr lang="en-US" sz="2000">
                <a:solidFill>
                  <a:srgbClr val="000000"/>
                </a:solidFill>
              </a:rPr>
              <a:t>org.springframework.web.servlet.view.JstlView</a:t>
            </a:r>
          </a:p>
          <a:p>
            <a:pPr eaLnBrk="1" hangingPunct="1"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welcomeView.url</a:t>
            </a:r>
            <a:r>
              <a:rPr lang="en-US" sz="2000">
                <a:solidFill>
                  <a:srgbClr val="0000FF"/>
                </a:solidFill>
              </a:rPr>
              <a:t>=</a:t>
            </a:r>
            <a:r>
              <a:rPr lang="en-US" sz="2000">
                <a:solidFill>
                  <a:srgbClr val="000000"/>
                </a:solidFill>
              </a:rPr>
              <a:t>/WEB-INF/jsp/welcome.jsp</a:t>
            </a:r>
          </a:p>
          <a:p>
            <a:pPr eaLnBrk="1" hangingPunct="1"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vetsView.(class)</a:t>
            </a:r>
            <a:r>
              <a:rPr lang="en-US" sz="2000">
                <a:solidFill>
                  <a:srgbClr val="0000FF"/>
                </a:solidFill>
              </a:rPr>
              <a:t>=</a:t>
            </a:r>
            <a:r>
              <a:rPr lang="en-US" sz="2000">
                <a:solidFill>
                  <a:srgbClr val="000000"/>
                </a:solidFill>
              </a:rPr>
              <a:t>org.springframework.web.servlet.view.JstlView</a:t>
            </a:r>
          </a:p>
          <a:p>
            <a:pPr eaLnBrk="1" hangingPunct="1"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vetsView.url</a:t>
            </a:r>
            <a:r>
              <a:rPr lang="en-US" sz="2000">
                <a:solidFill>
                  <a:srgbClr val="0000FF"/>
                </a:solidFill>
              </a:rPr>
              <a:t>=</a:t>
            </a:r>
            <a:r>
              <a:rPr lang="en-US" sz="2000">
                <a:solidFill>
                  <a:srgbClr val="000000"/>
                </a:solidFill>
              </a:rPr>
              <a:t>/WEB-INF/jsp/vets.jsp</a:t>
            </a:r>
          </a:p>
          <a:p>
            <a:pPr eaLnBrk="1" hangingPunct="1"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# A lot more are defined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algn="l" eaLnBrk="1" hangingPunct="1"/>
            <a:r>
              <a:rPr lang="en-US" sz="3600"/>
              <a:t>Validation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6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algn="l" eaLnBrk="1" hangingPunct="1"/>
            <a:r>
              <a:rPr lang="en-US" sz="3600" dirty="0"/>
              <a:t>What is and Why Spring MVC?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/>
              <a:t>What is Spring MVC?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 Web application framework that takes advantage of Spring design principles</a:t>
            </a:r>
          </a:p>
          <a:p>
            <a:pPr lvl="1" eaLnBrk="1" hangingPunct="1"/>
            <a:r>
              <a:rPr lang="en-US"/>
              <a:t> Dependency Injection</a:t>
            </a:r>
          </a:p>
          <a:p>
            <a:pPr lvl="1" eaLnBrk="1" hangingPunct="1"/>
            <a:r>
              <a:rPr lang="en-US"/>
              <a:t> Interface-driven design</a:t>
            </a:r>
          </a:p>
          <a:p>
            <a:pPr lvl="1" eaLnBrk="1" hangingPunct="1"/>
            <a:r>
              <a:rPr lang="en-US"/>
              <a:t> POJO without being tied up with a framework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/>
              <a:t>Why Spring MVC?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/>
              <a:t> Testing through Dependency Injection</a:t>
            </a:r>
          </a:p>
          <a:p>
            <a:pPr eaLnBrk="1" hangingPunct="1">
              <a:lnSpc>
                <a:spcPct val="130000"/>
              </a:lnSpc>
            </a:pPr>
            <a:r>
              <a:rPr lang="en-US"/>
              <a:t> Binding of request data to domain objects</a:t>
            </a:r>
          </a:p>
          <a:p>
            <a:pPr eaLnBrk="1" hangingPunct="1">
              <a:lnSpc>
                <a:spcPct val="130000"/>
              </a:lnSpc>
            </a:pPr>
            <a:r>
              <a:rPr lang="en-US"/>
              <a:t> Form validation</a:t>
            </a:r>
          </a:p>
          <a:p>
            <a:pPr eaLnBrk="1" hangingPunct="1">
              <a:lnSpc>
                <a:spcPct val="130000"/>
              </a:lnSpc>
            </a:pPr>
            <a:r>
              <a:rPr lang="en-US"/>
              <a:t> Error handling</a:t>
            </a:r>
          </a:p>
          <a:p>
            <a:pPr eaLnBrk="1" hangingPunct="1">
              <a:lnSpc>
                <a:spcPct val="130000"/>
              </a:lnSpc>
            </a:pPr>
            <a:r>
              <a:rPr lang="en-US"/>
              <a:t> Multiple view technologies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 JSP, Velocity, Excel, PDF</a:t>
            </a:r>
          </a:p>
          <a:p>
            <a:pPr eaLnBrk="1" hangingPunct="1">
              <a:lnSpc>
                <a:spcPct val="130000"/>
              </a:lnSpc>
            </a:pPr>
            <a:r>
              <a:rPr lang="en-US"/>
              <a:t> Page workflow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algn="l" eaLnBrk="1" hangingPunct="1"/>
            <a:r>
              <a:rPr lang="en-US" sz="3600" b="0"/>
              <a:t>Request Life-cycle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/>
              <a:t>Request Life-cycle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 </a:t>
            </a:r>
            <a:r>
              <a:rPr lang="en-US" i="1" dirty="0" err="1"/>
              <a:t>DispatchServlet</a:t>
            </a:r>
            <a:r>
              <a:rPr lang="en-US" i="1" dirty="0"/>
              <a:t> </a:t>
            </a:r>
            <a:r>
              <a:rPr lang="en-US" dirty="0"/>
              <a:t>receives the HTTP request</a:t>
            </a:r>
          </a:p>
          <a:p>
            <a:pPr lvl="1"/>
            <a:r>
              <a:rPr lang="en-IN" dirty="0"/>
              <a:t>The Front controller of Spring MVC</a:t>
            </a:r>
            <a:endParaRPr lang="en-US" dirty="0"/>
          </a:p>
          <a:p>
            <a:pPr eaLnBrk="1" hangingPunct="1"/>
            <a:r>
              <a:rPr lang="en-US" dirty="0"/>
              <a:t> URL Handler mapping</a:t>
            </a:r>
          </a:p>
          <a:p>
            <a:pPr lvl="1" eaLnBrk="1" hangingPunct="1"/>
            <a:r>
              <a:rPr lang="en-US" dirty="0"/>
              <a:t> Controller is invoked</a:t>
            </a:r>
          </a:p>
          <a:p>
            <a:pPr lvl="1" eaLnBrk="1" hangingPunct="1"/>
            <a:r>
              <a:rPr lang="en-US" dirty="0"/>
              <a:t> Controller returns </a:t>
            </a:r>
            <a:r>
              <a:rPr lang="en-US" i="1" dirty="0" err="1"/>
              <a:t>ModelAndView</a:t>
            </a:r>
            <a:r>
              <a:rPr lang="en-US" i="1" dirty="0"/>
              <a:t> </a:t>
            </a:r>
            <a:r>
              <a:rPr lang="en-US" dirty="0"/>
              <a:t>object</a:t>
            </a:r>
          </a:p>
          <a:p>
            <a:pPr eaLnBrk="1" hangingPunct="1"/>
            <a:r>
              <a:rPr lang="en-US" dirty="0"/>
              <a:t> </a:t>
            </a:r>
            <a:r>
              <a:rPr lang="en-US" i="1" dirty="0" err="1"/>
              <a:t>ViewResolver</a:t>
            </a:r>
            <a:r>
              <a:rPr lang="en-US" i="1" dirty="0"/>
              <a:t> </a:t>
            </a:r>
            <a:r>
              <a:rPr lang="en-US" dirty="0"/>
              <a:t>selects a view</a:t>
            </a:r>
          </a:p>
          <a:p>
            <a:pPr lvl="1"/>
            <a:r>
              <a:rPr lang="en-IN" dirty="0"/>
              <a:t>Maps logical views to physical path for a view to be rendered.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0"/>
              <a:t>Request Life-cycle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76" y="1524000"/>
            <a:ext cx="8203706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algn="l" eaLnBrk="1" hangingPunct="1"/>
            <a:r>
              <a:rPr lang="en-US" sz="3600" dirty="0"/>
              <a:t>DispatcherServlet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good1</Template>
  <TotalTime>889</TotalTime>
  <Words>1033</Words>
  <Application>Microsoft Office PowerPoint</Application>
  <PresentationFormat>On-screen Show (4:3)</PresentationFormat>
  <Paragraphs>173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Albany</vt:lpstr>
      <vt:lpstr>Albany-Bold</vt:lpstr>
      <vt:lpstr>Albany-Italic</vt:lpstr>
      <vt:lpstr>Arial</vt:lpstr>
      <vt:lpstr>Courier</vt:lpstr>
      <vt:lpstr>Courier New</vt:lpstr>
      <vt:lpstr>StarSymbol</vt:lpstr>
      <vt:lpstr>Times New Roman</vt:lpstr>
      <vt:lpstr>Verdana</vt:lpstr>
      <vt:lpstr>Wingdings</vt:lpstr>
      <vt:lpstr>Profile</vt:lpstr>
      <vt:lpstr>Spring MVC</vt:lpstr>
      <vt:lpstr>Agenda</vt:lpstr>
      <vt:lpstr>What is and Why Spring MVC?</vt:lpstr>
      <vt:lpstr>What is Spring MVC?</vt:lpstr>
      <vt:lpstr>Why Spring MVC?</vt:lpstr>
      <vt:lpstr>Request Life-cycle</vt:lpstr>
      <vt:lpstr>Request Life-cycle</vt:lpstr>
      <vt:lpstr>Request Life-cycle</vt:lpstr>
      <vt:lpstr>DispatcherServlet</vt:lpstr>
      <vt:lpstr>The DispatcherServlet</vt:lpstr>
      <vt:lpstr>Spring MVC at Glance</vt:lpstr>
      <vt:lpstr>Controllers</vt:lpstr>
      <vt:lpstr>Controller</vt:lpstr>
      <vt:lpstr>A Typical Controller</vt:lpstr>
      <vt:lpstr>Spring MVC</vt:lpstr>
      <vt:lpstr>Configuring DispatcherServlet</vt:lpstr>
      <vt:lpstr>Configuring DispatcherServlet (web.xml)</vt:lpstr>
      <vt:lpstr>Loding More than One Context File</vt:lpstr>
      <vt:lpstr>Configuring DispatcherServlet (Java Config)</vt:lpstr>
      <vt:lpstr>Enable MVC in Spring</vt:lpstr>
      <vt:lpstr>View &amp; View Resolvers</vt:lpstr>
      <vt:lpstr>View</vt:lpstr>
      <vt:lpstr>View Resolvers</vt:lpstr>
      <vt:lpstr>ResourceBundleViewResolver</vt:lpstr>
      <vt:lpstr>ResourceBundleViewResolver</vt:lpstr>
      <vt:lpstr>Example: views.properties</vt:lpstr>
      <vt:lpstr>Validation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Shantanu</dc:creator>
  <cp:lastModifiedBy>Shantanu Banerjee</cp:lastModifiedBy>
  <cp:revision>101</cp:revision>
  <dcterms:created xsi:type="dcterms:W3CDTF">2007-03-10T15:46:48Z</dcterms:created>
  <dcterms:modified xsi:type="dcterms:W3CDTF">2020-07-28T12:01:14Z</dcterms:modified>
</cp:coreProperties>
</file>