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8"/>
  </p:notesMasterIdLst>
  <p:sldIdLst>
    <p:sldId id="256" r:id="rId2"/>
    <p:sldId id="257" r:id="rId3"/>
    <p:sldId id="259" r:id="rId4"/>
    <p:sldId id="260" r:id="rId5"/>
    <p:sldId id="262" r:id="rId6"/>
    <p:sldId id="305" r:id="rId7"/>
    <p:sldId id="302" r:id="rId8"/>
    <p:sldId id="303" r:id="rId9"/>
    <p:sldId id="313" r:id="rId10"/>
    <p:sldId id="304" r:id="rId11"/>
    <p:sldId id="309" r:id="rId12"/>
    <p:sldId id="314" r:id="rId13"/>
    <p:sldId id="315" r:id="rId14"/>
    <p:sldId id="316" r:id="rId15"/>
    <p:sldId id="312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6" r:id="rId33"/>
    <p:sldId id="333" r:id="rId34"/>
    <p:sldId id="334" r:id="rId35"/>
    <p:sldId id="335" r:id="rId36"/>
    <p:sldId id="337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DCF"/>
    <a:srgbClr val="FFFFCC"/>
    <a:srgbClr val="8BBC00"/>
    <a:srgbClr val="DDDDDD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62B4C34-8129-461F-B344-1EE4C7D1F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29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2B4C34-8129-461F-B344-1EE4C7D1F5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1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32C9F-7676-4A30-A716-4313805EA5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8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83861-F5D1-41CF-A02A-E40EA2C350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2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152400"/>
            <a:ext cx="200977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81687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F67C7-5691-4A69-8B30-E107E17875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71A3B-A90D-49E4-BBCD-DC64DBBAF4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06EB7-47D4-4956-8732-7CB701C89B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CDE2B-7A89-40D4-BB46-AF6FCA279D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D6D45-6609-4C85-9D96-8DC96667D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B1B84-DE2B-45DC-B4D7-8D82770BF4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3A60C-F55A-4B04-A16D-157C20A08E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DB979-2C35-4BC9-B7E6-66380948A3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5904C-D54E-423D-A0B7-81A48E977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096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19812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7E9C6311-0E6C-4476-ADBB-05AC28228B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5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anose="020B0604030504040204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o"/>
        <a:defRPr sz="2200" kern="1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50000"/>
        </a:spcAft>
        <a:buClr>
          <a:srgbClr val="EEB000"/>
        </a:buClr>
        <a:buFont typeface="Wingdings" panose="05000000000000000000" pitchFamily="2" charset="2"/>
        <a:buChar char="n"/>
        <a:defRPr sz="2000" kern="1200">
          <a:solidFill>
            <a:schemeClr val="hlink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algn="l" eaLnBrk="1" hangingPunct="1"/>
            <a:r>
              <a:rPr lang="en-US" sz="3600" dirty="0"/>
              <a:t>Microservices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Monolithic Applications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4008C7A-3C6E-4497-96C4-77CC05BE2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IN" dirty="0"/>
              <a:t>New Types of Client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FEF38-6145-4017-8D52-6A3F7260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7" y="1997632"/>
            <a:ext cx="7750906" cy="3567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D55BD7-BC1E-4514-BFF9-90C04E6E7E3F}"/>
              </a:ext>
            </a:extLst>
          </p:cNvPr>
          <p:cNvSpPr txBox="1"/>
          <p:nvPr/>
        </p:nvSpPr>
        <p:spPr>
          <a:xfrm>
            <a:off x="6477000" y="601980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Image courtesy: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135312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US" dirty="0"/>
              <a:t>New types of persistence / services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7BC9F-2B89-4939-9324-588D4D27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369"/>
            <a:ext cx="7620000" cy="37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1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914400"/>
          </a:xfrm>
        </p:spPr>
        <p:txBody>
          <a:bodyPr/>
          <a:lstStyle/>
          <a:p>
            <a:r>
              <a:rPr lang="en-US" dirty="0"/>
              <a:t>Single Codebase, Deployment, Versioning, Team Size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9272B-6593-4BE9-BF0F-B4741DDB2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1846"/>
            <a:ext cx="6875607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2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914400"/>
          </a:xfrm>
        </p:spPr>
        <p:txBody>
          <a:bodyPr/>
          <a:lstStyle/>
          <a:p>
            <a:r>
              <a:rPr lang="en-US" dirty="0"/>
              <a:t>Single Codebase, Deployment, Versioning, Team Size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80C5A-7704-49BB-97B6-56633BBD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37935"/>
            <a:ext cx="7315200" cy="35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3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914400"/>
          </a:xfrm>
        </p:spPr>
        <p:txBody>
          <a:bodyPr/>
          <a:lstStyle/>
          <a:p>
            <a:pPr eaLnBrk="1" hangingPunct="1"/>
            <a:r>
              <a:rPr lang="en-US" sz="3200" dirty="0"/>
              <a:t>Challenges In Monolithic Application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7C190B-35FB-43B8-8902-5529D4DD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914400"/>
          </a:xfrm>
        </p:spPr>
        <p:txBody>
          <a:bodyPr/>
          <a:lstStyle/>
          <a:p>
            <a:r>
              <a:rPr lang="en-US" dirty="0"/>
              <a:t>Single Codebase, Deployment, Versioning, Team Size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7604D-9CAC-4B7B-BDA2-C2B73491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800"/>
            <a:ext cx="7467600" cy="359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0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application executable </a:t>
            </a:r>
          </a:p>
          <a:p>
            <a:pPr lvl="1"/>
            <a:r>
              <a:rPr lang="en-US" dirty="0"/>
              <a:t>Easy to comprehend, but not to digest. Must be written in a single language. </a:t>
            </a:r>
          </a:p>
          <a:p>
            <a:r>
              <a:rPr lang="en-US" dirty="0"/>
              <a:t>Modularity based on Program Language </a:t>
            </a:r>
          </a:p>
          <a:p>
            <a:pPr lvl="1"/>
            <a:r>
              <a:rPr lang="en-US" dirty="0"/>
              <a:t>Using the constructs available in that language (packages, classes, functions, namespaces, frameworks) </a:t>
            </a:r>
          </a:p>
          <a:p>
            <a:r>
              <a:rPr lang="en-US" dirty="0"/>
              <a:t>Various storage / service technologies used </a:t>
            </a:r>
          </a:p>
          <a:p>
            <a:pPr lvl="1"/>
            <a:r>
              <a:rPr lang="en-US" dirty="0"/>
              <a:t>RDBMS, Messaging, </a:t>
            </a:r>
            <a:r>
              <a:rPr lang="en-US" dirty="0" err="1"/>
              <a:t>eMail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8696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A230-E556-4508-83C1-C02922EF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Advantages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36872-9077-4A26-B0F1-1A06E80C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comprehend (but not digest) </a:t>
            </a:r>
          </a:p>
          <a:p>
            <a:r>
              <a:rPr lang="en-US" dirty="0"/>
              <a:t>Easy to test as a single unit (up to a size limit) Easy to deploy as a single unit. </a:t>
            </a:r>
          </a:p>
          <a:p>
            <a:r>
              <a:rPr lang="en-US" dirty="0"/>
              <a:t>Easy to manage (up to a size limit) </a:t>
            </a:r>
          </a:p>
          <a:p>
            <a:r>
              <a:rPr lang="en-US" dirty="0"/>
              <a:t>Easy to manage changes (up to a point) Easy to scale (when care is taken) Complexity managed by language constructs.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704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01AE-A501-4239-A026-B167380F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Drawbacks Of Monolithic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3B28-DC1E-4296-AF2F-762900CB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/ Framework Lock </a:t>
            </a:r>
          </a:p>
          <a:p>
            <a:pPr lvl="1"/>
            <a:r>
              <a:rPr lang="en-US" dirty="0"/>
              <a:t>Entire app written with single technology stack. Cannot experiment / take advantage of emerging technologies </a:t>
            </a:r>
          </a:p>
          <a:p>
            <a:r>
              <a:rPr lang="en-US" dirty="0"/>
              <a:t>Digestion </a:t>
            </a:r>
          </a:p>
          <a:p>
            <a:pPr lvl="1"/>
            <a:r>
              <a:rPr lang="en-US" dirty="0"/>
              <a:t>Single developer cannot digest a large codebase Single team cannot manage a single large application </a:t>
            </a:r>
          </a:p>
          <a:p>
            <a:r>
              <a:rPr lang="en-US" dirty="0"/>
              <a:t>Deployment as single unit </a:t>
            </a:r>
          </a:p>
          <a:p>
            <a:pPr lvl="1"/>
            <a:r>
              <a:rPr lang="en-US" dirty="0"/>
              <a:t>Cannot independently deploy single change to single component. </a:t>
            </a:r>
          </a:p>
          <a:p>
            <a:r>
              <a:rPr lang="en-US" dirty="0"/>
              <a:t>Changes are “held-hostage ” by other changes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201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8EB9-E7B0-48FC-8DA1-8585B29A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Enter The Microservices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1A43E-EF59-4F81-A8BB-BE1F7835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18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4580-1AB8-4984-BF4B-7DC4E6E8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 Of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707D-622E-43A4-A6EC-238CB6B7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Componentization via Services </a:t>
            </a:r>
          </a:p>
          <a:p>
            <a:r>
              <a:rPr lang="en-US" dirty="0"/>
              <a:t>Composed using suite of small services</a:t>
            </a:r>
          </a:p>
          <a:p>
            <a:r>
              <a:rPr lang="en-US" dirty="0"/>
              <a:t>Communication based on lightweight protocols </a:t>
            </a:r>
          </a:p>
          <a:p>
            <a:r>
              <a:rPr lang="en-IN" dirty="0"/>
              <a:t>Services encapsulate business capabilities</a:t>
            </a:r>
          </a:p>
          <a:p>
            <a:r>
              <a:rPr lang="en-IN" dirty="0"/>
              <a:t>Services easily managed </a:t>
            </a:r>
          </a:p>
          <a:p>
            <a:r>
              <a:rPr lang="en-IN" dirty="0"/>
              <a:t>Decentralized Governance </a:t>
            </a:r>
          </a:p>
          <a:p>
            <a:r>
              <a:rPr lang="en-IN" dirty="0"/>
              <a:t>Polyglot Persistence </a:t>
            </a:r>
          </a:p>
          <a:p>
            <a:r>
              <a:rPr lang="en-IN" dirty="0"/>
              <a:t>Polyglot Programming</a:t>
            </a:r>
          </a:p>
        </p:txBody>
      </p:sp>
    </p:spTree>
    <p:extLst>
      <p:ext uri="{BB962C8B-B14F-4D97-AF65-F5344CB8AC3E}">
        <p14:creationId xmlns:p14="http://schemas.microsoft.com/office/powerpoint/2010/main" val="361585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Module Outline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Defining Microservices </a:t>
            </a:r>
          </a:p>
          <a:p>
            <a:r>
              <a:rPr lang="en-US" sz="2400" dirty="0"/>
              <a:t>Microservices Explanation </a:t>
            </a:r>
          </a:p>
          <a:p>
            <a:r>
              <a:rPr lang="en-US" sz="2400" dirty="0"/>
              <a:t>Understanding the Monolith </a:t>
            </a:r>
          </a:p>
          <a:p>
            <a:r>
              <a:rPr lang="en-US" sz="2400" dirty="0"/>
              <a:t>Understanding Microservices </a:t>
            </a:r>
          </a:p>
          <a:p>
            <a:r>
              <a:rPr lang="en-US" sz="2400" dirty="0"/>
              <a:t>Practical Considerations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0422-ECC2-4835-8293-C4C48C78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Componentization via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2098-022B-4790-A28C-9D723678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2133600"/>
          </a:xfrm>
        </p:spPr>
        <p:txBody>
          <a:bodyPr/>
          <a:lstStyle/>
          <a:p>
            <a:r>
              <a:rPr lang="en-US" dirty="0"/>
              <a:t>NOT language constructs. </a:t>
            </a:r>
          </a:p>
          <a:p>
            <a:r>
              <a:rPr lang="en-US" dirty="0"/>
              <a:t>Where services are small, independently deployable applications Forces the design of clear interfaces </a:t>
            </a:r>
          </a:p>
          <a:p>
            <a:r>
              <a:rPr lang="en-US" dirty="0"/>
              <a:t>Changes scoped to their affected service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67EFC-2997-4104-A14A-C02D1F42039D}"/>
              </a:ext>
            </a:extLst>
          </p:cNvPr>
          <p:cNvSpPr/>
          <p:nvPr/>
        </p:nvSpPr>
        <p:spPr bwMode="auto">
          <a:xfrm>
            <a:off x="609600" y="3780692"/>
            <a:ext cx="1143000" cy="410894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>
                <a:latin typeface="Verdana" panose="020B0604030504040204" pitchFamily="34" charset="0"/>
              </a:rPr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601B3-EC40-4834-9613-A902EC6D377F}"/>
              </a:ext>
            </a:extLst>
          </p:cNvPr>
          <p:cNvSpPr/>
          <p:nvPr/>
        </p:nvSpPr>
        <p:spPr bwMode="auto">
          <a:xfrm>
            <a:off x="1341522" y="4431909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>
                <a:latin typeface="Verdana" panose="020B0604030504040204" pitchFamily="34" charset="0"/>
              </a:rPr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6D503-E89B-4B7C-947F-8B9F0CFE6509}"/>
              </a:ext>
            </a:extLst>
          </p:cNvPr>
          <p:cNvSpPr/>
          <p:nvPr/>
        </p:nvSpPr>
        <p:spPr bwMode="auto">
          <a:xfrm>
            <a:off x="2995099" y="3572388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N" dirty="0">
                <a:latin typeface="Verdana" panose="020B0604030504040204" pitchFamily="34" charset="0"/>
              </a:rPr>
              <a:t>checkout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35260-7EF9-4ECD-83C1-9AF294CC563A}"/>
              </a:ext>
            </a:extLst>
          </p:cNvPr>
          <p:cNvSpPr/>
          <p:nvPr/>
        </p:nvSpPr>
        <p:spPr bwMode="auto">
          <a:xfrm>
            <a:off x="7086600" y="51816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shipping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32C8E-4E5D-4DA7-B38E-7877DBCDD08E}"/>
              </a:ext>
            </a:extLst>
          </p:cNvPr>
          <p:cNvSpPr/>
          <p:nvPr/>
        </p:nvSpPr>
        <p:spPr bwMode="auto">
          <a:xfrm>
            <a:off x="566737" y="5257800"/>
            <a:ext cx="1455493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catalogue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0655D-B1EF-494C-BA10-36E7D25D5B8B}"/>
              </a:ext>
            </a:extLst>
          </p:cNvPr>
          <p:cNvSpPr/>
          <p:nvPr/>
        </p:nvSpPr>
        <p:spPr bwMode="auto">
          <a:xfrm>
            <a:off x="2745948" y="5181600"/>
            <a:ext cx="136867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inventory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1A770-B9C5-4C5C-BF4F-377EC3780966}"/>
              </a:ext>
            </a:extLst>
          </p:cNvPr>
          <p:cNvSpPr/>
          <p:nvPr/>
        </p:nvSpPr>
        <p:spPr bwMode="auto">
          <a:xfrm>
            <a:off x="5141523" y="38862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IN" dirty="0">
                <a:latin typeface="Verdana" panose="020B0604030504040204" pitchFamily="34" charset="0"/>
              </a:rPr>
              <a:t>payment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C749-7219-46B7-B838-B585FD993C7F}"/>
              </a:ext>
            </a:extLst>
          </p:cNvPr>
          <p:cNvSpPr/>
          <p:nvPr/>
        </p:nvSpPr>
        <p:spPr bwMode="auto">
          <a:xfrm>
            <a:off x="4699487" y="53340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618D4-487D-4096-9ADE-80A7AC937DC8}"/>
              </a:ext>
            </a:extLst>
          </p:cNvPr>
          <p:cNvSpPr/>
          <p:nvPr/>
        </p:nvSpPr>
        <p:spPr bwMode="auto">
          <a:xfrm>
            <a:off x="7467600" y="41970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AF995-D741-42A0-A4CF-DA8B029D9976}"/>
              </a:ext>
            </a:extLst>
          </p:cNvPr>
          <p:cNvSpPr/>
          <p:nvPr/>
        </p:nvSpPr>
        <p:spPr bwMode="auto">
          <a:xfrm>
            <a:off x="5383822" y="46542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27B27-6E8F-4599-83CF-9DF381E0DE7F}"/>
              </a:ext>
            </a:extLst>
          </p:cNvPr>
          <p:cNvSpPr/>
          <p:nvPr/>
        </p:nvSpPr>
        <p:spPr bwMode="auto">
          <a:xfrm>
            <a:off x="3623017" y="4431909"/>
            <a:ext cx="7971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cart</a:t>
            </a:r>
          </a:p>
        </p:txBody>
      </p:sp>
    </p:spTree>
    <p:extLst>
      <p:ext uri="{BB962C8B-B14F-4D97-AF65-F5344CB8AC3E}">
        <p14:creationId xmlns:p14="http://schemas.microsoft.com/office/powerpoint/2010/main" val="420209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0422-ECC2-4835-8293-C4C48C78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using suite of small 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2098-022B-4790-A28C-9D723678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1984497"/>
          </a:xfrm>
        </p:spPr>
        <p:txBody>
          <a:bodyPr/>
          <a:lstStyle/>
          <a:p>
            <a:r>
              <a:rPr lang="en-US" dirty="0"/>
              <a:t>Services are small, independently deployable applications </a:t>
            </a:r>
          </a:p>
          <a:p>
            <a:r>
              <a:rPr lang="en-US" dirty="0"/>
              <a:t>Not a single codebase </a:t>
            </a:r>
          </a:p>
          <a:p>
            <a:r>
              <a:rPr lang="en-US" dirty="0"/>
              <a:t>Not (necessarily) a single language / framework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A67EFC-2997-4104-A14A-C02D1F42039D}"/>
              </a:ext>
            </a:extLst>
          </p:cNvPr>
          <p:cNvSpPr/>
          <p:nvPr/>
        </p:nvSpPr>
        <p:spPr bwMode="auto">
          <a:xfrm>
            <a:off x="609600" y="3780692"/>
            <a:ext cx="1143000" cy="410894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601B3-EC40-4834-9613-A902EC6D377F}"/>
              </a:ext>
            </a:extLst>
          </p:cNvPr>
          <p:cNvSpPr/>
          <p:nvPr/>
        </p:nvSpPr>
        <p:spPr bwMode="auto">
          <a:xfrm>
            <a:off x="1341522" y="4431909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review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6D503-E89B-4B7C-947F-8B9F0CFE6509}"/>
              </a:ext>
            </a:extLst>
          </p:cNvPr>
          <p:cNvSpPr/>
          <p:nvPr/>
        </p:nvSpPr>
        <p:spPr bwMode="auto">
          <a:xfrm>
            <a:off x="2995099" y="3572388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checkout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35260-7EF9-4ECD-83C1-9AF294CC563A}"/>
              </a:ext>
            </a:extLst>
          </p:cNvPr>
          <p:cNvSpPr/>
          <p:nvPr/>
        </p:nvSpPr>
        <p:spPr bwMode="auto">
          <a:xfrm>
            <a:off x="7086600" y="51816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shipping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32C8E-4E5D-4DA7-B38E-7877DBCDD08E}"/>
              </a:ext>
            </a:extLst>
          </p:cNvPr>
          <p:cNvSpPr/>
          <p:nvPr/>
        </p:nvSpPr>
        <p:spPr bwMode="auto">
          <a:xfrm>
            <a:off x="566737" y="5257800"/>
            <a:ext cx="1455493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catalogue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0655D-B1EF-494C-BA10-36E7D25D5B8B}"/>
              </a:ext>
            </a:extLst>
          </p:cNvPr>
          <p:cNvSpPr/>
          <p:nvPr/>
        </p:nvSpPr>
        <p:spPr bwMode="auto">
          <a:xfrm>
            <a:off x="2745948" y="5181600"/>
            <a:ext cx="136867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inventory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11A770-B9C5-4C5C-BF4F-377EC3780966}"/>
              </a:ext>
            </a:extLst>
          </p:cNvPr>
          <p:cNvSpPr/>
          <p:nvPr/>
        </p:nvSpPr>
        <p:spPr bwMode="auto">
          <a:xfrm>
            <a:off x="5141523" y="38862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payment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C749-7219-46B7-B838-B585FD993C7F}"/>
              </a:ext>
            </a:extLst>
          </p:cNvPr>
          <p:cNvSpPr/>
          <p:nvPr/>
        </p:nvSpPr>
        <p:spPr bwMode="auto">
          <a:xfrm>
            <a:off x="4699487" y="5334000"/>
            <a:ext cx="13686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5618D4-487D-4096-9ADE-80A7AC937DC8}"/>
              </a:ext>
            </a:extLst>
          </p:cNvPr>
          <p:cNvSpPr/>
          <p:nvPr/>
        </p:nvSpPr>
        <p:spPr bwMode="auto">
          <a:xfrm>
            <a:off x="7467600" y="41970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AF995-D741-42A0-A4CF-DA8B029D9976}"/>
              </a:ext>
            </a:extLst>
          </p:cNvPr>
          <p:cNvSpPr/>
          <p:nvPr/>
        </p:nvSpPr>
        <p:spPr bwMode="auto">
          <a:xfrm>
            <a:off x="5383822" y="4654208"/>
            <a:ext cx="1143000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27B27-6E8F-4599-83CF-9DF381E0DE7F}"/>
              </a:ext>
            </a:extLst>
          </p:cNvPr>
          <p:cNvSpPr/>
          <p:nvPr/>
        </p:nvSpPr>
        <p:spPr bwMode="auto">
          <a:xfrm>
            <a:off x="3623017" y="4431909"/>
            <a:ext cx="797171" cy="457200"/>
          </a:xfrm>
          <a:prstGeom prst="rect">
            <a:avLst/>
          </a:prstGeom>
          <a:solidFill>
            <a:srgbClr val="87DDC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cart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7BCCB4-E16D-4AE9-82A0-EDEA30BC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4" y="3735042"/>
            <a:ext cx="369213" cy="4043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0CCB86-D3FF-4684-A5E8-3AD5D133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90" y="5753135"/>
            <a:ext cx="369213" cy="4043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434399-E909-423F-B675-CF683A61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48" y="4408023"/>
            <a:ext cx="369213" cy="404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694F06-3D25-4130-9737-DB0F77AC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84" y="4603505"/>
            <a:ext cx="369213" cy="4043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B8B8BF-FD3A-4C1D-A0BE-83EB6423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03" y="5604656"/>
            <a:ext cx="369213" cy="404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05782E-3F19-465A-83E6-39AD28BB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48" y="3521063"/>
            <a:ext cx="501805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192DB5-1021-46C3-8838-ED1A9EAEE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298" y="5319785"/>
            <a:ext cx="501805" cy="457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D59B2D-2687-4A1C-8F28-78EFB27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40" y="4408023"/>
            <a:ext cx="501805" cy="457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31F075-FD58-4398-B3E8-4BAD2C1F2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13" y="5649350"/>
            <a:ext cx="501805" cy="457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008AB8-D9DE-49A1-B7DA-C87FF581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90" y="3576970"/>
            <a:ext cx="611697" cy="3159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619CF0-AB11-49C5-B790-A42D34EB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979" y="3783735"/>
            <a:ext cx="611697" cy="3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84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7A13-CD1E-46CF-9CEA-B1FD46B0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based on lightweight protocols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634F-19DC-4FFC-A1F4-B21A62FE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21336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HTTP, TCP, UDP, Messaging, etc. </a:t>
            </a:r>
          </a:p>
          <a:p>
            <a:r>
              <a:rPr lang="en-IN" dirty="0"/>
              <a:t>Payloads: JSON, BSON, XML, Protocol Buffers, etc. </a:t>
            </a:r>
          </a:p>
          <a:p>
            <a:r>
              <a:rPr lang="en-IN" dirty="0"/>
              <a:t>Forces the design of clear interfaces </a:t>
            </a:r>
          </a:p>
          <a:p>
            <a:r>
              <a:rPr lang="en-IN" dirty="0"/>
              <a:t>Netflix's Cloud Native Architecture – Communicate via APIs – Not Common Database!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3E93D-7BAF-41F7-9ED5-C656C43E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331458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6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7A13-CD1E-46CF-9CEA-B1FD46B0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914400"/>
          </a:xfrm>
        </p:spPr>
        <p:txBody>
          <a:bodyPr/>
          <a:lstStyle/>
          <a:p>
            <a:r>
              <a:rPr lang="en-US" dirty="0"/>
              <a:t>Services encapsulate business capabilities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634F-19DC-4FFC-A1F4-B21A62FE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based on technology stack </a:t>
            </a:r>
          </a:p>
          <a:p>
            <a:r>
              <a:rPr lang="en-US" dirty="0"/>
              <a:t>Vertical slices by business function (i.e. cart, catalog, checkout) </a:t>
            </a:r>
          </a:p>
          <a:p>
            <a:r>
              <a:rPr lang="en-US" dirty="0"/>
              <a:t>...Though technology chunk also practical (email service) </a:t>
            </a:r>
          </a:p>
          <a:p>
            <a:r>
              <a:rPr lang="en-US" dirty="0"/>
              <a:t>Suitable for cross-functional teams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F6229-0EDB-41BF-B234-2366579B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57600"/>
            <a:ext cx="7010400" cy="19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2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7C17-A14D-4DA1-9C03-8D61C3B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easily managed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B894-3A11-441C-B72C-B808503D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1752600"/>
          </a:xfrm>
        </p:spPr>
        <p:txBody>
          <a:bodyPr/>
          <a:lstStyle/>
          <a:p>
            <a:r>
              <a:rPr lang="en-US" dirty="0"/>
              <a:t>Easy to comprehend, alter, test, version, deploy, manage, overhaul, replace </a:t>
            </a:r>
          </a:p>
          <a:p>
            <a:r>
              <a:rPr lang="en-US" dirty="0"/>
              <a:t>By small, cross-functional teams (or even individuals)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9EB34-056B-47DC-B969-C68BF4D7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30527"/>
            <a:ext cx="6934200" cy="25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7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5D86-A564-4F43-8005-BDFF0484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Decentralized Governance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D2B8-D788-4AFC-83F6-6ADFF49F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3048000"/>
          </a:xfrm>
        </p:spPr>
        <p:txBody>
          <a:bodyPr/>
          <a:lstStyle/>
          <a:p>
            <a:r>
              <a:rPr lang="en-US" dirty="0"/>
              <a:t>Use the right tool (language, framework) for the job. Services evolve at different speeds, deployed and managed according to different needs. </a:t>
            </a:r>
          </a:p>
          <a:p>
            <a:r>
              <a:rPr lang="en-US" dirty="0"/>
              <a:t>Make services be “Tolerant Readers ” </a:t>
            </a:r>
          </a:p>
          <a:p>
            <a:r>
              <a:rPr lang="en-US" dirty="0"/>
              <a:t>Consumer-Driven Contracts </a:t>
            </a:r>
          </a:p>
          <a:p>
            <a:r>
              <a:rPr lang="en-US" dirty="0"/>
              <a:t>Antithesis of ESB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05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E267-7288-4BC9-A34D-594AA796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Polyglot Persistence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A35E-D403-472C-BE46-FC23F3F8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Freedom to use the best technology for the job </a:t>
            </a:r>
          </a:p>
          <a:p>
            <a:r>
              <a:rPr lang="en-US" dirty="0"/>
              <a:t>Don't assume single RDBMS is always best Very controversial.</a:t>
            </a:r>
          </a:p>
          <a:p>
            <a:pPr lvl="1"/>
            <a:r>
              <a:rPr lang="en-IN" dirty="0"/>
              <a:t>No pan-enterprise data model! </a:t>
            </a:r>
          </a:p>
          <a:p>
            <a:pPr lvl="1"/>
            <a:r>
              <a:rPr lang="en-IN" dirty="0"/>
              <a:t>No transactions!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F720F-0A1E-4E77-88E2-9C34C5746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23" y="3886200"/>
            <a:ext cx="683401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38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6ABE-20AB-4DFD-AD29-C2AAA2A9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Advantages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7FB3-6216-453C-9B4B-ECAE7EED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digest each service (difficult to comprehend whole) </a:t>
            </a:r>
          </a:p>
          <a:p>
            <a:r>
              <a:rPr lang="en-US" dirty="0"/>
              <a:t>VERY easy to test, deploy, manage, version, and scale single services </a:t>
            </a:r>
          </a:p>
          <a:p>
            <a:r>
              <a:rPr lang="en-US" dirty="0"/>
              <a:t>Change cycle decoupled </a:t>
            </a:r>
          </a:p>
          <a:p>
            <a:r>
              <a:rPr lang="en-US" dirty="0"/>
              <a:t>Easier to scale staff </a:t>
            </a:r>
          </a:p>
          <a:p>
            <a:r>
              <a:rPr lang="en-US" dirty="0"/>
              <a:t>No Language / Framework lock.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6818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BC48-24AE-49E1-BFE4-C3331503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Microservices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BA06-E6D6-455E-91F3-B938421F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 has moved out of the application, but into the operations layer </a:t>
            </a:r>
          </a:p>
          <a:p>
            <a:r>
              <a:rPr lang="en-US" dirty="0"/>
              <a:t>Services may be unavailable </a:t>
            </a:r>
          </a:p>
          <a:p>
            <a:r>
              <a:rPr lang="en-US" dirty="0"/>
              <a:t>Never needed to worry about this in a monolith! Design for failure, circuit breakers </a:t>
            </a:r>
          </a:p>
          <a:p>
            <a:r>
              <a:rPr lang="en-US" dirty="0"/>
              <a:t>“Everything fails all the time ” - Werner </a:t>
            </a:r>
            <a:r>
              <a:rPr lang="en-US" dirty="0" err="1"/>
              <a:t>Vogels</a:t>
            </a:r>
            <a:r>
              <a:rPr lang="en-US" dirty="0"/>
              <a:t>, CTO Amazon </a:t>
            </a:r>
          </a:p>
          <a:p>
            <a:r>
              <a:rPr lang="en-US" dirty="0"/>
              <a:t>Much more monitoring needed </a:t>
            </a:r>
          </a:p>
          <a:p>
            <a:r>
              <a:rPr lang="en-US" dirty="0"/>
              <a:t>Remote calls more expensive than in-process calls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818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D47F-81C1-45AB-920F-6956AEEC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Microservices (continued)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5B12-C272-4E17-9FF4-7A442BDF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Transactions: Must rely on eventual consistency over ACID </a:t>
            </a:r>
          </a:p>
          <a:p>
            <a:r>
              <a:rPr lang="en-US" dirty="0"/>
              <a:t>Features span multiple services </a:t>
            </a:r>
          </a:p>
          <a:p>
            <a:r>
              <a:rPr lang="en-US" dirty="0"/>
              <a:t>Change management becomes a different challenge </a:t>
            </a:r>
          </a:p>
          <a:p>
            <a:r>
              <a:rPr lang="en-US" dirty="0"/>
              <a:t>Need to consider the interaction of services Dependency management / versions </a:t>
            </a:r>
          </a:p>
          <a:p>
            <a:r>
              <a:rPr lang="en-US" dirty="0"/>
              <a:t>Refactoring Module Boundaries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7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What are Microservices?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Presently a lot of hype! </a:t>
            </a:r>
          </a:p>
          <a:p>
            <a:r>
              <a:rPr lang="en-US" dirty="0"/>
              <a:t>Best described as:  </a:t>
            </a:r>
          </a:p>
          <a:p>
            <a:pPr lvl="1"/>
            <a:r>
              <a:rPr lang="en-US" dirty="0"/>
              <a:t>An architectural style </a:t>
            </a:r>
          </a:p>
          <a:p>
            <a:pPr lvl="1"/>
            <a:r>
              <a:rPr lang="en-US" dirty="0"/>
              <a:t>An alternative to more traditional 'monolithic' applications Decomposition of single system into a suite of small services, each running as independent processes and intercommunicating via open protocols </a:t>
            </a:r>
          </a:p>
          <a:p>
            <a:r>
              <a:rPr lang="en-US" dirty="0"/>
              <a:t>With all the benefits / risks this implies.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2BB4-BF91-4BFF-A18E-E5007CFC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of Distributed Computing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34B0-3E26-4214-BE1A-4517089F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network is reliable. </a:t>
            </a:r>
          </a:p>
          <a:p>
            <a:r>
              <a:rPr lang="en-US" dirty="0"/>
              <a:t>Latency is zero. </a:t>
            </a:r>
          </a:p>
          <a:p>
            <a:r>
              <a:rPr lang="en-US" dirty="0"/>
              <a:t>Bandwidth is infinite. </a:t>
            </a:r>
          </a:p>
          <a:p>
            <a:r>
              <a:rPr lang="en-US" dirty="0"/>
              <a:t>The network is secure. </a:t>
            </a:r>
          </a:p>
          <a:p>
            <a:r>
              <a:rPr lang="en-US" dirty="0"/>
              <a:t>Topology doesn't change. </a:t>
            </a:r>
          </a:p>
          <a:p>
            <a:r>
              <a:rPr lang="en-US" dirty="0"/>
              <a:t>There is one administrator. </a:t>
            </a:r>
          </a:p>
          <a:p>
            <a:r>
              <a:rPr lang="en-US" dirty="0"/>
              <a:t>Transport cost is zero. </a:t>
            </a:r>
          </a:p>
          <a:p>
            <a:r>
              <a:rPr lang="en-US" dirty="0"/>
              <a:t>The network is homogeneous.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826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2D2-948A-4B8A-8614-4D65CCFB7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Practical Considerations </a:t>
            </a:r>
          </a:p>
        </p:txBody>
      </p:sp>
    </p:spTree>
    <p:extLst>
      <p:ext uri="{BB962C8B-B14F-4D97-AF65-F5344CB8AC3E}">
        <p14:creationId xmlns:p14="http://schemas.microsoft.com/office/powerpoint/2010/main" val="1747693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2D2-948A-4B8A-8614-4D65CCFB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Break a Monolith into Microservices?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DF2B-8F2E-41D7-B25B-F081B3084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consideration: business functionality: </a:t>
            </a:r>
          </a:p>
          <a:p>
            <a:pPr lvl="1"/>
            <a:r>
              <a:rPr lang="en-US" dirty="0"/>
              <a:t>Noun-based (catalog, cart, customer) </a:t>
            </a:r>
          </a:p>
          <a:p>
            <a:pPr lvl="1"/>
            <a:r>
              <a:rPr lang="en-US" dirty="0"/>
              <a:t>Verb-based (search, checkout, shipping) </a:t>
            </a:r>
          </a:p>
          <a:p>
            <a:pPr lvl="1"/>
            <a:r>
              <a:rPr lang="en-US" dirty="0"/>
              <a:t>Single Responsibility Principle </a:t>
            </a:r>
          </a:p>
          <a:p>
            <a:pPr lvl="2"/>
            <a:r>
              <a:rPr lang="en-US" dirty="0"/>
              <a:t>http://programmer.97things.oreilly.com/wiki/index.php/The_Single_Responsibility_Principle </a:t>
            </a:r>
          </a:p>
          <a:p>
            <a:pPr lvl="1"/>
            <a:r>
              <a:rPr lang="en-US" dirty="0"/>
              <a:t>Bounded Context </a:t>
            </a:r>
          </a:p>
          <a:p>
            <a:pPr lvl="2"/>
            <a:r>
              <a:rPr lang="en-US" dirty="0"/>
              <a:t>http://martinfowler.com/bliki/BoundedContext.html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48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E258-0394-4555-8CB8-CB61D167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Micro is micro?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FD7E-1FFF-4A9E-B5DC-ACAB7DBA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is not the compelling factor </a:t>
            </a:r>
          </a:p>
          <a:p>
            <a:r>
              <a:rPr lang="en-US" dirty="0"/>
              <a:t>Small enough for an individual developer to digest Small enough to be built and managed by small team </a:t>
            </a:r>
          </a:p>
          <a:p>
            <a:r>
              <a:rPr lang="en-US" dirty="0"/>
              <a:t>Amazon's two pizza rule </a:t>
            </a:r>
          </a:p>
          <a:p>
            <a:r>
              <a:rPr lang="en-US" dirty="0"/>
              <a:t>Documentation small enough to read and understand </a:t>
            </a:r>
          </a:p>
          <a:p>
            <a:r>
              <a:rPr lang="en-US" dirty="0"/>
              <a:t>Dozens of secrets, not hundreds.</a:t>
            </a:r>
          </a:p>
          <a:p>
            <a:r>
              <a:rPr lang="en-US" dirty="0"/>
              <a:t>Predictable. </a:t>
            </a:r>
          </a:p>
          <a:p>
            <a:r>
              <a:rPr lang="en-US" dirty="0"/>
              <a:t>Easy to experiment with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679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B2B6-734F-4E5A-AD31-BB568D60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Differences with SOA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4059-2CBD-4FBC-A095-AEBB7AE8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SOA addresses integration between systems. </a:t>
            </a:r>
          </a:p>
          <a:p>
            <a:r>
              <a:rPr lang="en-IN" dirty="0"/>
              <a:t>Microservices address individual applications </a:t>
            </a:r>
          </a:p>
          <a:p>
            <a:r>
              <a:rPr lang="en-IN" dirty="0"/>
              <a:t>SOA relies on orchestration. </a:t>
            </a:r>
          </a:p>
          <a:p>
            <a:r>
              <a:rPr lang="en-IN" dirty="0"/>
              <a:t>Microservices rely on choreography </a:t>
            </a:r>
          </a:p>
          <a:p>
            <a:r>
              <a:rPr lang="en-IN" dirty="0"/>
              <a:t>SOA relies on smart integration technology, dumb services </a:t>
            </a:r>
          </a:p>
          <a:p>
            <a:r>
              <a:rPr lang="en-IN" dirty="0"/>
              <a:t>Microservices rely on smart services, dumb integration technology </a:t>
            </a:r>
          </a:p>
          <a:p>
            <a:pPr lvl="1"/>
            <a:r>
              <a:rPr lang="en-IN" dirty="0"/>
              <a:t>Consider: </a:t>
            </a:r>
          </a:p>
          <a:p>
            <a:pPr marL="471487" lvl="1" indent="0">
              <a:buNone/>
            </a:pPr>
            <a:r>
              <a:rPr lang="en-IN" dirty="0" err="1"/>
              <a:t>ps</a:t>
            </a:r>
            <a:r>
              <a:rPr lang="en-IN" dirty="0"/>
              <a:t> aux | grep office | grep -v  p| </a:t>
            </a:r>
            <a:r>
              <a:rPr lang="en-IN" dirty="0" err="1"/>
              <a:t>awk</a:t>
            </a:r>
            <a:r>
              <a:rPr lang="en-IN" dirty="0"/>
              <a:t> '{print and filters $2}' </a:t>
            </a:r>
          </a:p>
        </p:txBody>
      </p:sp>
    </p:spTree>
    <p:extLst>
      <p:ext uri="{BB962C8B-B14F-4D97-AF65-F5344CB8AC3E}">
        <p14:creationId xmlns:p14="http://schemas.microsoft.com/office/powerpoint/2010/main" val="245613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0A18-6F53-454E-B64F-ED503413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BCAA-0E60-4B1A-B5D4-793A4556E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Microservices are an architectural style </a:t>
            </a:r>
          </a:p>
          <a:p>
            <a:r>
              <a:rPr lang="en-US" dirty="0"/>
              <a:t>Decomposition of single system into independent running, intercommunicating services </a:t>
            </a:r>
          </a:p>
          <a:p>
            <a:r>
              <a:rPr lang="en-US" dirty="0"/>
              <a:t>Alternative to Monolithic applications </a:t>
            </a:r>
          </a:p>
          <a:p>
            <a:r>
              <a:rPr lang="en-US" dirty="0"/>
              <a:t>Microservices have advantages and disadvantages </a:t>
            </a:r>
          </a:p>
          <a:p>
            <a:r>
              <a:rPr lang="en-US" dirty="0"/>
              <a:t>As do monoliths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0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D58A6D-4D09-4E7C-8EEA-5875FED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381250"/>
            <a:ext cx="7886700" cy="1362075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DC921-22F6-4062-B9F6-C3A71FA7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744537"/>
          </a:xfrm>
        </p:spPr>
        <p:txBody>
          <a:bodyPr/>
          <a:lstStyle/>
          <a:p>
            <a:r>
              <a:rPr lang="en-IN" dirty="0"/>
              <a:t>Image curtesy: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107225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 Definitions from the Experts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Developing a single application as a suite of small services, each running in its own process and communicating with lightweight mechanisms, often an HTTP resource API.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	-Martin Fowler </a:t>
            </a:r>
          </a:p>
          <a:p>
            <a:pPr>
              <a:lnSpc>
                <a:spcPct val="130000"/>
              </a:lnSpc>
            </a:pPr>
            <a:r>
              <a:rPr lang="en-US" dirty="0"/>
              <a:t>Fine-grained SOA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–Adrian Cockcroft - Netflix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– Working Definition: </a:t>
            </a:r>
            <a:endParaRPr lang="en-US" b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i="1" dirty="0"/>
              <a:t>Composing a single application using a suite of small services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…..(rather than a single, monolithic application) </a:t>
            </a:r>
          </a:p>
          <a:p>
            <a:r>
              <a:rPr lang="en-US" i="1" dirty="0"/>
              <a:t>… each running as independent processes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(not merely modules / components within a single executable) </a:t>
            </a:r>
          </a:p>
          <a:p>
            <a:r>
              <a:rPr lang="en-US" i="1" dirty="0"/>
              <a:t>… intercommunicating via open protocols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(Like HTTP/REST, or messaging) </a:t>
            </a:r>
          </a:p>
          <a:p>
            <a:r>
              <a:rPr lang="en-US" i="1" dirty="0"/>
              <a:t>…Separately written, deployed, scaled and maintained 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(potentially in different languages) </a:t>
            </a:r>
          </a:p>
          <a:p>
            <a:r>
              <a:rPr lang="en-US" i="1" dirty="0"/>
              <a:t>Services encapsulate business capability 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(rather than language constructs (classes, packages) as primary way to encapsulate. </a:t>
            </a:r>
          </a:p>
          <a:p>
            <a:r>
              <a:rPr lang="en-US" i="1" dirty="0"/>
              <a:t>Services are independently replaceable and upgradable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are not: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same as SOA </a:t>
            </a:r>
          </a:p>
          <a:p>
            <a:pPr marL="471487" lvl="1" indent="0">
              <a:buNone/>
            </a:pPr>
            <a:r>
              <a:rPr lang="en-US" dirty="0"/>
              <a:t>SOA is about integrating various enterprise applications. Microservices are mainly about decomposing single applications </a:t>
            </a:r>
          </a:p>
          <a:p>
            <a:r>
              <a:rPr lang="en-US" dirty="0"/>
              <a:t>A Solution for Everything!!</a:t>
            </a:r>
          </a:p>
          <a:p>
            <a:pPr lvl="1"/>
            <a:r>
              <a:rPr lang="en-US" dirty="0"/>
              <a:t>The microservices approach involves drawbacks and risks </a:t>
            </a:r>
          </a:p>
          <a:p>
            <a:pPr lvl="1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It’s New! </a:t>
            </a:r>
            <a:r>
              <a:rPr lang="en-US" dirty="0"/>
              <a:t>You may be using microservices now and not know it! </a:t>
            </a:r>
          </a:p>
        </p:txBody>
      </p:sp>
    </p:spTree>
    <p:extLst>
      <p:ext uri="{BB962C8B-B14F-4D97-AF65-F5344CB8AC3E}">
        <p14:creationId xmlns:p14="http://schemas.microsoft.com/office/powerpoint/2010/main" val="371375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/>
              <a:t>Microservices Example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Consider a monolithic shopping cart application: </a:t>
            </a:r>
          </a:p>
          <a:p>
            <a:pPr lvl="1"/>
            <a:r>
              <a:rPr lang="en-US" sz="2200" dirty="0"/>
              <a:t>Web / mobile interfaces </a:t>
            </a:r>
          </a:p>
          <a:p>
            <a:r>
              <a:rPr lang="en-US" sz="2400" dirty="0"/>
              <a:t>Functions for: </a:t>
            </a:r>
          </a:p>
          <a:p>
            <a:pPr marL="471487" lvl="1" indent="0">
              <a:buNone/>
            </a:pPr>
            <a:r>
              <a:rPr lang="en-US" sz="2200" dirty="0"/>
              <a:t>Searching for products </a:t>
            </a:r>
          </a:p>
          <a:p>
            <a:pPr marL="471487" lvl="1" indent="0">
              <a:buNone/>
            </a:pPr>
            <a:r>
              <a:rPr lang="en-US" sz="2200" dirty="0"/>
              <a:t>Product catalog </a:t>
            </a:r>
          </a:p>
          <a:p>
            <a:pPr lvl="1">
              <a:buNone/>
            </a:pPr>
            <a:r>
              <a:rPr lang="en-US" sz="2200" dirty="0"/>
              <a:t>Inventory management </a:t>
            </a:r>
          </a:p>
          <a:p>
            <a:pPr lvl="1">
              <a:buNone/>
            </a:pPr>
            <a:r>
              <a:rPr lang="en-US" sz="2200" dirty="0"/>
              <a:t>Shopping cart </a:t>
            </a:r>
          </a:p>
          <a:p>
            <a:pPr lvl="1">
              <a:buNone/>
            </a:pPr>
            <a:r>
              <a:rPr lang="en-US" sz="2200" dirty="0"/>
              <a:t>Checkout </a:t>
            </a:r>
          </a:p>
          <a:p>
            <a:pPr lvl="1">
              <a:buNone/>
            </a:pPr>
            <a:r>
              <a:rPr lang="en-US" sz="2200" dirty="0" err="1"/>
              <a:t>Fufillment</a:t>
            </a:r>
            <a:r>
              <a:rPr lang="en-US" sz="2200" dirty="0"/>
              <a:t> </a:t>
            </a:r>
          </a:p>
          <a:p>
            <a:r>
              <a:rPr lang="en-US" sz="2400" dirty="0"/>
              <a:t>How would this look with microservices?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Application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4B8C-0FDD-4C4E-9242-EE77AA78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IN" dirty="0"/>
              <a:t>Monolithic Shopping cart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CE8BF-4F97-4D56-BA76-5C366462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26349"/>
            <a:ext cx="5039701" cy="28053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F697E-8AE9-47D7-A418-B291EE2D7623}"/>
              </a:ext>
            </a:extLst>
          </p:cNvPr>
          <p:cNvSpPr txBox="1"/>
          <p:nvPr/>
        </p:nvSpPr>
        <p:spPr>
          <a:xfrm>
            <a:off x="6477000" y="601980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Image courtesy: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105227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Application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64B8C-0FDD-4C4E-9242-EE77AA78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400"/>
            <a:ext cx="8001000" cy="457200"/>
          </a:xfrm>
        </p:spPr>
        <p:txBody>
          <a:bodyPr/>
          <a:lstStyle/>
          <a:p>
            <a:r>
              <a:rPr lang="en-IN" dirty="0"/>
              <a:t>Understanding the Monolithic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1A13E-7834-4C98-AC12-B8006647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74" y="2332892"/>
            <a:ext cx="7522589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D259-B8B3-4C40-84EE-E79F93B37BEE}"/>
              </a:ext>
            </a:extLst>
          </p:cNvPr>
          <p:cNvSpPr txBox="1"/>
          <p:nvPr/>
        </p:nvSpPr>
        <p:spPr>
          <a:xfrm>
            <a:off x="6477000" y="6019800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Image courtesy: Ken Krueger</a:t>
            </a:r>
          </a:p>
        </p:txBody>
      </p:sp>
    </p:spTree>
    <p:extLst>
      <p:ext uri="{BB962C8B-B14F-4D97-AF65-F5344CB8AC3E}">
        <p14:creationId xmlns:p14="http://schemas.microsoft.com/office/powerpoint/2010/main" val="291121867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888</TotalTime>
  <Words>1268</Words>
  <Application>Microsoft Office PowerPoint</Application>
  <PresentationFormat>On-screen Show (4:3)</PresentationFormat>
  <Paragraphs>206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Times New Roman</vt:lpstr>
      <vt:lpstr>Verdana</vt:lpstr>
      <vt:lpstr>Wingdings</vt:lpstr>
      <vt:lpstr>Profile</vt:lpstr>
      <vt:lpstr>Microservices</vt:lpstr>
      <vt:lpstr>Module Outline </vt:lpstr>
      <vt:lpstr>What are Microservices?</vt:lpstr>
      <vt:lpstr> Definitions from the Experts </vt:lpstr>
      <vt:lpstr>Microservices – Working Definition: </vt:lpstr>
      <vt:lpstr>Microservices are not: </vt:lpstr>
      <vt:lpstr>Microservices Example </vt:lpstr>
      <vt:lpstr>Monolithic Application Example</vt:lpstr>
      <vt:lpstr>Monolithic Application Example</vt:lpstr>
      <vt:lpstr>Challenges in Monolithic Applications</vt:lpstr>
      <vt:lpstr>Challenges In Monolithic Application</vt:lpstr>
      <vt:lpstr>Challenges In Monolithic Application</vt:lpstr>
      <vt:lpstr>Challenges In Monolithic Application</vt:lpstr>
      <vt:lpstr>Challenges In Monolithic Application</vt:lpstr>
      <vt:lpstr>Monolithic Implementation</vt:lpstr>
      <vt:lpstr>Monolithic Advantages  </vt:lpstr>
      <vt:lpstr>Drawbacks Of Monolithic </vt:lpstr>
      <vt:lpstr>Enter The Microservices</vt:lpstr>
      <vt:lpstr>Characteristics Of Microservices</vt:lpstr>
      <vt:lpstr>Componentization via Services </vt:lpstr>
      <vt:lpstr>Composed using suite of small services </vt:lpstr>
      <vt:lpstr>Communication based on lightweight protocols </vt:lpstr>
      <vt:lpstr>Services encapsulate business capabilities </vt:lpstr>
      <vt:lpstr>Services easily managed </vt:lpstr>
      <vt:lpstr> Decentralized Governance </vt:lpstr>
      <vt:lpstr>Polyglot Persistence </vt:lpstr>
      <vt:lpstr>Microservice Advantages </vt:lpstr>
      <vt:lpstr>Challenges with Microservices </vt:lpstr>
      <vt:lpstr>Challenges with Microservices (continued) </vt:lpstr>
      <vt:lpstr>Fallacies of Distributed Computing </vt:lpstr>
      <vt:lpstr>Practical Considerations </vt:lpstr>
      <vt:lpstr>How Do You Break a Monolith into Microservices? </vt:lpstr>
      <vt:lpstr>How Micro is micro?</vt:lpstr>
      <vt:lpstr>Differences with SOA</vt:lpstr>
      <vt:lpstr>Summary </vt:lpstr>
      <vt:lpstr>Thank You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Shantanu</dc:creator>
  <cp:lastModifiedBy>Shantanu Banerjee</cp:lastModifiedBy>
  <cp:revision>120</cp:revision>
  <dcterms:created xsi:type="dcterms:W3CDTF">2007-03-10T15:46:48Z</dcterms:created>
  <dcterms:modified xsi:type="dcterms:W3CDTF">2020-03-20T09:05:06Z</dcterms:modified>
</cp:coreProperties>
</file>