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257" r:id="rId3"/>
    <p:sldId id="258" r:id="rId4"/>
    <p:sldId id="265" r:id="rId5"/>
    <p:sldId id="259" r:id="rId6"/>
    <p:sldId id="260" r:id="rId7"/>
    <p:sldId id="261" r:id="rId8"/>
    <p:sldId id="266" r:id="rId9"/>
    <p:sldId id="351" r:id="rId10"/>
    <p:sldId id="270" r:id="rId11"/>
    <p:sldId id="271" r:id="rId12"/>
    <p:sldId id="272" r:id="rId13"/>
    <p:sldId id="273" r:id="rId14"/>
    <p:sldId id="274" r:id="rId15"/>
    <p:sldId id="275" r:id="rId16"/>
    <p:sldId id="290" r:id="rId17"/>
    <p:sldId id="291" r:id="rId18"/>
    <p:sldId id="292" r:id="rId19"/>
    <p:sldId id="293" r:id="rId20"/>
    <p:sldId id="276" r:id="rId21"/>
    <p:sldId id="277" r:id="rId22"/>
    <p:sldId id="278" r:id="rId23"/>
    <p:sldId id="279" r:id="rId24"/>
    <p:sldId id="280" r:id="rId25"/>
    <p:sldId id="281" r:id="rId26"/>
    <p:sldId id="300" r:id="rId27"/>
    <p:sldId id="282" r:id="rId28"/>
    <p:sldId id="283" r:id="rId29"/>
    <p:sldId id="284" r:id="rId30"/>
    <p:sldId id="285" r:id="rId31"/>
    <p:sldId id="286" r:id="rId32"/>
    <p:sldId id="287" r:id="rId33"/>
    <p:sldId id="294" r:id="rId34"/>
    <p:sldId id="295" r:id="rId35"/>
    <p:sldId id="296" r:id="rId36"/>
    <p:sldId id="297" r:id="rId37"/>
    <p:sldId id="340" r:id="rId38"/>
    <p:sldId id="346" r:id="rId39"/>
    <p:sldId id="341" r:id="rId40"/>
    <p:sldId id="342" r:id="rId41"/>
    <p:sldId id="343" r:id="rId42"/>
    <p:sldId id="344" r:id="rId43"/>
    <p:sldId id="345" r:id="rId44"/>
    <p:sldId id="348" r:id="rId45"/>
    <p:sldId id="349" r:id="rId46"/>
    <p:sldId id="350" r:id="rId47"/>
    <p:sldId id="299"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89" autoAdjust="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E90434-4941-456D-8C85-4B5200C5C6AD}" type="datetimeFigureOut">
              <a:rPr lang="en-US" smtClean="0"/>
              <a:pPr/>
              <a:t>2/13/2021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21F66-A71D-4B02-85E4-9A0BAC9F3732}" type="slidenum">
              <a:rPr lang="en-US" smtClean="0"/>
              <a:pPr/>
              <a:t>‹#›</a:t>
            </a:fld>
            <a:endParaRPr lang="en-US"/>
          </a:p>
        </p:txBody>
      </p:sp>
    </p:spTree>
    <p:extLst>
      <p:ext uri="{BB962C8B-B14F-4D97-AF65-F5344CB8AC3E}">
        <p14:creationId xmlns:p14="http://schemas.microsoft.com/office/powerpoint/2010/main" val="550861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omcat.apache.org/tomcat-8.0-doc/extras.html"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mn-lt"/>
                <a:ea typeface="+mn-ea"/>
                <a:cs typeface="+mn-cs"/>
              </a:rPr>
              <a:t>The following is a list of the files along with a short description of their use.</a:t>
            </a: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catalina.policy</a:t>
            </a:r>
            <a:r>
              <a:rPr lang="en-US" sz="1200" kern="1200" baseline="0" dirty="0">
                <a:solidFill>
                  <a:schemeClr val="tx1"/>
                </a:solidFill>
                <a:latin typeface="+mn-lt"/>
                <a:ea typeface="+mn-ea"/>
                <a:cs typeface="+mn-cs"/>
              </a:rPr>
              <a:t> : Contains the security policy statements that are implemented by the Java</a:t>
            </a:r>
          </a:p>
          <a:p>
            <a:r>
              <a:rPr lang="en-US" sz="1200" kern="1200" baseline="0" dirty="0" err="1">
                <a:solidFill>
                  <a:schemeClr val="tx1"/>
                </a:solidFill>
                <a:latin typeface="+mn-lt"/>
                <a:ea typeface="+mn-ea"/>
                <a:cs typeface="+mn-cs"/>
              </a:rPr>
              <a:t>SecurityManager</a:t>
            </a:r>
            <a:r>
              <a:rPr lang="en-US" sz="1200" kern="1200" baseline="0" dirty="0">
                <a:solidFill>
                  <a:schemeClr val="tx1"/>
                </a:solidFill>
                <a:latin typeface="+mn-lt"/>
                <a:ea typeface="+mn-ea"/>
                <a:cs typeface="+mn-cs"/>
              </a:rPr>
              <a:t>. It replaces the </a:t>
            </a:r>
            <a:r>
              <a:rPr lang="en-US" sz="1200" kern="1200" baseline="0" dirty="0" err="1">
                <a:solidFill>
                  <a:schemeClr val="tx1"/>
                </a:solidFill>
                <a:latin typeface="+mn-lt"/>
                <a:ea typeface="+mn-ea"/>
                <a:cs typeface="+mn-cs"/>
              </a:rPr>
              <a:t>java.policy</a:t>
            </a:r>
            <a:r>
              <a:rPr lang="en-US" sz="1200" kern="1200" baseline="0" dirty="0">
                <a:solidFill>
                  <a:schemeClr val="tx1"/>
                </a:solidFill>
                <a:latin typeface="+mn-lt"/>
                <a:ea typeface="+mn-ea"/>
                <a:cs typeface="+mn-cs"/>
              </a:rPr>
              <a:t> file that came with your Java installation. It</a:t>
            </a:r>
          </a:p>
          <a:p>
            <a:r>
              <a:rPr lang="en-US" sz="1200" kern="1200" baseline="0" dirty="0">
                <a:solidFill>
                  <a:schemeClr val="tx1"/>
                </a:solidFill>
                <a:latin typeface="+mn-lt"/>
                <a:ea typeface="+mn-ea"/>
                <a:cs typeface="+mn-cs"/>
              </a:rPr>
              <a:t>is used to prevent rogue code or JSPs from executing damaging code that can affect the</a:t>
            </a:r>
          </a:p>
          <a:p>
            <a:r>
              <a:rPr lang="en-US" sz="1200" kern="1200" baseline="0" dirty="0">
                <a:solidFill>
                  <a:schemeClr val="tx1"/>
                </a:solidFill>
                <a:latin typeface="+mn-lt"/>
                <a:ea typeface="+mn-ea"/>
                <a:cs typeface="+mn-cs"/>
              </a:rPr>
              <a:t>container with calls such as </a:t>
            </a:r>
            <a:r>
              <a:rPr lang="en-US" sz="1200" kern="1200" baseline="0" dirty="0" err="1">
                <a:solidFill>
                  <a:schemeClr val="tx1"/>
                </a:solidFill>
                <a:latin typeface="+mn-lt"/>
                <a:ea typeface="+mn-ea"/>
                <a:cs typeface="+mn-cs"/>
              </a:rPr>
              <a:t>system.exit</a:t>
            </a:r>
            <a:r>
              <a:rPr lang="en-US" sz="1200" kern="1200" baseline="0" dirty="0">
                <a:solidFill>
                  <a:schemeClr val="tx1"/>
                </a:solidFill>
                <a:latin typeface="+mn-lt"/>
                <a:ea typeface="+mn-ea"/>
                <a:cs typeface="+mn-cs"/>
              </a:rPr>
              <a:t>(0) . It is used only when Tomcat is launched with</a:t>
            </a:r>
          </a:p>
          <a:p>
            <a:r>
              <a:rPr lang="en-US" sz="1200" kern="1200" baseline="0" dirty="0">
                <a:solidFill>
                  <a:schemeClr val="tx1"/>
                </a:solidFill>
                <a:latin typeface="+mn-lt"/>
                <a:ea typeface="+mn-ea"/>
                <a:cs typeface="+mn-cs"/>
              </a:rPr>
              <a:t>the -security command-line parameter.</a:t>
            </a: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catalina.properties</a:t>
            </a:r>
            <a:r>
              <a:rPr lang="en-US" sz="1200" kern="1200" baseline="0" dirty="0">
                <a:solidFill>
                  <a:schemeClr val="tx1"/>
                </a:solidFill>
                <a:latin typeface="+mn-lt"/>
                <a:ea typeface="+mn-ea"/>
                <a:cs typeface="+mn-cs"/>
              </a:rPr>
              <a:t> : Contains lists of Java packages that cannot be overridden by executable</a:t>
            </a:r>
          </a:p>
          <a:p>
            <a:r>
              <a:rPr lang="en-US" sz="1200" kern="1200" baseline="0" dirty="0">
                <a:solidFill>
                  <a:schemeClr val="tx1"/>
                </a:solidFill>
                <a:latin typeface="+mn-lt"/>
                <a:ea typeface="+mn-ea"/>
                <a:cs typeface="+mn-cs"/>
              </a:rPr>
              <a:t>Java code in </a:t>
            </a:r>
            <a:r>
              <a:rPr lang="en-US" sz="1200" kern="1200" baseline="0" dirty="0" err="1">
                <a:solidFill>
                  <a:schemeClr val="tx1"/>
                </a:solidFill>
                <a:latin typeface="+mn-lt"/>
                <a:ea typeface="+mn-ea"/>
                <a:cs typeface="+mn-cs"/>
              </a:rPr>
              <a:t>servlets</a:t>
            </a:r>
            <a:r>
              <a:rPr lang="en-US" sz="1200" kern="1200" baseline="0" dirty="0">
                <a:solidFill>
                  <a:schemeClr val="tx1"/>
                </a:solidFill>
                <a:latin typeface="+mn-lt"/>
                <a:ea typeface="+mn-ea"/>
                <a:cs typeface="+mn-cs"/>
              </a:rPr>
              <a:t> or JSPs, such as java.* or </a:t>
            </a:r>
            <a:r>
              <a:rPr lang="en-US" sz="1200" kern="1200" baseline="0" dirty="0" err="1">
                <a:solidFill>
                  <a:schemeClr val="tx1"/>
                </a:solidFill>
                <a:latin typeface="+mn-lt"/>
                <a:ea typeface="+mn-ea"/>
                <a:cs typeface="+mn-cs"/>
              </a:rPr>
              <a:t>org.apache.tomcat</a:t>
            </a:r>
            <a:r>
              <a:rPr lang="en-US" sz="1200" kern="1200" baseline="0" dirty="0">
                <a:solidFill>
                  <a:schemeClr val="tx1"/>
                </a:solidFill>
                <a:latin typeface="+mn-lt"/>
                <a:ea typeface="+mn-ea"/>
                <a:cs typeface="+mn-cs"/>
              </a:rPr>
              <a:t>.* , which could be a</a:t>
            </a:r>
          </a:p>
          <a:p>
            <a:r>
              <a:rPr lang="en-US" sz="1200" kern="1200" baseline="0" dirty="0">
                <a:solidFill>
                  <a:schemeClr val="tx1"/>
                </a:solidFill>
                <a:latin typeface="+mn-lt"/>
                <a:ea typeface="+mn-ea"/>
                <a:cs typeface="+mn-cs"/>
              </a:rPr>
              <a:t>security risk. Also allows the setting to look for common JARs.</a:t>
            </a:r>
          </a:p>
          <a:p>
            <a:r>
              <a:rPr lang="en-US" sz="1200" kern="1200" baseline="0" dirty="0">
                <a:solidFill>
                  <a:schemeClr val="tx1"/>
                </a:solidFill>
                <a:latin typeface="+mn-lt"/>
                <a:ea typeface="+mn-ea"/>
                <a:cs typeface="+mn-cs"/>
              </a:rPr>
              <a:t>context.xml : The common context.xml that is used by all Web applications. By default, this</a:t>
            </a:r>
          </a:p>
          <a:p>
            <a:r>
              <a:rPr lang="en-US" sz="1200" kern="1200" baseline="0" dirty="0">
                <a:solidFill>
                  <a:schemeClr val="tx1"/>
                </a:solidFill>
                <a:latin typeface="+mn-lt"/>
                <a:ea typeface="+mn-ea"/>
                <a:cs typeface="+mn-cs"/>
              </a:rPr>
              <a:t>file is used to set up where to access the web.xml file in Web applications.</a:t>
            </a: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logging.properties</a:t>
            </a:r>
            <a:r>
              <a:rPr lang="en-US" sz="1200" kern="1200" baseline="0" dirty="0">
                <a:solidFill>
                  <a:schemeClr val="tx1"/>
                </a:solidFill>
                <a:latin typeface="+mn-lt"/>
                <a:ea typeface="+mn-ea"/>
                <a:cs typeface="+mn-cs"/>
              </a:rPr>
              <a:t> : The default logging configuration used by the JULI logger. By default, it</a:t>
            </a:r>
          </a:p>
          <a:p>
            <a:r>
              <a:rPr lang="en-US" sz="1200" kern="1200" baseline="0" dirty="0">
                <a:solidFill>
                  <a:schemeClr val="tx1"/>
                </a:solidFill>
                <a:latin typeface="+mn-lt"/>
                <a:ea typeface="+mn-ea"/>
                <a:cs typeface="+mn-cs"/>
              </a:rPr>
              <a:t>uses a </a:t>
            </a:r>
            <a:r>
              <a:rPr lang="en-US" sz="1200" kern="1200" baseline="0" dirty="0" err="1">
                <a:solidFill>
                  <a:schemeClr val="tx1"/>
                </a:solidFill>
                <a:latin typeface="+mn-lt"/>
                <a:ea typeface="+mn-ea"/>
                <a:cs typeface="+mn-cs"/>
              </a:rPr>
              <a:t>ConsoleHandler</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FileHandler</a:t>
            </a:r>
            <a:r>
              <a:rPr lang="en-US" sz="1200" kern="1200" baseline="0" dirty="0">
                <a:solidFill>
                  <a:schemeClr val="tx1"/>
                </a:solidFill>
                <a:latin typeface="+mn-lt"/>
                <a:ea typeface="+mn-ea"/>
                <a:cs typeface="+mn-cs"/>
              </a:rPr>
              <a:t> and sets up the logging level on a per-application or</a:t>
            </a:r>
          </a:p>
          <a:p>
            <a:r>
              <a:rPr lang="en-US" sz="1200" kern="1200" baseline="0" dirty="0">
                <a:solidFill>
                  <a:schemeClr val="tx1"/>
                </a:solidFill>
                <a:latin typeface="+mn-lt"/>
                <a:ea typeface="+mn-ea"/>
                <a:cs typeface="+mn-cs"/>
              </a:rPr>
              <a:t>package basis.</a:t>
            </a:r>
          </a:p>
          <a:p>
            <a:r>
              <a:rPr lang="en-US" sz="1200" kern="1200" baseline="0" dirty="0">
                <a:solidFill>
                  <a:schemeClr val="tx1"/>
                </a:solidFill>
                <a:latin typeface="+mn-lt"/>
                <a:ea typeface="+mn-ea"/>
                <a:cs typeface="+mn-cs"/>
              </a:rPr>
              <a:t>❑ server.xml : The main configuration file for Tomcat. This file is used by the digester to “build”</a:t>
            </a:r>
          </a:p>
          <a:p>
            <a:r>
              <a:rPr lang="en-US" sz="1200" kern="1200" baseline="0" dirty="0">
                <a:solidFill>
                  <a:schemeClr val="tx1"/>
                </a:solidFill>
                <a:latin typeface="+mn-lt"/>
                <a:ea typeface="+mn-ea"/>
                <a:cs typeface="+mn-cs"/>
              </a:rPr>
              <a:t>the container on startup to your specifications. This file follows the Tomcat architecture and will</a:t>
            </a:r>
          </a:p>
          <a:p>
            <a:r>
              <a:rPr lang="en-US" sz="1200" kern="1200" baseline="0" dirty="0">
                <a:solidFill>
                  <a:schemeClr val="tx1"/>
                </a:solidFill>
                <a:latin typeface="+mn-lt"/>
                <a:ea typeface="+mn-ea"/>
                <a:cs typeface="+mn-cs"/>
              </a:rPr>
              <a:t>be discussed in more detail later in this chapter.</a:t>
            </a:r>
          </a:p>
          <a:p>
            <a:r>
              <a:rPr lang="en-US" sz="1200" kern="1200" baseline="0" dirty="0">
                <a:solidFill>
                  <a:schemeClr val="tx1"/>
                </a:solidFill>
                <a:latin typeface="+mn-lt"/>
                <a:ea typeface="+mn-ea"/>
                <a:cs typeface="+mn-cs"/>
              </a:rPr>
              <a:t>❑ tomcat-users.xml : Used for security to access the Tomcat administration applications. It is</a:t>
            </a:r>
          </a:p>
          <a:p>
            <a:r>
              <a:rPr lang="en-US" sz="1200" kern="1200" baseline="0" dirty="0">
                <a:solidFill>
                  <a:schemeClr val="tx1"/>
                </a:solidFill>
                <a:latin typeface="+mn-lt"/>
                <a:ea typeface="+mn-ea"/>
                <a:cs typeface="+mn-cs"/>
              </a:rPr>
              <a:t>used with the default </a:t>
            </a:r>
            <a:r>
              <a:rPr lang="en-US" sz="1200" kern="1200" baseline="0" dirty="0" err="1">
                <a:solidFill>
                  <a:schemeClr val="tx1"/>
                </a:solidFill>
                <a:latin typeface="+mn-lt"/>
                <a:ea typeface="+mn-ea"/>
                <a:cs typeface="+mn-cs"/>
              </a:rPr>
              <a:t>UserDatabase</a:t>
            </a:r>
            <a:r>
              <a:rPr lang="en-US" sz="1200" kern="1200" baseline="0" dirty="0">
                <a:solidFill>
                  <a:schemeClr val="tx1"/>
                </a:solidFill>
                <a:latin typeface="+mn-lt"/>
                <a:ea typeface="+mn-ea"/>
                <a:cs typeface="+mn-cs"/>
              </a:rPr>
              <a:t> Realm as referenced in server.xml . All credentials are</a:t>
            </a:r>
          </a:p>
          <a:p>
            <a:r>
              <a:rPr lang="en-US" sz="1200" kern="1200" baseline="0" dirty="0">
                <a:solidFill>
                  <a:schemeClr val="tx1"/>
                </a:solidFill>
                <a:latin typeface="+mn-lt"/>
                <a:ea typeface="+mn-ea"/>
                <a:cs typeface="+mn-cs"/>
              </a:rPr>
              <a:t>commented by default and should be changed if uncommented. The Tomcat Administration</a:t>
            </a:r>
          </a:p>
          <a:p>
            <a:r>
              <a:rPr lang="en-US" sz="1200" kern="1200" baseline="0" dirty="0">
                <a:solidFill>
                  <a:schemeClr val="tx1"/>
                </a:solidFill>
                <a:latin typeface="+mn-lt"/>
                <a:ea typeface="+mn-ea"/>
                <a:cs typeface="+mn-cs"/>
              </a:rPr>
              <a:t>application isn’t accessible until entries are uncommented or placed into this file.</a:t>
            </a:r>
          </a:p>
          <a:p>
            <a:r>
              <a:rPr lang="en-US" sz="1200" kern="1200" baseline="0" dirty="0">
                <a:solidFill>
                  <a:schemeClr val="tx1"/>
                </a:solidFill>
                <a:latin typeface="+mn-lt"/>
                <a:ea typeface="+mn-ea"/>
                <a:cs typeface="+mn-cs"/>
              </a:rPr>
              <a:t>❑ web.xml : The default web.xml file that is used by all Web applications. This web.xml sets up</a:t>
            </a:r>
          </a:p>
          <a:p>
            <a:r>
              <a:rPr lang="en-US" sz="1200" kern="1200" baseline="0" dirty="0">
                <a:solidFill>
                  <a:schemeClr val="tx1"/>
                </a:solidFill>
                <a:latin typeface="+mn-lt"/>
                <a:ea typeface="+mn-ea"/>
                <a:cs typeface="+mn-cs"/>
              </a:rPr>
              <a:t>the </a:t>
            </a:r>
            <a:r>
              <a:rPr lang="en-US" sz="1200" kern="1200" baseline="0" dirty="0" err="1">
                <a:solidFill>
                  <a:schemeClr val="tx1"/>
                </a:solidFill>
                <a:latin typeface="+mn-lt"/>
                <a:ea typeface="+mn-ea"/>
                <a:cs typeface="+mn-cs"/>
              </a:rPr>
              <a:t>JSPServlet</a:t>
            </a:r>
            <a:r>
              <a:rPr lang="en-US" sz="1200" kern="1200" baseline="0" dirty="0">
                <a:solidFill>
                  <a:schemeClr val="tx1"/>
                </a:solidFill>
                <a:latin typeface="+mn-lt"/>
                <a:ea typeface="+mn-ea"/>
                <a:cs typeface="+mn-cs"/>
              </a:rPr>
              <a:t> to allow your applications to handle JSPs and a default </a:t>
            </a:r>
            <a:r>
              <a:rPr lang="en-US" sz="1200" kern="1200" baseline="0" dirty="0" err="1">
                <a:solidFill>
                  <a:schemeClr val="tx1"/>
                </a:solidFill>
                <a:latin typeface="+mn-lt"/>
                <a:ea typeface="+mn-ea"/>
                <a:cs typeface="+mn-cs"/>
              </a:rPr>
              <a:t>servlet</a:t>
            </a:r>
            <a:r>
              <a:rPr lang="en-US" sz="1200" kern="1200" baseline="0" dirty="0">
                <a:solidFill>
                  <a:schemeClr val="tx1"/>
                </a:solidFill>
                <a:latin typeface="+mn-lt"/>
                <a:ea typeface="+mn-ea"/>
                <a:cs typeface="+mn-cs"/>
              </a:rPr>
              <a:t> to handle static</a:t>
            </a:r>
          </a:p>
          <a:p>
            <a:r>
              <a:rPr lang="en-US" sz="1200" kern="1200" baseline="0" dirty="0">
                <a:solidFill>
                  <a:schemeClr val="tx1"/>
                </a:solidFill>
                <a:latin typeface="+mn-lt"/>
                <a:ea typeface="+mn-ea"/>
                <a:cs typeface="+mn-cs"/>
              </a:rPr>
              <a:t>resources and HTML files. It also sets up the default session timeout and welcome files such as</a:t>
            </a:r>
          </a:p>
          <a:p>
            <a:r>
              <a:rPr lang="en-US" sz="1200" kern="1200" baseline="0" dirty="0">
                <a:solidFill>
                  <a:schemeClr val="tx1"/>
                </a:solidFill>
                <a:latin typeface="+mn-lt"/>
                <a:ea typeface="+mn-ea"/>
                <a:cs typeface="+mn-cs"/>
              </a:rPr>
              <a:t>index.jsp , index.htm , and index.html ; and it sets up default MIME types for the most</a:t>
            </a:r>
          </a:p>
          <a:p>
            <a:r>
              <a:rPr lang="en-US" sz="1200" kern="1200" baseline="0" dirty="0">
                <a:solidFill>
                  <a:schemeClr val="tx1"/>
                </a:solidFill>
                <a:latin typeface="+mn-lt"/>
                <a:ea typeface="+mn-ea"/>
                <a:cs typeface="+mn-cs"/>
              </a:rPr>
              <a:t>common extensions.</a:t>
            </a:r>
            <a:endParaRPr lang="en-US" dirty="0"/>
          </a:p>
        </p:txBody>
      </p:sp>
      <p:sp>
        <p:nvSpPr>
          <p:cNvPr id="4" name="Slide Number Placeholder 3"/>
          <p:cNvSpPr>
            <a:spLocks noGrp="1"/>
          </p:cNvSpPr>
          <p:nvPr>
            <p:ph type="sldNum" sz="quarter" idx="10"/>
          </p:nvPr>
        </p:nvSpPr>
        <p:spPr/>
        <p:txBody>
          <a:bodyPr/>
          <a:lstStyle/>
          <a:p>
            <a:fld id="{BB421F66-A71D-4B02-85E4-9A0BAC9F3732}" type="slidenum">
              <a:rPr lang="en-US" smtClean="0"/>
              <a:pPr/>
              <a:t>16</a:t>
            </a:fld>
            <a:endParaRPr lang="en-US"/>
          </a:p>
        </p:txBody>
      </p:sp>
    </p:spTree>
    <p:extLst>
      <p:ext uri="{BB962C8B-B14F-4D97-AF65-F5344CB8AC3E}">
        <p14:creationId xmlns:p14="http://schemas.microsoft.com/office/powerpoint/2010/main" val="2909109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mn-lt"/>
                <a:ea typeface="+mn-ea"/>
                <a:cs typeface="+mn-cs"/>
              </a:rPr>
              <a:t>The following is a list of the files along with a short description of their use.</a:t>
            </a: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catalina.policy</a:t>
            </a:r>
            <a:r>
              <a:rPr lang="en-US" sz="1200" kern="1200" baseline="0" dirty="0">
                <a:solidFill>
                  <a:schemeClr val="tx1"/>
                </a:solidFill>
                <a:latin typeface="+mn-lt"/>
                <a:ea typeface="+mn-ea"/>
                <a:cs typeface="+mn-cs"/>
              </a:rPr>
              <a:t> : Contains the security policy statements that are implemented by the Java</a:t>
            </a:r>
          </a:p>
          <a:p>
            <a:r>
              <a:rPr lang="en-US" sz="1200" kern="1200" baseline="0" dirty="0" err="1">
                <a:solidFill>
                  <a:schemeClr val="tx1"/>
                </a:solidFill>
                <a:latin typeface="+mn-lt"/>
                <a:ea typeface="+mn-ea"/>
                <a:cs typeface="+mn-cs"/>
              </a:rPr>
              <a:t>SecurityManager</a:t>
            </a:r>
            <a:r>
              <a:rPr lang="en-US" sz="1200" kern="1200" baseline="0" dirty="0">
                <a:solidFill>
                  <a:schemeClr val="tx1"/>
                </a:solidFill>
                <a:latin typeface="+mn-lt"/>
                <a:ea typeface="+mn-ea"/>
                <a:cs typeface="+mn-cs"/>
              </a:rPr>
              <a:t>. It replaces the </a:t>
            </a:r>
            <a:r>
              <a:rPr lang="en-US" sz="1200" kern="1200" baseline="0" dirty="0" err="1">
                <a:solidFill>
                  <a:schemeClr val="tx1"/>
                </a:solidFill>
                <a:latin typeface="+mn-lt"/>
                <a:ea typeface="+mn-ea"/>
                <a:cs typeface="+mn-cs"/>
              </a:rPr>
              <a:t>java.policy</a:t>
            </a:r>
            <a:r>
              <a:rPr lang="en-US" sz="1200" kern="1200" baseline="0" dirty="0">
                <a:solidFill>
                  <a:schemeClr val="tx1"/>
                </a:solidFill>
                <a:latin typeface="+mn-lt"/>
                <a:ea typeface="+mn-ea"/>
                <a:cs typeface="+mn-cs"/>
              </a:rPr>
              <a:t> file that came with your Java installation. It</a:t>
            </a:r>
          </a:p>
          <a:p>
            <a:r>
              <a:rPr lang="en-US" sz="1200" kern="1200" baseline="0" dirty="0">
                <a:solidFill>
                  <a:schemeClr val="tx1"/>
                </a:solidFill>
                <a:latin typeface="+mn-lt"/>
                <a:ea typeface="+mn-ea"/>
                <a:cs typeface="+mn-cs"/>
              </a:rPr>
              <a:t>is used to prevent rogue code or JSPs from executing damaging code that can affect the</a:t>
            </a:r>
          </a:p>
          <a:p>
            <a:r>
              <a:rPr lang="en-US" sz="1200" kern="1200" baseline="0" dirty="0">
                <a:solidFill>
                  <a:schemeClr val="tx1"/>
                </a:solidFill>
                <a:latin typeface="+mn-lt"/>
                <a:ea typeface="+mn-ea"/>
                <a:cs typeface="+mn-cs"/>
              </a:rPr>
              <a:t>container with calls such as </a:t>
            </a:r>
            <a:r>
              <a:rPr lang="en-US" sz="1200" kern="1200" baseline="0" dirty="0" err="1">
                <a:solidFill>
                  <a:schemeClr val="tx1"/>
                </a:solidFill>
                <a:latin typeface="+mn-lt"/>
                <a:ea typeface="+mn-ea"/>
                <a:cs typeface="+mn-cs"/>
              </a:rPr>
              <a:t>system.exit</a:t>
            </a:r>
            <a:r>
              <a:rPr lang="en-US" sz="1200" kern="1200" baseline="0" dirty="0">
                <a:solidFill>
                  <a:schemeClr val="tx1"/>
                </a:solidFill>
                <a:latin typeface="+mn-lt"/>
                <a:ea typeface="+mn-ea"/>
                <a:cs typeface="+mn-cs"/>
              </a:rPr>
              <a:t>(0) . It is used only when Tomcat is launched with</a:t>
            </a:r>
          </a:p>
          <a:p>
            <a:r>
              <a:rPr lang="en-US" sz="1200" kern="1200" baseline="0" dirty="0">
                <a:solidFill>
                  <a:schemeClr val="tx1"/>
                </a:solidFill>
                <a:latin typeface="+mn-lt"/>
                <a:ea typeface="+mn-ea"/>
                <a:cs typeface="+mn-cs"/>
              </a:rPr>
              <a:t>the -security command-line parameter.</a:t>
            </a: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catalina.properties</a:t>
            </a:r>
            <a:r>
              <a:rPr lang="en-US" sz="1200" kern="1200" baseline="0" dirty="0">
                <a:solidFill>
                  <a:schemeClr val="tx1"/>
                </a:solidFill>
                <a:latin typeface="+mn-lt"/>
                <a:ea typeface="+mn-ea"/>
                <a:cs typeface="+mn-cs"/>
              </a:rPr>
              <a:t> : Contains lists of Java packages that cannot be overridden by executable</a:t>
            </a:r>
          </a:p>
          <a:p>
            <a:r>
              <a:rPr lang="en-US" sz="1200" kern="1200" baseline="0" dirty="0">
                <a:solidFill>
                  <a:schemeClr val="tx1"/>
                </a:solidFill>
                <a:latin typeface="+mn-lt"/>
                <a:ea typeface="+mn-ea"/>
                <a:cs typeface="+mn-cs"/>
              </a:rPr>
              <a:t>Java code in </a:t>
            </a:r>
            <a:r>
              <a:rPr lang="en-US" sz="1200" kern="1200" baseline="0" dirty="0" err="1">
                <a:solidFill>
                  <a:schemeClr val="tx1"/>
                </a:solidFill>
                <a:latin typeface="+mn-lt"/>
                <a:ea typeface="+mn-ea"/>
                <a:cs typeface="+mn-cs"/>
              </a:rPr>
              <a:t>servlets</a:t>
            </a:r>
            <a:r>
              <a:rPr lang="en-US" sz="1200" kern="1200" baseline="0" dirty="0">
                <a:solidFill>
                  <a:schemeClr val="tx1"/>
                </a:solidFill>
                <a:latin typeface="+mn-lt"/>
                <a:ea typeface="+mn-ea"/>
                <a:cs typeface="+mn-cs"/>
              </a:rPr>
              <a:t> or JSPs, such as java.* or </a:t>
            </a:r>
            <a:r>
              <a:rPr lang="en-US" sz="1200" kern="1200" baseline="0" dirty="0" err="1">
                <a:solidFill>
                  <a:schemeClr val="tx1"/>
                </a:solidFill>
                <a:latin typeface="+mn-lt"/>
                <a:ea typeface="+mn-ea"/>
                <a:cs typeface="+mn-cs"/>
              </a:rPr>
              <a:t>org.apache.tomcat</a:t>
            </a:r>
            <a:r>
              <a:rPr lang="en-US" sz="1200" kern="1200" baseline="0" dirty="0">
                <a:solidFill>
                  <a:schemeClr val="tx1"/>
                </a:solidFill>
                <a:latin typeface="+mn-lt"/>
                <a:ea typeface="+mn-ea"/>
                <a:cs typeface="+mn-cs"/>
              </a:rPr>
              <a:t>.* , which could be a</a:t>
            </a:r>
          </a:p>
          <a:p>
            <a:r>
              <a:rPr lang="en-US" sz="1200" kern="1200" baseline="0" dirty="0">
                <a:solidFill>
                  <a:schemeClr val="tx1"/>
                </a:solidFill>
                <a:latin typeface="+mn-lt"/>
                <a:ea typeface="+mn-ea"/>
                <a:cs typeface="+mn-cs"/>
              </a:rPr>
              <a:t>security risk. Also allows the setting to look for common JARs.</a:t>
            </a:r>
          </a:p>
          <a:p>
            <a:r>
              <a:rPr lang="en-US" sz="1200" kern="1200" baseline="0" dirty="0">
                <a:solidFill>
                  <a:schemeClr val="tx1"/>
                </a:solidFill>
                <a:latin typeface="+mn-lt"/>
                <a:ea typeface="+mn-ea"/>
                <a:cs typeface="+mn-cs"/>
              </a:rPr>
              <a:t>context.xml : The common context.xml that is used by all Web applications. By default, this</a:t>
            </a:r>
          </a:p>
          <a:p>
            <a:r>
              <a:rPr lang="en-US" sz="1200" kern="1200" baseline="0" dirty="0">
                <a:solidFill>
                  <a:schemeClr val="tx1"/>
                </a:solidFill>
                <a:latin typeface="+mn-lt"/>
                <a:ea typeface="+mn-ea"/>
                <a:cs typeface="+mn-cs"/>
              </a:rPr>
              <a:t>file is used to set up where to access the web.xml file in Web applications.</a:t>
            </a: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logging.properties</a:t>
            </a:r>
            <a:r>
              <a:rPr lang="en-US" sz="1200" kern="1200" baseline="0" dirty="0">
                <a:solidFill>
                  <a:schemeClr val="tx1"/>
                </a:solidFill>
                <a:latin typeface="+mn-lt"/>
                <a:ea typeface="+mn-ea"/>
                <a:cs typeface="+mn-cs"/>
              </a:rPr>
              <a:t> : The default logging configuration used by the JULI logger. By default, it</a:t>
            </a:r>
          </a:p>
          <a:p>
            <a:r>
              <a:rPr lang="en-US" sz="1200" kern="1200" baseline="0" dirty="0">
                <a:solidFill>
                  <a:schemeClr val="tx1"/>
                </a:solidFill>
                <a:latin typeface="+mn-lt"/>
                <a:ea typeface="+mn-ea"/>
                <a:cs typeface="+mn-cs"/>
              </a:rPr>
              <a:t>uses a </a:t>
            </a:r>
            <a:r>
              <a:rPr lang="en-US" sz="1200" kern="1200" baseline="0" dirty="0" err="1">
                <a:solidFill>
                  <a:schemeClr val="tx1"/>
                </a:solidFill>
                <a:latin typeface="+mn-lt"/>
                <a:ea typeface="+mn-ea"/>
                <a:cs typeface="+mn-cs"/>
              </a:rPr>
              <a:t>ConsoleHandler</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FileHandler</a:t>
            </a:r>
            <a:r>
              <a:rPr lang="en-US" sz="1200" kern="1200" baseline="0" dirty="0">
                <a:solidFill>
                  <a:schemeClr val="tx1"/>
                </a:solidFill>
                <a:latin typeface="+mn-lt"/>
                <a:ea typeface="+mn-ea"/>
                <a:cs typeface="+mn-cs"/>
              </a:rPr>
              <a:t> and sets up the logging level on a per-application or</a:t>
            </a:r>
          </a:p>
          <a:p>
            <a:r>
              <a:rPr lang="en-US" sz="1200" kern="1200" baseline="0" dirty="0">
                <a:solidFill>
                  <a:schemeClr val="tx1"/>
                </a:solidFill>
                <a:latin typeface="+mn-lt"/>
                <a:ea typeface="+mn-ea"/>
                <a:cs typeface="+mn-cs"/>
              </a:rPr>
              <a:t>package basis.</a:t>
            </a:r>
          </a:p>
          <a:p>
            <a:r>
              <a:rPr lang="en-US" sz="1200" kern="1200" baseline="0" dirty="0">
                <a:solidFill>
                  <a:schemeClr val="tx1"/>
                </a:solidFill>
                <a:latin typeface="+mn-lt"/>
                <a:ea typeface="+mn-ea"/>
                <a:cs typeface="+mn-cs"/>
              </a:rPr>
              <a:t>❑ server.xml : The main configuration file for Tomcat. This file is used by the digester to “build”</a:t>
            </a:r>
          </a:p>
          <a:p>
            <a:r>
              <a:rPr lang="en-US" sz="1200" kern="1200" baseline="0" dirty="0">
                <a:solidFill>
                  <a:schemeClr val="tx1"/>
                </a:solidFill>
                <a:latin typeface="+mn-lt"/>
                <a:ea typeface="+mn-ea"/>
                <a:cs typeface="+mn-cs"/>
              </a:rPr>
              <a:t>the container on startup to your specifications. This file follows the Tomcat architecture and will</a:t>
            </a:r>
          </a:p>
          <a:p>
            <a:r>
              <a:rPr lang="en-US" sz="1200" kern="1200" baseline="0" dirty="0">
                <a:solidFill>
                  <a:schemeClr val="tx1"/>
                </a:solidFill>
                <a:latin typeface="+mn-lt"/>
                <a:ea typeface="+mn-ea"/>
                <a:cs typeface="+mn-cs"/>
              </a:rPr>
              <a:t>be discussed in more detail later in this chapter.</a:t>
            </a:r>
          </a:p>
          <a:p>
            <a:r>
              <a:rPr lang="en-US" sz="1200" kern="1200" baseline="0" dirty="0">
                <a:solidFill>
                  <a:schemeClr val="tx1"/>
                </a:solidFill>
                <a:latin typeface="+mn-lt"/>
                <a:ea typeface="+mn-ea"/>
                <a:cs typeface="+mn-cs"/>
              </a:rPr>
              <a:t>❑ tomcat-users.xml : Used for security to access the Tomcat administration applications. It is</a:t>
            </a:r>
          </a:p>
          <a:p>
            <a:r>
              <a:rPr lang="en-US" sz="1200" kern="1200" baseline="0" dirty="0">
                <a:solidFill>
                  <a:schemeClr val="tx1"/>
                </a:solidFill>
                <a:latin typeface="+mn-lt"/>
                <a:ea typeface="+mn-ea"/>
                <a:cs typeface="+mn-cs"/>
              </a:rPr>
              <a:t>used with the default </a:t>
            </a:r>
            <a:r>
              <a:rPr lang="en-US" sz="1200" kern="1200" baseline="0" dirty="0" err="1">
                <a:solidFill>
                  <a:schemeClr val="tx1"/>
                </a:solidFill>
                <a:latin typeface="+mn-lt"/>
                <a:ea typeface="+mn-ea"/>
                <a:cs typeface="+mn-cs"/>
              </a:rPr>
              <a:t>UserDatabase</a:t>
            </a:r>
            <a:r>
              <a:rPr lang="en-US" sz="1200" kern="1200" baseline="0" dirty="0">
                <a:solidFill>
                  <a:schemeClr val="tx1"/>
                </a:solidFill>
                <a:latin typeface="+mn-lt"/>
                <a:ea typeface="+mn-ea"/>
                <a:cs typeface="+mn-cs"/>
              </a:rPr>
              <a:t> Realm as referenced in server.xml . All credentials are</a:t>
            </a:r>
          </a:p>
          <a:p>
            <a:r>
              <a:rPr lang="en-US" sz="1200" kern="1200" baseline="0" dirty="0">
                <a:solidFill>
                  <a:schemeClr val="tx1"/>
                </a:solidFill>
                <a:latin typeface="+mn-lt"/>
                <a:ea typeface="+mn-ea"/>
                <a:cs typeface="+mn-cs"/>
              </a:rPr>
              <a:t>commented by default and should be changed if uncommented. The Tomcat Administration</a:t>
            </a:r>
          </a:p>
          <a:p>
            <a:r>
              <a:rPr lang="en-US" sz="1200" kern="1200" baseline="0" dirty="0">
                <a:solidFill>
                  <a:schemeClr val="tx1"/>
                </a:solidFill>
                <a:latin typeface="+mn-lt"/>
                <a:ea typeface="+mn-ea"/>
                <a:cs typeface="+mn-cs"/>
              </a:rPr>
              <a:t>application isn’t accessible until entries are uncommented or placed into this file.</a:t>
            </a:r>
          </a:p>
          <a:p>
            <a:r>
              <a:rPr lang="en-US" sz="1200" kern="1200" baseline="0" dirty="0">
                <a:solidFill>
                  <a:schemeClr val="tx1"/>
                </a:solidFill>
                <a:latin typeface="+mn-lt"/>
                <a:ea typeface="+mn-ea"/>
                <a:cs typeface="+mn-cs"/>
              </a:rPr>
              <a:t>❑ web.xml : The default web.xml file that is used by all Web applications. This web.xml sets up</a:t>
            </a:r>
          </a:p>
          <a:p>
            <a:r>
              <a:rPr lang="en-US" sz="1200" kern="1200" baseline="0" dirty="0">
                <a:solidFill>
                  <a:schemeClr val="tx1"/>
                </a:solidFill>
                <a:latin typeface="+mn-lt"/>
                <a:ea typeface="+mn-ea"/>
                <a:cs typeface="+mn-cs"/>
              </a:rPr>
              <a:t>the </a:t>
            </a:r>
            <a:r>
              <a:rPr lang="en-US" sz="1200" kern="1200" baseline="0" dirty="0" err="1">
                <a:solidFill>
                  <a:schemeClr val="tx1"/>
                </a:solidFill>
                <a:latin typeface="+mn-lt"/>
                <a:ea typeface="+mn-ea"/>
                <a:cs typeface="+mn-cs"/>
              </a:rPr>
              <a:t>JSPServlet</a:t>
            </a:r>
            <a:r>
              <a:rPr lang="en-US" sz="1200" kern="1200" baseline="0" dirty="0">
                <a:solidFill>
                  <a:schemeClr val="tx1"/>
                </a:solidFill>
                <a:latin typeface="+mn-lt"/>
                <a:ea typeface="+mn-ea"/>
                <a:cs typeface="+mn-cs"/>
              </a:rPr>
              <a:t> to allow your applications to handle JSPs and a default </a:t>
            </a:r>
            <a:r>
              <a:rPr lang="en-US" sz="1200" kern="1200" baseline="0" dirty="0" err="1">
                <a:solidFill>
                  <a:schemeClr val="tx1"/>
                </a:solidFill>
                <a:latin typeface="+mn-lt"/>
                <a:ea typeface="+mn-ea"/>
                <a:cs typeface="+mn-cs"/>
              </a:rPr>
              <a:t>servlet</a:t>
            </a:r>
            <a:r>
              <a:rPr lang="en-US" sz="1200" kern="1200" baseline="0" dirty="0">
                <a:solidFill>
                  <a:schemeClr val="tx1"/>
                </a:solidFill>
                <a:latin typeface="+mn-lt"/>
                <a:ea typeface="+mn-ea"/>
                <a:cs typeface="+mn-cs"/>
              </a:rPr>
              <a:t> to handle static</a:t>
            </a:r>
          </a:p>
          <a:p>
            <a:r>
              <a:rPr lang="en-US" sz="1200" kern="1200" baseline="0" dirty="0">
                <a:solidFill>
                  <a:schemeClr val="tx1"/>
                </a:solidFill>
                <a:latin typeface="+mn-lt"/>
                <a:ea typeface="+mn-ea"/>
                <a:cs typeface="+mn-cs"/>
              </a:rPr>
              <a:t>resources and HTML files. It also sets up the default session timeout and welcome files such as</a:t>
            </a:r>
          </a:p>
          <a:p>
            <a:r>
              <a:rPr lang="en-US" sz="1200" kern="1200" baseline="0" dirty="0">
                <a:solidFill>
                  <a:schemeClr val="tx1"/>
                </a:solidFill>
                <a:latin typeface="+mn-lt"/>
                <a:ea typeface="+mn-ea"/>
                <a:cs typeface="+mn-cs"/>
              </a:rPr>
              <a:t>index.jsp , index.htm , and index.html ; and it sets up default MIME types for the most</a:t>
            </a:r>
          </a:p>
          <a:p>
            <a:r>
              <a:rPr lang="en-US" sz="1200" kern="1200" baseline="0" dirty="0">
                <a:solidFill>
                  <a:schemeClr val="tx1"/>
                </a:solidFill>
                <a:latin typeface="+mn-lt"/>
                <a:ea typeface="+mn-ea"/>
                <a:cs typeface="+mn-cs"/>
              </a:rPr>
              <a:t>common extensions.</a:t>
            </a:r>
            <a:endParaRPr lang="en-US" dirty="0"/>
          </a:p>
        </p:txBody>
      </p:sp>
      <p:sp>
        <p:nvSpPr>
          <p:cNvPr id="4" name="Slide Number Placeholder 3"/>
          <p:cNvSpPr>
            <a:spLocks noGrp="1"/>
          </p:cNvSpPr>
          <p:nvPr>
            <p:ph type="sldNum" sz="quarter" idx="10"/>
          </p:nvPr>
        </p:nvSpPr>
        <p:spPr/>
        <p:txBody>
          <a:bodyPr/>
          <a:lstStyle/>
          <a:p>
            <a:fld id="{BB421F66-A71D-4B02-85E4-9A0BAC9F3732}" type="slidenum">
              <a:rPr lang="en-US" smtClean="0"/>
              <a:pPr/>
              <a:t>17</a:t>
            </a:fld>
            <a:endParaRPr lang="en-US"/>
          </a:p>
        </p:txBody>
      </p:sp>
    </p:spTree>
    <p:extLst>
      <p:ext uri="{BB962C8B-B14F-4D97-AF65-F5344CB8AC3E}">
        <p14:creationId xmlns:p14="http://schemas.microsoft.com/office/powerpoint/2010/main" val="964021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mn-lt"/>
                <a:ea typeface="+mn-ea"/>
                <a:cs typeface="+mn-cs"/>
              </a:rPr>
              <a:t>The following is a list of the files along with a short description of their use.</a:t>
            </a: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catalina.policy</a:t>
            </a:r>
            <a:r>
              <a:rPr lang="en-US" sz="1200" kern="1200" baseline="0" dirty="0">
                <a:solidFill>
                  <a:schemeClr val="tx1"/>
                </a:solidFill>
                <a:latin typeface="+mn-lt"/>
                <a:ea typeface="+mn-ea"/>
                <a:cs typeface="+mn-cs"/>
              </a:rPr>
              <a:t> : Contains the security policy statements that are implemented by the Java</a:t>
            </a:r>
          </a:p>
          <a:p>
            <a:r>
              <a:rPr lang="en-US" sz="1200" kern="1200" baseline="0" dirty="0" err="1">
                <a:solidFill>
                  <a:schemeClr val="tx1"/>
                </a:solidFill>
                <a:latin typeface="+mn-lt"/>
                <a:ea typeface="+mn-ea"/>
                <a:cs typeface="+mn-cs"/>
              </a:rPr>
              <a:t>SecurityManager</a:t>
            </a:r>
            <a:r>
              <a:rPr lang="en-US" sz="1200" kern="1200" baseline="0" dirty="0">
                <a:solidFill>
                  <a:schemeClr val="tx1"/>
                </a:solidFill>
                <a:latin typeface="+mn-lt"/>
                <a:ea typeface="+mn-ea"/>
                <a:cs typeface="+mn-cs"/>
              </a:rPr>
              <a:t>. It replaces the </a:t>
            </a:r>
            <a:r>
              <a:rPr lang="en-US" sz="1200" kern="1200" baseline="0" dirty="0" err="1">
                <a:solidFill>
                  <a:schemeClr val="tx1"/>
                </a:solidFill>
                <a:latin typeface="+mn-lt"/>
                <a:ea typeface="+mn-ea"/>
                <a:cs typeface="+mn-cs"/>
              </a:rPr>
              <a:t>java.policy</a:t>
            </a:r>
            <a:r>
              <a:rPr lang="en-US" sz="1200" kern="1200" baseline="0" dirty="0">
                <a:solidFill>
                  <a:schemeClr val="tx1"/>
                </a:solidFill>
                <a:latin typeface="+mn-lt"/>
                <a:ea typeface="+mn-ea"/>
                <a:cs typeface="+mn-cs"/>
              </a:rPr>
              <a:t> file that came with your Java installation. It</a:t>
            </a:r>
          </a:p>
          <a:p>
            <a:r>
              <a:rPr lang="en-US" sz="1200" kern="1200" baseline="0" dirty="0">
                <a:solidFill>
                  <a:schemeClr val="tx1"/>
                </a:solidFill>
                <a:latin typeface="+mn-lt"/>
                <a:ea typeface="+mn-ea"/>
                <a:cs typeface="+mn-cs"/>
              </a:rPr>
              <a:t>is used to prevent rogue code or JSPs from executing damaging code that can affect the</a:t>
            </a:r>
          </a:p>
          <a:p>
            <a:r>
              <a:rPr lang="en-US" sz="1200" kern="1200" baseline="0" dirty="0">
                <a:solidFill>
                  <a:schemeClr val="tx1"/>
                </a:solidFill>
                <a:latin typeface="+mn-lt"/>
                <a:ea typeface="+mn-ea"/>
                <a:cs typeface="+mn-cs"/>
              </a:rPr>
              <a:t>container with calls such as </a:t>
            </a:r>
            <a:r>
              <a:rPr lang="en-US" sz="1200" kern="1200" baseline="0" dirty="0" err="1">
                <a:solidFill>
                  <a:schemeClr val="tx1"/>
                </a:solidFill>
                <a:latin typeface="+mn-lt"/>
                <a:ea typeface="+mn-ea"/>
                <a:cs typeface="+mn-cs"/>
              </a:rPr>
              <a:t>system.exit</a:t>
            </a:r>
            <a:r>
              <a:rPr lang="en-US" sz="1200" kern="1200" baseline="0" dirty="0">
                <a:solidFill>
                  <a:schemeClr val="tx1"/>
                </a:solidFill>
                <a:latin typeface="+mn-lt"/>
                <a:ea typeface="+mn-ea"/>
                <a:cs typeface="+mn-cs"/>
              </a:rPr>
              <a:t>(0) . It is used only when Tomcat is launched with</a:t>
            </a:r>
          </a:p>
          <a:p>
            <a:r>
              <a:rPr lang="en-US" sz="1200" kern="1200" baseline="0" dirty="0">
                <a:solidFill>
                  <a:schemeClr val="tx1"/>
                </a:solidFill>
                <a:latin typeface="+mn-lt"/>
                <a:ea typeface="+mn-ea"/>
                <a:cs typeface="+mn-cs"/>
              </a:rPr>
              <a:t>the -security command-line parameter.</a:t>
            </a: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catalina.properties</a:t>
            </a:r>
            <a:r>
              <a:rPr lang="en-US" sz="1200" kern="1200" baseline="0" dirty="0">
                <a:solidFill>
                  <a:schemeClr val="tx1"/>
                </a:solidFill>
                <a:latin typeface="+mn-lt"/>
                <a:ea typeface="+mn-ea"/>
                <a:cs typeface="+mn-cs"/>
              </a:rPr>
              <a:t> : Contains lists of Java packages that cannot be overridden by executable</a:t>
            </a:r>
          </a:p>
          <a:p>
            <a:r>
              <a:rPr lang="en-US" sz="1200" kern="1200" baseline="0" dirty="0">
                <a:solidFill>
                  <a:schemeClr val="tx1"/>
                </a:solidFill>
                <a:latin typeface="+mn-lt"/>
                <a:ea typeface="+mn-ea"/>
                <a:cs typeface="+mn-cs"/>
              </a:rPr>
              <a:t>Java code in </a:t>
            </a:r>
            <a:r>
              <a:rPr lang="en-US" sz="1200" kern="1200" baseline="0" dirty="0" err="1">
                <a:solidFill>
                  <a:schemeClr val="tx1"/>
                </a:solidFill>
                <a:latin typeface="+mn-lt"/>
                <a:ea typeface="+mn-ea"/>
                <a:cs typeface="+mn-cs"/>
              </a:rPr>
              <a:t>servlets</a:t>
            </a:r>
            <a:r>
              <a:rPr lang="en-US" sz="1200" kern="1200" baseline="0" dirty="0">
                <a:solidFill>
                  <a:schemeClr val="tx1"/>
                </a:solidFill>
                <a:latin typeface="+mn-lt"/>
                <a:ea typeface="+mn-ea"/>
                <a:cs typeface="+mn-cs"/>
              </a:rPr>
              <a:t> or JSPs, such as java.* or </a:t>
            </a:r>
            <a:r>
              <a:rPr lang="en-US" sz="1200" kern="1200" baseline="0" dirty="0" err="1">
                <a:solidFill>
                  <a:schemeClr val="tx1"/>
                </a:solidFill>
                <a:latin typeface="+mn-lt"/>
                <a:ea typeface="+mn-ea"/>
                <a:cs typeface="+mn-cs"/>
              </a:rPr>
              <a:t>org.apache.tomcat</a:t>
            </a:r>
            <a:r>
              <a:rPr lang="en-US" sz="1200" kern="1200" baseline="0" dirty="0">
                <a:solidFill>
                  <a:schemeClr val="tx1"/>
                </a:solidFill>
                <a:latin typeface="+mn-lt"/>
                <a:ea typeface="+mn-ea"/>
                <a:cs typeface="+mn-cs"/>
              </a:rPr>
              <a:t>.* , which could be a</a:t>
            </a:r>
          </a:p>
          <a:p>
            <a:r>
              <a:rPr lang="en-US" sz="1200" kern="1200" baseline="0" dirty="0">
                <a:solidFill>
                  <a:schemeClr val="tx1"/>
                </a:solidFill>
                <a:latin typeface="+mn-lt"/>
                <a:ea typeface="+mn-ea"/>
                <a:cs typeface="+mn-cs"/>
              </a:rPr>
              <a:t>security risk. Also allows the setting to look for common JARs.</a:t>
            </a:r>
          </a:p>
          <a:p>
            <a:r>
              <a:rPr lang="en-US" sz="1200" kern="1200" baseline="0" dirty="0">
                <a:solidFill>
                  <a:schemeClr val="tx1"/>
                </a:solidFill>
                <a:latin typeface="+mn-lt"/>
                <a:ea typeface="+mn-ea"/>
                <a:cs typeface="+mn-cs"/>
              </a:rPr>
              <a:t>context.xml : The common context.xml that is used by all Web applications. By default, this</a:t>
            </a:r>
          </a:p>
          <a:p>
            <a:r>
              <a:rPr lang="en-US" sz="1200" kern="1200" baseline="0" dirty="0">
                <a:solidFill>
                  <a:schemeClr val="tx1"/>
                </a:solidFill>
                <a:latin typeface="+mn-lt"/>
                <a:ea typeface="+mn-ea"/>
                <a:cs typeface="+mn-cs"/>
              </a:rPr>
              <a:t>file is used to set up where to access the web.xml file in Web applications.</a:t>
            </a: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logging.properties</a:t>
            </a:r>
            <a:r>
              <a:rPr lang="en-US" sz="1200" kern="1200" baseline="0" dirty="0">
                <a:solidFill>
                  <a:schemeClr val="tx1"/>
                </a:solidFill>
                <a:latin typeface="+mn-lt"/>
                <a:ea typeface="+mn-ea"/>
                <a:cs typeface="+mn-cs"/>
              </a:rPr>
              <a:t> : The default logging configuration used by the JULI logger. By default, it</a:t>
            </a:r>
          </a:p>
          <a:p>
            <a:r>
              <a:rPr lang="en-US" sz="1200" kern="1200" baseline="0" dirty="0">
                <a:solidFill>
                  <a:schemeClr val="tx1"/>
                </a:solidFill>
                <a:latin typeface="+mn-lt"/>
                <a:ea typeface="+mn-ea"/>
                <a:cs typeface="+mn-cs"/>
              </a:rPr>
              <a:t>uses a </a:t>
            </a:r>
            <a:r>
              <a:rPr lang="en-US" sz="1200" kern="1200" baseline="0" dirty="0" err="1">
                <a:solidFill>
                  <a:schemeClr val="tx1"/>
                </a:solidFill>
                <a:latin typeface="+mn-lt"/>
                <a:ea typeface="+mn-ea"/>
                <a:cs typeface="+mn-cs"/>
              </a:rPr>
              <a:t>ConsoleHandler</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FileHandler</a:t>
            </a:r>
            <a:r>
              <a:rPr lang="en-US" sz="1200" kern="1200" baseline="0" dirty="0">
                <a:solidFill>
                  <a:schemeClr val="tx1"/>
                </a:solidFill>
                <a:latin typeface="+mn-lt"/>
                <a:ea typeface="+mn-ea"/>
                <a:cs typeface="+mn-cs"/>
              </a:rPr>
              <a:t> and sets up the logging level on a per-application or</a:t>
            </a:r>
          </a:p>
          <a:p>
            <a:r>
              <a:rPr lang="en-US" sz="1200" kern="1200" baseline="0" dirty="0">
                <a:solidFill>
                  <a:schemeClr val="tx1"/>
                </a:solidFill>
                <a:latin typeface="+mn-lt"/>
                <a:ea typeface="+mn-ea"/>
                <a:cs typeface="+mn-cs"/>
              </a:rPr>
              <a:t>package basis.</a:t>
            </a:r>
          </a:p>
          <a:p>
            <a:r>
              <a:rPr lang="en-US" sz="1200" kern="1200" baseline="0" dirty="0">
                <a:solidFill>
                  <a:schemeClr val="tx1"/>
                </a:solidFill>
                <a:latin typeface="+mn-lt"/>
                <a:ea typeface="+mn-ea"/>
                <a:cs typeface="+mn-cs"/>
              </a:rPr>
              <a:t>❑ server.xml : The main configuration file for Tomcat. This file is used by the digester to “build”</a:t>
            </a:r>
          </a:p>
          <a:p>
            <a:r>
              <a:rPr lang="en-US" sz="1200" kern="1200" baseline="0" dirty="0">
                <a:solidFill>
                  <a:schemeClr val="tx1"/>
                </a:solidFill>
                <a:latin typeface="+mn-lt"/>
                <a:ea typeface="+mn-ea"/>
                <a:cs typeface="+mn-cs"/>
              </a:rPr>
              <a:t>the container on startup to your specifications. This file follows the Tomcat architecture and will</a:t>
            </a:r>
          </a:p>
          <a:p>
            <a:r>
              <a:rPr lang="en-US" sz="1200" kern="1200" baseline="0" dirty="0">
                <a:solidFill>
                  <a:schemeClr val="tx1"/>
                </a:solidFill>
                <a:latin typeface="+mn-lt"/>
                <a:ea typeface="+mn-ea"/>
                <a:cs typeface="+mn-cs"/>
              </a:rPr>
              <a:t>be discussed in more detail later in this chapter.</a:t>
            </a:r>
          </a:p>
          <a:p>
            <a:r>
              <a:rPr lang="en-US" sz="1200" kern="1200" baseline="0" dirty="0">
                <a:solidFill>
                  <a:schemeClr val="tx1"/>
                </a:solidFill>
                <a:latin typeface="+mn-lt"/>
                <a:ea typeface="+mn-ea"/>
                <a:cs typeface="+mn-cs"/>
              </a:rPr>
              <a:t>❑ tomcat-users.xml : Used for security to access the Tomcat administration applications. It is</a:t>
            </a:r>
          </a:p>
          <a:p>
            <a:r>
              <a:rPr lang="en-US" sz="1200" kern="1200" baseline="0" dirty="0">
                <a:solidFill>
                  <a:schemeClr val="tx1"/>
                </a:solidFill>
                <a:latin typeface="+mn-lt"/>
                <a:ea typeface="+mn-ea"/>
                <a:cs typeface="+mn-cs"/>
              </a:rPr>
              <a:t>used with the default </a:t>
            </a:r>
            <a:r>
              <a:rPr lang="en-US" sz="1200" kern="1200" baseline="0" dirty="0" err="1">
                <a:solidFill>
                  <a:schemeClr val="tx1"/>
                </a:solidFill>
                <a:latin typeface="+mn-lt"/>
                <a:ea typeface="+mn-ea"/>
                <a:cs typeface="+mn-cs"/>
              </a:rPr>
              <a:t>UserDatabase</a:t>
            </a:r>
            <a:r>
              <a:rPr lang="en-US" sz="1200" kern="1200" baseline="0" dirty="0">
                <a:solidFill>
                  <a:schemeClr val="tx1"/>
                </a:solidFill>
                <a:latin typeface="+mn-lt"/>
                <a:ea typeface="+mn-ea"/>
                <a:cs typeface="+mn-cs"/>
              </a:rPr>
              <a:t> Realm as referenced in server.xml . All credentials are</a:t>
            </a:r>
          </a:p>
          <a:p>
            <a:r>
              <a:rPr lang="en-US" sz="1200" kern="1200" baseline="0" dirty="0">
                <a:solidFill>
                  <a:schemeClr val="tx1"/>
                </a:solidFill>
                <a:latin typeface="+mn-lt"/>
                <a:ea typeface="+mn-ea"/>
                <a:cs typeface="+mn-cs"/>
              </a:rPr>
              <a:t>commented by default and should be changed if uncommented. The Tomcat Administration</a:t>
            </a:r>
          </a:p>
          <a:p>
            <a:r>
              <a:rPr lang="en-US" sz="1200" kern="1200" baseline="0" dirty="0">
                <a:solidFill>
                  <a:schemeClr val="tx1"/>
                </a:solidFill>
                <a:latin typeface="+mn-lt"/>
                <a:ea typeface="+mn-ea"/>
                <a:cs typeface="+mn-cs"/>
              </a:rPr>
              <a:t>application isn’t accessible until entries are uncommented or placed into this file.</a:t>
            </a:r>
          </a:p>
          <a:p>
            <a:r>
              <a:rPr lang="en-US" sz="1200" kern="1200" baseline="0" dirty="0">
                <a:solidFill>
                  <a:schemeClr val="tx1"/>
                </a:solidFill>
                <a:latin typeface="+mn-lt"/>
                <a:ea typeface="+mn-ea"/>
                <a:cs typeface="+mn-cs"/>
              </a:rPr>
              <a:t>❑ web.xml : The default web.xml file that is used by all Web applications. This web.xml sets up</a:t>
            </a:r>
          </a:p>
          <a:p>
            <a:r>
              <a:rPr lang="en-US" sz="1200" kern="1200" baseline="0" dirty="0">
                <a:solidFill>
                  <a:schemeClr val="tx1"/>
                </a:solidFill>
                <a:latin typeface="+mn-lt"/>
                <a:ea typeface="+mn-ea"/>
                <a:cs typeface="+mn-cs"/>
              </a:rPr>
              <a:t>the </a:t>
            </a:r>
            <a:r>
              <a:rPr lang="en-US" sz="1200" kern="1200" baseline="0" dirty="0" err="1">
                <a:solidFill>
                  <a:schemeClr val="tx1"/>
                </a:solidFill>
                <a:latin typeface="+mn-lt"/>
                <a:ea typeface="+mn-ea"/>
                <a:cs typeface="+mn-cs"/>
              </a:rPr>
              <a:t>JSPServlet</a:t>
            </a:r>
            <a:r>
              <a:rPr lang="en-US" sz="1200" kern="1200" baseline="0" dirty="0">
                <a:solidFill>
                  <a:schemeClr val="tx1"/>
                </a:solidFill>
                <a:latin typeface="+mn-lt"/>
                <a:ea typeface="+mn-ea"/>
                <a:cs typeface="+mn-cs"/>
              </a:rPr>
              <a:t> to allow your applications to handle JSPs and a default </a:t>
            </a:r>
            <a:r>
              <a:rPr lang="en-US" sz="1200" kern="1200" baseline="0" dirty="0" err="1">
                <a:solidFill>
                  <a:schemeClr val="tx1"/>
                </a:solidFill>
                <a:latin typeface="+mn-lt"/>
                <a:ea typeface="+mn-ea"/>
                <a:cs typeface="+mn-cs"/>
              </a:rPr>
              <a:t>servlet</a:t>
            </a:r>
            <a:r>
              <a:rPr lang="en-US" sz="1200" kern="1200" baseline="0" dirty="0">
                <a:solidFill>
                  <a:schemeClr val="tx1"/>
                </a:solidFill>
                <a:latin typeface="+mn-lt"/>
                <a:ea typeface="+mn-ea"/>
                <a:cs typeface="+mn-cs"/>
              </a:rPr>
              <a:t> to handle static</a:t>
            </a:r>
          </a:p>
          <a:p>
            <a:r>
              <a:rPr lang="en-US" sz="1200" kern="1200" baseline="0" dirty="0">
                <a:solidFill>
                  <a:schemeClr val="tx1"/>
                </a:solidFill>
                <a:latin typeface="+mn-lt"/>
                <a:ea typeface="+mn-ea"/>
                <a:cs typeface="+mn-cs"/>
              </a:rPr>
              <a:t>resources and HTML files. It also sets up the default session timeout and welcome files such as</a:t>
            </a:r>
          </a:p>
          <a:p>
            <a:r>
              <a:rPr lang="en-US" sz="1200" kern="1200" baseline="0" dirty="0">
                <a:solidFill>
                  <a:schemeClr val="tx1"/>
                </a:solidFill>
                <a:latin typeface="+mn-lt"/>
                <a:ea typeface="+mn-ea"/>
                <a:cs typeface="+mn-cs"/>
              </a:rPr>
              <a:t>index.jsp , index.htm , and index.html ; and it sets up default MIME types for the most</a:t>
            </a:r>
          </a:p>
          <a:p>
            <a:r>
              <a:rPr lang="en-US" sz="1200" kern="1200" baseline="0" dirty="0">
                <a:solidFill>
                  <a:schemeClr val="tx1"/>
                </a:solidFill>
                <a:latin typeface="+mn-lt"/>
                <a:ea typeface="+mn-ea"/>
                <a:cs typeface="+mn-cs"/>
              </a:rPr>
              <a:t>common extensions.</a:t>
            </a:r>
            <a:endParaRPr lang="en-US" dirty="0"/>
          </a:p>
        </p:txBody>
      </p:sp>
      <p:sp>
        <p:nvSpPr>
          <p:cNvPr id="4" name="Slide Number Placeholder 3"/>
          <p:cNvSpPr>
            <a:spLocks noGrp="1"/>
          </p:cNvSpPr>
          <p:nvPr>
            <p:ph type="sldNum" sz="quarter" idx="10"/>
          </p:nvPr>
        </p:nvSpPr>
        <p:spPr/>
        <p:txBody>
          <a:bodyPr/>
          <a:lstStyle/>
          <a:p>
            <a:fld id="{BB421F66-A71D-4B02-85E4-9A0BAC9F3732}" type="slidenum">
              <a:rPr lang="en-US" smtClean="0"/>
              <a:pPr/>
              <a:t>18</a:t>
            </a:fld>
            <a:endParaRPr lang="en-US"/>
          </a:p>
        </p:txBody>
      </p:sp>
    </p:spTree>
    <p:extLst>
      <p:ext uri="{BB962C8B-B14F-4D97-AF65-F5344CB8AC3E}">
        <p14:creationId xmlns:p14="http://schemas.microsoft.com/office/powerpoint/2010/main" val="700732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Tomcat comes standard with several applications that reside in this directory:</a:t>
            </a:r>
          </a:p>
          <a:p>
            <a:r>
              <a:rPr lang="en-US" sz="1200" kern="1200" baseline="0" dirty="0">
                <a:solidFill>
                  <a:schemeClr val="tx1"/>
                </a:solidFill>
                <a:latin typeface="+mn-lt"/>
                <a:ea typeface="+mn-ea"/>
                <a:cs typeface="+mn-cs"/>
              </a:rPr>
              <a:t>❑ ROOT : The welcome screen application. This is a special directory that designates the “ / ” root of</a:t>
            </a:r>
          </a:p>
          <a:p>
            <a:r>
              <a:rPr lang="en-US" sz="1200" kern="1200" baseline="0" dirty="0">
                <a:solidFill>
                  <a:schemeClr val="tx1"/>
                </a:solidFill>
                <a:latin typeface="+mn-lt"/>
                <a:ea typeface="+mn-ea"/>
                <a:cs typeface="+mn-cs"/>
              </a:rPr>
              <a:t>your Web container. When you move Tomcat to a production environment you would likely</a:t>
            </a:r>
          </a:p>
          <a:p>
            <a:r>
              <a:rPr lang="en-US" sz="1200" kern="1200" baseline="0" dirty="0">
                <a:solidFill>
                  <a:schemeClr val="tx1"/>
                </a:solidFill>
                <a:latin typeface="+mn-lt"/>
                <a:ea typeface="+mn-ea"/>
                <a:cs typeface="+mn-cs"/>
              </a:rPr>
              <a:t>remove this directory if your application reuses the “ / ” root context.</a:t>
            </a:r>
          </a:p>
          <a:p>
            <a:r>
              <a:rPr lang="en-US" sz="1200" kern="1200" baseline="0" dirty="0">
                <a:solidFill>
                  <a:schemeClr val="tx1"/>
                </a:solidFill>
                <a:latin typeface="+mn-lt"/>
                <a:ea typeface="+mn-ea"/>
                <a:cs typeface="+mn-cs"/>
              </a:rPr>
              <a:t>❑ docs : Contains the Tomcat documentation. It is the same documentation you would find on the</a:t>
            </a:r>
          </a:p>
          <a:p>
            <a:r>
              <a:rPr lang="en-US" sz="1200" kern="1200" baseline="0" dirty="0">
                <a:solidFill>
                  <a:schemeClr val="tx1"/>
                </a:solidFill>
                <a:latin typeface="+mn-lt"/>
                <a:ea typeface="+mn-ea"/>
                <a:cs typeface="+mn-cs"/>
              </a:rPr>
              <a:t>http://tomcat.apache.org/tomcat-6.0-doc Web site.</a:t>
            </a:r>
          </a:p>
          <a:p>
            <a:r>
              <a:rPr lang="en-US" sz="1200" kern="1200" baseline="0" dirty="0">
                <a:solidFill>
                  <a:schemeClr val="tx1"/>
                </a:solidFill>
                <a:latin typeface="+mn-lt"/>
                <a:ea typeface="+mn-ea"/>
                <a:cs typeface="+mn-cs"/>
              </a:rPr>
              <a:t>❑ examples : Contains the JSP and </a:t>
            </a:r>
            <a:r>
              <a:rPr lang="en-US" sz="1200" kern="1200" baseline="0" dirty="0" err="1">
                <a:solidFill>
                  <a:schemeClr val="tx1"/>
                </a:solidFill>
                <a:latin typeface="+mn-lt"/>
                <a:ea typeface="+mn-ea"/>
                <a:cs typeface="+mn-cs"/>
              </a:rPr>
              <a:t>servlet</a:t>
            </a:r>
            <a:r>
              <a:rPr lang="en-US" sz="1200" kern="1200" baseline="0" dirty="0">
                <a:solidFill>
                  <a:schemeClr val="tx1"/>
                </a:solidFill>
                <a:latin typeface="+mn-lt"/>
                <a:ea typeface="+mn-ea"/>
                <a:cs typeface="+mn-cs"/>
              </a:rPr>
              <a:t> examples.</a:t>
            </a:r>
          </a:p>
          <a:p>
            <a:r>
              <a:rPr lang="en-US" sz="1200" kern="1200" baseline="0" dirty="0">
                <a:solidFill>
                  <a:schemeClr val="tx1"/>
                </a:solidFill>
                <a:latin typeface="+mn-lt"/>
                <a:ea typeface="+mn-ea"/>
                <a:cs typeface="+mn-cs"/>
              </a:rPr>
              <a:t>❑ host-manager : An application that allows you to manage the hosts that run in your application.</a:t>
            </a:r>
          </a:p>
          <a:p>
            <a:r>
              <a:rPr lang="en-US" sz="1200" kern="1200" baseline="0" dirty="0">
                <a:solidFill>
                  <a:schemeClr val="tx1"/>
                </a:solidFill>
                <a:latin typeface="+mn-lt"/>
                <a:ea typeface="+mn-ea"/>
                <a:cs typeface="+mn-cs"/>
              </a:rPr>
              <a:t>Accessible from the /host-manager/html URL. It requires that you have set up proper</a:t>
            </a:r>
          </a:p>
          <a:p>
            <a:r>
              <a:rPr lang="en-US" sz="1200" kern="1200" baseline="0" dirty="0">
                <a:solidFill>
                  <a:schemeClr val="tx1"/>
                </a:solidFill>
                <a:latin typeface="+mn-lt"/>
                <a:ea typeface="+mn-ea"/>
                <a:cs typeface="+mn-cs"/>
              </a:rPr>
              <a:t>credentials in the conf/tomcat-users.xml file to access this application.</a:t>
            </a:r>
          </a:p>
          <a:p>
            <a:r>
              <a:rPr lang="en-US" sz="1200" kern="1200" baseline="0" dirty="0">
                <a:solidFill>
                  <a:schemeClr val="tx1"/>
                </a:solidFill>
                <a:latin typeface="+mn-lt"/>
                <a:ea typeface="+mn-ea"/>
                <a:cs typeface="+mn-cs"/>
              </a:rPr>
              <a:t>❑ manager : An application that allows you to manage your applications in Tomcat. From this</a:t>
            </a:r>
          </a:p>
          <a:p>
            <a:r>
              <a:rPr lang="en-US" sz="1200" kern="1200" baseline="0" dirty="0">
                <a:solidFill>
                  <a:schemeClr val="tx1"/>
                </a:solidFill>
                <a:latin typeface="+mn-lt"/>
                <a:ea typeface="+mn-ea"/>
                <a:cs typeface="+mn-cs"/>
              </a:rPr>
              <a:t>application you can start, stop, reload, deploy, and </a:t>
            </a:r>
            <a:r>
              <a:rPr lang="en-US" sz="1200" kern="1200" baseline="0" dirty="0" err="1">
                <a:solidFill>
                  <a:schemeClr val="tx1"/>
                </a:solidFill>
                <a:latin typeface="+mn-lt"/>
                <a:ea typeface="+mn-ea"/>
                <a:cs typeface="+mn-cs"/>
              </a:rPr>
              <a:t>undeploy</a:t>
            </a:r>
            <a:r>
              <a:rPr lang="en-US" sz="1200" kern="1200" baseline="0" dirty="0">
                <a:solidFill>
                  <a:schemeClr val="tx1"/>
                </a:solidFill>
                <a:latin typeface="+mn-lt"/>
                <a:ea typeface="+mn-ea"/>
                <a:cs typeface="+mn-cs"/>
              </a:rPr>
              <a:t> your applications. It is accessible</a:t>
            </a:r>
          </a:p>
          <a:p>
            <a:r>
              <a:rPr lang="en-US" sz="1200" kern="1200" baseline="0" dirty="0">
                <a:solidFill>
                  <a:schemeClr val="tx1"/>
                </a:solidFill>
                <a:latin typeface="+mn-lt"/>
                <a:ea typeface="+mn-ea"/>
                <a:cs typeface="+mn-cs"/>
              </a:rPr>
              <a:t>from the /manager/html URL. It requires that you have set up proper credentials in the</a:t>
            </a:r>
          </a:p>
          <a:p>
            <a:r>
              <a:rPr lang="en-US" sz="1200" kern="1200" baseline="0" dirty="0">
                <a:solidFill>
                  <a:schemeClr val="tx1"/>
                </a:solidFill>
                <a:latin typeface="+mn-lt"/>
                <a:ea typeface="+mn-ea"/>
                <a:cs typeface="+mn-cs"/>
              </a:rPr>
              <a:t>conf/tomcat-users.xml file to access this application.</a:t>
            </a:r>
            <a:endParaRPr lang="en-US" dirty="0"/>
          </a:p>
        </p:txBody>
      </p:sp>
      <p:sp>
        <p:nvSpPr>
          <p:cNvPr id="4" name="Slide Number Placeholder 3"/>
          <p:cNvSpPr>
            <a:spLocks noGrp="1"/>
          </p:cNvSpPr>
          <p:nvPr>
            <p:ph type="sldNum" sz="quarter" idx="10"/>
          </p:nvPr>
        </p:nvSpPr>
        <p:spPr/>
        <p:txBody>
          <a:bodyPr/>
          <a:lstStyle/>
          <a:p>
            <a:fld id="{BB421F66-A71D-4B02-85E4-9A0BAC9F3732}" type="slidenum">
              <a:rPr lang="en-US" smtClean="0"/>
              <a:pPr/>
              <a:t>19</a:t>
            </a:fld>
            <a:endParaRPr lang="en-US"/>
          </a:p>
        </p:txBody>
      </p:sp>
    </p:spTree>
    <p:extLst>
      <p:ext uri="{BB962C8B-B14F-4D97-AF65-F5344CB8AC3E}">
        <p14:creationId xmlns:p14="http://schemas.microsoft.com/office/powerpoint/2010/main" val="1096847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configure Tomcat to use an alternative logging framework for its internal logging, one has to replace the JULI implementation that is hard-coded to use </a:t>
            </a:r>
            <a:r>
              <a:rPr lang="en-US" dirty="0" err="1"/>
              <a:t>java.util.logging</a:t>
            </a:r>
            <a:r>
              <a:rPr lang="en-US" sz="1200" b="0" i="0" kern="1200" dirty="0">
                <a:solidFill>
                  <a:schemeClr val="tx1"/>
                </a:solidFill>
                <a:effectLst/>
                <a:latin typeface="+mn-lt"/>
                <a:ea typeface="+mn-ea"/>
                <a:cs typeface="+mn-cs"/>
              </a:rPr>
              <a:t> with a JULI implementation that retains the full Commons Logging discovery mechanism. Such an implementation is provided as an </a:t>
            </a:r>
            <a:r>
              <a:rPr lang="en-US" sz="1200" b="0" i="0" kern="1200" dirty="0" err="1">
                <a:solidFill>
                  <a:schemeClr val="tx1"/>
                </a:solidFill>
                <a:effectLst/>
                <a:latin typeface="+mn-lt"/>
                <a:ea typeface="+mn-ea"/>
                <a:cs typeface="+mn-cs"/>
                <a:hlinkClick r:id="rId3"/>
              </a:rPr>
              <a:t>extras</a:t>
            </a:r>
            <a:r>
              <a:rPr lang="en-US" sz="1200" b="0" i="0" kern="1200" dirty="0" err="1">
                <a:solidFill>
                  <a:schemeClr val="tx1"/>
                </a:solidFill>
                <a:effectLst/>
                <a:latin typeface="+mn-lt"/>
                <a:ea typeface="+mn-ea"/>
                <a:cs typeface="+mn-cs"/>
              </a:rPr>
              <a:t>component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B421F66-A71D-4B02-85E4-9A0BAC9F3732}" type="slidenum">
              <a:rPr lang="en-US" smtClean="0"/>
              <a:pPr/>
              <a:t>39</a:t>
            </a:fld>
            <a:endParaRPr lang="en-US"/>
          </a:p>
        </p:txBody>
      </p:sp>
    </p:spTree>
    <p:extLst>
      <p:ext uri="{BB962C8B-B14F-4D97-AF65-F5344CB8AC3E}">
        <p14:creationId xmlns:p14="http://schemas.microsoft.com/office/powerpoint/2010/main" val="4009715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990600"/>
            <a:ext cx="7772400" cy="1371600"/>
          </a:xfrm>
        </p:spPr>
        <p:txBody>
          <a:bodyPr/>
          <a:lstStyle>
            <a:lvl1pPr>
              <a:defRPr sz="32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100"/>
            </a:lvl1pPr>
          </a:lstStyle>
          <a:p>
            <a:r>
              <a:rPr lang="en-US"/>
              <a:t>Click to edit Master subtitle style</a:t>
            </a:r>
          </a:p>
        </p:txBody>
      </p:sp>
      <p:sp>
        <p:nvSpPr>
          <p:cNvPr id="5124" name="Rectangle 4"/>
          <p:cNvSpPr>
            <a:spLocks noGrp="1" noChangeArrowheads="1"/>
          </p:cNvSpPr>
          <p:nvPr>
            <p:ph type="dt" sz="half" idx="2"/>
          </p:nvPr>
        </p:nvSpPr>
        <p:spPr>
          <a:xfrm>
            <a:off x="685800" y="6248400"/>
            <a:ext cx="1905000" cy="457200"/>
          </a:xfrm>
        </p:spPr>
        <p:txBody>
          <a:bodyPr/>
          <a:lstStyle>
            <a:lvl1pPr>
              <a:defRPr/>
            </a:lvl1pPr>
          </a:lstStyle>
          <a:p>
            <a:fld id="{EE130BBB-BBDD-4AFB-B1BE-397940DDDA7D}" type="datetimeFigureOut">
              <a:rPr lang="en-US" smtClean="0"/>
              <a:pPr/>
              <a:t>2/13/2021</a:t>
            </a:fld>
            <a:endParaRPr lang="en-US"/>
          </a:p>
        </p:txBody>
      </p:sp>
      <p:sp>
        <p:nvSpPr>
          <p:cNvPr id="5125" name="Rectangle 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5126" name="Rectangle 6"/>
          <p:cNvSpPr>
            <a:spLocks noGrp="1" noChangeArrowheads="1"/>
          </p:cNvSpPr>
          <p:nvPr>
            <p:ph type="sldNum" sz="quarter" idx="4"/>
          </p:nvPr>
        </p:nvSpPr>
        <p:spPr>
          <a:xfrm>
            <a:off x="6553200" y="6248400"/>
            <a:ext cx="1905000" cy="457200"/>
          </a:xfrm>
        </p:spPr>
        <p:txBody>
          <a:bodyPr/>
          <a:lstStyle>
            <a:lvl1pPr>
              <a:defRPr/>
            </a:lvl1pPr>
          </a:lstStyle>
          <a:p>
            <a:fld id="{3AD1A5FF-0C34-4D30-A635-C3F121CFA5D7}" type="slidenum">
              <a:rPr lang="en-US" smtClean="0"/>
              <a:pPr/>
              <a:t>‹#›</a:t>
            </a:fld>
            <a:endParaRPr lang="en-US"/>
          </a:p>
        </p:txBody>
      </p:sp>
      <p:sp>
        <p:nvSpPr>
          <p:cNvPr id="5127"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EEB000"/>
          </a:solidFill>
          <a:ln w="9525">
            <a:solidFill>
              <a:srgbClr val="EEB000"/>
            </a:solidFill>
            <a:round/>
            <a:headEnd/>
            <a:tailEnd/>
          </a:ln>
        </p:spPr>
        <p:txBody>
          <a:bodyPr/>
          <a:lstStyle/>
          <a:p>
            <a:pPr eaLnBrk="1" hangingPunct="1"/>
            <a:endParaRPr lang="en-US" sz="2400">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E130BBB-BBDD-4AFB-B1BE-397940DDDA7D}" type="datetimeFigureOut">
              <a:rPr lang="en-US" smtClean="0"/>
              <a:pPr/>
              <a:t>2/13/2021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D1A5FF-0C34-4D30-A635-C3F121CFA5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0825" y="152400"/>
            <a:ext cx="2009775"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152400"/>
            <a:ext cx="5881687"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E130BBB-BBDD-4AFB-B1BE-397940DDDA7D}" type="datetimeFigureOut">
              <a:rPr lang="en-US" smtClean="0"/>
              <a:pPr/>
              <a:t>2/13/2021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D1A5FF-0C34-4D30-A635-C3F121CFA5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E130BBB-BBDD-4AFB-B1BE-397940DDDA7D}" type="datetimeFigureOut">
              <a:rPr lang="en-US" smtClean="0"/>
              <a:pPr/>
              <a:t>2/13/2021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D1A5FF-0C34-4D30-A635-C3F121CFA5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E130BBB-BBDD-4AFB-B1BE-397940DDDA7D}" type="datetimeFigureOut">
              <a:rPr lang="en-US" smtClean="0"/>
              <a:pPr/>
              <a:t>2/13/2021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D1A5FF-0C34-4D30-A635-C3F121CFA5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2954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2954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EE130BBB-BBDD-4AFB-B1BE-397940DDDA7D}" type="datetimeFigureOut">
              <a:rPr lang="en-US" smtClean="0"/>
              <a:pPr/>
              <a:t>2/13/2021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D1A5FF-0C34-4D30-A635-C3F121CFA5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EE130BBB-BBDD-4AFB-B1BE-397940DDDA7D}" type="datetimeFigureOut">
              <a:rPr lang="en-US" smtClean="0"/>
              <a:pPr/>
              <a:t>2/13/2021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AD1A5FF-0C34-4D30-A635-C3F121CFA5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EE130BBB-BBDD-4AFB-B1BE-397940DDDA7D}" type="datetimeFigureOut">
              <a:rPr lang="en-US" smtClean="0"/>
              <a:pPr/>
              <a:t>2/13/2021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AD1A5FF-0C34-4D30-A635-C3F121CFA5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E130BBB-BBDD-4AFB-B1BE-397940DDDA7D}" type="datetimeFigureOut">
              <a:rPr lang="en-US" smtClean="0"/>
              <a:pPr/>
              <a:t>2/13/2021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AD1A5FF-0C34-4D30-A635-C3F121CFA5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E130BBB-BBDD-4AFB-B1BE-397940DDDA7D}" type="datetimeFigureOut">
              <a:rPr lang="en-US" smtClean="0"/>
              <a:pPr/>
              <a:t>2/13/2021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D1A5FF-0C34-4D30-A635-C3F121CFA5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E130BBB-BBDD-4AFB-B1BE-397940DDDA7D}" type="datetimeFigureOut">
              <a:rPr lang="en-US" smtClean="0"/>
              <a:pPr/>
              <a:t>2/13/2021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D1A5FF-0C34-4D30-A635-C3F121CFA5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152400"/>
            <a:ext cx="80010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566738" y="1295400"/>
            <a:ext cx="80010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AutoShape 4"/>
          <p:cNvSpPr>
            <a:spLocks noChangeArrowheads="1"/>
          </p:cNvSpPr>
          <p:nvPr/>
        </p:nvSpPr>
        <p:spPr bwMode="auto">
          <a:xfrm>
            <a:off x="609600" y="11096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EEB000"/>
          </a:solidFill>
          <a:ln w="9525">
            <a:solidFill>
              <a:srgbClr val="EEB000"/>
            </a:solidFill>
            <a:round/>
            <a:headEnd/>
            <a:tailEnd/>
          </a:ln>
        </p:spPr>
        <p:txBody>
          <a:bodyPr/>
          <a:lstStyle/>
          <a:p>
            <a:pPr eaLnBrk="1" hangingPunct="1"/>
            <a:endParaRPr lang="en-US" sz="2400">
              <a:latin typeface="Times New Roman" pitchFamily="18" charset="0"/>
            </a:endParaRPr>
          </a:p>
        </p:txBody>
      </p:sp>
      <p:sp>
        <p:nvSpPr>
          <p:cNvPr id="4101" name="Line 5"/>
          <p:cNvSpPr>
            <a:spLocks noChangeShapeType="1"/>
          </p:cNvSpPr>
          <p:nvPr/>
        </p:nvSpPr>
        <p:spPr bwMode="auto">
          <a:xfrm flipV="1">
            <a:off x="609600" y="6324600"/>
            <a:ext cx="7924800" cy="0"/>
          </a:xfrm>
          <a:prstGeom prst="line">
            <a:avLst/>
          </a:prstGeom>
          <a:noFill/>
          <a:ln w="3175">
            <a:solidFill>
              <a:srgbClr val="EEB000"/>
            </a:solidFill>
            <a:round/>
            <a:headEnd/>
            <a:tailEnd/>
          </a:ln>
          <a:effectLst/>
        </p:spPr>
        <p:txBody>
          <a:bodyPr/>
          <a:lstStyle/>
          <a:p>
            <a:endParaRPr lang="en-US"/>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fld id="{EE130BBB-BBDD-4AFB-B1BE-397940DDDA7D}" type="datetimeFigureOut">
              <a:rPr lang="en-US" smtClean="0"/>
              <a:pPr/>
              <a:t>2/13/2021</a:t>
            </a:fld>
            <a:endParaRPr lang="en-US"/>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p>
        </p:txBody>
      </p:sp>
      <p:sp>
        <p:nvSpPr>
          <p:cNvPr id="4104" name="Rectangle 8"/>
          <p:cNvSpPr>
            <a:spLocks noGrp="1" noChangeArrowheads="1"/>
          </p:cNvSpPr>
          <p:nvPr>
            <p:ph type="sldNum" sz="quarter" idx="4"/>
          </p:nvPr>
        </p:nvSpPr>
        <p:spPr bwMode="auto">
          <a:xfrm>
            <a:off x="6553200" y="6397625"/>
            <a:ext cx="19812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3AD1A5FF-0C34-4D30-A635-C3F121CFA5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000">
          <a:solidFill>
            <a:schemeClr val="folHlink"/>
          </a:solidFill>
          <a:latin typeface="+mj-lt"/>
          <a:ea typeface="+mj-ea"/>
          <a:cs typeface="+mj-cs"/>
        </a:defRPr>
      </a:lvl1pPr>
      <a:lvl2pPr algn="l" rtl="0" eaLnBrk="1" fontAlgn="base" hangingPunct="1">
        <a:spcBef>
          <a:spcPct val="0"/>
        </a:spcBef>
        <a:spcAft>
          <a:spcPct val="0"/>
        </a:spcAft>
        <a:defRPr sz="3000">
          <a:solidFill>
            <a:schemeClr val="folHlink"/>
          </a:solidFill>
          <a:latin typeface="Verdana" pitchFamily="34" charset="0"/>
        </a:defRPr>
      </a:lvl2pPr>
      <a:lvl3pPr algn="l" rtl="0" eaLnBrk="1" fontAlgn="base" hangingPunct="1">
        <a:spcBef>
          <a:spcPct val="0"/>
        </a:spcBef>
        <a:spcAft>
          <a:spcPct val="0"/>
        </a:spcAft>
        <a:defRPr sz="3000">
          <a:solidFill>
            <a:schemeClr val="folHlink"/>
          </a:solidFill>
          <a:latin typeface="Verdana" pitchFamily="34" charset="0"/>
        </a:defRPr>
      </a:lvl3pPr>
      <a:lvl4pPr algn="l" rtl="0" eaLnBrk="1" fontAlgn="base" hangingPunct="1">
        <a:spcBef>
          <a:spcPct val="0"/>
        </a:spcBef>
        <a:spcAft>
          <a:spcPct val="0"/>
        </a:spcAft>
        <a:defRPr sz="3000">
          <a:solidFill>
            <a:schemeClr val="folHlink"/>
          </a:solidFill>
          <a:latin typeface="Verdana" pitchFamily="34" charset="0"/>
        </a:defRPr>
      </a:lvl4pPr>
      <a:lvl5pPr algn="l" rtl="0" eaLnBrk="1" fontAlgn="base" hangingPunct="1">
        <a:spcBef>
          <a:spcPct val="0"/>
        </a:spcBef>
        <a:spcAft>
          <a:spcPct val="0"/>
        </a:spcAft>
        <a:defRPr sz="3000">
          <a:solidFill>
            <a:schemeClr val="folHlink"/>
          </a:solidFill>
          <a:latin typeface="Verdana" pitchFamily="34" charset="0"/>
        </a:defRPr>
      </a:lvl5pPr>
      <a:lvl6pPr marL="457200" algn="l" rtl="0" eaLnBrk="1" fontAlgn="base" hangingPunct="1">
        <a:spcBef>
          <a:spcPct val="0"/>
        </a:spcBef>
        <a:spcAft>
          <a:spcPct val="0"/>
        </a:spcAft>
        <a:defRPr sz="3000">
          <a:solidFill>
            <a:schemeClr val="folHlink"/>
          </a:solidFill>
          <a:latin typeface="Verdana" pitchFamily="34" charset="0"/>
        </a:defRPr>
      </a:lvl6pPr>
      <a:lvl7pPr marL="914400" algn="l" rtl="0" eaLnBrk="1" fontAlgn="base" hangingPunct="1">
        <a:spcBef>
          <a:spcPct val="0"/>
        </a:spcBef>
        <a:spcAft>
          <a:spcPct val="0"/>
        </a:spcAft>
        <a:defRPr sz="3000">
          <a:solidFill>
            <a:schemeClr val="folHlink"/>
          </a:solidFill>
          <a:latin typeface="Verdana" pitchFamily="34" charset="0"/>
        </a:defRPr>
      </a:lvl7pPr>
      <a:lvl8pPr marL="1371600" algn="l" rtl="0" eaLnBrk="1" fontAlgn="base" hangingPunct="1">
        <a:spcBef>
          <a:spcPct val="0"/>
        </a:spcBef>
        <a:spcAft>
          <a:spcPct val="0"/>
        </a:spcAft>
        <a:defRPr sz="3000">
          <a:solidFill>
            <a:schemeClr val="folHlink"/>
          </a:solidFill>
          <a:latin typeface="Verdana" pitchFamily="34" charset="0"/>
        </a:defRPr>
      </a:lvl8pPr>
      <a:lvl9pPr marL="1828800" algn="l" rtl="0" eaLnBrk="1" fontAlgn="base" hangingPunct="1">
        <a:spcBef>
          <a:spcPct val="0"/>
        </a:spcBef>
        <a:spcAft>
          <a:spcPct val="0"/>
        </a:spcAft>
        <a:defRPr sz="3000">
          <a:solidFill>
            <a:schemeClr val="folHlink"/>
          </a:solidFill>
          <a:latin typeface="Verdana" pitchFamily="34" charset="0"/>
        </a:defRPr>
      </a:lvl9pPr>
    </p:titleStyle>
    <p:bodyStyle>
      <a:lvl1pPr marL="469900" indent="-469900" algn="l" rtl="0" eaLnBrk="1" fontAlgn="base" hangingPunct="1">
        <a:spcBef>
          <a:spcPct val="20000"/>
        </a:spcBef>
        <a:spcAft>
          <a:spcPct val="50000"/>
        </a:spcAft>
        <a:buClr>
          <a:srgbClr val="EEB000"/>
        </a:buClr>
        <a:buFont typeface="Wingdings" pitchFamily="2" charset="2"/>
        <a:buChar char="o"/>
        <a:defRPr sz="2200">
          <a:solidFill>
            <a:schemeClr val="folHlink"/>
          </a:solidFill>
          <a:latin typeface="+mn-lt"/>
          <a:ea typeface="+mn-ea"/>
          <a:cs typeface="+mn-cs"/>
        </a:defRPr>
      </a:lvl1pPr>
      <a:lvl2pPr marL="908050" indent="-436563" algn="l" rtl="0" eaLnBrk="1" fontAlgn="base" hangingPunct="1">
        <a:spcBef>
          <a:spcPct val="20000"/>
        </a:spcBef>
        <a:spcAft>
          <a:spcPct val="50000"/>
        </a:spcAft>
        <a:buClr>
          <a:srgbClr val="EEB000"/>
        </a:buClr>
        <a:buFont typeface="Wingdings" pitchFamily="2" charset="2"/>
        <a:buChar char="n"/>
        <a:defRPr sz="2000">
          <a:solidFill>
            <a:schemeClr val="hlink"/>
          </a:solidFill>
          <a:latin typeface="+mn-lt"/>
        </a:defRPr>
      </a:lvl2pPr>
      <a:lvl3pPr marL="1304925" indent="-395288" algn="l" rtl="0" eaLnBrk="1" fontAlgn="base" hangingPunct="1">
        <a:spcBef>
          <a:spcPct val="20000"/>
        </a:spcBef>
        <a:spcAft>
          <a:spcPct val="0"/>
        </a:spcAft>
        <a:buClr>
          <a:srgbClr val="EEB000"/>
        </a:buClr>
        <a:buFont typeface="Wingdings" pitchFamily="2" charset="2"/>
        <a:buChar char="o"/>
        <a:defRPr>
          <a:solidFill>
            <a:schemeClr val="tx1"/>
          </a:solidFill>
          <a:latin typeface="+mn-lt"/>
        </a:defRPr>
      </a:lvl3pPr>
      <a:lvl4pPr marL="1693863" indent="-387350" algn="l" rtl="0" eaLnBrk="1" fontAlgn="base" hangingPunct="1">
        <a:spcBef>
          <a:spcPct val="20000"/>
        </a:spcBef>
        <a:spcAft>
          <a:spcPct val="0"/>
        </a:spcAft>
        <a:buClr>
          <a:srgbClr val="EEB000"/>
        </a:buClr>
        <a:buFont typeface="Wingdings" pitchFamily="2" charset="2"/>
        <a:buChar char="n"/>
        <a:defRPr>
          <a:solidFill>
            <a:schemeClr val="tx1"/>
          </a:solidFill>
          <a:latin typeface="+mn-lt"/>
        </a:defRPr>
      </a:lvl4pPr>
      <a:lvl5pPr marL="20939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5pPr>
      <a:lvl6pPr marL="25511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6pPr>
      <a:lvl7pPr marL="30083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7pPr>
      <a:lvl8pPr marL="34655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8pPr>
      <a:lvl9pPr marL="39227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localhost:9013/new_location/" TargetMode="External"/><Relationship Id="rId7" Type="http://schemas.openxmlformats.org/officeDocument/2006/relationships/hyperlink" Target="http://myhost.com/new_location/" TargetMode="External"/><Relationship Id="rId2" Type="http://schemas.openxmlformats.org/officeDocument/2006/relationships/hyperlink" Target="http://localhost:9013/" TargetMode="External"/><Relationship Id="rId1" Type="http://schemas.openxmlformats.org/officeDocument/2006/relationships/slideLayout" Target="../slideLayouts/slideLayout2.xml"/><Relationship Id="rId6" Type="http://schemas.openxmlformats.org/officeDocument/2006/relationships/hyperlink" Target="http://localhost:9013/App/new_location/" TargetMode="External"/><Relationship Id="rId5" Type="http://schemas.openxmlformats.org/officeDocument/2006/relationships/hyperlink" Target="http://localhost:9013/App" TargetMode="External"/><Relationship Id="rId4" Type="http://schemas.openxmlformats.org/officeDocument/2006/relationships/hyperlink" Target="http://myhost.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tomcat.apache.org/tomcat-6.0-doc/realm-howto.html" TargetMode="Externa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Apache Tomcat</a:t>
            </a:r>
            <a:endParaRPr lang="en-US" dirty="0"/>
          </a:p>
        </p:txBody>
      </p:sp>
      <p:sp>
        <p:nvSpPr>
          <p:cNvPr id="3" name="Subtitle 2"/>
          <p:cNvSpPr>
            <a:spLocks noGrp="1"/>
          </p:cNvSpPr>
          <p:nvPr>
            <p:ph type="subTitle" idx="1"/>
          </p:nvPr>
        </p:nvSpPr>
        <p:spPr/>
        <p:txBody>
          <a:bodyPr/>
          <a:lstStyle/>
          <a:p>
            <a:r>
              <a:rPr lang="en-GB" dirty="0"/>
              <a:t>Administration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Download and Install Tomcat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Hands On Session</a:t>
            </a:r>
            <a:endParaRPr lang="en-US" dirty="0"/>
          </a:p>
        </p:txBody>
      </p:sp>
      <p:sp>
        <p:nvSpPr>
          <p:cNvPr id="3" name="Content Placeholder 2"/>
          <p:cNvSpPr>
            <a:spLocks noGrp="1"/>
          </p:cNvSpPr>
          <p:nvPr>
            <p:ph idx="1"/>
          </p:nvPr>
        </p:nvSpPr>
        <p:spPr/>
        <p:txBody>
          <a:bodyPr/>
          <a:lstStyle/>
          <a:p>
            <a:r>
              <a:rPr lang="en-GB" dirty="0"/>
              <a:t>Download Tomcat</a:t>
            </a:r>
          </a:p>
          <a:p>
            <a:r>
              <a:rPr lang="en-GB" dirty="0"/>
              <a:t>Install on windows</a:t>
            </a:r>
          </a:p>
          <a:p>
            <a:r>
              <a:rPr lang="en-GB" dirty="0"/>
              <a:t>Install as Windows Service</a:t>
            </a:r>
          </a:p>
          <a:p>
            <a:r>
              <a:rPr lang="en-GB" dirty="0"/>
              <a:t>Install on Linux</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Tomcat Architecture</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Session Agenda</a:t>
            </a:r>
            <a:endParaRPr lang="en-US" dirty="0"/>
          </a:p>
        </p:txBody>
      </p:sp>
      <p:sp>
        <p:nvSpPr>
          <p:cNvPr id="3" name="Content Placeholder 2"/>
          <p:cNvSpPr>
            <a:spLocks noGrp="1"/>
          </p:cNvSpPr>
          <p:nvPr>
            <p:ph idx="1"/>
          </p:nvPr>
        </p:nvSpPr>
        <p:spPr/>
        <p:txBody>
          <a:bodyPr/>
          <a:lstStyle/>
          <a:p>
            <a:r>
              <a:rPr lang="en-US" dirty="0"/>
              <a:t>Tomcat directory structure</a:t>
            </a:r>
          </a:p>
          <a:p>
            <a:r>
              <a:rPr lang="en-US" dirty="0"/>
              <a:t>Overview of the major Tomcat components</a:t>
            </a:r>
          </a:p>
          <a:p>
            <a:r>
              <a:rPr lang="en-US" dirty="0"/>
              <a:t>Relationships between the components to make a full-service container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Tomcat Directory Structure</a:t>
            </a:r>
          </a:p>
        </p:txBody>
      </p:sp>
      <p:pic>
        <p:nvPicPr>
          <p:cNvPr id="3074" name="Picture 2"/>
          <p:cNvPicPr>
            <a:picLocks noChangeAspect="1" noChangeArrowheads="1"/>
          </p:cNvPicPr>
          <p:nvPr/>
        </p:nvPicPr>
        <p:blipFill>
          <a:blip r:embed="rId2"/>
          <a:srcRect/>
          <a:stretch>
            <a:fillRect/>
          </a:stretch>
        </p:blipFill>
        <p:spPr bwMode="auto">
          <a:xfrm>
            <a:off x="3643306" y="1285860"/>
            <a:ext cx="4920026" cy="4929222"/>
          </a:xfrm>
          <a:prstGeom prst="rect">
            <a:avLst/>
          </a:prstGeom>
          <a:noFill/>
          <a:ln w="9525">
            <a:noFill/>
            <a:miter lim="800000"/>
            <a:headEnd/>
            <a:tailEnd/>
          </a:ln>
          <a:effectLst/>
        </p:spPr>
      </p:pic>
      <p:sp>
        <p:nvSpPr>
          <p:cNvPr id="5" name="TextBox 4"/>
          <p:cNvSpPr txBox="1"/>
          <p:nvPr/>
        </p:nvSpPr>
        <p:spPr>
          <a:xfrm>
            <a:off x="571472" y="1285860"/>
            <a:ext cx="3286148" cy="3416320"/>
          </a:xfrm>
          <a:prstGeom prst="rect">
            <a:avLst/>
          </a:prstGeom>
          <a:noFill/>
        </p:spPr>
        <p:txBody>
          <a:bodyPr wrap="square" rtlCol="0">
            <a:spAutoFit/>
          </a:bodyPr>
          <a:lstStyle/>
          <a:p>
            <a:r>
              <a:rPr lang="en-US" dirty="0"/>
              <a:t>When you download and uncompress the</a:t>
            </a:r>
          </a:p>
          <a:p>
            <a:r>
              <a:rPr lang="en-US" dirty="0"/>
              <a:t>Tomcat bundle, it places all of its contents in a folder or directory named apache-tomcat-6. </a:t>
            </a:r>
            <a:r>
              <a:rPr lang="en-US" i="1" dirty="0"/>
              <a:t>X.XX</a:t>
            </a:r>
          </a:p>
          <a:p>
            <a:r>
              <a:rPr lang="en-US" dirty="0"/>
              <a:t>where </a:t>
            </a:r>
            <a:r>
              <a:rPr lang="en-US" i="1" dirty="0"/>
              <a:t>X.XX represents the minor version numbers. This installation or top-level directory is what is</a:t>
            </a:r>
          </a:p>
          <a:p>
            <a:r>
              <a:rPr lang="en-US" dirty="0"/>
              <a:t>known as the CATALINA_HOME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Tomcat Directory Structure</a:t>
            </a:r>
            <a:endParaRPr lang="en-US" dirty="0"/>
          </a:p>
        </p:txBody>
      </p:sp>
      <p:sp>
        <p:nvSpPr>
          <p:cNvPr id="3" name="Content Placeholder 2"/>
          <p:cNvSpPr>
            <a:spLocks noGrp="1"/>
          </p:cNvSpPr>
          <p:nvPr>
            <p:ph idx="1"/>
          </p:nvPr>
        </p:nvSpPr>
        <p:spPr>
          <a:xfrm>
            <a:off x="566738" y="1295400"/>
            <a:ext cx="8001000" cy="5062558"/>
          </a:xfrm>
        </p:spPr>
        <p:txBody>
          <a:bodyPr>
            <a:normAutofit/>
          </a:bodyPr>
          <a:lstStyle/>
          <a:p>
            <a:r>
              <a:rPr lang="en-US" b="1" i="1" dirty="0"/>
              <a:t>bin Directory</a:t>
            </a:r>
          </a:p>
          <a:p>
            <a:pPr lvl="1"/>
            <a:r>
              <a:rPr lang="en-US" dirty="0"/>
              <a:t>The bin directory contains the scripts and code required to execute the server.</a:t>
            </a:r>
          </a:p>
          <a:p>
            <a:pPr lvl="1"/>
            <a:r>
              <a:rPr lang="en-US" dirty="0"/>
              <a:t>Depending on the version that you download, this directory may contain executable ( .exe ) files for a Windows service installation, or it will just contain the standard Java starting scripts. </a:t>
            </a:r>
          </a:p>
          <a:p>
            <a:pPr lvl="1"/>
            <a:r>
              <a:rPr lang="en-US" dirty="0"/>
              <a:t>Both Unix/Linux shell scripts ( .</a:t>
            </a:r>
            <a:r>
              <a:rPr lang="en-US" dirty="0" err="1"/>
              <a:t>sh</a:t>
            </a:r>
            <a:r>
              <a:rPr lang="en-US" dirty="0"/>
              <a:t> ) and Windows batch ( .bat ) scripts exist here for the standard Tomcat download.</a:t>
            </a:r>
          </a:p>
          <a:p>
            <a:pPr lvl="1"/>
            <a:r>
              <a:rPr lang="en-US" dirty="0"/>
              <a:t>Some JAR files also live in the bin directory, including bootstrap.jar , commons-daemon.jar , and tomcat-juli.jar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Tomcat Directory Structure</a:t>
            </a:r>
            <a:endParaRPr lang="en-US" dirty="0"/>
          </a:p>
        </p:txBody>
      </p:sp>
      <p:sp>
        <p:nvSpPr>
          <p:cNvPr id="3" name="Content Placeholder 2"/>
          <p:cNvSpPr>
            <a:spLocks noGrp="1"/>
          </p:cNvSpPr>
          <p:nvPr>
            <p:ph idx="1"/>
          </p:nvPr>
        </p:nvSpPr>
        <p:spPr>
          <a:xfrm>
            <a:off x="566738" y="1295400"/>
            <a:ext cx="8001000" cy="2705104"/>
          </a:xfrm>
        </p:spPr>
        <p:txBody>
          <a:bodyPr>
            <a:normAutofit lnSpcReduction="10000"/>
          </a:bodyPr>
          <a:lstStyle/>
          <a:p>
            <a:r>
              <a:rPr lang="en-US" b="1" i="1" dirty="0"/>
              <a:t>conf Directory</a:t>
            </a:r>
          </a:p>
          <a:p>
            <a:pPr lvl="1"/>
            <a:r>
              <a:rPr lang="en-US" dirty="0"/>
              <a:t>The </a:t>
            </a:r>
            <a:r>
              <a:rPr lang="en-US" sz="1800" dirty="0"/>
              <a:t>conf </a:t>
            </a:r>
            <a:r>
              <a:rPr lang="en-US" dirty="0"/>
              <a:t>directory contains the files that are necessary to configure and set parameters for Tomcat when it executes.</a:t>
            </a:r>
          </a:p>
          <a:p>
            <a:pPr lvl="1"/>
            <a:r>
              <a:rPr lang="en-US" dirty="0"/>
              <a:t>When Tomcat launches, it investigates the files in this directory and alters/creates the necessary objects and settings to run.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Tomcat Directory Structure</a:t>
            </a:r>
            <a:endParaRPr lang="en-US" dirty="0"/>
          </a:p>
        </p:txBody>
      </p:sp>
      <p:sp>
        <p:nvSpPr>
          <p:cNvPr id="3" name="Content Placeholder 2"/>
          <p:cNvSpPr>
            <a:spLocks noGrp="1"/>
          </p:cNvSpPr>
          <p:nvPr>
            <p:ph idx="1"/>
          </p:nvPr>
        </p:nvSpPr>
        <p:spPr>
          <a:xfrm>
            <a:off x="566738" y="1295400"/>
            <a:ext cx="8001000" cy="5062558"/>
          </a:xfrm>
        </p:spPr>
        <p:txBody>
          <a:bodyPr>
            <a:normAutofit/>
          </a:bodyPr>
          <a:lstStyle/>
          <a:p>
            <a:r>
              <a:rPr lang="en-US" b="1" i="1" dirty="0"/>
              <a:t>lib Directory</a:t>
            </a:r>
          </a:p>
          <a:p>
            <a:pPr lvl="1"/>
            <a:r>
              <a:rPr lang="en-US" dirty="0"/>
              <a:t>The </a:t>
            </a:r>
            <a:r>
              <a:rPr lang="en-US" sz="1800" dirty="0"/>
              <a:t>lib </a:t>
            </a:r>
            <a:r>
              <a:rPr lang="en-US" dirty="0"/>
              <a:t>directory contains all of the JARs that are used by the container.</a:t>
            </a:r>
          </a:p>
          <a:p>
            <a:pPr lvl="1"/>
            <a:r>
              <a:rPr lang="en-US" dirty="0"/>
              <a:t>This includes the Tomcat JARs and the </a:t>
            </a:r>
            <a:r>
              <a:rPr lang="en-US" dirty="0" err="1"/>
              <a:t>Servlet</a:t>
            </a:r>
            <a:r>
              <a:rPr lang="en-US" dirty="0"/>
              <a:t> and JSP application programming interfaces (APIs).</a:t>
            </a:r>
          </a:p>
          <a:p>
            <a:pPr lvl="1"/>
            <a:r>
              <a:rPr lang="en-US" dirty="0"/>
              <a:t>This is the place where you place JARs that are shared across Web applications or JDBC JARs for connection pools.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Tomcat Directory Structure</a:t>
            </a:r>
            <a:endParaRPr lang="en-US" dirty="0"/>
          </a:p>
        </p:txBody>
      </p:sp>
      <p:sp>
        <p:nvSpPr>
          <p:cNvPr id="3" name="Content Placeholder 2"/>
          <p:cNvSpPr>
            <a:spLocks noGrp="1"/>
          </p:cNvSpPr>
          <p:nvPr>
            <p:ph idx="1"/>
          </p:nvPr>
        </p:nvSpPr>
        <p:spPr>
          <a:xfrm>
            <a:off x="566738" y="1295400"/>
            <a:ext cx="8001000" cy="5062558"/>
          </a:xfrm>
        </p:spPr>
        <p:txBody>
          <a:bodyPr>
            <a:normAutofit fontScale="92500" lnSpcReduction="10000"/>
          </a:bodyPr>
          <a:lstStyle/>
          <a:p>
            <a:r>
              <a:rPr lang="en-US" b="1" i="1" dirty="0"/>
              <a:t>logs Directory</a:t>
            </a:r>
          </a:p>
          <a:p>
            <a:pPr lvl="1"/>
            <a:r>
              <a:rPr lang="en-US" dirty="0"/>
              <a:t>This directory is used for the logging files that are produced while Tomcat is running.</a:t>
            </a:r>
          </a:p>
          <a:p>
            <a:pPr lvl="1"/>
            <a:r>
              <a:rPr lang="en-US" dirty="0"/>
              <a:t>The JULI logging produces multiple files in this directory, and each log file is created for each day.</a:t>
            </a:r>
          </a:p>
          <a:p>
            <a:r>
              <a:rPr lang="en-US" b="1" i="1" dirty="0"/>
              <a:t>temp Directory</a:t>
            </a:r>
          </a:p>
          <a:p>
            <a:pPr lvl="1"/>
            <a:r>
              <a:rPr lang="en-US" dirty="0"/>
              <a:t>This is the temporary directory that Tomcat uses for scratch files and temporary use.</a:t>
            </a:r>
          </a:p>
          <a:p>
            <a:r>
              <a:rPr lang="en-US" sz="2400" b="1" i="1" dirty="0"/>
              <a:t>work Directory</a:t>
            </a:r>
          </a:p>
          <a:p>
            <a:pPr lvl="1"/>
            <a:r>
              <a:rPr lang="en-US" dirty="0"/>
              <a:t>Directory for temporary and working files. </a:t>
            </a:r>
          </a:p>
          <a:p>
            <a:pPr lvl="1"/>
            <a:r>
              <a:rPr lang="en-US" dirty="0"/>
              <a:t>This is heavily used during JSP compilation where the JSP is converted to a Java </a:t>
            </a:r>
            <a:r>
              <a:rPr lang="en-US" dirty="0" err="1"/>
              <a:t>servlet</a:t>
            </a:r>
            <a:r>
              <a:rPr lang="en-US" dirty="0"/>
              <a:t> and accessed through this directory.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Tomcat Directory Structure</a:t>
            </a:r>
            <a:endParaRPr lang="en-US" dirty="0"/>
          </a:p>
        </p:txBody>
      </p:sp>
      <p:sp>
        <p:nvSpPr>
          <p:cNvPr id="3" name="Content Placeholder 2"/>
          <p:cNvSpPr>
            <a:spLocks noGrp="1"/>
          </p:cNvSpPr>
          <p:nvPr>
            <p:ph idx="1"/>
          </p:nvPr>
        </p:nvSpPr>
        <p:spPr>
          <a:xfrm>
            <a:off x="566738" y="1295400"/>
            <a:ext cx="8001000" cy="5062558"/>
          </a:xfrm>
        </p:spPr>
        <p:txBody>
          <a:bodyPr>
            <a:normAutofit/>
          </a:bodyPr>
          <a:lstStyle/>
          <a:p>
            <a:r>
              <a:rPr lang="en-US" b="1" i="1" dirty="0" err="1"/>
              <a:t>webapps</a:t>
            </a:r>
            <a:r>
              <a:rPr lang="en-US" b="1" i="1" dirty="0"/>
              <a:t> Directory</a:t>
            </a:r>
          </a:p>
          <a:p>
            <a:pPr lvl="1"/>
            <a:r>
              <a:rPr lang="en-US" dirty="0"/>
              <a:t>The </a:t>
            </a:r>
            <a:r>
              <a:rPr lang="en-US" dirty="0" err="1"/>
              <a:t>webapps</a:t>
            </a:r>
            <a:r>
              <a:rPr lang="en-US" dirty="0"/>
              <a:t> directory is where your Web applications ultimately will live. </a:t>
            </a:r>
          </a:p>
          <a:p>
            <a:pPr lvl="1"/>
            <a:r>
              <a:rPr lang="en-US" dirty="0"/>
              <a:t>If you are using an exploded WAR (a WAR file that is decompressed), it needs to be placed in this directory.</a:t>
            </a:r>
          </a:p>
          <a:p>
            <a:pPr lvl="1"/>
            <a:r>
              <a:rPr lang="en-US" dirty="0"/>
              <a:t>Placing a WAR file in this directory also causes Tomcat to deploy the file. </a:t>
            </a:r>
          </a:p>
          <a:p>
            <a:pPr lvl="1"/>
            <a:r>
              <a:rPr lang="en-US" dirty="0"/>
              <a:t>When you deploy a full WAR through the Manager console application or the Tomcat Client </a:t>
            </a:r>
            <a:r>
              <a:rPr lang="en-US" dirty="0" err="1"/>
              <a:t>Deployer</a:t>
            </a:r>
            <a:r>
              <a:rPr lang="en-US" dirty="0"/>
              <a:t>, your WAR file is also placed into this directory.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 (1/2)</a:t>
            </a:r>
            <a:endParaRPr lang="en-US" dirty="0"/>
          </a:p>
        </p:txBody>
      </p:sp>
      <p:sp>
        <p:nvSpPr>
          <p:cNvPr id="3" name="Content Placeholder 2"/>
          <p:cNvSpPr>
            <a:spLocks noGrp="1"/>
          </p:cNvSpPr>
          <p:nvPr>
            <p:ph idx="1"/>
          </p:nvPr>
        </p:nvSpPr>
        <p:spPr/>
        <p:txBody>
          <a:bodyPr>
            <a:normAutofit/>
          </a:bodyPr>
          <a:lstStyle/>
          <a:p>
            <a:r>
              <a:rPr lang="en-GB" dirty="0"/>
              <a:t>Apache Tomcat</a:t>
            </a:r>
          </a:p>
          <a:p>
            <a:r>
              <a:rPr lang="en-GB" dirty="0"/>
              <a:t>Web Applications, JSP and </a:t>
            </a:r>
            <a:r>
              <a:rPr lang="en-GB" dirty="0" err="1"/>
              <a:t>Servlets</a:t>
            </a:r>
            <a:endParaRPr lang="en-GB" dirty="0"/>
          </a:p>
          <a:p>
            <a:r>
              <a:rPr lang="en-GB" dirty="0"/>
              <a:t>Tomcat Installation</a:t>
            </a:r>
          </a:p>
          <a:p>
            <a:r>
              <a:rPr lang="en-GB" dirty="0"/>
              <a:t>Tomcat Architecture</a:t>
            </a:r>
          </a:p>
          <a:p>
            <a:r>
              <a:rPr lang="en-GB" dirty="0"/>
              <a:t>Basic Tomcat Configuration</a:t>
            </a:r>
          </a:p>
          <a:p>
            <a:r>
              <a:rPr lang="en-GB" dirty="0"/>
              <a:t>Advanced Tomcat Features</a:t>
            </a:r>
          </a:p>
          <a:p>
            <a:r>
              <a:rPr lang="en-GB" dirty="0"/>
              <a:t>Web Application Configuration</a:t>
            </a:r>
          </a:p>
          <a:p>
            <a:r>
              <a:rPr lang="en-GB" dirty="0"/>
              <a:t>Web Application Administration</a:t>
            </a:r>
          </a:p>
          <a:p>
            <a:endParaRPr lang="en-GB"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An Overview of Tomcat Architecture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Tomcat Architecture</a:t>
            </a:r>
            <a:endParaRPr lang="en-US" dirty="0"/>
          </a:p>
        </p:txBody>
      </p:sp>
      <p:sp>
        <p:nvSpPr>
          <p:cNvPr id="3" name="Content Placeholder 2"/>
          <p:cNvSpPr>
            <a:spLocks noGrp="1"/>
          </p:cNvSpPr>
          <p:nvPr>
            <p:ph idx="1"/>
          </p:nvPr>
        </p:nvSpPr>
        <p:spPr/>
        <p:txBody>
          <a:bodyPr/>
          <a:lstStyle/>
          <a:p>
            <a:r>
              <a:rPr lang="en-US" dirty="0"/>
              <a:t>Tomcat  consists of a nested hierarchy of components. </a:t>
            </a:r>
          </a:p>
          <a:p>
            <a:r>
              <a:rPr lang="en-US" dirty="0"/>
              <a:t>Some of these components are called </a:t>
            </a:r>
            <a:r>
              <a:rPr lang="en-US" i="1" dirty="0"/>
              <a:t>top-level  components because they exist at the top of the component hierarchy in a rigid relationship with one </a:t>
            </a:r>
            <a:r>
              <a:rPr lang="en-US" dirty="0"/>
              <a:t>another.</a:t>
            </a:r>
          </a:p>
          <a:p>
            <a:r>
              <a:rPr lang="en-US" i="1" dirty="0"/>
              <a:t>Containers are components that can contain a collection of other components. </a:t>
            </a:r>
          </a:p>
          <a:p>
            <a:r>
              <a:rPr lang="en-US" i="1" dirty="0"/>
              <a:t>Components that </a:t>
            </a:r>
            <a:r>
              <a:rPr lang="en-US" dirty="0"/>
              <a:t>can reside in containers, but cannot themselves contain other components, are called </a:t>
            </a:r>
            <a:r>
              <a:rPr lang="en-US" i="1" dirty="0"/>
              <a:t>nested components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571472" y="1285860"/>
            <a:ext cx="7448462" cy="500066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Server</a:t>
            </a:r>
            <a:endParaRPr lang="en-US" dirty="0"/>
          </a:p>
        </p:txBody>
      </p:sp>
      <p:sp>
        <p:nvSpPr>
          <p:cNvPr id="3" name="Content Placeholder 2"/>
          <p:cNvSpPr>
            <a:spLocks noGrp="1"/>
          </p:cNvSpPr>
          <p:nvPr>
            <p:ph idx="1"/>
          </p:nvPr>
        </p:nvSpPr>
        <p:spPr/>
        <p:txBody>
          <a:bodyPr/>
          <a:lstStyle/>
          <a:p>
            <a:r>
              <a:rPr lang="en-US" dirty="0"/>
              <a:t>The </a:t>
            </a:r>
            <a:r>
              <a:rPr lang="en-US" i="1" dirty="0"/>
              <a:t>Server is Tomcat itself — an instance of the Web application server — and is a top-level component.</a:t>
            </a:r>
          </a:p>
          <a:p>
            <a:r>
              <a:rPr lang="en-US" dirty="0"/>
              <a:t>It owns a port that is used to shut down the server.</a:t>
            </a:r>
          </a:p>
          <a:p>
            <a:r>
              <a:rPr lang="en-US" i="1" dirty="0"/>
              <a:t>Only one instance of the Server can be created inside a given Java Virtual Machine (JVM).</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Service</a:t>
            </a:r>
          </a:p>
        </p:txBody>
      </p:sp>
      <p:sp>
        <p:nvSpPr>
          <p:cNvPr id="3" name="Content Placeholder 2"/>
          <p:cNvSpPr>
            <a:spLocks noGrp="1"/>
          </p:cNvSpPr>
          <p:nvPr>
            <p:ph idx="1"/>
          </p:nvPr>
        </p:nvSpPr>
        <p:spPr/>
        <p:txBody>
          <a:bodyPr>
            <a:normAutofit fontScale="92500" lnSpcReduction="10000"/>
          </a:bodyPr>
          <a:lstStyle/>
          <a:p>
            <a:r>
              <a:rPr lang="en-US" dirty="0"/>
              <a:t>A </a:t>
            </a:r>
            <a:r>
              <a:rPr lang="en-US" i="1" dirty="0"/>
              <a:t>Service groups a container (usually of type Engine) with a set of Connectors and is a top-level </a:t>
            </a:r>
            <a:r>
              <a:rPr lang="en-US" dirty="0"/>
              <a:t>component.</a:t>
            </a:r>
          </a:p>
          <a:p>
            <a:r>
              <a:rPr lang="en-US" i="1" dirty="0"/>
              <a:t>An Engine is a request-processing component that represents the Catalina </a:t>
            </a:r>
            <a:r>
              <a:rPr lang="en-US" i="1" dirty="0" err="1"/>
              <a:t>Servlet</a:t>
            </a:r>
            <a:r>
              <a:rPr lang="en-US" i="1" dirty="0"/>
              <a:t> engine. </a:t>
            </a:r>
          </a:p>
          <a:p>
            <a:r>
              <a:rPr lang="en-US" i="1" dirty="0"/>
              <a:t>It examines the HTTP headers to determine the virtual host or context to which requests should be passed.</a:t>
            </a:r>
          </a:p>
          <a:p>
            <a:r>
              <a:rPr lang="en-US" dirty="0"/>
              <a:t>Each Service represents a grouping of Connectors (components that manage the connection between the client and server) and a single container, which accepts requests from the Connectors and processes the requests to present them to the appropriate Host.</a:t>
            </a:r>
          </a:p>
          <a:p>
            <a:r>
              <a:rPr lang="en-US" dirty="0"/>
              <a:t>Each Service is named so that administrators can easily identify log messages sent from each Service.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Connectors (1/2)</a:t>
            </a:r>
            <a:endParaRPr lang="en-US" dirty="0"/>
          </a:p>
        </p:txBody>
      </p:sp>
      <p:sp>
        <p:nvSpPr>
          <p:cNvPr id="3" name="Content Placeholder 2"/>
          <p:cNvSpPr>
            <a:spLocks noGrp="1"/>
          </p:cNvSpPr>
          <p:nvPr>
            <p:ph idx="1"/>
          </p:nvPr>
        </p:nvSpPr>
        <p:spPr/>
        <p:txBody>
          <a:bodyPr/>
          <a:lstStyle/>
          <a:p>
            <a:r>
              <a:rPr lang="en-US" i="1" dirty="0"/>
              <a:t>Connectors connect the applications to clients.</a:t>
            </a:r>
          </a:p>
          <a:p>
            <a:r>
              <a:rPr lang="en-US" i="1" dirty="0"/>
              <a:t>They represent the point at which requests are received </a:t>
            </a:r>
            <a:r>
              <a:rPr lang="en-US" dirty="0"/>
              <a:t>from clients and are assigned a port on the server.</a:t>
            </a:r>
          </a:p>
          <a:p>
            <a:pPr lvl="1"/>
            <a:r>
              <a:rPr lang="en-US" dirty="0"/>
              <a:t>The default port for non-secure HTTP applications is kept as 8080 to avoid interference with any Web server running on the standard HTTP port, but there is no reason why this cannot be changed as long as the port is free.</a:t>
            </a:r>
          </a:p>
          <a:p>
            <a:r>
              <a:rPr lang="en-US" dirty="0"/>
              <a:t>Multiple Connectors may be set up for a single Engine or Engine-level component, but they must have unique port numbers.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Connectors (2/2)</a:t>
            </a:r>
            <a:endParaRPr lang="en-US" dirty="0"/>
          </a:p>
        </p:txBody>
      </p:sp>
      <p:sp>
        <p:nvSpPr>
          <p:cNvPr id="3" name="Content Placeholder 2"/>
          <p:cNvSpPr>
            <a:spLocks noGrp="1"/>
          </p:cNvSpPr>
          <p:nvPr>
            <p:ph idx="1"/>
          </p:nvPr>
        </p:nvSpPr>
        <p:spPr/>
        <p:txBody>
          <a:bodyPr/>
          <a:lstStyle/>
          <a:p>
            <a:r>
              <a:rPr lang="en-US" dirty="0"/>
              <a:t>The default Connector is Coyote, which implements HTTP 1.1; Tomcat also comes with an AJP connector.</a:t>
            </a:r>
          </a:p>
          <a:p>
            <a:r>
              <a:rPr lang="en-US" dirty="0"/>
              <a:t>In addition, the HTTP connector can be used with SSL as well.</a:t>
            </a:r>
          </a:p>
          <a:p>
            <a:r>
              <a:rPr lang="en-US" dirty="0"/>
              <a:t>Both the HTTP and AJP connectors  are fully supported by Tomcat.</a:t>
            </a:r>
          </a:p>
          <a:p>
            <a:r>
              <a:rPr lang="en-US" dirty="0"/>
              <a:t>However, there are alternative Connectors, such as the old </a:t>
            </a:r>
            <a:r>
              <a:rPr lang="en-US" dirty="0" err="1"/>
              <a:t>JServ</a:t>
            </a:r>
            <a:r>
              <a:rPr lang="en-US" dirty="0"/>
              <a:t> and JK2, which work, but are no longer supported.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Engine</a:t>
            </a:r>
            <a:endParaRPr lang="en-US" dirty="0"/>
          </a:p>
        </p:txBody>
      </p:sp>
      <p:sp>
        <p:nvSpPr>
          <p:cNvPr id="3" name="Content Placeholder 2"/>
          <p:cNvSpPr>
            <a:spLocks noGrp="1"/>
          </p:cNvSpPr>
          <p:nvPr>
            <p:ph idx="1"/>
          </p:nvPr>
        </p:nvSpPr>
        <p:spPr/>
        <p:txBody>
          <a:bodyPr/>
          <a:lstStyle/>
          <a:p>
            <a:r>
              <a:rPr lang="en-US" dirty="0"/>
              <a:t>An Engine is a request-processing component that represents the Catalina </a:t>
            </a:r>
            <a:r>
              <a:rPr lang="en-US" dirty="0" err="1"/>
              <a:t>Servlet</a:t>
            </a:r>
            <a:r>
              <a:rPr lang="en-US" dirty="0"/>
              <a:t> engine.</a:t>
            </a:r>
          </a:p>
          <a:p>
            <a:r>
              <a:rPr lang="en-US" dirty="0"/>
              <a:t>It examines the HTTP headers to determine the virtual host or context to which requests should be passed.</a:t>
            </a:r>
          </a:p>
          <a:p>
            <a:r>
              <a:rPr lang="en-US" dirty="0"/>
              <a:t>An Engine may contain Hosts representing a group of Web applications and Contexts representing a single Web application.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Realm (Under Engine)</a:t>
            </a:r>
            <a:endParaRPr lang="en-US" dirty="0"/>
          </a:p>
        </p:txBody>
      </p:sp>
      <p:sp>
        <p:nvSpPr>
          <p:cNvPr id="3" name="Content Placeholder 2"/>
          <p:cNvSpPr>
            <a:spLocks noGrp="1"/>
          </p:cNvSpPr>
          <p:nvPr>
            <p:ph idx="1"/>
          </p:nvPr>
        </p:nvSpPr>
        <p:spPr/>
        <p:txBody>
          <a:bodyPr/>
          <a:lstStyle/>
          <a:p>
            <a:r>
              <a:rPr lang="en-US" dirty="0"/>
              <a:t>The Realm for an Engine manages user authentication and authorization. </a:t>
            </a:r>
          </a:p>
          <a:p>
            <a:r>
              <a:rPr lang="en-US" dirty="0"/>
              <a:t>During the configuration of an application, the administrator sets the roles that are allowed for each resource or group of resources, and the Realm is used to enforce this policy.</a:t>
            </a:r>
          </a:p>
          <a:p>
            <a:r>
              <a:rPr lang="en-US" dirty="0"/>
              <a:t>Realms can authenticate against text files, database tables, LDAP servers, and the Windows network identity of the user.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Valves</a:t>
            </a:r>
            <a:endParaRPr lang="en-US" dirty="0"/>
          </a:p>
        </p:txBody>
      </p:sp>
      <p:sp>
        <p:nvSpPr>
          <p:cNvPr id="3" name="Content Placeholder 2"/>
          <p:cNvSpPr>
            <a:spLocks noGrp="1"/>
          </p:cNvSpPr>
          <p:nvPr>
            <p:ph idx="1"/>
          </p:nvPr>
        </p:nvSpPr>
        <p:spPr/>
        <p:txBody>
          <a:bodyPr/>
          <a:lstStyle/>
          <a:p>
            <a:r>
              <a:rPr lang="en-US" i="1" dirty="0"/>
              <a:t>Valves are components that enable Tomcat to intercept a request and preprocess it.</a:t>
            </a:r>
          </a:p>
          <a:p>
            <a:r>
              <a:rPr lang="en-US" i="1" dirty="0"/>
              <a:t>They are similar to the </a:t>
            </a:r>
            <a:r>
              <a:rPr lang="en-US" dirty="0"/>
              <a:t>filter mechanism of the </a:t>
            </a:r>
            <a:r>
              <a:rPr lang="en-US" dirty="0" err="1"/>
              <a:t>Servlet</a:t>
            </a:r>
            <a:r>
              <a:rPr lang="en-US" dirty="0"/>
              <a:t> specifications, but are specific to Tomcat.</a:t>
            </a:r>
          </a:p>
          <a:p>
            <a:r>
              <a:rPr lang="en-US" dirty="0"/>
              <a:t>Hosts, Contexts, and Engines may contain Valves. A Valve is essentially a super-filter, very similar to a </a:t>
            </a:r>
            <a:r>
              <a:rPr lang="en-US" dirty="0" err="1"/>
              <a:t>servlet</a:t>
            </a:r>
            <a:r>
              <a:rPr lang="en-US" dirty="0"/>
              <a:t> filter, but it intercepts and invokes at a much higher level.</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 (2/2)</a:t>
            </a:r>
            <a:endParaRPr lang="en-US" dirty="0"/>
          </a:p>
        </p:txBody>
      </p:sp>
      <p:sp>
        <p:nvSpPr>
          <p:cNvPr id="3" name="Content Placeholder 2"/>
          <p:cNvSpPr>
            <a:spLocks noGrp="1"/>
          </p:cNvSpPr>
          <p:nvPr>
            <p:ph idx="1"/>
          </p:nvPr>
        </p:nvSpPr>
        <p:spPr/>
        <p:txBody>
          <a:bodyPr/>
          <a:lstStyle/>
          <a:p>
            <a:r>
              <a:rPr lang="en-GB" dirty="0"/>
              <a:t>Tomcat and Apache Http Server</a:t>
            </a:r>
          </a:p>
          <a:p>
            <a:r>
              <a:rPr lang="en-GB" dirty="0"/>
              <a:t>JDBC Connectivity</a:t>
            </a:r>
          </a:p>
          <a:p>
            <a:r>
              <a:rPr lang="en-GB" dirty="0"/>
              <a:t>Tomcat Security</a:t>
            </a:r>
          </a:p>
          <a:p>
            <a:r>
              <a:rPr lang="en-GB" dirty="0"/>
              <a:t>Shared Tomcat Hosting</a:t>
            </a:r>
          </a:p>
          <a:p>
            <a:r>
              <a:rPr lang="en-GB" dirty="0"/>
              <a:t>Tomcat Monitoring and Management</a:t>
            </a:r>
          </a:p>
          <a:p>
            <a:r>
              <a:rPr lang="en-GB" dirty="0"/>
              <a:t>Clustering</a:t>
            </a:r>
          </a:p>
          <a:p>
            <a:r>
              <a:rPr lang="en-GB" dirty="0"/>
              <a:t>Logging</a:t>
            </a:r>
          </a:p>
          <a:p>
            <a:r>
              <a:rPr lang="en-GB" dirty="0"/>
              <a:t>Performance tuning</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Loggers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Host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Context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Configuration By Architecture</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571472" y="1428736"/>
            <a:ext cx="8072494" cy="3184947"/>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71473" y="4572008"/>
            <a:ext cx="8072494" cy="13906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Basic Tomcat Configuration</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Tomcat Configuration files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Tomcat  server instance reads a set of configuration XML files upon startup. </a:t>
            </a:r>
          </a:p>
          <a:p>
            <a:r>
              <a:rPr lang="en-US" dirty="0"/>
              <a:t>To configure a Tomcat server instance, it is necessary to modify these XML files.</a:t>
            </a:r>
          </a:p>
          <a:p>
            <a:r>
              <a:rPr lang="en-GB" dirty="0"/>
              <a:t>Files are:</a:t>
            </a:r>
          </a:p>
          <a:p>
            <a:pPr lvl="1"/>
            <a:r>
              <a:rPr lang="en-US" dirty="0"/>
              <a:t>server.xml</a:t>
            </a:r>
          </a:p>
          <a:p>
            <a:pPr lvl="1"/>
            <a:r>
              <a:rPr lang="en-GB" dirty="0"/>
              <a:t>context.xml</a:t>
            </a:r>
          </a:p>
          <a:p>
            <a:pPr lvl="1"/>
            <a:r>
              <a:rPr lang="en-GB" dirty="0"/>
              <a:t>web.xml</a:t>
            </a:r>
          </a:p>
          <a:p>
            <a:r>
              <a:rPr lang="en-US" dirty="0"/>
              <a:t>Tomcat looks for these configuration files in a specified configuration directory. </a:t>
            </a:r>
          </a:p>
          <a:p>
            <a:r>
              <a:rPr lang="en-US" dirty="0"/>
              <a:t>This configuration directory is specified via an environment variable.</a:t>
            </a:r>
          </a:p>
          <a:p>
            <a:r>
              <a:rPr lang="en-US" dirty="0"/>
              <a:t> Tomcat first checks the $CATALINA_BASE ( %CATALINA_BASE% on Windows) environment variable.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Configuration files and their roles</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428596" y="1357298"/>
            <a:ext cx="8286808" cy="4714908"/>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Logging Configuration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3291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endParaRPr lang="en-US" dirty="0"/>
          </a:p>
        </p:txBody>
      </p:sp>
      <p:sp>
        <p:nvSpPr>
          <p:cNvPr id="3" name="Content Placeholder 2"/>
          <p:cNvSpPr>
            <a:spLocks noGrp="1"/>
          </p:cNvSpPr>
          <p:nvPr>
            <p:ph idx="1"/>
          </p:nvPr>
        </p:nvSpPr>
        <p:spPr/>
        <p:txBody>
          <a:bodyPr/>
          <a:lstStyle/>
          <a:p>
            <a:r>
              <a:rPr lang="en-US" dirty="0"/>
              <a:t>Introduction</a:t>
            </a:r>
          </a:p>
          <a:p>
            <a:r>
              <a:rPr lang="en-US" dirty="0"/>
              <a:t>Java logging API — </a:t>
            </a:r>
            <a:r>
              <a:rPr lang="en-US" dirty="0" err="1"/>
              <a:t>java.util.logging</a:t>
            </a:r>
            <a:endParaRPr lang="en-US" dirty="0"/>
          </a:p>
          <a:p>
            <a:r>
              <a:rPr lang="en-US" dirty="0"/>
              <a:t>Servlets logging API</a:t>
            </a:r>
          </a:p>
          <a:p>
            <a:r>
              <a:rPr lang="en-US" dirty="0"/>
              <a:t>Console</a:t>
            </a:r>
          </a:p>
          <a:p>
            <a:r>
              <a:rPr lang="en-US" dirty="0"/>
              <a:t>Access logging</a:t>
            </a:r>
          </a:p>
          <a:p>
            <a:r>
              <a:rPr lang="en-US" dirty="0"/>
              <a:t>Using </a:t>
            </a:r>
            <a:r>
              <a:rPr lang="en-US" dirty="0" err="1"/>
              <a:t>java.util.logging</a:t>
            </a:r>
            <a:r>
              <a:rPr lang="en-US" dirty="0"/>
              <a:t> (default)</a:t>
            </a:r>
          </a:p>
          <a:p>
            <a:r>
              <a:rPr lang="en-US" dirty="0"/>
              <a:t>Considerations for production usage</a:t>
            </a:r>
          </a:p>
          <a:p>
            <a:r>
              <a:rPr lang="en-US" dirty="0"/>
              <a:t>Using Log4j</a:t>
            </a:r>
          </a:p>
        </p:txBody>
      </p:sp>
    </p:spTree>
    <p:extLst>
      <p:ext uri="{BB962C8B-B14F-4D97-AF65-F5344CB8AC3E}">
        <p14:creationId xmlns:p14="http://schemas.microsoft.com/office/powerpoint/2010/main" val="1025676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Logging in Tomcat</a:t>
            </a:r>
            <a:endParaRPr lang="en-US" dirty="0"/>
          </a:p>
        </p:txBody>
      </p:sp>
      <p:sp>
        <p:nvSpPr>
          <p:cNvPr id="3" name="Content Placeholder 2"/>
          <p:cNvSpPr>
            <a:spLocks noGrp="1"/>
          </p:cNvSpPr>
          <p:nvPr>
            <p:ph idx="1"/>
          </p:nvPr>
        </p:nvSpPr>
        <p:spPr/>
        <p:txBody>
          <a:bodyPr/>
          <a:lstStyle/>
          <a:p>
            <a:r>
              <a:rPr lang="en-US" dirty="0"/>
              <a:t>The internal logging for Apache Tomcat uses JULI a packaged renamed fork of Apache Commons Logging.</a:t>
            </a:r>
          </a:p>
          <a:p>
            <a:r>
              <a:rPr lang="en-US" dirty="0"/>
              <a:t>It is hard-coded to use the </a:t>
            </a:r>
            <a:r>
              <a:rPr lang="en-US" dirty="0" err="1">
                <a:solidFill>
                  <a:srgbClr val="FF0000"/>
                </a:solidFill>
              </a:rPr>
              <a:t>java.util.logging</a:t>
            </a:r>
            <a:r>
              <a:rPr lang="en-US" dirty="0">
                <a:solidFill>
                  <a:srgbClr val="FF0000"/>
                </a:solidFill>
              </a:rPr>
              <a:t> </a:t>
            </a:r>
            <a:r>
              <a:rPr lang="en-US" dirty="0"/>
              <a:t>framework.</a:t>
            </a:r>
          </a:p>
          <a:p>
            <a:r>
              <a:rPr lang="en-US" dirty="0"/>
              <a:t>This ensures that Tomcat's internal logging and any web application logging will remain independent, even if a web application uses Apache Commons Logging.</a:t>
            </a:r>
          </a:p>
        </p:txBody>
      </p:sp>
    </p:spTree>
    <p:extLst>
      <p:ext uri="{BB962C8B-B14F-4D97-AF65-F5344CB8AC3E}">
        <p14:creationId xmlns:p14="http://schemas.microsoft.com/office/powerpoint/2010/main" val="230185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Apache Tomcat</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Logging and Web Applications</a:t>
            </a:r>
            <a:endParaRPr lang="en-US" dirty="0"/>
          </a:p>
        </p:txBody>
      </p:sp>
      <p:sp>
        <p:nvSpPr>
          <p:cNvPr id="3" name="Content Placeholder 2"/>
          <p:cNvSpPr>
            <a:spLocks noGrp="1"/>
          </p:cNvSpPr>
          <p:nvPr>
            <p:ph idx="1"/>
          </p:nvPr>
        </p:nvSpPr>
        <p:spPr>
          <a:xfrm>
            <a:off x="566738" y="1295400"/>
            <a:ext cx="8001000" cy="5085928"/>
          </a:xfrm>
        </p:spPr>
        <p:txBody>
          <a:bodyPr/>
          <a:lstStyle/>
          <a:p>
            <a:endParaRPr lang="en-US" dirty="0"/>
          </a:p>
          <a:p>
            <a:r>
              <a:rPr lang="en-US" dirty="0"/>
              <a:t>A web application running on Apache Tomcat can:</a:t>
            </a:r>
          </a:p>
          <a:p>
            <a:pPr lvl="1"/>
            <a:r>
              <a:rPr lang="en-US" dirty="0"/>
              <a:t>Use any logging framework of its choice.</a:t>
            </a:r>
          </a:p>
          <a:p>
            <a:pPr lvl="1"/>
            <a:r>
              <a:rPr lang="en-US" dirty="0"/>
              <a:t>Use system logging API, </a:t>
            </a:r>
            <a:r>
              <a:rPr lang="en-US" dirty="0" err="1">
                <a:solidFill>
                  <a:srgbClr val="FF0000"/>
                </a:solidFill>
              </a:rPr>
              <a:t>java.util.logging</a:t>
            </a:r>
            <a:r>
              <a:rPr lang="en-US" dirty="0">
                <a:solidFill>
                  <a:srgbClr val="FF0000"/>
                </a:solidFill>
              </a:rPr>
              <a:t>.</a:t>
            </a:r>
          </a:p>
          <a:p>
            <a:pPr lvl="1"/>
            <a:r>
              <a:rPr lang="en-US" dirty="0"/>
              <a:t>Use the logging API provided by the Java Servlets specification, javax.servlet.ServletContext.log(...)</a:t>
            </a:r>
          </a:p>
        </p:txBody>
      </p:sp>
    </p:spTree>
    <p:extLst>
      <p:ext uri="{BB962C8B-B14F-4D97-AF65-F5344CB8AC3E}">
        <p14:creationId xmlns:p14="http://schemas.microsoft.com/office/powerpoint/2010/main" val="4209782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001000" cy="684312"/>
          </a:xfrm>
        </p:spPr>
        <p:txBody>
          <a:bodyPr/>
          <a:lstStyle/>
          <a:p>
            <a:r>
              <a:rPr lang="en-US" b="1" dirty="0"/>
              <a:t>Java logging API — </a:t>
            </a:r>
            <a:r>
              <a:rPr lang="en-US" b="1" dirty="0" err="1"/>
              <a:t>java.util.logging</a:t>
            </a:r>
            <a:endParaRPr lang="en-US" dirty="0"/>
          </a:p>
        </p:txBody>
      </p:sp>
      <p:sp>
        <p:nvSpPr>
          <p:cNvPr id="3" name="Content Placeholder 2"/>
          <p:cNvSpPr>
            <a:spLocks noGrp="1"/>
          </p:cNvSpPr>
          <p:nvPr>
            <p:ph idx="1"/>
          </p:nvPr>
        </p:nvSpPr>
        <p:spPr/>
        <p:txBody>
          <a:bodyPr/>
          <a:lstStyle/>
          <a:p>
            <a:r>
              <a:rPr lang="en-US" dirty="0"/>
              <a:t>Apache Tomcat implements its own logging based on commons logging API as JULI.</a:t>
            </a:r>
          </a:p>
          <a:p>
            <a:r>
              <a:rPr lang="en-IN" dirty="0"/>
              <a:t>It has a custom </a:t>
            </a:r>
            <a:r>
              <a:rPr lang="en-IN" dirty="0" err="1"/>
              <a:t>LogManager</a:t>
            </a:r>
            <a:r>
              <a:rPr lang="en-IN" dirty="0"/>
              <a:t> Implementation aware of all running Web Applications.</a:t>
            </a:r>
          </a:p>
          <a:p>
            <a:r>
              <a:rPr lang="en-US" dirty="0"/>
              <a:t>It supports private per-application logging configurations. </a:t>
            </a:r>
          </a:p>
        </p:txBody>
      </p:sp>
    </p:spTree>
    <p:extLst>
      <p:ext uri="{BB962C8B-B14F-4D97-AF65-F5344CB8AC3E}">
        <p14:creationId xmlns:p14="http://schemas.microsoft.com/office/powerpoint/2010/main" val="493503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001000" cy="684312"/>
          </a:xfrm>
        </p:spPr>
        <p:txBody>
          <a:bodyPr/>
          <a:lstStyle/>
          <a:p>
            <a:r>
              <a:rPr lang="en-US" b="1" dirty="0"/>
              <a:t>Servlets logging API</a:t>
            </a:r>
            <a:endParaRPr lang="en-US" dirty="0"/>
          </a:p>
        </p:txBody>
      </p:sp>
      <p:sp>
        <p:nvSpPr>
          <p:cNvPr id="3" name="Content Placeholder 2"/>
          <p:cNvSpPr>
            <a:spLocks noGrp="1"/>
          </p:cNvSpPr>
          <p:nvPr>
            <p:ph idx="1"/>
          </p:nvPr>
        </p:nvSpPr>
        <p:spPr>
          <a:xfrm>
            <a:off x="566738" y="1295400"/>
            <a:ext cx="8001000" cy="5013920"/>
          </a:xfrm>
        </p:spPr>
        <p:txBody>
          <a:bodyPr>
            <a:normAutofit fontScale="92500" lnSpcReduction="20000"/>
          </a:bodyPr>
          <a:lstStyle/>
          <a:p>
            <a:pPr>
              <a:lnSpc>
                <a:spcPct val="110000"/>
              </a:lnSpc>
            </a:pPr>
            <a:r>
              <a:rPr lang="en-US" dirty="0"/>
              <a:t>The calls to javax.servlet.ServletContext.log(...) to write log messages are handled by internal Tomcat logging. </a:t>
            </a:r>
          </a:p>
          <a:p>
            <a:pPr>
              <a:lnSpc>
                <a:spcPct val="110000"/>
              </a:lnSpc>
            </a:pPr>
            <a:r>
              <a:rPr lang="en-US" dirty="0"/>
              <a:t>Such messages are logged to the category named</a:t>
            </a:r>
          </a:p>
          <a:p>
            <a:pPr marL="0" indent="0">
              <a:lnSpc>
                <a:spcPct val="110000"/>
              </a:lnSpc>
              <a:buNone/>
            </a:pPr>
            <a:r>
              <a:rPr lang="en-US" sz="1800" dirty="0" err="1"/>
              <a:t>org.apache.catalina.core.ContainerBase</a:t>
            </a:r>
            <a:r>
              <a:rPr lang="en-US" sz="1800" dirty="0"/>
              <a:t>.[${engine}].[${host}].[${context}]</a:t>
            </a:r>
          </a:p>
          <a:p>
            <a:pPr>
              <a:lnSpc>
                <a:spcPct val="110000"/>
              </a:lnSpc>
            </a:pPr>
            <a:r>
              <a:rPr lang="en-US" dirty="0"/>
              <a:t>This logging is performed according to the Tomcat logging configuration. You cannot overwrite it in a web application.</a:t>
            </a:r>
          </a:p>
          <a:p>
            <a:pPr>
              <a:lnSpc>
                <a:spcPct val="110000"/>
              </a:lnSpc>
            </a:pPr>
            <a:r>
              <a:rPr lang="en-US" dirty="0"/>
              <a:t>In Apache Tomcat implementation the calls to ServletContext.log(String) or GenericServlet.log(String) are logged at the INFO level. </a:t>
            </a:r>
          </a:p>
          <a:p>
            <a:pPr>
              <a:lnSpc>
                <a:spcPct val="110000"/>
              </a:lnSpc>
            </a:pPr>
            <a:r>
              <a:rPr lang="en-US" dirty="0"/>
              <a:t>The calls to ServletContext.log(String, </a:t>
            </a:r>
            <a:r>
              <a:rPr lang="en-US" dirty="0" err="1"/>
              <a:t>Throwable</a:t>
            </a:r>
            <a:r>
              <a:rPr lang="en-US" dirty="0"/>
              <a:t>) or GenericServlet.log(String, </a:t>
            </a:r>
            <a:r>
              <a:rPr lang="en-US" dirty="0" err="1"/>
              <a:t>Throwable</a:t>
            </a:r>
            <a:r>
              <a:rPr lang="en-US" dirty="0"/>
              <a:t>) are logged at the SEVERE level.</a:t>
            </a:r>
          </a:p>
        </p:txBody>
      </p:sp>
    </p:spTree>
    <p:extLst>
      <p:ext uri="{BB962C8B-B14F-4D97-AF65-F5344CB8AC3E}">
        <p14:creationId xmlns:p14="http://schemas.microsoft.com/office/powerpoint/2010/main" val="3196229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Console</a:t>
            </a:r>
            <a:endParaRPr lang="en-US" dirty="0"/>
          </a:p>
        </p:txBody>
      </p:sp>
      <p:sp>
        <p:nvSpPr>
          <p:cNvPr id="3" name="Content Placeholder 2"/>
          <p:cNvSpPr>
            <a:spLocks noGrp="1"/>
          </p:cNvSpPr>
          <p:nvPr>
            <p:ph idx="1"/>
          </p:nvPr>
        </p:nvSpPr>
        <p:spPr/>
        <p:txBody>
          <a:bodyPr>
            <a:normAutofit fontScale="92500" lnSpcReduction="10000"/>
          </a:bodyPr>
          <a:lstStyle/>
          <a:p>
            <a:r>
              <a:rPr lang="en-IN" dirty="0"/>
              <a:t>In Unix and Linux the console log is directed to a file named “</a:t>
            </a:r>
            <a:r>
              <a:rPr lang="en-IN" dirty="0" err="1"/>
              <a:t>catalina.out</a:t>
            </a:r>
            <a:r>
              <a:rPr lang="en-IN" dirty="0"/>
              <a:t>”.</a:t>
            </a:r>
          </a:p>
          <a:p>
            <a:r>
              <a:rPr lang="en-US" dirty="0"/>
              <a:t>Whatever is written to </a:t>
            </a:r>
            <a:r>
              <a:rPr lang="en-US" dirty="0" err="1"/>
              <a:t>System.err</a:t>
            </a:r>
            <a:r>
              <a:rPr lang="en-US" dirty="0"/>
              <a:t>/out will be caught into that file.</a:t>
            </a:r>
          </a:p>
          <a:p>
            <a:r>
              <a:rPr lang="en-US" dirty="0"/>
              <a:t>When running as a service on Windows, the console output is also caught and redirected, but the file names are different.</a:t>
            </a:r>
          </a:p>
          <a:p>
            <a:endParaRPr lang="en-US" dirty="0"/>
          </a:p>
          <a:p>
            <a:r>
              <a:rPr lang="en-US" dirty="0"/>
              <a:t>The default logging configuration in Apache Tomcat writes the same messages to the console and to a log file.</a:t>
            </a:r>
          </a:p>
          <a:p>
            <a:r>
              <a:rPr lang="en-US" dirty="0"/>
              <a:t>This is great when using Tomcat for development, but usually is not needed in production</a:t>
            </a:r>
          </a:p>
        </p:txBody>
      </p:sp>
    </p:spTree>
    <p:extLst>
      <p:ext uri="{BB962C8B-B14F-4D97-AF65-F5344CB8AC3E}">
        <p14:creationId xmlns:p14="http://schemas.microsoft.com/office/powerpoint/2010/main" val="3942276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logging</a:t>
            </a:r>
            <a:endParaRPr lang="en-US" dirty="0"/>
          </a:p>
        </p:txBody>
      </p:sp>
      <p:sp>
        <p:nvSpPr>
          <p:cNvPr id="3" name="Content Placeholder 2"/>
          <p:cNvSpPr>
            <a:spLocks noGrp="1"/>
          </p:cNvSpPr>
          <p:nvPr>
            <p:ph idx="1"/>
          </p:nvPr>
        </p:nvSpPr>
        <p:spPr/>
        <p:txBody>
          <a:bodyPr/>
          <a:lstStyle/>
          <a:p>
            <a:r>
              <a:rPr lang="en-US" dirty="0"/>
              <a:t>Access logging is a related but different feature, which is implemented as a Valve.</a:t>
            </a:r>
          </a:p>
          <a:p>
            <a:r>
              <a:rPr lang="en-US" dirty="0"/>
              <a:t>It uses self-contained logic to write its log files.</a:t>
            </a:r>
          </a:p>
          <a:p>
            <a:r>
              <a:rPr lang="en-US" dirty="0"/>
              <a:t>The essential requirement for access logging is to handle a large continuous stream of data with low overhead, so it only uses Apache Commons Logging for its own debug messages. This implementation approach avoids additional overhead and potentially complex configuration.</a:t>
            </a:r>
          </a:p>
        </p:txBody>
      </p:sp>
    </p:spTree>
    <p:extLst>
      <p:ext uri="{BB962C8B-B14F-4D97-AF65-F5344CB8AC3E}">
        <p14:creationId xmlns:p14="http://schemas.microsoft.com/office/powerpoint/2010/main" val="3316729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t>
            </a:r>
            <a:r>
              <a:rPr lang="en-US" b="1" dirty="0" err="1"/>
              <a:t>java.util.logging</a:t>
            </a:r>
            <a:r>
              <a:rPr lang="en-US" b="1" dirty="0"/>
              <a:t> (default)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19994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2712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Mod_proxy</a:t>
            </a:r>
            <a:r>
              <a:rPr lang="en-GB" dirty="0"/>
              <a:t> in Apache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57158" y="4429132"/>
            <a:ext cx="8609564" cy="1714512"/>
          </a:xfrm>
          <a:prstGeom prst="rect">
            <a:avLst/>
          </a:prstGeom>
          <a:noFill/>
          <a:ln w="9525">
            <a:noFill/>
            <a:miter lim="800000"/>
            <a:headEnd/>
            <a:tailEnd/>
          </a:ln>
          <a:effectLst/>
        </p:spPr>
      </p:pic>
      <p:pic>
        <p:nvPicPr>
          <p:cNvPr id="1028" name="Picture 4" descr="http://static.richardnichols.net/wp-content/uploads/2010/08/httpd.conf-mod_proxy-lines.png"/>
          <p:cNvPicPr>
            <a:picLocks noChangeAspect="1" noChangeArrowheads="1"/>
          </p:cNvPicPr>
          <p:nvPr/>
        </p:nvPicPr>
        <p:blipFill>
          <a:blip r:embed="rId3"/>
          <a:srcRect/>
          <a:stretch>
            <a:fillRect/>
          </a:stretch>
        </p:blipFill>
        <p:spPr bwMode="auto">
          <a:xfrm>
            <a:off x="357158" y="1428736"/>
            <a:ext cx="8397027" cy="2428892"/>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The </a:t>
            </a:r>
            <a:r>
              <a:rPr lang="en-US" dirty="0" err="1"/>
              <a:t>ProxyPassReverse</a:t>
            </a:r>
            <a:r>
              <a:rPr lang="en-US" dirty="0"/>
              <a:t> is used to change the headers sent by the app (</a:t>
            </a:r>
            <a:r>
              <a:rPr lang="en-US" dirty="0" err="1"/>
              <a:t>appcluster</a:t>
            </a:r>
            <a:r>
              <a:rPr lang="en-US" dirty="0"/>
              <a:t>) to Apache, before Apache sends it the browser. For example, if the app sits at </a:t>
            </a:r>
            <a:r>
              <a:rPr lang="en-US" dirty="0">
                <a:hlinkClick r:id="rId2"/>
              </a:rPr>
              <a:t>http://localhost:9013/</a:t>
            </a:r>
            <a:r>
              <a:rPr lang="en-US" dirty="0"/>
              <a:t>, and it tries to redirect the browser to, say, /</a:t>
            </a:r>
            <a:r>
              <a:rPr lang="en-US" dirty="0" err="1"/>
              <a:t>new_location</a:t>
            </a:r>
            <a:r>
              <a:rPr lang="en-US" dirty="0"/>
              <a:t>/, then it will respond with a redirect and location header of </a:t>
            </a:r>
            <a:r>
              <a:rPr lang="en-US" dirty="0">
                <a:hlinkClick r:id="rId3"/>
              </a:rPr>
              <a:t>http://localhost:9013/new_location/</a:t>
            </a:r>
            <a:r>
              <a:rPr lang="en-US" dirty="0"/>
              <a:t>, and Apache will take this and send it off to the browser. Problem is, the browser (assuming it's somewhere else) then tries to send a request to </a:t>
            </a:r>
            <a:r>
              <a:rPr lang="en-US" dirty="0">
                <a:hlinkClick r:id="rId3"/>
              </a:rPr>
              <a:t>http://localhost:9013/new_location/</a:t>
            </a:r>
            <a:r>
              <a:rPr lang="en-US" dirty="0"/>
              <a:t>, and gets an error. </a:t>
            </a:r>
          </a:p>
          <a:p>
            <a:r>
              <a:rPr lang="en-US" dirty="0"/>
              <a:t>What </a:t>
            </a:r>
            <a:r>
              <a:rPr lang="en-US" dirty="0" err="1"/>
              <a:t>ProxyPassReverse</a:t>
            </a:r>
            <a:r>
              <a:rPr lang="en-US" dirty="0"/>
              <a:t> does is intercepts those headers, and rewrites them so that they match what the Apache server that's doing the </a:t>
            </a:r>
            <a:r>
              <a:rPr lang="en-US" dirty="0" err="1"/>
              <a:t>proxying</a:t>
            </a:r>
            <a:r>
              <a:rPr lang="en-US" dirty="0"/>
              <a:t> looks like. So if my apache server is hosting </a:t>
            </a:r>
            <a:r>
              <a:rPr lang="en-US" dirty="0">
                <a:hlinkClick r:id="rId4"/>
              </a:rPr>
              <a:t>http://myhost.com/</a:t>
            </a:r>
            <a:r>
              <a:rPr lang="en-US" dirty="0"/>
              <a:t> and I have a </a:t>
            </a:r>
            <a:r>
              <a:rPr lang="en-US" dirty="0" err="1"/>
              <a:t>ProxyPass</a:t>
            </a:r>
            <a:r>
              <a:rPr lang="en-US" dirty="0"/>
              <a:t> that points / to </a:t>
            </a:r>
            <a:r>
              <a:rPr lang="en-US" dirty="0">
                <a:hlinkClick r:id="rId5"/>
              </a:rPr>
              <a:t>http://localhost:9013/App</a:t>
            </a:r>
            <a:r>
              <a:rPr lang="en-US" dirty="0"/>
              <a:t>, if the application sitting at localhost:9013 returns a redirect to </a:t>
            </a:r>
            <a:r>
              <a:rPr lang="en-US" dirty="0">
                <a:hlinkClick r:id="rId6"/>
              </a:rPr>
              <a:t>http://localhost:9013/App/new_location/</a:t>
            </a:r>
            <a:r>
              <a:rPr lang="en-US" dirty="0"/>
              <a:t>, I'll need to use </a:t>
            </a:r>
            <a:r>
              <a:rPr lang="en-US" dirty="0" err="1"/>
              <a:t>ProxyPassReverse</a:t>
            </a:r>
            <a:r>
              <a:rPr lang="en-US" dirty="0"/>
              <a:t> so that it gets rewritten to </a:t>
            </a:r>
            <a:r>
              <a:rPr lang="en-US" dirty="0">
                <a:hlinkClick r:id="rId7"/>
              </a:rPr>
              <a:t>http://myhost.com/new_location/</a:t>
            </a:r>
            <a:r>
              <a:rPr lang="en-US" dirty="0"/>
              <a:t> by Apache before sending the request back to the browser.</a:t>
            </a:r>
          </a:p>
          <a:p>
            <a:r>
              <a:rPr lang="en-US" dirty="0"/>
              <a:t>If you aren't issuing redirects, it's not going to be an issue, but it doesn't hurt to have it there in case a 301/302 redirect is returned. As far as </a:t>
            </a:r>
            <a:r>
              <a:rPr lang="en-US" dirty="0" err="1"/>
              <a:t>mod_rewrite</a:t>
            </a:r>
            <a:r>
              <a:rPr lang="en-US" dirty="0"/>
              <a:t>, the </a:t>
            </a:r>
            <a:r>
              <a:rPr lang="en-US" dirty="0" err="1"/>
              <a:t>RewriteRule</a:t>
            </a:r>
            <a:r>
              <a:rPr lang="en-US" dirty="0"/>
              <a:t> applies to the request going to the App, and not the response coming from the App. So they are mutually exclusive events.</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Apache Tomcat?</a:t>
            </a:r>
            <a:endParaRPr lang="en-US" dirty="0"/>
          </a:p>
        </p:txBody>
      </p:sp>
      <p:sp>
        <p:nvSpPr>
          <p:cNvPr id="3" name="Content Placeholder 2"/>
          <p:cNvSpPr>
            <a:spLocks noGrp="1"/>
          </p:cNvSpPr>
          <p:nvPr>
            <p:ph idx="1"/>
          </p:nvPr>
        </p:nvSpPr>
        <p:spPr/>
        <p:txBody>
          <a:bodyPr>
            <a:normAutofit fontScale="85000" lnSpcReduction="20000"/>
          </a:bodyPr>
          <a:lstStyle/>
          <a:p>
            <a:r>
              <a:rPr lang="en-GB" dirty="0"/>
              <a:t>Apache Tomcat is a web Container.</a:t>
            </a:r>
          </a:p>
          <a:p>
            <a:r>
              <a:rPr lang="en-GB" dirty="0"/>
              <a:t>It comes from Apache Software Foundation(ASF).</a:t>
            </a:r>
          </a:p>
          <a:p>
            <a:r>
              <a:rPr lang="en-GB" dirty="0"/>
              <a:t>It is a reference implementation(RI) of Sun’s (Oracle’s)  Java EE Web Container.</a:t>
            </a:r>
          </a:p>
          <a:p>
            <a:r>
              <a:rPr lang="en-GB" dirty="0"/>
              <a:t>Created initially by Sun as </a:t>
            </a:r>
            <a:r>
              <a:rPr lang="en-US" dirty="0"/>
              <a:t>Java Web Server and later donated the code base to ASF.</a:t>
            </a:r>
          </a:p>
          <a:p>
            <a:r>
              <a:rPr lang="en-GB" dirty="0"/>
              <a:t>Distributed under Apache License.</a:t>
            </a:r>
          </a:p>
          <a:p>
            <a:r>
              <a:rPr lang="en-GB" dirty="0"/>
              <a:t>Supports JSP and </a:t>
            </a:r>
            <a:r>
              <a:rPr lang="en-GB" dirty="0" err="1"/>
              <a:t>Servlets</a:t>
            </a:r>
            <a:r>
              <a:rPr lang="en-GB" dirty="0"/>
              <a:t>.</a:t>
            </a:r>
          </a:p>
          <a:p>
            <a:r>
              <a:rPr lang="en-US" dirty="0"/>
              <a:t>Tomcat started as a subproject of the Jakarta project, but now is independent of it.</a:t>
            </a:r>
          </a:p>
          <a:p>
            <a:r>
              <a:rPr lang="en-US" dirty="0"/>
              <a:t>Tomcat can be freely used in any organization. It can be freely redistributed in any commercial project so long as its license is also included with the redistribution and proper recognition is given.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Realms</a:t>
            </a:r>
            <a:endParaRPr lang="en-US" dirty="0"/>
          </a:p>
        </p:txBody>
      </p:sp>
      <p:sp>
        <p:nvSpPr>
          <p:cNvPr id="3" name="Content Placeholder 2"/>
          <p:cNvSpPr>
            <a:spLocks noGrp="1"/>
          </p:cNvSpPr>
          <p:nvPr>
            <p:ph sz="half" idx="1"/>
          </p:nvPr>
        </p:nvSpPr>
        <p:spPr/>
        <p:txBody>
          <a:bodyPr>
            <a:normAutofit/>
          </a:bodyPr>
          <a:lstStyle/>
          <a:p>
            <a:r>
              <a:rPr lang="en-US" sz="2000" dirty="0">
                <a:hlinkClick r:id="rId2"/>
              </a:rPr>
              <a:t>Overview</a:t>
            </a:r>
            <a:endParaRPr lang="en-US" sz="2000" dirty="0"/>
          </a:p>
          <a:p>
            <a:pPr lvl="1"/>
            <a:r>
              <a:rPr lang="en-US" sz="2000" dirty="0">
                <a:hlinkClick r:id="rId2"/>
              </a:rPr>
              <a:t>What is a Realm?</a:t>
            </a:r>
            <a:endParaRPr lang="en-US" sz="2000" dirty="0"/>
          </a:p>
          <a:p>
            <a:pPr lvl="1"/>
            <a:r>
              <a:rPr lang="en-US" sz="2000" dirty="0">
                <a:hlinkClick r:id="rId2"/>
              </a:rPr>
              <a:t>Configuring a Realm</a:t>
            </a:r>
            <a:endParaRPr lang="en-US" sz="2000" dirty="0"/>
          </a:p>
          <a:p>
            <a:r>
              <a:rPr lang="en-US" sz="2000" dirty="0">
                <a:hlinkClick r:id="rId2"/>
              </a:rPr>
              <a:t>Common Features</a:t>
            </a:r>
            <a:endParaRPr lang="en-US" sz="2000" dirty="0"/>
          </a:p>
          <a:p>
            <a:pPr lvl="1"/>
            <a:r>
              <a:rPr lang="en-US" sz="2000" dirty="0">
                <a:hlinkClick r:id="rId2"/>
              </a:rPr>
              <a:t>Digested Passwords</a:t>
            </a:r>
            <a:endParaRPr lang="en-US" sz="2000" dirty="0"/>
          </a:p>
          <a:p>
            <a:pPr lvl="1"/>
            <a:r>
              <a:rPr lang="en-US" sz="2000" dirty="0">
                <a:hlinkClick r:id="rId2"/>
              </a:rPr>
              <a:t>Example Application</a:t>
            </a:r>
            <a:endParaRPr lang="en-US" sz="2000" dirty="0"/>
          </a:p>
          <a:p>
            <a:pPr lvl="1"/>
            <a:r>
              <a:rPr lang="en-US" sz="2000" dirty="0">
                <a:hlinkClick r:id="rId2"/>
              </a:rPr>
              <a:t>Manager Application</a:t>
            </a:r>
            <a:endParaRPr lang="en-US" sz="2000" dirty="0"/>
          </a:p>
          <a:p>
            <a:pPr lvl="1"/>
            <a:r>
              <a:rPr lang="en-US" sz="2000" dirty="0">
                <a:hlinkClick r:id="rId2"/>
              </a:rPr>
              <a:t>Realm Logging</a:t>
            </a:r>
            <a:endParaRPr lang="en-US" sz="2000" dirty="0"/>
          </a:p>
          <a:p>
            <a:endParaRPr lang="en-US" sz="2000" dirty="0"/>
          </a:p>
        </p:txBody>
      </p:sp>
      <p:sp>
        <p:nvSpPr>
          <p:cNvPr id="4" name="Content Placeholder 3"/>
          <p:cNvSpPr>
            <a:spLocks noGrp="1"/>
          </p:cNvSpPr>
          <p:nvPr>
            <p:ph sz="half" idx="2"/>
          </p:nvPr>
        </p:nvSpPr>
        <p:spPr/>
        <p:txBody>
          <a:bodyPr>
            <a:normAutofit fontScale="92500"/>
          </a:bodyPr>
          <a:lstStyle/>
          <a:p>
            <a:r>
              <a:rPr lang="en-US" sz="2200" dirty="0">
                <a:hlinkClick r:id="rId2"/>
              </a:rPr>
              <a:t>Standard Realm Implementations</a:t>
            </a:r>
            <a:endParaRPr lang="en-US" sz="2200" dirty="0"/>
          </a:p>
          <a:p>
            <a:pPr lvl="1"/>
            <a:r>
              <a:rPr lang="en-US" sz="2200" dirty="0" err="1">
                <a:hlinkClick r:id="rId2"/>
              </a:rPr>
              <a:t>JDBCRealm</a:t>
            </a:r>
            <a:endParaRPr lang="en-US" sz="2200" dirty="0"/>
          </a:p>
          <a:p>
            <a:pPr lvl="1"/>
            <a:r>
              <a:rPr lang="en-US" sz="2200" dirty="0" err="1">
                <a:hlinkClick r:id="rId2"/>
              </a:rPr>
              <a:t>DataSourceRealm</a:t>
            </a:r>
            <a:endParaRPr lang="en-US" sz="2200" dirty="0"/>
          </a:p>
          <a:p>
            <a:pPr lvl="1"/>
            <a:r>
              <a:rPr lang="en-US" sz="2200" dirty="0" err="1">
                <a:hlinkClick r:id="rId2"/>
              </a:rPr>
              <a:t>JNDIRealm</a:t>
            </a:r>
            <a:endParaRPr lang="en-US" sz="2200" dirty="0"/>
          </a:p>
          <a:p>
            <a:pPr lvl="1"/>
            <a:r>
              <a:rPr lang="en-US" sz="2200" dirty="0" err="1">
                <a:hlinkClick r:id="rId2"/>
              </a:rPr>
              <a:t>UserDatabaseRealm</a:t>
            </a:r>
            <a:endParaRPr lang="en-US" sz="2200" dirty="0"/>
          </a:p>
          <a:p>
            <a:pPr lvl="1"/>
            <a:r>
              <a:rPr lang="en-US" sz="2200" dirty="0" err="1">
                <a:hlinkClick r:id="rId2"/>
              </a:rPr>
              <a:t>MemoryRealm</a:t>
            </a:r>
            <a:endParaRPr lang="en-US" sz="2200" dirty="0"/>
          </a:p>
          <a:p>
            <a:pPr lvl="1"/>
            <a:r>
              <a:rPr lang="en-US" sz="2200" dirty="0" err="1">
                <a:hlinkClick r:id="rId2"/>
              </a:rPr>
              <a:t>JAASRealm</a:t>
            </a:r>
            <a:endParaRPr lang="en-US" sz="2200" dirty="0"/>
          </a:p>
          <a:p>
            <a:pPr lvl="1"/>
            <a:r>
              <a:rPr lang="en-US" sz="2200" dirty="0" err="1">
                <a:hlinkClick r:id="rId2"/>
              </a:rPr>
              <a:t>CombinedRealm</a:t>
            </a:r>
            <a:endParaRPr lang="en-US" sz="2200" dirty="0"/>
          </a:p>
          <a:p>
            <a:pPr lvl="1"/>
            <a:r>
              <a:rPr lang="en-US" sz="2200" dirty="0" err="1">
                <a:hlinkClick r:id="rId2"/>
              </a:rPr>
              <a:t>LockOutReal</a:t>
            </a:r>
            <a:endParaRPr lang="en-US" sz="2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Realm?</a:t>
            </a:r>
            <a:endParaRPr lang="en-US" dirty="0"/>
          </a:p>
        </p:txBody>
      </p:sp>
      <p:sp>
        <p:nvSpPr>
          <p:cNvPr id="3" name="Content Placeholder 2"/>
          <p:cNvSpPr>
            <a:spLocks noGrp="1"/>
          </p:cNvSpPr>
          <p:nvPr>
            <p:ph idx="1"/>
          </p:nvPr>
        </p:nvSpPr>
        <p:spPr/>
        <p:txBody>
          <a:bodyPr/>
          <a:lstStyle/>
          <a:p>
            <a:r>
              <a:rPr lang="en-US" dirty="0"/>
              <a:t>A </a:t>
            </a:r>
            <a:r>
              <a:rPr lang="en-US" b="1" dirty="0"/>
              <a:t>Realm</a:t>
            </a:r>
            <a:r>
              <a:rPr lang="en-US" dirty="0"/>
              <a:t> is a "database" of usernames and passwords that identify valid users of a web application (or set of web applications), plus an enumeration of the list of </a:t>
            </a:r>
            <a:r>
              <a:rPr lang="en-US" i="1" dirty="0"/>
              <a:t>roles</a:t>
            </a:r>
            <a:r>
              <a:rPr lang="en-US" dirty="0"/>
              <a:t> associated with each valid user. </a:t>
            </a:r>
          </a:p>
          <a:p>
            <a:r>
              <a:rPr lang="en-US" dirty="0"/>
              <a:t>Tomcat defines a Java interface (</a:t>
            </a:r>
            <a:r>
              <a:rPr lang="en-US" b="1" dirty="0" err="1"/>
              <a:t>org.apache.catalina.Realm</a:t>
            </a:r>
            <a:r>
              <a:rPr lang="en-US" dirty="0"/>
              <a:t>) that can be implemented by "plug in" components to establish this connection.</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Tomcat Installation</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Session Agenda</a:t>
            </a:r>
            <a:endParaRPr lang="en-US" dirty="0"/>
          </a:p>
        </p:txBody>
      </p:sp>
      <p:sp>
        <p:nvSpPr>
          <p:cNvPr id="3" name="Content Placeholder 2"/>
          <p:cNvSpPr>
            <a:spLocks noGrp="1"/>
          </p:cNvSpPr>
          <p:nvPr>
            <p:ph idx="1"/>
          </p:nvPr>
        </p:nvSpPr>
        <p:spPr/>
        <p:txBody>
          <a:bodyPr/>
          <a:lstStyle/>
          <a:p>
            <a:r>
              <a:rPr lang="en-US" dirty="0"/>
              <a:t>Installing the Java Virtual Machine (JVM)</a:t>
            </a:r>
          </a:p>
          <a:p>
            <a:r>
              <a:rPr lang="en-US" dirty="0"/>
              <a:t>Installing Tomcat on both Windows and Linux</a:t>
            </a:r>
          </a:p>
          <a:p>
            <a:r>
              <a:rPr lang="en-US" dirty="0"/>
              <a:t>Understanding the Tomcat installation directory structure</a:t>
            </a:r>
          </a:p>
          <a:p>
            <a:r>
              <a:rPr lang="en-US" dirty="0"/>
              <a:t>Troubleshooting typical problems encountered while installing Tomcat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Installing the Java Virtual Machine (JVM)</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Monitor Tomcat with </a:t>
            </a:r>
            <a:r>
              <a:rPr lang="en-GB" dirty="0" err="1"/>
              <a:t>jconsole</a:t>
            </a:r>
            <a:endParaRPr lang="en-US" dirty="0"/>
          </a:p>
        </p:txBody>
      </p:sp>
      <p:sp>
        <p:nvSpPr>
          <p:cNvPr id="3" name="Content Placeholder 2"/>
          <p:cNvSpPr>
            <a:spLocks noGrp="1"/>
          </p:cNvSpPr>
          <p:nvPr>
            <p:ph idx="1"/>
          </p:nvPr>
        </p:nvSpPr>
        <p:spPr/>
        <p:txBody>
          <a:bodyPr>
            <a:normAutofit fontScale="70000" lnSpcReduction="20000"/>
          </a:bodyPr>
          <a:lstStyle/>
          <a:p>
            <a:r>
              <a:rPr lang="en-GB" dirty="0"/>
              <a:t>Edit CATALINA_HOME/bin/catalina.sh to include</a:t>
            </a:r>
          </a:p>
          <a:p>
            <a:pPr>
              <a:buNone/>
            </a:pPr>
            <a:r>
              <a:rPr lang="en-US" dirty="0"/>
              <a:t>if [ -z "$CATALINA_BASE" ] ; then</a:t>
            </a:r>
          </a:p>
          <a:p>
            <a:pPr>
              <a:buNone/>
            </a:pPr>
            <a:r>
              <a:rPr lang="en-US" dirty="0"/>
              <a:t>  CATALINA_BASE="$CATALINA_HOME"</a:t>
            </a:r>
          </a:p>
          <a:p>
            <a:pPr>
              <a:buNone/>
            </a:pPr>
            <a:r>
              <a:rPr lang="en-US" dirty="0" err="1"/>
              <a:t>fi</a:t>
            </a:r>
            <a:endParaRPr lang="en-US" dirty="0"/>
          </a:p>
          <a:p>
            <a:pPr>
              <a:buNone/>
            </a:pPr>
            <a:r>
              <a:rPr lang="en-US" b="1" dirty="0">
                <a:solidFill>
                  <a:srgbClr val="FF0000"/>
                </a:solidFill>
              </a:rPr>
              <a:t>CATALINA_OPTS="-</a:t>
            </a:r>
            <a:r>
              <a:rPr lang="en-US" b="1" dirty="0" err="1">
                <a:solidFill>
                  <a:srgbClr val="FF0000"/>
                </a:solidFill>
              </a:rPr>
              <a:t>Dcom.sun.management.jmxremote</a:t>
            </a:r>
            <a:endParaRPr lang="en-US" b="1" dirty="0">
              <a:solidFill>
                <a:srgbClr val="FF0000"/>
              </a:solidFill>
            </a:endParaRPr>
          </a:p>
          <a:p>
            <a:pPr>
              <a:buNone/>
            </a:pPr>
            <a:r>
              <a:rPr lang="en-US" b="1" dirty="0">
                <a:solidFill>
                  <a:srgbClr val="FF0000"/>
                </a:solidFill>
              </a:rPr>
              <a:t>-</a:t>
            </a:r>
            <a:r>
              <a:rPr lang="en-US" b="1" dirty="0" err="1">
                <a:solidFill>
                  <a:srgbClr val="FF0000"/>
                </a:solidFill>
              </a:rPr>
              <a:t>Dcom.sun.management.jmxremote.port</a:t>
            </a:r>
            <a:r>
              <a:rPr lang="en-US" b="1" dirty="0">
                <a:solidFill>
                  <a:srgbClr val="FF0000"/>
                </a:solidFill>
              </a:rPr>
              <a:t>=9004</a:t>
            </a:r>
          </a:p>
          <a:p>
            <a:pPr>
              <a:buNone/>
            </a:pPr>
            <a:r>
              <a:rPr lang="en-US" b="1" dirty="0">
                <a:solidFill>
                  <a:srgbClr val="FF0000"/>
                </a:solidFill>
              </a:rPr>
              <a:t>-</a:t>
            </a:r>
            <a:r>
              <a:rPr lang="en-US" b="1" dirty="0" err="1">
                <a:solidFill>
                  <a:srgbClr val="FF0000"/>
                </a:solidFill>
              </a:rPr>
              <a:t>Dcom.sun.management.jmxremote.ssl</a:t>
            </a:r>
            <a:r>
              <a:rPr lang="en-US" b="1" dirty="0">
                <a:solidFill>
                  <a:srgbClr val="FF0000"/>
                </a:solidFill>
              </a:rPr>
              <a:t>=false</a:t>
            </a:r>
          </a:p>
          <a:p>
            <a:pPr>
              <a:buNone/>
            </a:pPr>
            <a:r>
              <a:rPr lang="en-US" b="1" dirty="0">
                <a:solidFill>
                  <a:srgbClr val="FF0000"/>
                </a:solidFill>
              </a:rPr>
              <a:t>-</a:t>
            </a:r>
            <a:r>
              <a:rPr lang="en-US" b="1" dirty="0" err="1">
                <a:solidFill>
                  <a:srgbClr val="FF0000"/>
                </a:solidFill>
              </a:rPr>
              <a:t>Dcom.sun.management.jmxremote.authenticate</a:t>
            </a:r>
            <a:r>
              <a:rPr lang="en-US" b="1" dirty="0">
                <a:solidFill>
                  <a:srgbClr val="FF0000"/>
                </a:solidFill>
              </a:rPr>
              <a:t>=false</a:t>
            </a:r>
            <a:r>
              <a:rPr lang="en-US" dirty="0"/>
              <a:t>"</a:t>
            </a:r>
          </a:p>
          <a:p>
            <a:pPr>
              <a:buNone/>
            </a:pPr>
            <a:endParaRPr lang="en-US" dirty="0"/>
          </a:p>
          <a:p>
            <a:pPr>
              <a:buNone/>
            </a:pPr>
            <a:r>
              <a:rPr lang="en-US" dirty="0"/>
              <a:t>if [ -z "$CATALINA_TMPDIR" ] ; then</a:t>
            </a:r>
          </a:p>
          <a:p>
            <a:pPr>
              <a:buNone/>
            </a:pPr>
            <a:r>
              <a:rPr lang="en-US" dirty="0"/>
              <a:t>  # Define the </a:t>
            </a:r>
            <a:r>
              <a:rPr lang="en-US" dirty="0" err="1"/>
              <a:t>java.io.tmpdir</a:t>
            </a:r>
            <a:r>
              <a:rPr lang="en-US" dirty="0"/>
              <a:t> to use for Catalina</a:t>
            </a:r>
          </a:p>
          <a:p>
            <a:pPr>
              <a:buNone/>
            </a:pPr>
            <a:r>
              <a:rPr lang="en-US" dirty="0"/>
              <a:t>  CATALINA_TMPDIR="$CATALINA_BASE"/temp</a:t>
            </a:r>
          </a:p>
          <a:p>
            <a:pPr>
              <a:buNone/>
            </a:pPr>
            <a:r>
              <a:rPr lang="en-US" dirty="0" err="1"/>
              <a:t>fi</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Start </a:t>
            </a:r>
            <a:r>
              <a:rPr lang="en-GB" dirty="0" err="1"/>
              <a:t>jconsole</a:t>
            </a:r>
            <a:r>
              <a:rPr lang="en-GB" dirty="0"/>
              <a:t> and connect</a:t>
            </a:r>
            <a:endParaRPr lang="en-US" dirty="0"/>
          </a:p>
        </p:txBody>
      </p:sp>
      <p:sp>
        <p:nvSpPr>
          <p:cNvPr id="3" name="Content Placeholder 2"/>
          <p:cNvSpPr>
            <a:spLocks noGrp="1"/>
          </p:cNvSpPr>
          <p:nvPr>
            <p:ph idx="1"/>
          </p:nvPr>
        </p:nvSpPr>
        <p:spPr/>
        <p:txBody>
          <a:bodyPr/>
          <a:lstStyle/>
          <a:p>
            <a:r>
              <a:rPr lang="en-GB" dirty="0"/>
              <a:t>Go to a terminal window</a:t>
            </a:r>
          </a:p>
          <a:p>
            <a:r>
              <a:rPr lang="en-GB" dirty="0"/>
              <a:t>Type </a:t>
            </a:r>
            <a:r>
              <a:rPr lang="en-GB" b="1" dirty="0" err="1">
                <a:solidFill>
                  <a:srgbClr val="FF0000"/>
                </a:solidFill>
              </a:rPr>
              <a:t>jconsole</a:t>
            </a:r>
            <a:endParaRPr lang="en-GB" b="1" dirty="0">
              <a:solidFill>
                <a:srgbClr val="FF0000"/>
              </a:solidFill>
            </a:endParaRPr>
          </a:p>
          <a:p>
            <a:r>
              <a:rPr lang="en-GB" dirty="0"/>
              <a:t>Select </a:t>
            </a:r>
            <a:r>
              <a:rPr lang="en-GB"/>
              <a:t>remote process</a:t>
            </a:r>
            <a:endParaRPr lang="en-GB" dirty="0"/>
          </a:p>
          <a:p>
            <a:r>
              <a:rPr lang="en-GB" dirty="0"/>
              <a:t>Enter </a:t>
            </a:r>
            <a:r>
              <a:rPr lang="en-GB" dirty="0">
                <a:solidFill>
                  <a:srgbClr val="FF0000"/>
                </a:solidFill>
              </a:rPr>
              <a:t>tomcat-</a:t>
            </a:r>
            <a:r>
              <a:rPr lang="en-GB" dirty="0" err="1">
                <a:solidFill>
                  <a:srgbClr val="FF0000"/>
                </a:solidFill>
              </a:rPr>
              <a:t>host:jmx</a:t>
            </a:r>
            <a:r>
              <a:rPr lang="en-GB" dirty="0">
                <a:solidFill>
                  <a:srgbClr val="FF0000"/>
                </a:solidFill>
              </a:rPr>
              <a:t>-port </a:t>
            </a:r>
            <a:r>
              <a:rPr lang="en-GB" dirty="0"/>
              <a:t>you </a:t>
            </a:r>
            <a:r>
              <a:rPr lang="en-GB" dirty="0" err="1"/>
              <a:t>enterd</a:t>
            </a:r>
            <a:r>
              <a:rPr lang="en-GB" dirty="0"/>
              <a:t> in the previous slide</a:t>
            </a:r>
          </a:p>
          <a:p>
            <a:r>
              <a:rPr lang="en-GB" dirty="0"/>
              <a:t>Done.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B70F-C9AD-4D51-96D5-2E10FF07B662}"/>
              </a:ext>
            </a:extLst>
          </p:cNvPr>
          <p:cNvSpPr>
            <a:spLocks noGrp="1"/>
          </p:cNvSpPr>
          <p:nvPr>
            <p:ph type="title"/>
          </p:nvPr>
        </p:nvSpPr>
        <p:spPr/>
        <p:txBody>
          <a:bodyPr/>
          <a:lstStyle/>
          <a:p>
            <a:r>
              <a:rPr lang="en-IN" dirty="0"/>
              <a:t>Install Java –Hands On</a:t>
            </a:r>
          </a:p>
        </p:txBody>
      </p:sp>
      <p:sp>
        <p:nvSpPr>
          <p:cNvPr id="3" name="Content Placeholder 2">
            <a:extLst>
              <a:ext uri="{FF2B5EF4-FFF2-40B4-BE49-F238E27FC236}">
                <a16:creationId xmlns:a16="http://schemas.microsoft.com/office/drawing/2014/main" id="{2C1BD647-7B16-4192-873B-C218686F77D2}"/>
              </a:ext>
            </a:extLst>
          </p:cNvPr>
          <p:cNvSpPr>
            <a:spLocks noGrp="1"/>
          </p:cNvSpPr>
          <p:nvPr>
            <p:ph idx="1"/>
          </p:nvPr>
        </p:nvSpPr>
        <p:spPr/>
        <p:txBody>
          <a:bodyPr/>
          <a:lstStyle/>
          <a:p>
            <a:r>
              <a:rPr lang="en-IN" dirty="0"/>
              <a:t>Please follow the given guide to install and configure Java for your OS</a:t>
            </a:r>
          </a:p>
        </p:txBody>
      </p:sp>
    </p:spTree>
    <p:extLst>
      <p:ext uri="{BB962C8B-B14F-4D97-AF65-F5344CB8AC3E}">
        <p14:creationId xmlns:p14="http://schemas.microsoft.com/office/powerpoint/2010/main" val="459556042"/>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good1</Template>
  <TotalTime>3064</TotalTime>
  <Words>3976</Words>
  <Application>Microsoft Office PowerPoint</Application>
  <PresentationFormat>On-screen Show (4:3)</PresentationFormat>
  <Paragraphs>325</Paragraphs>
  <Slides>86</Slides>
  <Notes>5</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Calibri</vt:lpstr>
      <vt:lpstr>Times New Roman</vt:lpstr>
      <vt:lpstr>Verdana</vt:lpstr>
      <vt:lpstr>Wingdings</vt:lpstr>
      <vt:lpstr>Profile</vt:lpstr>
      <vt:lpstr>Apache Tomcat</vt:lpstr>
      <vt:lpstr>Agenda (1/2)</vt:lpstr>
      <vt:lpstr>Agenda (2/2)</vt:lpstr>
      <vt:lpstr>Apache Tomcat</vt:lpstr>
      <vt:lpstr>What is Apache Tomcat?</vt:lpstr>
      <vt:lpstr>Tomcat Installation</vt:lpstr>
      <vt:lpstr>Session Agenda</vt:lpstr>
      <vt:lpstr>Installing the Java Virtual Machine (JVM)</vt:lpstr>
      <vt:lpstr>Install Java –Hands On</vt:lpstr>
      <vt:lpstr>Download and Install Tomcat</vt:lpstr>
      <vt:lpstr>Hands On Session</vt:lpstr>
      <vt:lpstr>Tomcat Architecture</vt:lpstr>
      <vt:lpstr>Session Agenda</vt:lpstr>
      <vt:lpstr>Tomcat Directory Structure</vt:lpstr>
      <vt:lpstr>Tomcat Directory Structure</vt:lpstr>
      <vt:lpstr>Tomcat Directory Structure</vt:lpstr>
      <vt:lpstr>Tomcat Directory Structure</vt:lpstr>
      <vt:lpstr>Tomcat Directory Structure</vt:lpstr>
      <vt:lpstr>Tomcat Directory Structure</vt:lpstr>
      <vt:lpstr>An Overview of Tomcat Architecture</vt:lpstr>
      <vt:lpstr>Tomcat Architecture</vt:lpstr>
      <vt:lpstr>PowerPoint Presentation</vt:lpstr>
      <vt:lpstr>The Server</vt:lpstr>
      <vt:lpstr>The Service</vt:lpstr>
      <vt:lpstr>The Connectors (1/2)</vt:lpstr>
      <vt:lpstr>The Connectors (2/2)</vt:lpstr>
      <vt:lpstr>The Engine</vt:lpstr>
      <vt:lpstr>The Realm (Under Engine)</vt:lpstr>
      <vt:lpstr>The Valves</vt:lpstr>
      <vt:lpstr>The Loggers</vt:lpstr>
      <vt:lpstr>The Host</vt:lpstr>
      <vt:lpstr>The Context</vt:lpstr>
      <vt:lpstr>Configuration By Architecture</vt:lpstr>
      <vt:lpstr>Basic Tomcat Configuration</vt:lpstr>
      <vt:lpstr>Tomcat Configuration files</vt:lpstr>
      <vt:lpstr>Configuration files and their roles</vt:lpstr>
      <vt:lpstr>Logging Configuration</vt:lpstr>
      <vt:lpstr>Agenda</vt:lpstr>
      <vt:lpstr>Logging in Tomcat</vt:lpstr>
      <vt:lpstr>Logging and Web Applications</vt:lpstr>
      <vt:lpstr>Java logging API — java.util.logging</vt:lpstr>
      <vt:lpstr>Servlets logging API</vt:lpstr>
      <vt:lpstr>Console</vt:lpstr>
      <vt:lpstr>Access logging</vt:lpstr>
      <vt:lpstr>Using java.util.logging (default)</vt:lpstr>
      <vt:lpstr>PowerPoint Presentation</vt:lpstr>
      <vt:lpstr>Mod_proxy in Apache</vt:lpstr>
      <vt:lpstr>PowerPoint Presentation</vt:lpstr>
      <vt:lpstr>PowerPoint Presentation</vt:lpstr>
      <vt:lpstr>PowerPoint Presentation</vt:lpstr>
      <vt:lpstr>PowerPoint Presentation</vt:lpstr>
      <vt:lpstr>Realms</vt:lpstr>
      <vt:lpstr>What is a Realm?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Monitor Tomcat with jconsole</vt:lpstr>
      <vt:lpstr>Start jconsole and connect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Web Server</dc:title>
  <dc:creator>shantanu</dc:creator>
  <cp:lastModifiedBy>Shantanu Banerjee</cp:lastModifiedBy>
  <cp:revision>212</cp:revision>
  <dcterms:created xsi:type="dcterms:W3CDTF">2013-03-18T02:48:08Z</dcterms:created>
  <dcterms:modified xsi:type="dcterms:W3CDTF">2021-02-13T06:27:41Z</dcterms:modified>
</cp:coreProperties>
</file>