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5" r:id="rId3"/>
    <p:sldId id="276" r:id="rId4"/>
    <p:sldId id="277" r:id="rId5"/>
    <p:sldId id="279" r:id="rId6"/>
    <p:sldId id="280" r:id="rId7"/>
    <p:sldId id="281" r:id="rId8"/>
    <p:sldId id="257" r:id="rId9"/>
    <p:sldId id="258" r:id="rId10"/>
    <p:sldId id="259" r:id="rId11"/>
    <p:sldId id="264" r:id="rId12"/>
    <p:sldId id="260" r:id="rId13"/>
    <p:sldId id="261" r:id="rId14"/>
    <p:sldId id="262" r:id="rId15"/>
    <p:sldId id="271" r:id="rId16"/>
    <p:sldId id="263" r:id="rId17"/>
    <p:sldId id="272" r:id="rId18"/>
    <p:sldId id="265" r:id="rId19"/>
    <p:sldId id="266" r:id="rId20"/>
    <p:sldId id="267" r:id="rId21"/>
    <p:sldId id="268" r:id="rId22"/>
    <p:sldId id="269" r:id="rId23"/>
    <p:sldId id="270" r:id="rId24"/>
    <p:sldId id="274" r:id="rId25"/>
    <p:sldId id="273" r:id="rId26"/>
    <p:sldId id="283" r:id="rId27"/>
    <p:sldId id="288" r:id="rId28"/>
    <p:sldId id="282" r:id="rId29"/>
    <p:sldId id="285" r:id="rId30"/>
    <p:sldId id="286" r:id="rId31"/>
    <p:sldId id="287" r:id="rId32"/>
    <p:sldId id="291" r:id="rId33"/>
    <p:sldId id="297" r:id="rId34"/>
    <p:sldId id="292" r:id="rId35"/>
    <p:sldId id="298" r:id="rId36"/>
    <p:sldId id="293" r:id="rId37"/>
    <p:sldId id="299" r:id="rId38"/>
    <p:sldId id="294" r:id="rId39"/>
    <p:sldId id="295" r:id="rId40"/>
    <p:sldId id="284" r:id="rId41"/>
    <p:sldId id="289" r:id="rId42"/>
    <p:sldId id="290" r:id="rId43"/>
    <p:sldId id="296"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tanu Banerjee" initials="SB" lastIdx="1" clrIdx="0">
    <p:extLst>
      <p:ext uri="{19B8F6BF-5375-455C-9EA6-DF929625EA0E}">
        <p15:presenceInfo xmlns:p15="http://schemas.microsoft.com/office/powerpoint/2012/main" userId="e206a86e02c9e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AF8F55"/>
    <a:srgbClr val="FF3F3F"/>
    <a:srgbClr val="B3930D"/>
    <a:srgbClr val="9A670A"/>
    <a:srgbClr val="EFA011"/>
    <a:srgbClr val="996633"/>
    <a:srgbClr val="9CF977"/>
    <a:srgbClr val="C0E399"/>
    <a:srgbClr val="EEC7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990600"/>
            <a:ext cx="10363200" cy="1371600"/>
          </a:xfrm>
          <a:prstGeom prst="rect">
            <a:avLst/>
          </a:prstGeom>
        </p:spPr>
        <p:txBody>
          <a:bodyPr/>
          <a:lstStyle>
            <a:lvl1pPr>
              <a:defRPr sz="3200">
                <a:latin typeface="Consolas" panose="020B0609020204030204" pitchFamily="49" charset="0"/>
              </a:defRPr>
            </a:lvl1pPr>
          </a:lstStyle>
          <a:p>
            <a:pPr lvl="0"/>
            <a:r>
              <a:rPr lang="en-US" noProof="0"/>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atin typeface="Consolas" panose="020B0609020204030204" pitchFamily="49" charset="0"/>
              </a:defRPr>
            </a:lvl1pPr>
          </a:lstStyle>
          <a:p>
            <a:pPr lvl="0"/>
            <a:r>
              <a:rPr lang="en-US" noProof="0" dirty="0"/>
              <a:t>Click to edit Master subtitle style</a:t>
            </a:r>
          </a:p>
        </p:txBody>
      </p:sp>
      <p:sp>
        <p:nvSpPr>
          <p:cNvPr id="5124" name="Rectangle 4"/>
          <p:cNvSpPr>
            <a:spLocks noGrp="1" noChangeArrowheads="1"/>
          </p:cNvSpPr>
          <p:nvPr>
            <p:ph type="dt" sz="half" idx="2"/>
          </p:nvPr>
        </p:nvSpPr>
        <p:spPr>
          <a:xfrm>
            <a:off x="914400" y="6248400"/>
            <a:ext cx="2540000" cy="457200"/>
          </a:xfrm>
        </p:spPr>
        <p:txBody>
          <a:bodyPr/>
          <a:lstStyle>
            <a:lvl1pPr>
              <a:defRPr/>
            </a:lvl1pPr>
          </a:lstStyle>
          <a:p>
            <a:endParaRPr lang="en-US"/>
          </a:p>
        </p:txBody>
      </p:sp>
      <p:sp>
        <p:nvSpPr>
          <p:cNvPr id="5125" name="Rectangle 5"/>
          <p:cNvSpPr>
            <a:spLocks noGrp="1" noChangeArrowheads="1"/>
          </p:cNvSpPr>
          <p:nvPr>
            <p:ph type="ftr" sz="quarter" idx="3"/>
          </p:nvPr>
        </p:nvSpPr>
        <p:spPr>
          <a:xfrm>
            <a:off x="4165600" y="6248400"/>
            <a:ext cx="3860800" cy="457200"/>
          </a:xfrm>
        </p:spPr>
        <p:txBody>
          <a:bodyPr/>
          <a:lstStyle>
            <a:lvl1pPr>
              <a:defRPr/>
            </a:lvl1pPr>
          </a:lstStyle>
          <a:p>
            <a:endParaRPr lang="en-US"/>
          </a:p>
        </p:txBody>
      </p:sp>
      <p:sp>
        <p:nvSpPr>
          <p:cNvPr id="5126" name="Rectangle 6"/>
          <p:cNvSpPr>
            <a:spLocks noGrp="1" noChangeArrowheads="1"/>
          </p:cNvSpPr>
          <p:nvPr>
            <p:ph type="sldNum" sz="quarter" idx="4"/>
          </p:nvPr>
        </p:nvSpPr>
        <p:spPr>
          <a:xfrm>
            <a:off x="8737600" y="6248400"/>
            <a:ext cx="2540000" cy="457200"/>
          </a:xfrm>
        </p:spPr>
        <p:txBody>
          <a:bodyPr/>
          <a:lstStyle>
            <a:lvl1pPr>
              <a:defRPr/>
            </a:lvl1pPr>
          </a:lstStyle>
          <a:p>
            <a:fld id="{01715A23-0C21-4D80-A5F2-AFC3CFC69564}" type="slidenum">
              <a:rPr lang="en-US"/>
              <a:pPr/>
              <a:t>‹#›</a:t>
            </a:fld>
            <a:endParaRPr lang="en-US"/>
          </a:p>
        </p:txBody>
      </p:sp>
      <p:sp>
        <p:nvSpPr>
          <p:cNvPr id="5127" name="AutoShape 7"/>
          <p:cNvSpPr>
            <a:spLocks noChangeArrowheads="1"/>
          </p:cNvSpPr>
          <p:nvPr/>
        </p:nvSpPr>
        <p:spPr bwMode="auto">
          <a:xfrm>
            <a:off x="914400" y="2393950"/>
            <a:ext cx="103632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EEB000"/>
          </a:solidFill>
          <a:ln w="9525">
            <a:solidFill>
              <a:srgbClr val="EEB000"/>
            </a:solidFill>
            <a:round/>
            <a:headEnd/>
            <a:tailEnd/>
          </a:ln>
        </p:spPr>
        <p:txBody>
          <a:bodyPr/>
          <a:lstStyle/>
          <a:p>
            <a:pPr eaLnBrk="1" hangingPunct="1"/>
            <a:endParaRPr lang="en-US" sz="2400">
              <a:latin typeface="Times New Roman" panose="02020603050405020304" pitchFamily="18" charset="0"/>
            </a:endParaRPr>
          </a:p>
        </p:txBody>
      </p:sp>
    </p:spTree>
    <p:extLst>
      <p:ext uri="{BB962C8B-B14F-4D97-AF65-F5344CB8AC3E}">
        <p14:creationId xmlns:p14="http://schemas.microsoft.com/office/powerpoint/2010/main" val="353998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668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99C984-7FB8-4134-B9F3-F3A258C6F010}" type="slidenum">
              <a:rPr lang="en-US"/>
              <a:pPr/>
              <a:t>‹#›</a:t>
            </a:fld>
            <a:endParaRPr lang="en-US"/>
          </a:p>
        </p:txBody>
      </p:sp>
    </p:spTree>
    <p:extLst>
      <p:ext uri="{BB962C8B-B14F-4D97-AF65-F5344CB8AC3E}">
        <p14:creationId xmlns:p14="http://schemas.microsoft.com/office/powerpoint/2010/main" val="149963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1" y="152400"/>
            <a:ext cx="2679700" cy="60198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2" y="152400"/>
            <a:ext cx="7842249"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F6347D-AEAF-4CAD-90A9-80AB94A96E29}" type="slidenum">
              <a:rPr lang="en-US"/>
              <a:pPr/>
              <a:t>‹#›</a:t>
            </a:fld>
            <a:endParaRPr lang="en-US"/>
          </a:p>
        </p:txBody>
      </p:sp>
    </p:spTree>
    <p:extLst>
      <p:ext uri="{BB962C8B-B14F-4D97-AF65-F5344CB8AC3E}">
        <p14:creationId xmlns:p14="http://schemas.microsoft.com/office/powerpoint/2010/main" val="411815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938" y="189657"/>
            <a:ext cx="11744125" cy="6055568"/>
          </a:xfrm>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FE2475-2FAE-4394-B0BF-51A78C8C14B8}" type="slidenum">
              <a:rPr lang="en-US"/>
              <a:pPr/>
              <a:t>‹#›</a:t>
            </a:fld>
            <a:endParaRPr lang="en-US"/>
          </a:p>
        </p:txBody>
      </p:sp>
    </p:spTree>
    <p:extLst>
      <p:ext uri="{BB962C8B-B14F-4D97-AF65-F5344CB8AC3E}">
        <p14:creationId xmlns:p14="http://schemas.microsoft.com/office/powerpoint/2010/main" val="352378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DEA91B-3929-4BE6-A39F-1186E14C6744}" type="slidenum">
              <a:rPr lang="en-US"/>
              <a:pPr/>
              <a:t>‹#›</a:t>
            </a:fld>
            <a:endParaRPr lang="en-US"/>
          </a:p>
        </p:txBody>
      </p:sp>
    </p:spTree>
    <p:extLst>
      <p:ext uri="{BB962C8B-B14F-4D97-AF65-F5344CB8AC3E}">
        <p14:creationId xmlns:p14="http://schemas.microsoft.com/office/powerpoint/2010/main" val="53930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668000" cy="914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755651" y="1295400"/>
            <a:ext cx="523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295400"/>
            <a:ext cx="523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04912A2-6C8B-44D9-A267-9CED0BC844C9}" type="slidenum">
              <a:rPr lang="en-US"/>
              <a:pPr/>
              <a:t>‹#›</a:t>
            </a:fld>
            <a:endParaRPr lang="en-US"/>
          </a:p>
        </p:txBody>
      </p:sp>
    </p:spTree>
    <p:extLst>
      <p:ext uri="{BB962C8B-B14F-4D97-AF65-F5344CB8AC3E}">
        <p14:creationId xmlns:p14="http://schemas.microsoft.com/office/powerpoint/2010/main" val="158396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F9247B3-5481-484C-A75B-3A92494ED4E2}" type="slidenum">
              <a:rPr lang="en-US"/>
              <a:pPr/>
              <a:t>‹#›</a:t>
            </a:fld>
            <a:endParaRPr lang="en-US"/>
          </a:p>
        </p:txBody>
      </p:sp>
    </p:spTree>
    <p:extLst>
      <p:ext uri="{BB962C8B-B14F-4D97-AF65-F5344CB8AC3E}">
        <p14:creationId xmlns:p14="http://schemas.microsoft.com/office/powerpoint/2010/main" val="422018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AFF115F-406D-4E9C-AC94-99A428B30330}" type="slidenum">
              <a:rPr lang="en-US"/>
              <a:pPr/>
              <a:t>‹#›</a:t>
            </a:fld>
            <a:endParaRPr lang="en-US"/>
          </a:p>
        </p:txBody>
      </p:sp>
    </p:spTree>
    <p:extLst>
      <p:ext uri="{BB962C8B-B14F-4D97-AF65-F5344CB8AC3E}">
        <p14:creationId xmlns:p14="http://schemas.microsoft.com/office/powerpoint/2010/main" val="296313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63656E-6B67-4AC1-87C7-B14879E4CA36}" type="slidenum">
              <a:rPr lang="en-US"/>
              <a:pPr/>
              <a:t>‹#›</a:t>
            </a:fld>
            <a:endParaRPr lang="en-US"/>
          </a:p>
        </p:txBody>
      </p:sp>
    </p:spTree>
    <p:extLst>
      <p:ext uri="{BB962C8B-B14F-4D97-AF65-F5344CB8AC3E}">
        <p14:creationId xmlns:p14="http://schemas.microsoft.com/office/powerpoint/2010/main" val="147739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0E07571-C3AE-4769-9C93-C31661DDAE4A}" type="slidenum">
              <a:rPr lang="en-US"/>
              <a:pPr/>
              <a:t>‹#›</a:t>
            </a:fld>
            <a:endParaRPr lang="en-US"/>
          </a:p>
        </p:txBody>
      </p:sp>
    </p:spTree>
    <p:extLst>
      <p:ext uri="{BB962C8B-B14F-4D97-AF65-F5344CB8AC3E}">
        <p14:creationId xmlns:p14="http://schemas.microsoft.com/office/powerpoint/2010/main" val="364108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704826-A4CC-4DAE-B5ED-31391AD47912}" type="slidenum">
              <a:rPr lang="en-US"/>
              <a:pPr/>
              <a:t>‹#›</a:t>
            </a:fld>
            <a:endParaRPr lang="en-US"/>
          </a:p>
        </p:txBody>
      </p:sp>
    </p:spTree>
    <p:extLst>
      <p:ext uri="{BB962C8B-B14F-4D97-AF65-F5344CB8AC3E}">
        <p14:creationId xmlns:p14="http://schemas.microsoft.com/office/powerpoint/2010/main" val="97071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239350" y="116633"/>
            <a:ext cx="11744125" cy="605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1" name="Line 5"/>
          <p:cNvSpPr>
            <a:spLocks noChangeShapeType="1"/>
          </p:cNvSpPr>
          <p:nvPr/>
        </p:nvSpPr>
        <p:spPr bwMode="auto">
          <a:xfrm flipV="1">
            <a:off x="812800" y="6324600"/>
            <a:ext cx="10566400" cy="0"/>
          </a:xfrm>
          <a:prstGeom prst="line">
            <a:avLst/>
          </a:prstGeom>
          <a:noFill/>
          <a:ln w="3175">
            <a:solidFill>
              <a:srgbClr val="EEB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4104" name="Rectangle 8"/>
          <p:cNvSpPr>
            <a:spLocks noGrp="1" noChangeArrowheads="1"/>
          </p:cNvSpPr>
          <p:nvPr>
            <p:ph type="sldNum" sz="quarter" idx="4"/>
          </p:nvPr>
        </p:nvSpPr>
        <p:spPr bwMode="auto">
          <a:xfrm>
            <a:off x="8737600" y="6397626"/>
            <a:ext cx="2641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D352EE14-9F67-41AF-860F-7F582CCD5CCF}" type="slidenum">
              <a:rPr lang="en-US"/>
              <a:pPr/>
              <a:t>‹#›</a:t>
            </a:fld>
            <a:endParaRPr lang="en-US"/>
          </a:p>
        </p:txBody>
      </p:sp>
    </p:spTree>
    <p:extLst>
      <p:ext uri="{BB962C8B-B14F-4D97-AF65-F5344CB8AC3E}">
        <p14:creationId xmlns:p14="http://schemas.microsoft.com/office/powerpoint/2010/main" val="199830965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fontAlgn="base" hangingPunct="1">
        <a:spcBef>
          <a:spcPct val="0"/>
        </a:spcBef>
        <a:spcAft>
          <a:spcPct val="0"/>
        </a:spcAft>
        <a:defRPr sz="3000" kern="1200">
          <a:solidFill>
            <a:schemeClr val="folHlink"/>
          </a:solidFill>
          <a:latin typeface="+mj-lt"/>
          <a:ea typeface="+mj-ea"/>
          <a:cs typeface="+mj-cs"/>
        </a:defRPr>
      </a:lvl1pPr>
      <a:lvl2pPr algn="l" rtl="0" eaLnBrk="1" fontAlgn="base" hangingPunct="1">
        <a:spcBef>
          <a:spcPct val="0"/>
        </a:spcBef>
        <a:spcAft>
          <a:spcPct val="0"/>
        </a:spcAft>
        <a:defRPr sz="3000">
          <a:solidFill>
            <a:schemeClr val="folHlink"/>
          </a:solidFill>
          <a:latin typeface="Verdana" panose="020B0604030504040204" pitchFamily="34" charset="0"/>
        </a:defRPr>
      </a:lvl2pPr>
      <a:lvl3pPr algn="l" rtl="0" eaLnBrk="1" fontAlgn="base" hangingPunct="1">
        <a:spcBef>
          <a:spcPct val="0"/>
        </a:spcBef>
        <a:spcAft>
          <a:spcPct val="0"/>
        </a:spcAft>
        <a:defRPr sz="3000">
          <a:solidFill>
            <a:schemeClr val="folHlink"/>
          </a:solidFill>
          <a:latin typeface="Verdana" panose="020B0604030504040204" pitchFamily="34" charset="0"/>
        </a:defRPr>
      </a:lvl3pPr>
      <a:lvl4pPr algn="l" rtl="0" eaLnBrk="1" fontAlgn="base" hangingPunct="1">
        <a:spcBef>
          <a:spcPct val="0"/>
        </a:spcBef>
        <a:spcAft>
          <a:spcPct val="0"/>
        </a:spcAft>
        <a:defRPr sz="3000">
          <a:solidFill>
            <a:schemeClr val="folHlink"/>
          </a:solidFill>
          <a:latin typeface="Verdana" panose="020B0604030504040204" pitchFamily="34" charset="0"/>
        </a:defRPr>
      </a:lvl4pPr>
      <a:lvl5pPr algn="l" rtl="0" eaLnBrk="1" fontAlgn="base" hangingPunct="1">
        <a:spcBef>
          <a:spcPct val="0"/>
        </a:spcBef>
        <a:spcAft>
          <a:spcPct val="0"/>
        </a:spcAft>
        <a:defRPr sz="3000">
          <a:solidFill>
            <a:schemeClr val="folHlink"/>
          </a:solidFill>
          <a:latin typeface="Verdana" panose="020B0604030504040204" pitchFamily="34" charset="0"/>
        </a:defRPr>
      </a:lvl5pPr>
      <a:lvl6pPr marL="457200" algn="l" rtl="0" eaLnBrk="1" fontAlgn="base" hangingPunct="1">
        <a:spcBef>
          <a:spcPct val="0"/>
        </a:spcBef>
        <a:spcAft>
          <a:spcPct val="0"/>
        </a:spcAft>
        <a:defRPr sz="3000">
          <a:solidFill>
            <a:schemeClr val="folHlink"/>
          </a:solidFill>
          <a:latin typeface="Verdana" panose="020B0604030504040204" pitchFamily="34" charset="0"/>
        </a:defRPr>
      </a:lvl6pPr>
      <a:lvl7pPr marL="914400" algn="l" rtl="0" eaLnBrk="1" fontAlgn="base" hangingPunct="1">
        <a:spcBef>
          <a:spcPct val="0"/>
        </a:spcBef>
        <a:spcAft>
          <a:spcPct val="0"/>
        </a:spcAft>
        <a:defRPr sz="3000">
          <a:solidFill>
            <a:schemeClr val="folHlink"/>
          </a:solidFill>
          <a:latin typeface="Verdana" panose="020B0604030504040204" pitchFamily="34" charset="0"/>
        </a:defRPr>
      </a:lvl7pPr>
      <a:lvl8pPr marL="1371600" algn="l" rtl="0" eaLnBrk="1" fontAlgn="base" hangingPunct="1">
        <a:spcBef>
          <a:spcPct val="0"/>
        </a:spcBef>
        <a:spcAft>
          <a:spcPct val="0"/>
        </a:spcAft>
        <a:defRPr sz="3000">
          <a:solidFill>
            <a:schemeClr val="folHlink"/>
          </a:solidFill>
          <a:latin typeface="Verdana" panose="020B0604030504040204" pitchFamily="34" charset="0"/>
        </a:defRPr>
      </a:lvl8pPr>
      <a:lvl9pPr marL="1828800" algn="l" rtl="0" eaLnBrk="1" fontAlgn="base" hangingPunct="1">
        <a:spcBef>
          <a:spcPct val="0"/>
        </a:spcBef>
        <a:spcAft>
          <a:spcPct val="0"/>
        </a:spcAft>
        <a:defRPr sz="3000">
          <a:solidFill>
            <a:schemeClr val="folHlink"/>
          </a:solidFill>
          <a:latin typeface="Verdana" panose="020B0604030504040204" pitchFamily="34" charset="0"/>
        </a:defRPr>
      </a:lvl9pPr>
    </p:titleStyle>
    <p:bodyStyle>
      <a:lvl1pPr marL="469900" indent="-469900" algn="l" rtl="0" eaLnBrk="1" fontAlgn="base" hangingPunct="1">
        <a:spcBef>
          <a:spcPct val="20000"/>
        </a:spcBef>
        <a:spcAft>
          <a:spcPct val="50000"/>
        </a:spcAft>
        <a:buClr>
          <a:srgbClr val="EEB000"/>
        </a:buClr>
        <a:buFont typeface="Wingdings" panose="05000000000000000000" pitchFamily="2" charset="2"/>
        <a:buChar char="o"/>
        <a:defRPr sz="2200" kern="1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anose="05000000000000000000" pitchFamily="2" charset="2"/>
        <a:buChar char="n"/>
        <a:defRPr sz="2000" kern="1200">
          <a:solidFill>
            <a:schemeClr val="hlink"/>
          </a:solidFill>
          <a:latin typeface="+mn-lt"/>
          <a:ea typeface="+mn-ea"/>
          <a:cs typeface="+mn-cs"/>
        </a:defRPr>
      </a:lvl2pPr>
      <a:lvl3pPr marL="1304925" indent="-395288" algn="l" rtl="0" eaLnBrk="1" fontAlgn="base" hangingPunct="1">
        <a:spcBef>
          <a:spcPct val="20000"/>
        </a:spcBef>
        <a:spcAft>
          <a:spcPct val="0"/>
        </a:spcAft>
        <a:buClr>
          <a:srgbClr val="EEB000"/>
        </a:buClr>
        <a:buFont typeface="Wingdings" panose="05000000000000000000" pitchFamily="2" charset="2"/>
        <a:buChar char="o"/>
        <a:defRPr kern="1200">
          <a:solidFill>
            <a:schemeClr val="tx1"/>
          </a:solidFill>
          <a:latin typeface="+mn-lt"/>
          <a:ea typeface="+mn-ea"/>
          <a:cs typeface="+mn-cs"/>
        </a:defRPr>
      </a:lvl3pPr>
      <a:lvl4pPr marL="1693863" indent="-387350" algn="l" rtl="0" eaLnBrk="1" fontAlgn="base" hangingPunct="1">
        <a:spcBef>
          <a:spcPct val="20000"/>
        </a:spcBef>
        <a:spcAft>
          <a:spcPct val="0"/>
        </a:spcAft>
        <a:buClr>
          <a:srgbClr val="EEB000"/>
        </a:buClr>
        <a:buFont typeface="Wingdings" panose="05000000000000000000" pitchFamily="2" charset="2"/>
        <a:buChar char="n"/>
        <a:defRPr kern="1200">
          <a:solidFill>
            <a:schemeClr val="tx1"/>
          </a:solidFill>
          <a:latin typeface="+mn-lt"/>
          <a:ea typeface="+mn-ea"/>
          <a:cs typeface="+mn-cs"/>
        </a:defRPr>
      </a:lvl4pPr>
      <a:lvl5pPr marL="2093913" indent="-398463" algn="l" rtl="0" eaLnBrk="1" fontAlgn="base" hangingPunct="1">
        <a:spcBef>
          <a:spcPct val="25000"/>
        </a:spcBef>
        <a:spcAft>
          <a:spcPct val="0"/>
        </a:spcAft>
        <a:buClr>
          <a:srgbClr val="EEB000"/>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7F59-DCD2-447E-BE5C-D00467301970}"/>
              </a:ext>
            </a:extLst>
          </p:cNvPr>
          <p:cNvSpPr>
            <a:spLocks noGrp="1"/>
          </p:cNvSpPr>
          <p:nvPr>
            <p:ph type="ctrTitle"/>
          </p:nvPr>
        </p:nvSpPr>
        <p:spPr>
          <a:xfrm>
            <a:off x="914400" y="1387874"/>
            <a:ext cx="10363200" cy="974325"/>
          </a:xfrm>
        </p:spPr>
        <p:txBody>
          <a:bodyPr/>
          <a:lstStyle/>
          <a:p>
            <a:r>
              <a:rPr lang="en-US" dirty="0"/>
              <a:t>Kafka</a:t>
            </a:r>
          </a:p>
        </p:txBody>
      </p:sp>
      <p:sp>
        <p:nvSpPr>
          <p:cNvPr id="3" name="Subtitle 2">
            <a:extLst>
              <a:ext uri="{FF2B5EF4-FFF2-40B4-BE49-F238E27FC236}">
                <a16:creationId xmlns:a16="http://schemas.microsoft.com/office/drawing/2014/main" id="{0613EA60-3D18-4B20-9FB5-C657533DFF54}"/>
              </a:ext>
            </a:extLst>
          </p:cNvPr>
          <p:cNvSpPr>
            <a:spLocks noGrp="1"/>
          </p:cNvSpPr>
          <p:nvPr>
            <p:ph type="subTitle" idx="1"/>
          </p:nvPr>
        </p:nvSpPr>
        <p:spPr>
          <a:xfrm>
            <a:off x="1930400" y="3429000"/>
            <a:ext cx="9347200" cy="974324"/>
          </a:xfrm>
        </p:spPr>
        <p:txBody>
          <a:bodyPr/>
          <a:lstStyle/>
          <a:p>
            <a:r>
              <a:rPr lang="en-US" dirty="0"/>
              <a:t>Apache Kafka</a:t>
            </a:r>
          </a:p>
        </p:txBody>
      </p:sp>
      <p:sp>
        <p:nvSpPr>
          <p:cNvPr id="4" name="TextBox 3">
            <a:extLst>
              <a:ext uri="{FF2B5EF4-FFF2-40B4-BE49-F238E27FC236}">
                <a16:creationId xmlns:a16="http://schemas.microsoft.com/office/drawing/2014/main" id="{A1EB5069-1D83-4D76-B176-1549F5A1DF8F}"/>
              </a:ext>
            </a:extLst>
          </p:cNvPr>
          <p:cNvSpPr txBox="1"/>
          <p:nvPr/>
        </p:nvSpPr>
        <p:spPr>
          <a:xfrm>
            <a:off x="4721489" y="5930284"/>
            <a:ext cx="2749022" cy="369332"/>
          </a:xfrm>
          <a:prstGeom prst="rect">
            <a:avLst/>
          </a:prstGeom>
          <a:noFill/>
        </p:spPr>
        <p:txBody>
          <a:bodyPr wrap="none" rtlCol="0">
            <a:spAutoFit/>
          </a:bodyPr>
          <a:lstStyle/>
          <a:p>
            <a:r>
              <a:rPr lang="en-US" dirty="0"/>
              <a:t>Document version 1.0</a:t>
            </a:r>
          </a:p>
        </p:txBody>
      </p:sp>
    </p:spTree>
    <p:extLst>
      <p:ext uri="{BB962C8B-B14F-4D97-AF65-F5344CB8AC3E}">
        <p14:creationId xmlns:p14="http://schemas.microsoft.com/office/powerpoint/2010/main" val="96304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AD7154-5574-4FBB-90C3-7794EB6B8F33}"/>
              </a:ext>
            </a:extLst>
          </p:cNvPr>
          <p:cNvSpPr>
            <a:spLocks noGrp="1"/>
          </p:cNvSpPr>
          <p:nvPr>
            <p:ph idx="1"/>
          </p:nvPr>
        </p:nvSpPr>
        <p:spPr>
          <a:xfrm>
            <a:off x="223937" y="1334876"/>
            <a:ext cx="11744125" cy="2225069"/>
          </a:xfrm>
        </p:spPr>
        <p:txBody>
          <a:bodyPr/>
          <a:lstStyle/>
          <a:p>
            <a:r>
              <a:rPr lang="en-US" b="0" i="0" dirty="0">
                <a:solidFill>
                  <a:srgbClr val="333333"/>
                </a:solidFill>
                <a:effectLst/>
              </a:rPr>
              <a:t>In a messaging system, an application uses an API to communicate through a messaging client that is provided by the MOM vendor. </a:t>
            </a:r>
          </a:p>
          <a:p>
            <a:r>
              <a:rPr lang="en-US" b="0" i="0" dirty="0">
                <a:solidFill>
                  <a:srgbClr val="333333"/>
                </a:solidFill>
                <a:effectLst/>
              </a:rPr>
              <a:t>The messaging client sends and receives messages through a messaging system</a:t>
            </a:r>
          </a:p>
          <a:p>
            <a:endParaRPr lang="en-US" dirty="0"/>
          </a:p>
        </p:txBody>
      </p:sp>
      <p:sp>
        <p:nvSpPr>
          <p:cNvPr id="3" name="TextBox 2">
            <a:extLst>
              <a:ext uri="{FF2B5EF4-FFF2-40B4-BE49-F238E27FC236}">
                <a16:creationId xmlns:a16="http://schemas.microsoft.com/office/drawing/2014/main" id="{5F3B767F-B109-448B-88B7-35D85BE2133D}"/>
              </a:ext>
            </a:extLst>
          </p:cNvPr>
          <p:cNvSpPr txBox="1"/>
          <p:nvPr/>
        </p:nvSpPr>
        <p:spPr>
          <a:xfrm>
            <a:off x="399495" y="243443"/>
            <a:ext cx="10215425" cy="584775"/>
          </a:xfrm>
          <a:prstGeom prst="rect">
            <a:avLst/>
          </a:prstGeom>
          <a:noFill/>
        </p:spPr>
        <p:txBody>
          <a:bodyPr wrap="none" rtlCol="0">
            <a:spAutoFit/>
          </a:bodyPr>
          <a:lstStyle/>
          <a:p>
            <a:r>
              <a:rPr lang="en-US" sz="3200" dirty="0">
                <a:latin typeface="Consolas" panose="020B0609020204030204" pitchFamily="49" charset="0"/>
              </a:rPr>
              <a:t>Communication in Message Oriented Middleware</a:t>
            </a:r>
          </a:p>
        </p:txBody>
      </p:sp>
      <p:grpSp>
        <p:nvGrpSpPr>
          <p:cNvPr id="8" name="Group 7">
            <a:extLst>
              <a:ext uri="{FF2B5EF4-FFF2-40B4-BE49-F238E27FC236}">
                <a16:creationId xmlns:a16="http://schemas.microsoft.com/office/drawing/2014/main" id="{A94312CF-3944-4DAE-BFD3-E3BA170297F5}"/>
              </a:ext>
            </a:extLst>
          </p:cNvPr>
          <p:cNvGrpSpPr/>
          <p:nvPr/>
        </p:nvGrpSpPr>
        <p:grpSpPr>
          <a:xfrm>
            <a:off x="1324251" y="3648722"/>
            <a:ext cx="1908700" cy="2104008"/>
            <a:chOff x="1420427" y="3429001"/>
            <a:chExt cx="1890944" cy="2323730"/>
          </a:xfrm>
        </p:grpSpPr>
        <p:sp>
          <p:nvSpPr>
            <p:cNvPr id="5" name="Rectangle: Rounded Corners 4">
              <a:extLst>
                <a:ext uri="{FF2B5EF4-FFF2-40B4-BE49-F238E27FC236}">
                  <a16:creationId xmlns:a16="http://schemas.microsoft.com/office/drawing/2014/main" id="{D7D9B9BD-E29E-4B00-91D5-1EE8E46D6C3B}"/>
                </a:ext>
              </a:extLst>
            </p:cNvPr>
            <p:cNvSpPr/>
            <p:nvPr/>
          </p:nvSpPr>
          <p:spPr bwMode="auto">
            <a:xfrm>
              <a:off x="1420427" y="3429001"/>
              <a:ext cx="1890944" cy="2323730"/>
            </a:xfrm>
            <a:prstGeom prst="roundRect">
              <a:avLst/>
            </a:prstGeom>
            <a:solidFill>
              <a:srgbClr val="9A670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Consolas" panose="020B0609020204030204" pitchFamily="49" charset="0"/>
                </a:rPr>
                <a:t>Application A</a:t>
              </a:r>
            </a:p>
          </p:txBody>
        </p:sp>
        <p:sp>
          <p:nvSpPr>
            <p:cNvPr id="6" name="Rectangle 5">
              <a:extLst>
                <a:ext uri="{FF2B5EF4-FFF2-40B4-BE49-F238E27FC236}">
                  <a16:creationId xmlns:a16="http://schemas.microsoft.com/office/drawing/2014/main" id="{5BAF954C-326B-402C-8158-7E61579C0E7A}"/>
                </a:ext>
              </a:extLst>
            </p:cNvPr>
            <p:cNvSpPr/>
            <p:nvPr/>
          </p:nvSpPr>
          <p:spPr bwMode="auto">
            <a:xfrm>
              <a:off x="1502545" y="4323425"/>
              <a:ext cx="1726707" cy="550416"/>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nsolas" panose="020B0609020204030204" pitchFamily="49" charset="0"/>
                </a:rPr>
                <a:t>Messaging</a:t>
              </a:r>
              <a:r>
                <a:rPr kumimoji="0" lang="en-US" sz="1800" b="0" i="0" u="none" strike="noStrike" cap="none" normalizeH="0" baseline="0" dirty="0">
                  <a:ln>
                    <a:noFill/>
                  </a:ln>
                  <a:solidFill>
                    <a:schemeClr val="tx1"/>
                  </a:solidFill>
                  <a:effectLst/>
                  <a:latin typeface="Consolas" panose="020B0609020204030204" pitchFamily="49" charset="0"/>
                </a:rPr>
                <a:t> API</a:t>
              </a:r>
            </a:p>
          </p:txBody>
        </p:sp>
        <p:sp>
          <p:nvSpPr>
            <p:cNvPr id="7" name="Rectangle 6">
              <a:extLst>
                <a:ext uri="{FF2B5EF4-FFF2-40B4-BE49-F238E27FC236}">
                  <a16:creationId xmlns:a16="http://schemas.microsoft.com/office/drawing/2014/main" id="{53686776-85A6-4BFE-9F8E-B29A72F66E2B}"/>
                </a:ext>
              </a:extLst>
            </p:cNvPr>
            <p:cNvSpPr/>
            <p:nvPr/>
          </p:nvSpPr>
          <p:spPr bwMode="auto">
            <a:xfrm>
              <a:off x="1502544" y="4864963"/>
              <a:ext cx="1726707" cy="634184"/>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nsolas" panose="020B0609020204030204" pitchFamily="49" charset="0"/>
                </a:rPr>
                <a:t>Messaging</a:t>
              </a:r>
              <a:endParaRPr lang="en-US" sz="1600" dirty="0">
                <a:latin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nsolas" panose="020B0609020204030204" pitchFamily="49" charset="0"/>
                </a:rPr>
                <a:t>Client</a:t>
              </a:r>
            </a:p>
          </p:txBody>
        </p:sp>
      </p:grpSp>
      <p:grpSp>
        <p:nvGrpSpPr>
          <p:cNvPr id="9" name="Group 8">
            <a:extLst>
              <a:ext uri="{FF2B5EF4-FFF2-40B4-BE49-F238E27FC236}">
                <a16:creationId xmlns:a16="http://schemas.microsoft.com/office/drawing/2014/main" id="{2E69217C-037C-47B1-88C2-A573AB85A614}"/>
              </a:ext>
            </a:extLst>
          </p:cNvPr>
          <p:cNvGrpSpPr/>
          <p:nvPr/>
        </p:nvGrpSpPr>
        <p:grpSpPr>
          <a:xfrm>
            <a:off x="8531440" y="3648721"/>
            <a:ext cx="1908700" cy="2104009"/>
            <a:chOff x="1420427" y="3429001"/>
            <a:chExt cx="1890944" cy="2323730"/>
          </a:xfrm>
        </p:grpSpPr>
        <p:sp>
          <p:nvSpPr>
            <p:cNvPr id="10" name="Rectangle: Rounded Corners 9">
              <a:extLst>
                <a:ext uri="{FF2B5EF4-FFF2-40B4-BE49-F238E27FC236}">
                  <a16:creationId xmlns:a16="http://schemas.microsoft.com/office/drawing/2014/main" id="{70ADE2F4-596D-4FA7-89C4-3D41EBB0CCB2}"/>
                </a:ext>
              </a:extLst>
            </p:cNvPr>
            <p:cNvSpPr/>
            <p:nvPr/>
          </p:nvSpPr>
          <p:spPr bwMode="auto">
            <a:xfrm>
              <a:off x="1420427" y="3429001"/>
              <a:ext cx="1890944" cy="2323730"/>
            </a:xfrm>
            <a:prstGeom prst="roundRect">
              <a:avLst/>
            </a:prstGeom>
            <a:solidFill>
              <a:srgbClr val="EEC73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Consolas" panose="020B0609020204030204" pitchFamily="49" charset="0"/>
                </a:rPr>
                <a:t>Application B</a:t>
              </a:r>
            </a:p>
          </p:txBody>
        </p:sp>
        <p:sp>
          <p:nvSpPr>
            <p:cNvPr id="11" name="Rectangle 10">
              <a:extLst>
                <a:ext uri="{FF2B5EF4-FFF2-40B4-BE49-F238E27FC236}">
                  <a16:creationId xmlns:a16="http://schemas.microsoft.com/office/drawing/2014/main" id="{F82513FC-6947-467A-A8F2-9E8D9B825544}"/>
                </a:ext>
              </a:extLst>
            </p:cNvPr>
            <p:cNvSpPr/>
            <p:nvPr/>
          </p:nvSpPr>
          <p:spPr bwMode="auto">
            <a:xfrm>
              <a:off x="1502545" y="4323425"/>
              <a:ext cx="1726707" cy="550416"/>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nsolas" panose="020B0609020204030204" pitchFamily="49" charset="0"/>
                </a:rPr>
                <a:t>Messaging API</a:t>
              </a:r>
            </a:p>
          </p:txBody>
        </p:sp>
        <p:sp>
          <p:nvSpPr>
            <p:cNvPr id="12" name="Rectangle 11">
              <a:extLst>
                <a:ext uri="{FF2B5EF4-FFF2-40B4-BE49-F238E27FC236}">
                  <a16:creationId xmlns:a16="http://schemas.microsoft.com/office/drawing/2014/main" id="{5CB1007F-D46B-4AFD-A52A-6C3871755B5D}"/>
                </a:ext>
              </a:extLst>
            </p:cNvPr>
            <p:cNvSpPr/>
            <p:nvPr/>
          </p:nvSpPr>
          <p:spPr bwMode="auto">
            <a:xfrm>
              <a:off x="1502544" y="4864963"/>
              <a:ext cx="1726707" cy="634185"/>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nsolas" panose="020B0609020204030204" pitchFamily="49" charset="0"/>
                </a:rPr>
                <a:t>Messaging</a:t>
              </a:r>
              <a:endParaRPr lang="en-US" sz="1600" dirty="0">
                <a:latin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nsolas" panose="020B0609020204030204" pitchFamily="49" charset="0"/>
                </a:rPr>
                <a:t>Client</a:t>
              </a:r>
            </a:p>
          </p:txBody>
        </p:sp>
      </p:grpSp>
      <p:sp>
        <p:nvSpPr>
          <p:cNvPr id="13" name="Flowchart: Process 12">
            <a:extLst>
              <a:ext uri="{FF2B5EF4-FFF2-40B4-BE49-F238E27FC236}">
                <a16:creationId xmlns:a16="http://schemas.microsoft.com/office/drawing/2014/main" id="{61A96ABB-E858-45F5-A424-3D23BCAB299F}"/>
              </a:ext>
            </a:extLst>
          </p:cNvPr>
          <p:cNvSpPr/>
          <p:nvPr/>
        </p:nvSpPr>
        <p:spPr bwMode="auto">
          <a:xfrm>
            <a:off x="4680751" y="4593587"/>
            <a:ext cx="2299316" cy="1199699"/>
          </a:xfrm>
          <a:prstGeom prst="flowChartProcess">
            <a:avLst/>
          </a:prstGeom>
          <a:solidFill>
            <a:srgbClr val="53D2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Consolas" panose="020B0609020204030204"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Consolas" panose="020B0609020204030204" pitchFamily="49" charset="0"/>
              </a:rPr>
              <a:t>      MOM</a:t>
            </a:r>
            <a:endParaRPr kumimoji="0" lang="en-US" sz="1800" b="0" i="0" u="none" strike="noStrike" cap="none" normalizeH="0" baseline="0" dirty="0">
              <a:ln>
                <a:noFill/>
              </a:ln>
              <a:solidFill>
                <a:schemeClr val="tx1"/>
              </a:solidFill>
              <a:effectLst/>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F78ECEE8-4C4A-4927-A7A3-4EA875C9F9BD}"/>
              </a:ext>
            </a:extLst>
          </p:cNvPr>
          <p:cNvCxnSpPr>
            <a:cxnSpLocks/>
          </p:cNvCxnSpPr>
          <p:nvPr/>
        </p:nvCxnSpPr>
        <p:spPr bwMode="auto">
          <a:xfrm>
            <a:off x="3150060" y="5193437"/>
            <a:ext cx="1530691" cy="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36CC15A7-26CD-4911-907C-D9B298EDCC27}"/>
              </a:ext>
            </a:extLst>
          </p:cNvPr>
          <p:cNvCxnSpPr>
            <a:stCxn id="13" idx="3"/>
          </p:cNvCxnSpPr>
          <p:nvPr/>
        </p:nvCxnSpPr>
        <p:spPr bwMode="auto">
          <a:xfrm>
            <a:off x="6980067" y="5193437"/>
            <a:ext cx="164015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39D76AE7-EE8D-44A4-B50C-AAED3B028FB7}"/>
              </a:ext>
            </a:extLst>
          </p:cNvPr>
          <p:cNvSpPr txBox="1"/>
          <p:nvPr/>
        </p:nvSpPr>
        <p:spPr>
          <a:xfrm>
            <a:off x="3500720" y="4827306"/>
            <a:ext cx="1071127" cy="369332"/>
          </a:xfrm>
          <a:prstGeom prst="rect">
            <a:avLst/>
          </a:prstGeom>
          <a:noFill/>
        </p:spPr>
        <p:txBody>
          <a:bodyPr wrap="none" rtlCol="0">
            <a:spAutoFit/>
          </a:bodyPr>
          <a:lstStyle/>
          <a:p>
            <a:r>
              <a:rPr lang="en-US" dirty="0">
                <a:latin typeface="Consolas" panose="020B0609020204030204" pitchFamily="49" charset="0"/>
              </a:rPr>
              <a:t>message</a:t>
            </a:r>
          </a:p>
        </p:txBody>
      </p:sp>
      <p:sp>
        <p:nvSpPr>
          <p:cNvPr id="21" name="TextBox 20">
            <a:extLst>
              <a:ext uri="{FF2B5EF4-FFF2-40B4-BE49-F238E27FC236}">
                <a16:creationId xmlns:a16="http://schemas.microsoft.com/office/drawing/2014/main" id="{B8F02203-5016-4C75-8A64-9DDD71FF0079}"/>
              </a:ext>
            </a:extLst>
          </p:cNvPr>
          <p:cNvSpPr txBox="1"/>
          <p:nvPr/>
        </p:nvSpPr>
        <p:spPr>
          <a:xfrm>
            <a:off x="7152062" y="4846826"/>
            <a:ext cx="1071127" cy="369332"/>
          </a:xfrm>
          <a:prstGeom prst="rect">
            <a:avLst/>
          </a:prstGeom>
          <a:noFill/>
        </p:spPr>
        <p:txBody>
          <a:bodyPr wrap="none" rtlCol="0">
            <a:spAutoFit/>
          </a:bodyPr>
          <a:lstStyle/>
          <a:p>
            <a:r>
              <a:rPr lang="en-US" dirty="0">
                <a:latin typeface="Consolas" panose="020B0609020204030204" pitchFamily="49" charset="0"/>
              </a:rPr>
              <a:t>message</a:t>
            </a:r>
          </a:p>
        </p:txBody>
      </p:sp>
    </p:spTree>
    <p:extLst>
      <p:ext uri="{BB962C8B-B14F-4D97-AF65-F5344CB8AC3E}">
        <p14:creationId xmlns:p14="http://schemas.microsoft.com/office/powerpoint/2010/main" val="4028627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9A308B-D0F7-4AE6-AC5C-E9E47FC26DEB}"/>
              </a:ext>
            </a:extLst>
          </p:cNvPr>
          <p:cNvSpPr>
            <a:spLocks noGrp="1"/>
          </p:cNvSpPr>
          <p:nvPr>
            <p:ph idx="1"/>
          </p:nvPr>
        </p:nvSpPr>
        <p:spPr>
          <a:xfrm>
            <a:off x="967410" y="1322772"/>
            <a:ext cx="10681252" cy="4455175"/>
          </a:xfrm>
        </p:spPr>
        <p:txBody>
          <a:bodyPr/>
          <a:lstStyle/>
          <a:p>
            <a:pPr algn="l"/>
            <a:r>
              <a:rPr lang="en-US" b="1" i="0" dirty="0">
                <a:solidFill>
                  <a:srgbClr val="404040"/>
                </a:solidFill>
                <a:effectLst/>
              </a:rPr>
              <a:t>The messaging system is the core of a Message Oriented Middleware</a:t>
            </a:r>
            <a:endParaRPr lang="en-US" dirty="0">
              <a:solidFill>
                <a:srgbClr val="404040"/>
              </a:solidFill>
            </a:endParaRPr>
          </a:p>
          <a:p>
            <a:pPr algn="l"/>
            <a:r>
              <a:rPr lang="en-US" b="0" i="0" dirty="0">
                <a:solidFill>
                  <a:srgbClr val="404040"/>
                </a:solidFill>
                <a:effectLst/>
              </a:rPr>
              <a:t>It is responsible for managing the connection points between multiple messaging clients, and for managing multiple channels of communication between the connection points.</a:t>
            </a:r>
          </a:p>
          <a:p>
            <a:pPr algn="l"/>
            <a:r>
              <a:rPr lang="en-US" b="0" i="0" dirty="0">
                <a:solidFill>
                  <a:srgbClr val="404040"/>
                </a:solidFill>
                <a:effectLst/>
              </a:rPr>
              <a:t>Usually implemented as a software process, which is commonly known as a message server or a message broker. </a:t>
            </a:r>
          </a:p>
          <a:p>
            <a:pPr algn="l"/>
            <a:r>
              <a:rPr lang="en-US" b="0" i="0" dirty="0">
                <a:solidFill>
                  <a:srgbClr val="404040"/>
                </a:solidFill>
                <a:effectLst/>
              </a:rPr>
              <a:t>Message servers are usually capable of being grouped together to form clusters </a:t>
            </a:r>
          </a:p>
          <a:p>
            <a:pPr lvl="1"/>
            <a:r>
              <a:rPr lang="en-US" dirty="0">
                <a:solidFill>
                  <a:srgbClr val="404040"/>
                </a:solidFill>
              </a:rPr>
              <a:t>Clusters </a:t>
            </a:r>
            <a:r>
              <a:rPr lang="en-US" b="0" i="0" dirty="0">
                <a:solidFill>
                  <a:srgbClr val="404040"/>
                </a:solidFill>
                <a:effectLst/>
              </a:rPr>
              <a:t>provide advanced capabilities such as load balancing, fault tolerance, and sophisticated routing using managed security domains.</a:t>
            </a:r>
          </a:p>
          <a:p>
            <a:endParaRPr lang="en-US" dirty="0"/>
          </a:p>
        </p:txBody>
      </p:sp>
      <p:sp>
        <p:nvSpPr>
          <p:cNvPr id="4" name="TextBox 3">
            <a:extLst>
              <a:ext uri="{FF2B5EF4-FFF2-40B4-BE49-F238E27FC236}">
                <a16:creationId xmlns:a16="http://schemas.microsoft.com/office/drawing/2014/main" id="{C91F6CAF-FB06-4A0C-8925-29A00EE66E8E}"/>
              </a:ext>
            </a:extLst>
          </p:cNvPr>
          <p:cNvSpPr txBox="1"/>
          <p:nvPr/>
        </p:nvSpPr>
        <p:spPr>
          <a:xfrm>
            <a:off x="454981" y="254778"/>
            <a:ext cx="6094520" cy="584775"/>
          </a:xfrm>
          <a:prstGeom prst="rect">
            <a:avLst/>
          </a:prstGeom>
          <a:noFill/>
        </p:spPr>
        <p:txBody>
          <a:bodyPr wrap="square">
            <a:spAutoFit/>
          </a:bodyPr>
          <a:lstStyle/>
          <a:p>
            <a:pPr algn="l"/>
            <a:r>
              <a:rPr lang="en-US" sz="3200" b="1" i="0" dirty="0">
                <a:solidFill>
                  <a:srgbClr val="404040"/>
                </a:solidFill>
                <a:effectLst/>
                <a:latin typeface="Consolas" panose="020B0609020204030204" pitchFamily="49" charset="0"/>
              </a:rPr>
              <a:t>Messaging System</a:t>
            </a:r>
          </a:p>
        </p:txBody>
      </p:sp>
    </p:spTree>
    <p:extLst>
      <p:ext uri="{BB962C8B-B14F-4D97-AF65-F5344CB8AC3E}">
        <p14:creationId xmlns:p14="http://schemas.microsoft.com/office/powerpoint/2010/main" val="323497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0E09FE-9561-4396-A115-085A5433CD22}"/>
              </a:ext>
            </a:extLst>
          </p:cNvPr>
          <p:cNvSpPr>
            <a:spLocks noGrp="1"/>
          </p:cNvSpPr>
          <p:nvPr>
            <p:ph idx="1"/>
          </p:nvPr>
        </p:nvSpPr>
        <p:spPr>
          <a:xfrm>
            <a:off x="2915478" y="1497849"/>
            <a:ext cx="8242852" cy="3862302"/>
          </a:xfrm>
        </p:spPr>
        <p:txBody>
          <a:bodyPr/>
          <a:lstStyle/>
          <a:p>
            <a:r>
              <a:rPr lang="en-US" i="0" dirty="0">
                <a:solidFill>
                  <a:srgbClr val="31313C"/>
                </a:solidFill>
                <a:effectLst/>
                <a:cs typeface="Arial" panose="020B0604020202020204" pitchFamily="34" charset="0"/>
              </a:rPr>
              <a:t>TIBCO Enterprise Message Service</a:t>
            </a:r>
          </a:p>
          <a:p>
            <a:r>
              <a:rPr lang="en-US" dirty="0">
                <a:solidFill>
                  <a:srgbClr val="31313C"/>
                </a:solidFill>
                <a:cs typeface="Arial" panose="020B0604020202020204" pitchFamily="34" charset="0"/>
              </a:rPr>
              <a:t>IBM </a:t>
            </a:r>
            <a:r>
              <a:rPr lang="en-US" dirty="0" err="1">
                <a:solidFill>
                  <a:srgbClr val="31313C"/>
                </a:solidFill>
                <a:cs typeface="Arial" panose="020B0604020202020204" pitchFamily="34" charset="0"/>
              </a:rPr>
              <a:t>Websphere</a:t>
            </a:r>
            <a:r>
              <a:rPr lang="en-US" dirty="0">
                <a:solidFill>
                  <a:srgbClr val="31313C"/>
                </a:solidFill>
                <a:cs typeface="Arial" panose="020B0604020202020204" pitchFamily="34" charset="0"/>
              </a:rPr>
              <a:t> MQ</a:t>
            </a:r>
          </a:p>
          <a:p>
            <a:r>
              <a:rPr lang="en-US" i="0" dirty="0">
                <a:solidFill>
                  <a:srgbClr val="31313C"/>
                </a:solidFill>
                <a:effectLst/>
                <a:cs typeface="Arial" panose="020B0604020202020204" pitchFamily="34" charset="0"/>
              </a:rPr>
              <a:t>Sonic MQ</a:t>
            </a:r>
          </a:p>
          <a:p>
            <a:r>
              <a:rPr lang="en-US" dirty="0">
                <a:solidFill>
                  <a:srgbClr val="31313C"/>
                </a:solidFill>
                <a:cs typeface="Arial" panose="020B0604020202020204" pitchFamily="34" charset="0"/>
              </a:rPr>
              <a:t>Apache Active MQ</a:t>
            </a:r>
          </a:p>
          <a:p>
            <a:r>
              <a:rPr lang="en-US" dirty="0">
                <a:solidFill>
                  <a:srgbClr val="31313C"/>
                </a:solidFill>
                <a:cs typeface="Arial" panose="020B0604020202020204" pitchFamily="34" charset="0"/>
              </a:rPr>
              <a:t>Java Message Service (JMS) brokers </a:t>
            </a:r>
          </a:p>
          <a:p>
            <a:pPr marL="0" indent="0">
              <a:buNone/>
            </a:pPr>
            <a:r>
              <a:rPr lang="en-US" dirty="0">
                <a:solidFill>
                  <a:srgbClr val="31313C"/>
                </a:solidFill>
                <a:cs typeface="Arial" panose="020B0604020202020204" pitchFamily="34" charset="0"/>
              </a:rPr>
              <a:t>….. and many more</a:t>
            </a:r>
            <a:endParaRPr lang="en-US" i="0" dirty="0">
              <a:solidFill>
                <a:srgbClr val="31313C"/>
              </a:solidFill>
              <a:effectLst/>
              <a:cs typeface="Arial" panose="020B0604020202020204" pitchFamily="34" charset="0"/>
            </a:endParaRPr>
          </a:p>
          <a:p>
            <a:endParaRPr lang="en-US" dirty="0">
              <a:cs typeface="Arial" panose="020B0604020202020204" pitchFamily="34" charset="0"/>
            </a:endParaRPr>
          </a:p>
        </p:txBody>
      </p:sp>
      <p:sp>
        <p:nvSpPr>
          <p:cNvPr id="3" name="TextBox 2">
            <a:extLst>
              <a:ext uri="{FF2B5EF4-FFF2-40B4-BE49-F238E27FC236}">
                <a16:creationId xmlns:a16="http://schemas.microsoft.com/office/drawing/2014/main" id="{B63265C1-1123-45E3-9868-811975B9A349}"/>
              </a:ext>
            </a:extLst>
          </p:cNvPr>
          <p:cNvSpPr txBox="1"/>
          <p:nvPr/>
        </p:nvSpPr>
        <p:spPr>
          <a:xfrm>
            <a:off x="399495" y="243443"/>
            <a:ext cx="6965368" cy="584775"/>
          </a:xfrm>
          <a:prstGeom prst="rect">
            <a:avLst/>
          </a:prstGeom>
          <a:noFill/>
        </p:spPr>
        <p:txBody>
          <a:bodyPr wrap="none" rtlCol="0">
            <a:spAutoFit/>
          </a:bodyPr>
          <a:lstStyle/>
          <a:p>
            <a:r>
              <a:rPr lang="en-US" sz="3200" dirty="0">
                <a:latin typeface="Consolas" panose="020B0609020204030204" pitchFamily="49" charset="0"/>
                <a:cs typeface="Arial" panose="020B0604020202020204" pitchFamily="34" charset="0"/>
              </a:rPr>
              <a:t>Some Popular Messaging Systems</a:t>
            </a:r>
          </a:p>
        </p:txBody>
      </p:sp>
    </p:spTree>
    <p:extLst>
      <p:ext uri="{BB962C8B-B14F-4D97-AF65-F5344CB8AC3E}">
        <p14:creationId xmlns:p14="http://schemas.microsoft.com/office/powerpoint/2010/main" val="36239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09A3E-2896-4FC3-8C67-4A9CA64839FF}"/>
              </a:ext>
            </a:extLst>
          </p:cNvPr>
          <p:cNvSpPr>
            <a:spLocks noGrp="1"/>
          </p:cNvSpPr>
          <p:nvPr>
            <p:ph idx="1"/>
          </p:nvPr>
        </p:nvSpPr>
        <p:spPr>
          <a:xfrm>
            <a:off x="1683026" y="1511005"/>
            <a:ext cx="8825948" cy="2920754"/>
          </a:xfrm>
        </p:spPr>
        <p:txBody>
          <a:bodyPr/>
          <a:lstStyle/>
          <a:p>
            <a:r>
              <a:rPr lang="en-US" dirty="0"/>
              <a:t>Two Messaging Models</a:t>
            </a:r>
          </a:p>
          <a:p>
            <a:pPr lvl="1"/>
            <a:r>
              <a:rPr lang="en-US" dirty="0"/>
              <a:t>P2P (Point-to-Point)</a:t>
            </a:r>
          </a:p>
          <a:p>
            <a:pPr lvl="1"/>
            <a:r>
              <a:rPr lang="en-US" dirty="0"/>
              <a:t>Publish-Subscribe (</a:t>
            </a:r>
            <a:r>
              <a:rPr lang="en-US" dirty="0" err="1"/>
              <a:t>PubSub</a:t>
            </a:r>
            <a:r>
              <a:rPr lang="en-US" dirty="0"/>
              <a:t> messaging)</a:t>
            </a:r>
          </a:p>
        </p:txBody>
      </p:sp>
      <p:sp>
        <p:nvSpPr>
          <p:cNvPr id="3" name="TextBox 2">
            <a:extLst>
              <a:ext uri="{FF2B5EF4-FFF2-40B4-BE49-F238E27FC236}">
                <a16:creationId xmlns:a16="http://schemas.microsoft.com/office/drawing/2014/main" id="{BA90B550-D2D4-4E28-8CE1-C47AA93957FB}"/>
              </a:ext>
            </a:extLst>
          </p:cNvPr>
          <p:cNvSpPr txBox="1"/>
          <p:nvPr/>
        </p:nvSpPr>
        <p:spPr>
          <a:xfrm>
            <a:off x="399495" y="243443"/>
            <a:ext cx="3900427" cy="584775"/>
          </a:xfrm>
          <a:prstGeom prst="rect">
            <a:avLst/>
          </a:prstGeom>
          <a:noFill/>
        </p:spPr>
        <p:txBody>
          <a:bodyPr wrap="none" rtlCol="0">
            <a:spAutoFit/>
          </a:bodyPr>
          <a:lstStyle/>
          <a:p>
            <a:r>
              <a:rPr lang="en-US" sz="3200" dirty="0">
                <a:latin typeface="Consolas" panose="020B0609020204030204" pitchFamily="49" charset="0"/>
              </a:rPr>
              <a:t>Messaging Models</a:t>
            </a:r>
          </a:p>
        </p:txBody>
      </p:sp>
    </p:spTree>
    <p:extLst>
      <p:ext uri="{BB962C8B-B14F-4D97-AF65-F5344CB8AC3E}">
        <p14:creationId xmlns:p14="http://schemas.microsoft.com/office/powerpoint/2010/main" val="141229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09A3E-2896-4FC3-8C67-4A9CA64839FF}"/>
              </a:ext>
            </a:extLst>
          </p:cNvPr>
          <p:cNvSpPr>
            <a:spLocks noGrp="1"/>
          </p:cNvSpPr>
          <p:nvPr>
            <p:ph idx="1"/>
          </p:nvPr>
        </p:nvSpPr>
        <p:spPr>
          <a:xfrm>
            <a:off x="234384" y="809938"/>
            <a:ext cx="5021023" cy="2176509"/>
          </a:xfrm>
        </p:spPr>
        <p:txBody>
          <a:bodyPr>
            <a:normAutofit fontScale="92500" lnSpcReduction="10000"/>
          </a:bodyPr>
          <a:lstStyle/>
          <a:p>
            <a:r>
              <a:rPr lang="en-US" b="0" i="0" dirty="0">
                <a:solidFill>
                  <a:srgbClr val="404040"/>
                </a:solidFill>
                <a:effectLst/>
              </a:rPr>
              <a:t>The </a:t>
            </a:r>
            <a:r>
              <a:rPr lang="en-US" b="1" i="0" dirty="0">
                <a:solidFill>
                  <a:srgbClr val="404040"/>
                </a:solidFill>
                <a:effectLst/>
              </a:rPr>
              <a:t>point-to-point (P2P) model</a:t>
            </a:r>
            <a:r>
              <a:rPr lang="en-US" b="0" i="0" dirty="0">
                <a:solidFill>
                  <a:srgbClr val="404040"/>
                </a:solidFill>
                <a:effectLst/>
              </a:rPr>
              <a:t> is intended for a </a:t>
            </a:r>
            <a:r>
              <a:rPr lang="en-US" b="1" i="0" dirty="0">
                <a:solidFill>
                  <a:srgbClr val="404040"/>
                </a:solidFill>
                <a:effectLst/>
              </a:rPr>
              <a:t>one-to-one communication</a:t>
            </a:r>
            <a:r>
              <a:rPr lang="en-US" b="0" i="0" dirty="0">
                <a:solidFill>
                  <a:srgbClr val="404040"/>
                </a:solidFill>
                <a:effectLst/>
              </a:rPr>
              <a:t> （Unicast） between two specific applications.</a:t>
            </a:r>
          </a:p>
          <a:p>
            <a:r>
              <a:rPr lang="en-US" dirty="0">
                <a:solidFill>
                  <a:srgbClr val="404040"/>
                </a:solidFill>
              </a:rPr>
              <a:t>Based on Message Queue</a:t>
            </a:r>
            <a:endParaRPr lang="en-US" b="0" i="0" dirty="0">
              <a:solidFill>
                <a:srgbClr val="404040"/>
              </a:solidFill>
              <a:effectLst/>
            </a:endParaRPr>
          </a:p>
          <a:p>
            <a:endParaRPr lang="en-US" dirty="0"/>
          </a:p>
        </p:txBody>
      </p:sp>
      <p:sp>
        <p:nvSpPr>
          <p:cNvPr id="3" name="TextBox 2">
            <a:extLst>
              <a:ext uri="{FF2B5EF4-FFF2-40B4-BE49-F238E27FC236}">
                <a16:creationId xmlns:a16="http://schemas.microsoft.com/office/drawing/2014/main" id="{BA90B550-D2D4-4E28-8CE1-C47AA93957FB}"/>
              </a:ext>
            </a:extLst>
          </p:cNvPr>
          <p:cNvSpPr txBox="1"/>
          <p:nvPr/>
        </p:nvSpPr>
        <p:spPr>
          <a:xfrm>
            <a:off x="399495" y="243443"/>
            <a:ext cx="5609228" cy="584775"/>
          </a:xfrm>
          <a:prstGeom prst="rect">
            <a:avLst/>
          </a:prstGeom>
          <a:noFill/>
        </p:spPr>
        <p:txBody>
          <a:bodyPr wrap="none" rtlCol="0">
            <a:spAutoFit/>
          </a:bodyPr>
          <a:lstStyle/>
          <a:p>
            <a:r>
              <a:rPr lang="en-US" sz="3200" dirty="0">
                <a:latin typeface="Consolas" panose="020B0609020204030204" pitchFamily="49" charset="0"/>
              </a:rPr>
              <a:t>Point to Point Messaging</a:t>
            </a:r>
          </a:p>
        </p:txBody>
      </p:sp>
      <p:grpSp>
        <p:nvGrpSpPr>
          <p:cNvPr id="24" name="Group 23">
            <a:extLst>
              <a:ext uri="{FF2B5EF4-FFF2-40B4-BE49-F238E27FC236}">
                <a16:creationId xmlns:a16="http://schemas.microsoft.com/office/drawing/2014/main" id="{942BA2ED-89F3-42C2-BF35-B56244380867}"/>
              </a:ext>
            </a:extLst>
          </p:cNvPr>
          <p:cNvGrpSpPr/>
          <p:nvPr/>
        </p:nvGrpSpPr>
        <p:grpSpPr>
          <a:xfrm>
            <a:off x="1179760" y="3428999"/>
            <a:ext cx="8891892" cy="1659835"/>
            <a:chOff x="3211663" y="1808085"/>
            <a:chExt cx="8897813" cy="1418519"/>
          </a:xfrm>
        </p:grpSpPr>
        <p:sp>
          <p:nvSpPr>
            <p:cNvPr id="5" name="Flowchart: Direct Access Storage 4">
              <a:extLst>
                <a:ext uri="{FF2B5EF4-FFF2-40B4-BE49-F238E27FC236}">
                  <a16:creationId xmlns:a16="http://schemas.microsoft.com/office/drawing/2014/main" id="{BC1FA6DB-CF1E-4A61-94ED-D05B393A7125}"/>
                </a:ext>
              </a:extLst>
            </p:cNvPr>
            <p:cNvSpPr/>
            <p:nvPr/>
          </p:nvSpPr>
          <p:spPr bwMode="auto">
            <a:xfrm>
              <a:off x="6889071" y="2303755"/>
              <a:ext cx="2121763" cy="692458"/>
            </a:xfrm>
            <a:prstGeom prst="flowChartMagneticDrum">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nsolas" panose="020B0609020204030204" pitchFamily="49" charset="0"/>
                </a:rPr>
                <a:t>Queue</a:t>
              </a:r>
            </a:p>
          </p:txBody>
        </p:sp>
        <p:sp>
          <p:nvSpPr>
            <p:cNvPr id="6" name="Flowchart: Process 5">
              <a:extLst>
                <a:ext uri="{FF2B5EF4-FFF2-40B4-BE49-F238E27FC236}">
                  <a16:creationId xmlns:a16="http://schemas.microsoft.com/office/drawing/2014/main" id="{D5276B16-1381-49AD-8332-A81CFA9CCC68}"/>
                </a:ext>
              </a:extLst>
            </p:cNvPr>
            <p:cNvSpPr/>
            <p:nvPr/>
          </p:nvSpPr>
          <p:spPr bwMode="auto">
            <a:xfrm>
              <a:off x="3211663" y="2380696"/>
              <a:ext cx="1440357" cy="577048"/>
            </a:xfrm>
            <a:prstGeom prst="flowChartProcess">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nsolas" panose="020B0609020204030204" pitchFamily="49" charset="0"/>
                </a:rPr>
                <a:t>producer</a:t>
              </a:r>
            </a:p>
          </p:txBody>
        </p:sp>
        <p:sp>
          <p:nvSpPr>
            <p:cNvPr id="7" name="Flowchart: Process 6">
              <a:extLst>
                <a:ext uri="{FF2B5EF4-FFF2-40B4-BE49-F238E27FC236}">
                  <a16:creationId xmlns:a16="http://schemas.microsoft.com/office/drawing/2014/main" id="{D76DA9A7-2796-4497-AFDF-02C4313D947C}"/>
                </a:ext>
              </a:extLst>
            </p:cNvPr>
            <p:cNvSpPr/>
            <p:nvPr/>
          </p:nvSpPr>
          <p:spPr bwMode="auto">
            <a:xfrm>
              <a:off x="10507048" y="2392532"/>
              <a:ext cx="1602428" cy="577048"/>
            </a:xfrm>
            <a:prstGeom prst="flowChartProcess">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nsolas" panose="020B0609020204030204" pitchFamily="49" charset="0"/>
                </a:rPr>
                <a:t>consumer</a:t>
              </a:r>
            </a:p>
          </p:txBody>
        </p:sp>
        <p:cxnSp>
          <p:nvCxnSpPr>
            <p:cNvPr id="9" name="Straight Arrow Connector 8">
              <a:extLst>
                <a:ext uri="{FF2B5EF4-FFF2-40B4-BE49-F238E27FC236}">
                  <a16:creationId xmlns:a16="http://schemas.microsoft.com/office/drawing/2014/main" id="{DA30AB77-5D15-4EA4-8FDA-E5C2A357AF9C}"/>
                </a:ext>
              </a:extLst>
            </p:cNvPr>
            <p:cNvCxnSpPr>
              <a:stCxn id="6" idx="3"/>
              <a:endCxn id="5" idx="1"/>
            </p:cNvCxnSpPr>
            <p:nvPr/>
          </p:nvCxnSpPr>
          <p:spPr bwMode="auto">
            <a:xfrm flipV="1">
              <a:off x="4652020" y="2649984"/>
              <a:ext cx="2237051" cy="192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C8291ABA-8F2B-47A9-BBB6-31FAD0F05B69}"/>
                </a:ext>
              </a:extLst>
            </p:cNvPr>
            <p:cNvCxnSpPr/>
            <p:nvPr/>
          </p:nvCxnSpPr>
          <p:spPr bwMode="auto">
            <a:xfrm flipV="1">
              <a:off x="8726750" y="2544931"/>
              <a:ext cx="1780299" cy="26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Flowchart: Card 14">
              <a:extLst>
                <a:ext uri="{FF2B5EF4-FFF2-40B4-BE49-F238E27FC236}">
                  <a16:creationId xmlns:a16="http://schemas.microsoft.com/office/drawing/2014/main" id="{287EF518-A953-4E07-8690-2980247B6A37}"/>
                </a:ext>
              </a:extLst>
            </p:cNvPr>
            <p:cNvSpPr/>
            <p:nvPr/>
          </p:nvSpPr>
          <p:spPr bwMode="auto">
            <a:xfrm>
              <a:off x="5233958" y="1823997"/>
              <a:ext cx="1024858" cy="642515"/>
            </a:xfrm>
            <a:prstGeom prst="flowChartPunchedCard">
              <a:avLst/>
            </a:prstGeom>
            <a:solidFill>
              <a:srgbClr val="53D2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sp>
          <p:nvSpPr>
            <p:cNvPr id="17" name="Flowchart: Card 16">
              <a:extLst>
                <a:ext uri="{FF2B5EF4-FFF2-40B4-BE49-F238E27FC236}">
                  <a16:creationId xmlns:a16="http://schemas.microsoft.com/office/drawing/2014/main" id="{5DA55405-AEBF-4576-A0FD-3C38ED59832A}"/>
                </a:ext>
              </a:extLst>
            </p:cNvPr>
            <p:cNvSpPr/>
            <p:nvPr/>
          </p:nvSpPr>
          <p:spPr bwMode="auto">
            <a:xfrm>
              <a:off x="9357458" y="1808085"/>
              <a:ext cx="923651" cy="692458"/>
            </a:xfrm>
            <a:prstGeom prst="flowChartPunchedCard">
              <a:avLst/>
            </a:prstGeom>
            <a:solidFill>
              <a:srgbClr val="53D2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sp>
          <p:nvSpPr>
            <p:cNvPr id="19" name="TextBox 18">
              <a:extLst>
                <a:ext uri="{FF2B5EF4-FFF2-40B4-BE49-F238E27FC236}">
                  <a16:creationId xmlns:a16="http://schemas.microsoft.com/office/drawing/2014/main" id="{208F8415-455F-4EC2-83C2-03526A922B17}"/>
                </a:ext>
              </a:extLst>
            </p:cNvPr>
            <p:cNvSpPr txBox="1"/>
            <p:nvPr/>
          </p:nvSpPr>
          <p:spPr>
            <a:xfrm>
              <a:off x="5454925" y="2660915"/>
              <a:ext cx="744020" cy="390206"/>
            </a:xfrm>
            <a:prstGeom prst="rect">
              <a:avLst/>
            </a:prstGeom>
            <a:noFill/>
          </p:spPr>
          <p:txBody>
            <a:bodyPr wrap="none" rtlCol="0">
              <a:spAutoFit/>
            </a:bodyPr>
            <a:lstStyle/>
            <a:p>
              <a:r>
                <a:rPr lang="en-US" sz="1400" dirty="0">
                  <a:latin typeface="Consolas" panose="020B0609020204030204" pitchFamily="49" charset="0"/>
                </a:rPr>
                <a:t>sends</a:t>
              </a:r>
            </a:p>
          </p:txBody>
        </p:sp>
        <p:cxnSp>
          <p:nvCxnSpPr>
            <p:cNvPr id="21" name="Straight Arrow Connector 20">
              <a:extLst>
                <a:ext uri="{FF2B5EF4-FFF2-40B4-BE49-F238E27FC236}">
                  <a16:creationId xmlns:a16="http://schemas.microsoft.com/office/drawing/2014/main" id="{9411A93F-50A8-44D6-8A32-0D0BA225F0F4}"/>
                </a:ext>
              </a:extLst>
            </p:cNvPr>
            <p:cNvCxnSpPr/>
            <p:nvPr/>
          </p:nvCxnSpPr>
          <p:spPr bwMode="auto">
            <a:xfrm flipH="1">
              <a:off x="8815526" y="2852691"/>
              <a:ext cx="1691523" cy="19234"/>
            </a:xfrm>
            <a:prstGeom prst="straightConnector1">
              <a:avLst/>
            </a:prstGeom>
            <a:solidFill>
              <a:schemeClr val="accent1"/>
            </a:solidFill>
            <a:ln w="9525"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A0C691F1-D5C6-4361-A228-7574C9CE723E}"/>
                </a:ext>
              </a:extLst>
            </p:cNvPr>
            <p:cNvSpPr txBox="1"/>
            <p:nvPr/>
          </p:nvSpPr>
          <p:spPr>
            <a:xfrm>
              <a:off x="9194923" y="2472550"/>
              <a:ext cx="1069484" cy="390206"/>
            </a:xfrm>
            <a:prstGeom prst="rect">
              <a:avLst/>
            </a:prstGeom>
            <a:noFill/>
          </p:spPr>
          <p:txBody>
            <a:bodyPr wrap="none" rtlCol="0">
              <a:spAutoFit/>
            </a:bodyPr>
            <a:lstStyle/>
            <a:p>
              <a:r>
                <a:rPr lang="en-US" sz="1400" dirty="0">
                  <a:latin typeface="Consolas" panose="020B0609020204030204" pitchFamily="49" charset="0"/>
                </a:rPr>
                <a:t>receives</a:t>
              </a:r>
            </a:p>
          </p:txBody>
        </p:sp>
        <p:sp>
          <p:nvSpPr>
            <p:cNvPr id="23" name="TextBox 22">
              <a:extLst>
                <a:ext uri="{FF2B5EF4-FFF2-40B4-BE49-F238E27FC236}">
                  <a16:creationId xmlns:a16="http://schemas.microsoft.com/office/drawing/2014/main" id="{5EF80AD1-A99E-4560-B6AE-9102199B2653}"/>
                </a:ext>
              </a:extLst>
            </p:cNvPr>
            <p:cNvSpPr txBox="1"/>
            <p:nvPr/>
          </p:nvSpPr>
          <p:spPr>
            <a:xfrm>
              <a:off x="9062692" y="2836398"/>
              <a:ext cx="1503437" cy="390206"/>
            </a:xfrm>
            <a:prstGeom prst="rect">
              <a:avLst/>
            </a:prstGeom>
            <a:noFill/>
          </p:spPr>
          <p:txBody>
            <a:bodyPr wrap="none" rtlCol="0">
              <a:spAutoFit/>
            </a:bodyPr>
            <a:lstStyle/>
            <a:p>
              <a:r>
                <a:rPr lang="en-US" sz="1400" dirty="0">
                  <a:latin typeface="Consolas" panose="020B0609020204030204" pitchFamily="49" charset="0"/>
                </a:rPr>
                <a:t>acknowledges</a:t>
              </a:r>
            </a:p>
          </p:txBody>
        </p:sp>
      </p:grpSp>
    </p:spTree>
    <p:extLst>
      <p:ext uri="{BB962C8B-B14F-4D97-AF65-F5344CB8AC3E}">
        <p14:creationId xmlns:p14="http://schemas.microsoft.com/office/powerpoint/2010/main" val="6959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0B550-D2D4-4E28-8CE1-C47AA93957FB}"/>
              </a:ext>
            </a:extLst>
          </p:cNvPr>
          <p:cNvSpPr txBox="1"/>
          <p:nvPr/>
        </p:nvSpPr>
        <p:spPr>
          <a:xfrm>
            <a:off x="399495" y="243443"/>
            <a:ext cx="5609228" cy="584775"/>
          </a:xfrm>
          <a:prstGeom prst="rect">
            <a:avLst/>
          </a:prstGeom>
          <a:noFill/>
        </p:spPr>
        <p:txBody>
          <a:bodyPr wrap="none" rtlCol="0">
            <a:spAutoFit/>
          </a:bodyPr>
          <a:lstStyle/>
          <a:p>
            <a:r>
              <a:rPr lang="en-US" sz="3200" dirty="0">
                <a:latin typeface="Consolas" panose="020B0609020204030204" pitchFamily="49" charset="0"/>
              </a:rPr>
              <a:t>Point to Point Messaging</a:t>
            </a:r>
          </a:p>
        </p:txBody>
      </p:sp>
      <p:sp>
        <p:nvSpPr>
          <p:cNvPr id="4" name="Content Placeholder 1">
            <a:extLst>
              <a:ext uri="{FF2B5EF4-FFF2-40B4-BE49-F238E27FC236}">
                <a16:creationId xmlns:a16="http://schemas.microsoft.com/office/drawing/2014/main" id="{84E321EF-C646-460A-83CA-B086A6CF469F}"/>
              </a:ext>
            </a:extLst>
          </p:cNvPr>
          <p:cNvSpPr txBox="1">
            <a:spLocks/>
          </p:cNvSpPr>
          <p:nvPr/>
        </p:nvSpPr>
        <p:spPr bwMode="auto">
          <a:xfrm>
            <a:off x="399495" y="2940776"/>
            <a:ext cx="11004319" cy="3017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50000"/>
              </a:spcAft>
              <a:buClr>
                <a:srgbClr val="EEB000"/>
              </a:buClr>
              <a:buFont typeface="Wingdings" panose="05000000000000000000" pitchFamily="2" charset="2"/>
              <a:buChar char="o"/>
              <a:defRPr sz="2200" kern="1200">
                <a:solidFill>
                  <a:schemeClr val="folHlink"/>
                </a:solidFill>
                <a:latin typeface="+mn-lt"/>
                <a:ea typeface="+mn-ea"/>
                <a:cs typeface="+mn-cs"/>
              </a:defRPr>
            </a:lvl1pPr>
            <a:lvl2pPr marL="908050" indent="-436563" algn="l" rtl="0" eaLnBrk="1" fontAlgn="base" hangingPunct="1">
              <a:spcBef>
                <a:spcPct val="20000"/>
              </a:spcBef>
              <a:spcAft>
                <a:spcPct val="50000"/>
              </a:spcAft>
              <a:buClr>
                <a:srgbClr val="EEB000"/>
              </a:buClr>
              <a:buFont typeface="Wingdings" panose="05000000000000000000" pitchFamily="2" charset="2"/>
              <a:buChar char="n"/>
              <a:defRPr sz="2000" kern="1200">
                <a:solidFill>
                  <a:schemeClr val="hlink"/>
                </a:solidFill>
                <a:latin typeface="+mn-lt"/>
                <a:ea typeface="+mn-ea"/>
                <a:cs typeface="+mn-cs"/>
              </a:defRPr>
            </a:lvl2pPr>
            <a:lvl3pPr marL="1304925" indent="-395288" algn="l" rtl="0" eaLnBrk="1" fontAlgn="base" hangingPunct="1">
              <a:spcBef>
                <a:spcPct val="20000"/>
              </a:spcBef>
              <a:spcAft>
                <a:spcPct val="0"/>
              </a:spcAft>
              <a:buClr>
                <a:srgbClr val="EEB000"/>
              </a:buClr>
              <a:buFont typeface="Wingdings" panose="05000000000000000000" pitchFamily="2" charset="2"/>
              <a:buChar char="o"/>
              <a:defRPr kern="1200">
                <a:solidFill>
                  <a:schemeClr val="tx1"/>
                </a:solidFill>
                <a:latin typeface="+mn-lt"/>
                <a:ea typeface="+mn-ea"/>
                <a:cs typeface="+mn-cs"/>
              </a:defRPr>
            </a:lvl3pPr>
            <a:lvl4pPr marL="1693863" indent="-387350" algn="l" rtl="0" eaLnBrk="1" fontAlgn="base" hangingPunct="1">
              <a:spcBef>
                <a:spcPct val="20000"/>
              </a:spcBef>
              <a:spcAft>
                <a:spcPct val="0"/>
              </a:spcAft>
              <a:buClr>
                <a:srgbClr val="EEB000"/>
              </a:buClr>
              <a:buFont typeface="Wingdings" panose="05000000000000000000" pitchFamily="2" charset="2"/>
              <a:buChar char="n"/>
              <a:defRPr kern="1200">
                <a:solidFill>
                  <a:schemeClr val="tx1"/>
                </a:solidFill>
                <a:latin typeface="+mn-lt"/>
                <a:ea typeface="+mn-ea"/>
                <a:cs typeface="+mn-cs"/>
              </a:defRPr>
            </a:lvl4pPr>
            <a:lvl5pPr marL="2093913" indent="-398463" algn="l" rtl="0" eaLnBrk="1" fontAlgn="base" hangingPunct="1">
              <a:spcBef>
                <a:spcPct val="25000"/>
              </a:spcBef>
              <a:spcAft>
                <a:spcPct val="0"/>
              </a:spcAft>
              <a:buClr>
                <a:srgbClr val="EEB000"/>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404040"/>
                </a:solidFill>
                <a:effectLst/>
                <a:latin typeface="Consolas" panose="020B0609020204030204" pitchFamily="49" charset="0"/>
              </a:rPr>
              <a:t>In the point-to-point model, </a:t>
            </a:r>
            <a:r>
              <a:rPr lang="en-US" sz="2000" b="1" i="0" dirty="0">
                <a:solidFill>
                  <a:srgbClr val="404040"/>
                </a:solidFill>
                <a:effectLst/>
                <a:latin typeface="Consolas" panose="020B0609020204030204" pitchFamily="49" charset="0"/>
              </a:rPr>
              <a:t>only one consumer may receive a message that is sent to a queue</a:t>
            </a:r>
            <a:r>
              <a:rPr lang="en-US" sz="2000" b="0" i="0" dirty="0">
                <a:solidFill>
                  <a:srgbClr val="404040"/>
                </a:solidFill>
                <a:effectLst/>
                <a:latin typeface="Consolas" panose="020B0609020204030204" pitchFamily="49" charset="0"/>
              </a:rPr>
              <a:t>.</a:t>
            </a:r>
          </a:p>
          <a:p>
            <a:pPr algn="l"/>
            <a:r>
              <a:rPr lang="en-US" sz="2000" b="0" i="0" dirty="0">
                <a:solidFill>
                  <a:srgbClr val="404040"/>
                </a:solidFill>
                <a:effectLst/>
                <a:latin typeface="Consolas" panose="020B0609020204030204" pitchFamily="49" charset="0"/>
              </a:rPr>
              <a:t>A point-to-point queue may have multiple consumers listening for the purposes of load-balancing or “hot backup”; however, only one receiver may consume each individual message.</a:t>
            </a:r>
          </a:p>
          <a:p>
            <a:pPr algn="l"/>
            <a:r>
              <a:rPr lang="en-US" sz="2000" b="0" i="0" dirty="0">
                <a:solidFill>
                  <a:srgbClr val="404040"/>
                </a:solidFill>
                <a:effectLst/>
                <a:latin typeface="Consolas" panose="020B0609020204030204" pitchFamily="49" charset="0"/>
              </a:rPr>
              <a:t>There may also be no receivers listening, in which case the message stays in the queue until a receiver attaches itself to the queue to retrieve messages.</a:t>
            </a:r>
          </a:p>
          <a:p>
            <a:endParaRPr lang="en-US" sz="2000" dirty="0">
              <a:solidFill>
                <a:srgbClr val="404040"/>
              </a:solidFill>
              <a:latin typeface="Consolas" panose="020B0609020204030204" pitchFamily="49" charset="0"/>
            </a:endParaRPr>
          </a:p>
        </p:txBody>
      </p:sp>
      <p:grpSp>
        <p:nvGrpSpPr>
          <p:cNvPr id="24" name="Group 23">
            <a:extLst>
              <a:ext uri="{FF2B5EF4-FFF2-40B4-BE49-F238E27FC236}">
                <a16:creationId xmlns:a16="http://schemas.microsoft.com/office/drawing/2014/main" id="{942BA2ED-89F3-42C2-BF35-B56244380867}"/>
              </a:ext>
            </a:extLst>
          </p:cNvPr>
          <p:cNvGrpSpPr/>
          <p:nvPr/>
        </p:nvGrpSpPr>
        <p:grpSpPr>
          <a:xfrm>
            <a:off x="1152940" y="1385582"/>
            <a:ext cx="8151293" cy="1118864"/>
            <a:chOff x="3211663" y="1808085"/>
            <a:chExt cx="8897813" cy="1418519"/>
          </a:xfrm>
        </p:grpSpPr>
        <p:sp>
          <p:nvSpPr>
            <p:cNvPr id="5" name="Flowchart: Direct Access Storage 4">
              <a:extLst>
                <a:ext uri="{FF2B5EF4-FFF2-40B4-BE49-F238E27FC236}">
                  <a16:creationId xmlns:a16="http://schemas.microsoft.com/office/drawing/2014/main" id="{BC1FA6DB-CF1E-4A61-94ED-D05B393A7125}"/>
                </a:ext>
              </a:extLst>
            </p:cNvPr>
            <p:cNvSpPr/>
            <p:nvPr/>
          </p:nvSpPr>
          <p:spPr bwMode="auto">
            <a:xfrm>
              <a:off x="6889071" y="2303755"/>
              <a:ext cx="2121763" cy="692458"/>
            </a:xfrm>
            <a:prstGeom prst="flowChartMagneticDrum">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nsolas" panose="020B0609020204030204" pitchFamily="49" charset="0"/>
                </a:rPr>
                <a:t>Queue</a:t>
              </a:r>
            </a:p>
          </p:txBody>
        </p:sp>
        <p:sp>
          <p:nvSpPr>
            <p:cNvPr id="6" name="Flowchart: Process 5">
              <a:extLst>
                <a:ext uri="{FF2B5EF4-FFF2-40B4-BE49-F238E27FC236}">
                  <a16:creationId xmlns:a16="http://schemas.microsoft.com/office/drawing/2014/main" id="{D5276B16-1381-49AD-8332-A81CFA9CCC68}"/>
                </a:ext>
              </a:extLst>
            </p:cNvPr>
            <p:cNvSpPr/>
            <p:nvPr/>
          </p:nvSpPr>
          <p:spPr bwMode="auto">
            <a:xfrm>
              <a:off x="3211663" y="2380696"/>
              <a:ext cx="1440357" cy="577048"/>
            </a:xfrm>
            <a:prstGeom prst="flowChartProcess">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nsolas" panose="020B0609020204030204" pitchFamily="49" charset="0"/>
                </a:rPr>
                <a:t>producer</a:t>
              </a:r>
            </a:p>
          </p:txBody>
        </p:sp>
        <p:sp>
          <p:nvSpPr>
            <p:cNvPr id="7" name="Flowchart: Process 6">
              <a:extLst>
                <a:ext uri="{FF2B5EF4-FFF2-40B4-BE49-F238E27FC236}">
                  <a16:creationId xmlns:a16="http://schemas.microsoft.com/office/drawing/2014/main" id="{D76DA9A7-2796-4497-AFDF-02C4313D947C}"/>
                </a:ext>
              </a:extLst>
            </p:cNvPr>
            <p:cNvSpPr/>
            <p:nvPr/>
          </p:nvSpPr>
          <p:spPr bwMode="auto">
            <a:xfrm>
              <a:off x="10507048" y="2392532"/>
              <a:ext cx="1602428" cy="577048"/>
            </a:xfrm>
            <a:prstGeom prst="flowChartProcess">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nsolas" panose="020B0609020204030204" pitchFamily="49" charset="0"/>
                </a:rPr>
                <a:t>consumer</a:t>
              </a:r>
            </a:p>
          </p:txBody>
        </p:sp>
        <p:cxnSp>
          <p:nvCxnSpPr>
            <p:cNvPr id="9" name="Straight Arrow Connector 8">
              <a:extLst>
                <a:ext uri="{FF2B5EF4-FFF2-40B4-BE49-F238E27FC236}">
                  <a16:creationId xmlns:a16="http://schemas.microsoft.com/office/drawing/2014/main" id="{DA30AB77-5D15-4EA4-8FDA-E5C2A357AF9C}"/>
                </a:ext>
              </a:extLst>
            </p:cNvPr>
            <p:cNvCxnSpPr>
              <a:stCxn id="6" idx="3"/>
              <a:endCxn id="5" idx="1"/>
            </p:cNvCxnSpPr>
            <p:nvPr/>
          </p:nvCxnSpPr>
          <p:spPr bwMode="auto">
            <a:xfrm flipV="1">
              <a:off x="4652020" y="2649984"/>
              <a:ext cx="2237051" cy="192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C8291ABA-8F2B-47A9-BBB6-31FAD0F05B69}"/>
                </a:ext>
              </a:extLst>
            </p:cNvPr>
            <p:cNvCxnSpPr/>
            <p:nvPr/>
          </p:nvCxnSpPr>
          <p:spPr bwMode="auto">
            <a:xfrm flipV="1">
              <a:off x="8726750" y="2544931"/>
              <a:ext cx="1780299" cy="266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Flowchart: Card 14">
              <a:extLst>
                <a:ext uri="{FF2B5EF4-FFF2-40B4-BE49-F238E27FC236}">
                  <a16:creationId xmlns:a16="http://schemas.microsoft.com/office/drawing/2014/main" id="{287EF518-A953-4E07-8690-2980247B6A37}"/>
                </a:ext>
              </a:extLst>
            </p:cNvPr>
            <p:cNvSpPr/>
            <p:nvPr/>
          </p:nvSpPr>
          <p:spPr bwMode="auto">
            <a:xfrm>
              <a:off x="5233958" y="1823997"/>
              <a:ext cx="1024858" cy="642515"/>
            </a:xfrm>
            <a:prstGeom prst="flowChartPunchedCard">
              <a:avLst/>
            </a:prstGeom>
            <a:solidFill>
              <a:srgbClr val="53D2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sp>
          <p:nvSpPr>
            <p:cNvPr id="17" name="Flowchart: Card 16">
              <a:extLst>
                <a:ext uri="{FF2B5EF4-FFF2-40B4-BE49-F238E27FC236}">
                  <a16:creationId xmlns:a16="http://schemas.microsoft.com/office/drawing/2014/main" id="{5DA55405-AEBF-4576-A0FD-3C38ED59832A}"/>
                </a:ext>
              </a:extLst>
            </p:cNvPr>
            <p:cNvSpPr/>
            <p:nvPr/>
          </p:nvSpPr>
          <p:spPr bwMode="auto">
            <a:xfrm>
              <a:off x="9357458" y="1808085"/>
              <a:ext cx="923651" cy="692458"/>
            </a:xfrm>
            <a:prstGeom prst="flowChartPunchedCard">
              <a:avLst/>
            </a:prstGeom>
            <a:solidFill>
              <a:srgbClr val="53D2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sp>
          <p:nvSpPr>
            <p:cNvPr id="19" name="TextBox 18">
              <a:extLst>
                <a:ext uri="{FF2B5EF4-FFF2-40B4-BE49-F238E27FC236}">
                  <a16:creationId xmlns:a16="http://schemas.microsoft.com/office/drawing/2014/main" id="{208F8415-455F-4EC2-83C2-03526A922B17}"/>
                </a:ext>
              </a:extLst>
            </p:cNvPr>
            <p:cNvSpPr txBox="1"/>
            <p:nvPr/>
          </p:nvSpPr>
          <p:spPr>
            <a:xfrm>
              <a:off x="5454925" y="2660915"/>
              <a:ext cx="744020" cy="390206"/>
            </a:xfrm>
            <a:prstGeom prst="rect">
              <a:avLst/>
            </a:prstGeom>
            <a:noFill/>
          </p:spPr>
          <p:txBody>
            <a:bodyPr wrap="none" rtlCol="0">
              <a:spAutoFit/>
            </a:bodyPr>
            <a:lstStyle/>
            <a:p>
              <a:r>
                <a:rPr lang="en-US" sz="1400" dirty="0">
                  <a:latin typeface="Consolas" panose="020B0609020204030204" pitchFamily="49" charset="0"/>
                </a:rPr>
                <a:t>sends</a:t>
              </a:r>
            </a:p>
          </p:txBody>
        </p:sp>
        <p:cxnSp>
          <p:nvCxnSpPr>
            <p:cNvPr id="21" name="Straight Arrow Connector 20">
              <a:extLst>
                <a:ext uri="{FF2B5EF4-FFF2-40B4-BE49-F238E27FC236}">
                  <a16:creationId xmlns:a16="http://schemas.microsoft.com/office/drawing/2014/main" id="{9411A93F-50A8-44D6-8A32-0D0BA225F0F4}"/>
                </a:ext>
              </a:extLst>
            </p:cNvPr>
            <p:cNvCxnSpPr/>
            <p:nvPr/>
          </p:nvCxnSpPr>
          <p:spPr bwMode="auto">
            <a:xfrm flipH="1">
              <a:off x="8815526" y="2852691"/>
              <a:ext cx="1691523" cy="19234"/>
            </a:xfrm>
            <a:prstGeom prst="straightConnector1">
              <a:avLst/>
            </a:prstGeom>
            <a:solidFill>
              <a:schemeClr val="accent1"/>
            </a:solidFill>
            <a:ln w="9525"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A0C691F1-D5C6-4361-A228-7574C9CE723E}"/>
                </a:ext>
              </a:extLst>
            </p:cNvPr>
            <p:cNvSpPr txBox="1"/>
            <p:nvPr/>
          </p:nvSpPr>
          <p:spPr>
            <a:xfrm>
              <a:off x="9194923" y="2472550"/>
              <a:ext cx="1069484" cy="390206"/>
            </a:xfrm>
            <a:prstGeom prst="rect">
              <a:avLst/>
            </a:prstGeom>
            <a:noFill/>
          </p:spPr>
          <p:txBody>
            <a:bodyPr wrap="none" rtlCol="0">
              <a:spAutoFit/>
            </a:bodyPr>
            <a:lstStyle/>
            <a:p>
              <a:r>
                <a:rPr lang="en-US" sz="1400" dirty="0">
                  <a:latin typeface="Consolas" panose="020B0609020204030204" pitchFamily="49" charset="0"/>
                </a:rPr>
                <a:t>receives</a:t>
              </a:r>
            </a:p>
          </p:txBody>
        </p:sp>
        <p:sp>
          <p:nvSpPr>
            <p:cNvPr id="23" name="TextBox 22">
              <a:extLst>
                <a:ext uri="{FF2B5EF4-FFF2-40B4-BE49-F238E27FC236}">
                  <a16:creationId xmlns:a16="http://schemas.microsoft.com/office/drawing/2014/main" id="{5EF80AD1-A99E-4560-B6AE-9102199B2653}"/>
                </a:ext>
              </a:extLst>
            </p:cNvPr>
            <p:cNvSpPr txBox="1"/>
            <p:nvPr/>
          </p:nvSpPr>
          <p:spPr>
            <a:xfrm>
              <a:off x="9062692" y="2836398"/>
              <a:ext cx="1503437" cy="390206"/>
            </a:xfrm>
            <a:prstGeom prst="rect">
              <a:avLst/>
            </a:prstGeom>
            <a:noFill/>
          </p:spPr>
          <p:txBody>
            <a:bodyPr wrap="none" rtlCol="0">
              <a:spAutoFit/>
            </a:bodyPr>
            <a:lstStyle/>
            <a:p>
              <a:r>
                <a:rPr lang="en-US" sz="1400" dirty="0">
                  <a:latin typeface="Consolas" panose="020B0609020204030204" pitchFamily="49" charset="0"/>
                </a:rPr>
                <a:t>acknowledges</a:t>
              </a:r>
            </a:p>
          </p:txBody>
        </p:sp>
      </p:grpSp>
    </p:spTree>
    <p:extLst>
      <p:ext uri="{BB962C8B-B14F-4D97-AF65-F5344CB8AC3E}">
        <p14:creationId xmlns:p14="http://schemas.microsoft.com/office/powerpoint/2010/main" val="265958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09A3E-2896-4FC3-8C67-4A9CA64839FF}"/>
              </a:ext>
            </a:extLst>
          </p:cNvPr>
          <p:cNvSpPr>
            <a:spLocks noGrp="1"/>
          </p:cNvSpPr>
          <p:nvPr>
            <p:ph idx="1"/>
          </p:nvPr>
        </p:nvSpPr>
        <p:spPr>
          <a:xfrm>
            <a:off x="980661" y="967665"/>
            <a:ext cx="10031896" cy="1790251"/>
          </a:xfrm>
        </p:spPr>
        <p:txBody>
          <a:bodyPr>
            <a:normAutofit/>
          </a:bodyPr>
          <a:lstStyle/>
          <a:p>
            <a:r>
              <a:rPr lang="en-US" b="0" i="0" dirty="0">
                <a:solidFill>
                  <a:srgbClr val="404040"/>
                </a:solidFill>
                <a:effectLst/>
              </a:rPr>
              <a:t>The </a:t>
            </a:r>
            <a:r>
              <a:rPr lang="en-US" b="1" i="0" dirty="0">
                <a:solidFill>
                  <a:srgbClr val="404040"/>
                </a:solidFill>
                <a:effectLst/>
              </a:rPr>
              <a:t>publish-and-subscribe (pub/sub) model</a:t>
            </a:r>
            <a:r>
              <a:rPr lang="en-US" b="0" i="0" dirty="0">
                <a:solidFill>
                  <a:srgbClr val="404040"/>
                </a:solidFill>
                <a:effectLst/>
              </a:rPr>
              <a:t> is intended for a</a:t>
            </a:r>
            <a:r>
              <a:rPr lang="en-US" b="1" i="0" dirty="0">
                <a:solidFill>
                  <a:srgbClr val="404040"/>
                </a:solidFill>
                <a:effectLst/>
              </a:rPr>
              <a:t>        one-to-many broadcast </a:t>
            </a:r>
            <a:r>
              <a:rPr lang="en-US" i="0" dirty="0">
                <a:solidFill>
                  <a:srgbClr val="404040"/>
                </a:solidFill>
                <a:effectLst/>
              </a:rPr>
              <a:t>(</a:t>
            </a:r>
            <a:r>
              <a:rPr lang="en-US" sz="2000" b="0" i="0" dirty="0">
                <a:solidFill>
                  <a:srgbClr val="404040"/>
                </a:solidFill>
                <a:effectLst/>
              </a:rPr>
              <a:t>Multicast</a:t>
            </a:r>
            <a:r>
              <a:rPr lang="en-US" b="0" i="0" dirty="0">
                <a:solidFill>
                  <a:srgbClr val="404040"/>
                </a:solidFill>
                <a:effectLst/>
              </a:rPr>
              <a:t>） of information</a:t>
            </a:r>
          </a:p>
          <a:p>
            <a:r>
              <a:rPr lang="en-US" dirty="0">
                <a:solidFill>
                  <a:srgbClr val="404040"/>
                </a:solidFill>
              </a:rPr>
              <a:t>Based on Topic(s)</a:t>
            </a:r>
          </a:p>
          <a:p>
            <a:endParaRPr lang="en-US" dirty="0">
              <a:solidFill>
                <a:srgbClr val="404040"/>
              </a:solidFill>
            </a:endParaRPr>
          </a:p>
          <a:p>
            <a:endParaRPr lang="en-US" dirty="0">
              <a:solidFill>
                <a:srgbClr val="404040"/>
              </a:solidFill>
            </a:endParaRPr>
          </a:p>
          <a:p>
            <a:endParaRPr lang="en-US" dirty="0">
              <a:solidFill>
                <a:srgbClr val="404040"/>
              </a:solidFill>
            </a:endParaRPr>
          </a:p>
          <a:p>
            <a:endParaRPr lang="en-US" dirty="0"/>
          </a:p>
        </p:txBody>
      </p:sp>
      <p:sp>
        <p:nvSpPr>
          <p:cNvPr id="3" name="TextBox 2">
            <a:extLst>
              <a:ext uri="{FF2B5EF4-FFF2-40B4-BE49-F238E27FC236}">
                <a16:creationId xmlns:a16="http://schemas.microsoft.com/office/drawing/2014/main" id="{BA90B550-D2D4-4E28-8CE1-C47AA93957FB}"/>
              </a:ext>
            </a:extLst>
          </p:cNvPr>
          <p:cNvSpPr txBox="1"/>
          <p:nvPr/>
        </p:nvSpPr>
        <p:spPr>
          <a:xfrm>
            <a:off x="399495" y="243443"/>
            <a:ext cx="6287299" cy="584775"/>
          </a:xfrm>
          <a:prstGeom prst="rect">
            <a:avLst/>
          </a:prstGeom>
          <a:noFill/>
        </p:spPr>
        <p:txBody>
          <a:bodyPr wrap="none" rtlCol="0">
            <a:spAutoFit/>
          </a:bodyPr>
          <a:lstStyle/>
          <a:p>
            <a:r>
              <a:rPr lang="en-US" sz="3200" dirty="0">
                <a:latin typeface="Consolas" panose="020B0609020204030204" pitchFamily="49" charset="0"/>
              </a:rPr>
              <a:t>Publish Subscribe Messaging</a:t>
            </a:r>
          </a:p>
        </p:txBody>
      </p:sp>
      <p:grpSp>
        <p:nvGrpSpPr>
          <p:cNvPr id="48" name="Group 47">
            <a:extLst>
              <a:ext uri="{FF2B5EF4-FFF2-40B4-BE49-F238E27FC236}">
                <a16:creationId xmlns:a16="http://schemas.microsoft.com/office/drawing/2014/main" id="{FD42AAA2-6CEA-47B5-AECF-91B28C664A8E}"/>
              </a:ext>
            </a:extLst>
          </p:cNvPr>
          <p:cNvGrpSpPr/>
          <p:nvPr/>
        </p:nvGrpSpPr>
        <p:grpSpPr>
          <a:xfrm>
            <a:off x="2420331" y="3429000"/>
            <a:ext cx="7351337" cy="2193386"/>
            <a:chOff x="2828544" y="4004865"/>
            <a:chExt cx="7122668" cy="2131795"/>
          </a:xfrm>
        </p:grpSpPr>
        <p:sp>
          <p:nvSpPr>
            <p:cNvPr id="8" name="Rectangle: Rounded Corners 7">
              <a:extLst>
                <a:ext uri="{FF2B5EF4-FFF2-40B4-BE49-F238E27FC236}">
                  <a16:creationId xmlns:a16="http://schemas.microsoft.com/office/drawing/2014/main" id="{28958F4C-246B-441C-A396-8853688CB05F}"/>
                </a:ext>
              </a:extLst>
            </p:cNvPr>
            <p:cNvSpPr/>
            <p:nvPr/>
          </p:nvSpPr>
          <p:spPr bwMode="auto">
            <a:xfrm>
              <a:off x="5859261" y="4172505"/>
              <a:ext cx="1577556" cy="1908699"/>
            </a:xfrm>
            <a:prstGeom prst="roundRect">
              <a:avLst/>
            </a:prstGeom>
            <a:solidFill>
              <a:srgbClr val="EFA01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onsolas" panose="020B0609020204030204" pitchFamily="49" charset="0"/>
              </a:endParaRPr>
            </a:p>
          </p:txBody>
        </p:sp>
        <p:sp>
          <p:nvSpPr>
            <p:cNvPr id="10" name="Flowchart: Direct Access Storage 9">
              <a:extLst>
                <a:ext uri="{FF2B5EF4-FFF2-40B4-BE49-F238E27FC236}">
                  <a16:creationId xmlns:a16="http://schemas.microsoft.com/office/drawing/2014/main" id="{52D0DD00-AB4A-411D-AA8F-38AAE74527C0}"/>
                </a:ext>
              </a:extLst>
            </p:cNvPr>
            <p:cNvSpPr/>
            <p:nvPr/>
          </p:nvSpPr>
          <p:spPr bwMode="auto">
            <a:xfrm>
              <a:off x="6037580" y="4483223"/>
              <a:ext cx="1224279" cy="479394"/>
            </a:xfrm>
            <a:prstGeom prst="flowChartMagneticDrum">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topic1</a:t>
              </a:r>
            </a:p>
          </p:txBody>
        </p:sp>
        <p:sp>
          <p:nvSpPr>
            <p:cNvPr id="20" name="Flowchart: Direct Access Storage 19">
              <a:extLst>
                <a:ext uri="{FF2B5EF4-FFF2-40B4-BE49-F238E27FC236}">
                  <a16:creationId xmlns:a16="http://schemas.microsoft.com/office/drawing/2014/main" id="{D228A016-7CEE-45A4-BF8A-7401003578E8}"/>
                </a:ext>
              </a:extLst>
            </p:cNvPr>
            <p:cNvSpPr/>
            <p:nvPr/>
          </p:nvSpPr>
          <p:spPr bwMode="auto">
            <a:xfrm>
              <a:off x="6096000" y="5410940"/>
              <a:ext cx="1224279" cy="479394"/>
            </a:xfrm>
            <a:prstGeom prst="flowChartMagneticDrum">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topic1</a:t>
              </a:r>
            </a:p>
          </p:txBody>
        </p:sp>
        <p:sp>
          <p:nvSpPr>
            <p:cNvPr id="12" name="Rectangle: Rounded Corners 11">
              <a:extLst>
                <a:ext uri="{FF2B5EF4-FFF2-40B4-BE49-F238E27FC236}">
                  <a16:creationId xmlns:a16="http://schemas.microsoft.com/office/drawing/2014/main" id="{4C6630E4-2B97-42AB-9D0B-BF9953FEACB2}"/>
                </a:ext>
              </a:extLst>
            </p:cNvPr>
            <p:cNvSpPr/>
            <p:nvPr/>
          </p:nvSpPr>
          <p:spPr bwMode="auto">
            <a:xfrm>
              <a:off x="8975852" y="4628639"/>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000" b="0" i="0" u="none" strike="noStrike" cap="none" normalizeH="0" baseline="0" dirty="0">
                  <a:ln>
                    <a:noFill/>
                  </a:ln>
                  <a:solidFill>
                    <a:schemeClr val="tx1"/>
                  </a:solidFill>
                  <a:effectLst/>
                  <a:latin typeface="Consolas" panose="020B0609020204030204" pitchFamily="49" charset="0"/>
                </a:rPr>
                <a:t>subscriber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endParaRPr>
            </a:p>
          </p:txBody>
        </p:sp>
        <p:sp>
          <p:nvSpPr>
            <p:cNvPr id="25" name="Rectangle: Rounded Corners 24">
              <a:extLst>
                <a:ext uri="{FF2B5EF4-FFF2-40B4-BE49-F238E27FC236}">
                  <a16:creationId xmlns:a16="http://schemas.microsoft.com/office/drawing/2014/main" id="{DF009A0D-C233-4689-89C7-55C0248685AE}"/>
                </a:ext>
              </a:extLst>
            </p:cNvPr>
            <p:cNvSpPr/>
            <p:nvPr/>
          </p:nvSpPr>
          <p:spPr bwMode="auto">
            <a:xfrm>
              <a:off x="8975852" y="5231537"/>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000" b="0" i="0" u="none" strike="noStrike" cap="none" normalizeH="0" baseline="0" dirty="0">
                  <a:ln>
                    <a:noFill/>
                  </a:ln>
                  <a:solidFill>
                    <a:schemeClr val="tx1"/>
                  </a:solidFill>
                  <a:effectLst/>
                  <a:latin typeface="Consolas" panose="020B0609020204030204" pitchFamily="49" charset="0"/>
                </a:rPr>
                <a:t>subscriber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endParaRPr>
            </a:p>
          </p:txBody>
        </p:sp>
        <p:sp>
          <p:nvSpPr>
            <p:cNvPr id="26" name="Rectangle: Rounded Corners 25">
              <a:extLst>
                <a:ext uri="{FF2B5EF4-FFF2-40B4-BE49-F238E27FC236}">
                  <a16:creationId xmlns:a16="http://schemas.microsoft.com/office/drawing/2014/main" id="{50A04473-3C26-4C49-B4FA-F864AFFD1442}"/>
                </a:ext>
              </a:extLst>
            </p:cNvPr>
            <p:cNvSpPr/>
            <p:nvPr/>
          </p:nvSpPr>
          <p:spPr bwMode="auto">
            <a:xfrm>
              <a:off x="8975852" y="4004865"/>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subscriber</a:t>
              </a:r>
            </a:p>
          </p:txBody>
        </p:sp>
        <p:sp>
          <p:nvSpPr>
            <p:cNvPr id="27" name="Rectangle: Rounded Corners 26">
              <a:extLst>
                <a:ext uri="{FF2B5EF4-FFF2-40B4-BE49-F238E27FC236}">
                  <a16:creationId xmlns:a16="http://schemas.microsoft.com/office/drawing/2014/main" id="{317A1EE7-6838-42D7-B2AF-9CC983C74006}"/>
                </a:ext>
              </a:extLst>
            </p:cNvPr>
            <p:cNvSpPr/>
            <p:nvPr/>
          </p:nvSpPr>
          <p:spPr bwMode="auto">
            <a:xfrm>
              <a:off x="8975852" y="5801380"/>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000" b="0" i="0" u="none" strike="noStrike" cap="none" normalizeH="0" baseline="0" dirty="0">
                  <a:ln>
                    <a:noFill/>
                  </a:ln>
                  <a:solidFill>
                    <a:schemeClr val="tx1"/>
                  </a:solidFill>
                  <a:effectLst/>
                  <a:latin typeface="Consolas" panose="020B0609020204030204" pitchFamily="49" charset="0"/>
                </a:rPr>
                <a:t>subscriber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8FE7D801-927A-4D8E-82FA-5AD44FDB00F1}"/>
                </a:ext>
              </a:extLst>
            </p:cNvPr>
            <p:cNvCxnSpPr/>
            <p:nvPr/>
          </p:nvCxnSpPr>
          <p:spPr bwMode="auto">
            <a:xfrm flipV="1">
              <a:off x="7034784" y="4172506"/>
              <a:ext cx="1941068" cy="5709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E0456D43-5475-4338-8AF6-C17C4282B20F}"/>
                </a:ext>
              </a:extLst>
            </p:cNvPr>
            <p:cNvCxnSpPr>
              <a:endCxn id="12" idx="1"/>
            </p:cNvCxnSpPr>
            <p:nvPr/>
          </p:nvCxnSpPr>
          <p:spPr bwMode="auto">
            <a:xfrm>
              <a:off x="7034784" y="4734587"/>
              <a:ext cx="1941068" cy="616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A3F57B27-96FC-4A1B-A1A8-612579A24E46}"/>
                </a:ext>
              </a:extLst>
            </p:cNvPr>
            <p:cNvCxnSpPr>
              <a:endCxn id="25" idx="1"/>
            </p:cNvCxnSpPr>
            <p:nvPr/>
          </p:nvCxnSpPr>
          <p:spPr bwMode="auto">
            <a:xfrm flipV="1">
              <a:off x="7011197" y="5399177"/>
              <a:ext cx="1964655" cy="2482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16E05E0A-9432-432A-8861-1CC338E82C27}"/>
                </a:ext>
              </a:extLst>
            </p:cNvPr>
            <p:cNvCxnSpPr>
              <a:endCxn id="27" idx="1"/>
            </p:cNvCxnSpPr>
            <p:nvPr/>
          </p:nvCxnSpPr>
          <p:spPr bwMode="auto">
            <a:xfrm>
              <a:off x="7034784" y="5647419"/>
              <a:ext cx="1941068" cy="321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2BC5C280-1066-4486-A277-6BAE4CE965DF}"/>
                </a:ext>
              </a:extLst>
            </p:cNvPr>
            <p:cNvCxnSpPr/>
            <p:nvPr/>
          </p:nvCxnSpPr>
          <p:spPr bwMode="auto">
            <a:xfrm flipV="1">
              <a:off x="7077456" y="4888549"/>
              <a:ext cx="1922490" cy="7504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Rounded Corners 33">
              <a:extLst>
                <a:ext uri="{FF2B5EF4-FFF2-40B4-BE49-F238E27FC236}">
                  <a16:creationId xmlns:a16="http://schemas.microsoft.com/office/drawing/2014/main" id="{DBDD33F2-F2E8-407D-B954-4CA07F5A248D}"/>
                </a:ext>
              </a:extLst>
            </p:cNvPr>
            <p:cNvSpPr/>
            <p:nvPr/>
          </p:nvSpPr>
          <p:spPr bwMode="auto">
            <a:xfrm>
              <a:off x="2828544" y="4509464"/>
              <a:ext cx="1399238" cy="456134"/>
            </a:xfrm>
            <a:prstGeom prst="roundRect">
              <a:avLst/>
            </a:prstGeom>
            <a:solidFill>
              <a:srgbClr val="00B0F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Publisher 1</a:t>
              </a:r>
            </a:p>
          </p:txBody>
        </p:sp>
        <p:sp>
          <p:nvSpPr>
            <p:cNvPr id="35" name="Rectangle: Rounded Corners 34">
              <a:extLst>
                <a:ext uri="{FF2B5EF4-FFF2-40B4-BE49-F238E27FC236}">
                  <a16:creationId xmlns:a16="http://schemas.microsoft.com/office/drawing/2014/main" id="{388279EE-AA0C-4A64-A1F7-919161726C5E}"/>
                </a:ext>
              </a:extLst>
            </p:cNvPr>
            <p:cNvSpPr/>
            <p:nvPr/>
          </p:nvSpPr>
          <p:spPr bwMode="auto">
            <a:xfrm>
              <a:off x="2828544" y="5410940"/>
              <a:ext cx="1399238" cy="456134"/>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Publisher 2</a:t>
              </a:r>
            </a:p>
          </p:txBody>
        </p:sp>
        <p:cxnSp>
          <p:nvCxnSpPr>
            <p:cNvPr id="42" name="Straight Arrow Connector 41">
              <a:extLst>
                <a:ext uri="{FF2B5EF4-FFF2-40B4-BE49-F238E27FC236}">
                  <a16:creationId xmlns:a16="http://schemas.microsoft.com/office/drawing/2014/main" id="{F5FA2E8F-BA83-46A6-B847-F72F6E3BB587}"/>
                </a:ext>
              </a:extLst>
            </p:cNvPr>
            <p:cNvCxnSpPr>
              <a:stCxn id="34" idx="3"/>
              <a:endCxn id="10" idx="1"/>
            </p:cNvCxnSpPr>
            <p:nvPr/>
          </p:nvCxnSpPr>
          <p:spPr bwMode="auto">
            <a:xfrm flipV="1">
              <a:off x="4227782" y="4722920"/>
              <a:ext cx="1809798" cy="146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F61A91A2-F463-4E90-AB62-3208F3D9F785}"/>
                </a:ext>
              </a:extLst>
            </p:cNvPr>
            <p:cNvCxnSpPr>
              <a:cxnSpLocks/>
              <a:stCxn id="35" idx="3"/>
              <a:endCxn id="20" idx="1"/>
            </p:cNvCxnSpPr>
            <p:nvPr/>
          </p:nvCxnSpPr>
          <p:spPr bwMode="auto">
            <a:xfrm>
              <a:off x="4227782" y="5639007"/>
              <a:ext cx="1868218" cy="116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Flowchart: Card 45">
              <a:extLst>
                <a:ext uri="{FF2B5EF4-FFF2-40B4-BE49-F238E27FC236}">
                  <a16:creationId xmlns:a16="http://schemas.microsoft.com/office/drawing/2014/main" id="{E085CE68-AB4E-4D37-BF55-B5DF29259443}"/>
                </a:ext>
              </a:extLst>
            </p:cNvPr>
            <p:cNvSpPr/>
            <p:nvPr/>
          </p:nvSpPr>
          <p:spPr bwMode="auto">
            <a:xfrm>
              <a:off x="4632960" y="4318076"/>
              <a:ext cx="770344" cy="382775"/>
            </a:xfrm>
            <a:prstGeom prst="flowChartPunchedCar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sp>
          <p:nvSpPr>
            <p:cNvPr id="47" name="Flowchart: Card 46">
              <a:extLst>
                <a:ext uri="{FF2B5EF4-FFF2-40B4-BE49-F238E27FC236}">
                  <a16:creationId xmlns:a16="http://schemas.microsoft.com/office/drawing/2014/main" id="{32E971C0-6DCD-45BC-BE5A-3DB1F6DACA45}"/>
                </a:ext>
              </a:extLst>
            </p:cNvPr>
            <p:cNvSpPr/>
            <p:nvPr/>
          </p:nvSpPr>
          <p:spPr bwMode="auto">
            <a:xfrm>
              <a:off x="4635500" y="5164267"/>
              <a:ext cx="770344" cy="382775"/>
            </a:xfrm>
            <a:prstGeom prst="flowChartPunchedCard">
              <a:avLst/>
            </a:prstGeom>
            <a:solidFill>
              <a:srgbClr val="C0E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grpSp>
      <p:sp>
        <p:nvSpPr>
          <p:cNvPr id="49" name="TextBox 48">
            <a:extLst>
              <a:ext uri="{FF2B5EF4-FFF2-40B4-BE49-F238E27FC236}">
                <a16:creationId xmlns:a16="http://schemas.microsoft.com/office/drawing/2014/main" id="{73A62348-30B7-461E-B49A-8022CF285E41}"/>
              </a:ext>
            </a:extLst>
          </p:cNvPr>
          <p:cNvSpPr txBox="1"/>
          <p:nvPr/>
        </p:nvSpPr>
        <p:spPr>
          <a:xfrm>
            <a:off x="7475490" y="1906698"/>
            <a:ext cx="1202573" cy="246221"/>
          </a:xfrm>
          <a:prstGeom prst="rect">
            <a:avLst/>
          </a:prstGeom>
          <a:noFill/>
        </p:spPr>
        <p:txBody>
          <a:bodyPr wrap="none" rtlCol="0">
            <a:spAutoFit/>
          </a:bodyPr>
          <a:lstStyle/>
          <a:p>
            <a:r>
              <a:rPr lang="en-US" sz="1000" dirty="0">
                <a:latin typeface="Consolas" panose="020B0609020204030204" pitchFamily="49" charset="0"/>
              </a:rPr>
              <a:t>Message broker</a:t>
            </a:r>
          </a:p>
        </p:txBody>
      </p:sp>
    </p:spTree>
    <p:extLst>
      <p:ext uri="{BB962C8B-B14F-4D97-AF65-F5344CB8AC3E}">
        <p14:creationId xmlns:p14="http://schemas.microsoft.com/office/powerpoint/2010/main" val="125607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D09A3E-2896-4FC3-8C67-4A9CA64839FF}"/>
              </a:ext>
            </a:extLst>
          </p:cNvPr>
          <p:cNvSpPr>
            <a:spLocks noGrp="1"/>
          </p:cNvSpPr>
          <p:nvPr>
            <p:ph idx="1"/>
          </p:nvPr>
        </p:nvSpPr>
        <p:spPr>
          <a:xfrm>
            <a:off x="223938" y="967665"/>
            <a:ext cx="11744125" cy="2461335"/>
          </a:xfrm>
        </p:spPr>
        <p:txBody>
          <a:bodyPr>
            <a:normAutofit/>
          </a:bodyPr>
          <a:lstStyle/>
          <a:p>
            <a:r>
              <a:rPr lang="en-US" b="0" i="0" dirty="0">
                <a:solidFill>
                  <a:srgbClr val="404040"/>
                </a:solidFill>
                <a:effectLst/>
              </a:rPr>
              <a:t>In the pub/sub model, </a:t>
            </a:r>
            <a:r>
              <a:rPr lang="en-US" b="1" i="0" dirty="0">
                <a:solidFill>
                  <a:srgbClr val="404040"/>
                </a:solidFill>
                <a:effectLst/>
              </a:rPr>
              <a:t>multiple consumers may subscribe to, a topic</a:t>
            </a:r>
            <a:r>
              <a:rPr lang="en-US" b="0" i="0" dirty="0">
                <a:solidFill>
                  <a:srgbClr val="404040"/>
                </a:solidFill>
                <a:effectLst/>
              </a:rPr>
              <a:t>.</a:t>
            </a:r>
          </a:p>
          <a:p>
            <a:r>
              <a:rPr lang="en-US" b="0" i="0" dirty="0">
                <a:solidFill>
                  <a:srgbClr val="404040"/>
                </a:solidFill>
                <a:effectLst/>
              </a:rPr>
              <a:t>A producer sends a message on that channel by publishing on that </a:t>
            </a:r>
            <a:r>
              <a:rPr lang="en-US" b="1" i="0" dirty="0">
                <a:solidFill>
                  <a:srgbClr val="404040"/>
                </a:solidFill>
                <a:effectLst/>
              </a:rPr>
              <a:t>topic</a:t>
            </a:r>
            <a:r>
              <a:rPr lang="en-US" b="0" i="0" dirty="0">
                <a:solidFill>
                  <a:srgbClr val="404040"/>
                </a:solidFill>
                <a:effectLst/>
              </a:rPr>
              <a:t>.</a:t>
            </a:r>
          </a:p>
          <a:p>
            <a:r>
              <a:rPr lang="en-US" b="0" i="0" dirty="0">
                <a:solidFill>
                  <a:srgbClr val="404040"/>
                </a:solidFill>
                <a:effectLst/>
              </a:rPr>
              <a:t>Each subscriber receives a copy of that message.</a:t>
            </a:r>
          </a:p>
          <a:p>
            <a:endParaRPr lang="en-US" dirty="0"/>
          </a:p>
        </p:txBody>
      </p:sp>
      <p:sp>
        <p:nvSpPr>
          <p:cNvPr id="3" name="TextBox 2">
            <a:extLst>
              <a:ext uri="{FF2B5EF4-FFF2-40B4-BE49-F238E27FC236}">
                <a16:creationId xmlns:a16="http://schemas.microsoft.com/office/drawing/2014/main" id="{BA90B550-D2D4-4E28-8CE1-C47AA93957FB}"/>
              </a:ext>
            </a:extLst>
          </p:cNvPr>
          <p:cNvSpPr txBox="1"/>
          <p:nvPr/>
        </p:nvSpPr>
        <p:spPr>
          <a:xfrm>
            <a:off x="399495" y="243443"/>
            <a:ext cx="6287299" cy="584775"/>
          </a:xfrm>
          <a:prstGeom prst="rect">
            <a:avLst/>
          </a:prstGeom>
          <a:noFill/>
        </p:spPr>
        <p:txBody>
          <a:bodyPr wrap="none" rtlCol="0">
            <a:spAutoFit/>
          </a:bodyPr>
          <a:lstStyle/>
          <a:p>
            <a:r>
              <a:rPr lang="en-US" sz="3200" dirty="0">
                <a:latin typeface="Consolas" panose="020B0609020204030204" pitchFamily="49" charset="0"/>
              </a:rPr>
              <a:t>Publish Subscribe Messaging</a:t>
            </a:r>
          </a:p>
        </p:txBody>
      </p:sp>
      <p:grpSp>
        <p:nvGrpSpPr>
          <p:cNvPr id="48" name="Group 47">
            <a:extLst>
              <a:ext uri="{FF2B5EF4-FFF2-40B4-BE49-F238E27FC236}">
                <a16:creationId xmlns:a16="http://schemas.microsoft.com/office/drawing/2014/main" id="{FD42AAA2-6CEA-47B5-AECF-91B28C664A8E}"/>
              </a:ext>
            </a:extLst>
          </p:cNvPr>
          <p:cNvGrpSpPr/>
          <p:nvPr/>
        </p:nvGrpSpPr>
        <p:grpSpPr>
          <a:xfrm>
            <a:off x="2365513" y="3429000"/>
            <a:ext cx="7460974" cy="2461335"/>
            <a:chOff x="2828544" y="4004865"/>
            <a:chExt cx="7122668" cy="2131795"/>
          </a:xfrm>
        </p:grpSpPr>
        <p:sp>
          <p:nvSpPr>
            <p:cNvPr id="8" name="Rectangle: Rounded Corners 7">
              <a:extLst>
                <a:ext uri="{FF2B5EF4-FFF2-40B4-BE49-F238E27FC236}">
                  <a16:creationId xmlns:a16="http://schemas.microsoft.com/office/drawing/2014/main" id="{28958F4C-246B-441C-A396-8853688CB05F}"/>
                </a:ext>
              </a:extLst>
            </p:cNvPr>
            <p:cNvSpPr/>
            <p:nvPr/>
          </p:nvSpPr>
          <p:spPr bwMode="auto">
            <a:xfrm>
              <a:off x="5859262" y="4172505"/>
              <a:ext cx="1509204" cy="1908699"/>
            </a:xfrm>
            <a:prstGeom prst="roundRect">
              <a:avLst/>
            </a:prstGeom>
            <a:solidFill>
              <a:srgbClr val="EFA01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onsolas" panose="020B0609020204030204" pitchFamily="49" charset="0"/>
              </a:endParaRPr>
            </a:p>
          </p:txBody>
        </p:sp>
        <p:sp>
          <p:nvSpPr>
            <p:cNvPr id="10" name="Flowchart: Direct Access Storage 9">
              <a:extLst>
                <a:ext uri="{FF2B5EF4-FFF2-40B4-BE49-F238E27FC236}">
                  <a16:creationId xmlns:a16="http://schemas.microsoft.com/office/drawing/2014/main" id="{52D0DD00-AB4A-411D-AA8F-38AAE74527C0}"/>
                </a:ext>
              </a:extLst>
            </p:cNvPr>
            <p:cNvSpPr/>
            <p:nvPr/>
          </p:nvSpPr>
          <p:spPr bwMode="auto">
            <a:xfrm>
              <a:off x="6037580" y="4483223"/>
              <a:ext cx="1165859" cy="479394"/>
            </a:xfrm>
            <a:prstGeom prst="flowChartMagneticDrum">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topic1</a:t>
              </a:r>
            </a:p>
          </p:txBody>
        </p:sp>
        <p:sp>
          <p:nvSpPr>
            <p:cNvPr id="20" name="Flowchart: Direct Access Storage 19">
              <a:extLst>
                <a:ext uri="{FF2B5EF4-FFF2-40B4-BE49-F238E27FC236}">
                  <a16:creationId xmlns:a16="http://schemas.microsoft.com/office/drawing/2014/main" id="{D228A016-7CEE-45A4-BF8A-7401003578E8}"/>
                </a:ext>
              </a:extLst>
            </p:cNvPr>
            <p:cNvSpPr/>
            <p:nvPr/>
          </p:nvSpPr>
          <p:spPr bwMode="auto">
            <a:xfrm>
              <a:off x="6096000" y="5410940"/>
              <a:ext cx="1165859" cy="479394"/>
            </a:xfrm>
            <a:prstGeom prst="flowChartMagneticDrum">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topic1</a:t>
              </a:r>
            </a:p>
          </p:txBody>
        </p:sp>
        <p:sp>
          <p:nvSpPr>
            <p:cNvPr id="12" name="Rectangle: Rounded Corners 11">
              <a:extLst>
                <a:ext uri="{FF2B5EF4-FFF2-40B4-BE49-F238E27FC236}">
                  <a16:creationId xmlns:a16="http://schemas.microsoft.com/office/drawing/2014/main" id="{4C6630E4-2B97-42AB-9D0B-BF9953FEACB2}"/>
                </a:ext>
              </a:extLst>
            </p:cNvPr>
            <p:cNvSpPr/>
            <p:nvPr/>
          </p:nvSpPr>
          <p:spPr bwMode="auto">
            <a:xfrm>
              <a:off x="8975852" y="4628639"/>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000" b="0" i="0" u="none" strike="noStrike" cap="none" normalizeH="0" baseline="0" dirty="0">
                  <a:ln>
                    <a:noFill/>
                  </a:ln>
                  <a:solidFill>
                    <a:schemeClr val="tx1"/>
                  </a:solidFill>
                  <a:effectLst/>
                  <a:latin typeface="Consolas" panose="020B0609020204030204" pitchFamily="49" charset="0"/>
                </a:rPr>
                <a:t>subscriber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endParaRPr>
            </a:p>
          </p:txBody>
        </p:sp>
        <p:sp>
          <p:nvSpPr>
            <p:cNvPr id="25" name="Rectangle: Rounded Corners 24">
              <a:extLst>
                <a:ext uri="{FF2B5EF4-FFF2-40B4-BE49-F238E27FC236}">
                  <a16:creationId xmlns:a16="http://schemas.microsoft.com/office/drawing/2014/main" id="{DF009A0D-C233-4689-89C7-55C0248685AE}"/>
                </a:ext>
              </a:extLst>
            </p:cNvPr>
            <p:cNvSpPr/>
            <p:nvPr/>
          </p:nvSpPr>
          <p:spPr bwMode="auto">
            <a:xfrm>
              <a:off x="8975852" y="5231537"/>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000" b="0" i="0" u="none" strike="noStrike" cap="none" normalizeH="0" baseline="0" dirty="0">
                  <a:ln>
                    <a:noFill/>
                  </a:ln>
                  <a:solidFill>
                    <a:schemeClr val="tx1"/>
                  </a:solidFill>
                  <a:effectLst/>
                  <a:latin typeface="Consolas" panose="020B0609020204030204" pitchFamily="49" charset="0"/>
                </a:rPr>
                <a:t>subscriber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endParaRPr>
            </a:p>
          </p:txBody>
        </p:sp>
        <p:sp>
          <p:nvSpPr>
            <p:cNvPr id="26" name="Rectangle: Rounded Corners 25">
              <a:extLst>
                <a:ext uri="{FF2B5EF4-FFF2-40B4-BE49-F238E27FC236}">
                  <a16:creationId xmlns:a16="http://schemas.microsoft.com/office/drawing/2014/main" id="{50A04473-3C26-4C49-B4FA-F864AFFD1442}"/>
                </a:ext>
              </a:extLst>
            </p:cNvPr>
            <p:cNvSpPr/>
            <p:nvPr/>
          </p:nvSpPr>
          <p:spPr bwMode="auto">
            <a:xfrm>
              <a:off x="8975852" y="4004865"/>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subscriber</a:t>
              </a:r>
            </a:p>
          </p:txBody>
        </p:sp>
        <p:sp>
          <p:nvSpPr>
            <p:cNvPr id="27" name="Rectangle: Rounded Corners 26">
              <a:extLst>
                <a:ext uri="{FF2B5EF4-FFF2-40B4-BE49-F238E27FC236}">
                  <a16:creationId xmlns:a16="http://schemas.microsoft.com/office/drawing/2014/main" id="{317A1EE7-6838-42D7-B2AF-9CC983C74006}"/>
                </a:ext>
              </a:extLst>
            </p:cNvPr>
            <p:cNvSpPr/>
            <p:nvPr/>
          </p:nvSpPr>
          <p:spPr bwMode="auto">
            <a:xfrm>
              <a:off x="8975852" y="5801380"/>
              <a:ext cx="975360" cy="335280"/>
            </a:xfrm>
            <a:prstGeom prst="roundRect">
              <a:avLst/>
            </a:prstGeom>
            <a:solidFill>
              <a:schemeClr val="accent6">
                <a:lumMod val="40000"/>
                <a:lumOff val="60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000" b="0" i="0" u="none" strike="noStrike" cap="none" normalizeH="0" baseline="0" dirty="0">
                  <a:ln>
                    <a:noFill/>
                  </a:ln>
                  <a:solidFill>
                    <a:schemeClr val="tx1"/>
                  </a:solidFill>
                  <a:effectLst/>
                  <a:latin typeface="Consolas" panose="020B0609020204030204" pitchFamily="49" charset="0"/>
                </a:rPr>
                <a:t>subscriber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8FE7D801-927A-4D8E-82FA-5AD44FDB00F1}"/>
                </a:ext>
              </a:extLst>
            </p:cNvPr>
            <p:cNvCxnSpPr/>
            <p:nvPr/>
          </p:nvCxnSpPr>
          <p:spPr bwMode="auto">
            <a:xfrm flipV="1">
              <a:off x="7034784" y="4172506"/>
              <a:ext cx="1941068" cy="5709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E0456D43-5475-4338-8AF6-C17C4282B20F}"/>
                </a:ext>
              </a:extLst>
            </p:cNvPr>
            <p:cNvCxnSpPr>
              <a:endCxn id="12" idx="1"/>
            </p:cNvCxnSpPr>
            <p:nvPr/>
          </p:nvCxnSpPr>
          <p:spPr bwMode="auto">
            <a:xfrm>
              <a:off x="7034784" y="4734587"/>
              <a:ext cx="1941068" cy="616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A3F57B27-96FC-4A1B-A1A8-612579A24E46}"/>
                </a:ext>
              </a:extLst>
            </p:cNvPr>
            <p:cNvCxnSpPr>
              <a:endCxn id="25" idx="1"/>
            </p:cNvCxnSpPr>
            <p:nvPr/>
          </p:nvCxnSpPr>
          <p:spPr bwMode="auto">
            <a:xfrm flipV="1">
              <a:off x="7011197" y="5399177"/>
              <a:ext cx="1964655" cy="2482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16E05E0A-9432-432A-8861-1CC338E82C27}"/>
                </a:ext>
              </a:extLst>
            </p:cNvPr>
            <p:cNvCxnSpPr>
              <a:endCxn id="27" idx="1"/>
            </p:cNvCxnSpPr>
            <p:nvPr/>
          </p:nvCxnSpPr>
          <p:spPr bwMode="auto">
            <a:xfrm>
              <a:off x="7034784" y="5647419"/>
              <a:ext cx="1941068" cy="321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2BC5C280-1066-4486-A277-6BAE4CE965DF}"/>
                </a:ext>
              </a:extLst>
            </p:cNvPr>
            <p:cNvCxnSpPr/>
            <p:nvPr/>
          </p:nvCxnSpPr>
          <p:spPr bwMode="auto">
            <a:xfrm flipV="1">
              <a:off x="7077456" y="4888549"/>
              <a:ext cx="1922490" cy="7504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Rounded Corners 33">
              <a:extLst>
                <a:ext uri="{FF2B5EF4-FFF2-40B4-BE49-F238E27FC236}">
                  <a16:creationId xmlns:a16="http://schemas.microsoft.com/office/drawing/2014/main" id="{DBDD33F2-F2E8-407D-B954-4CA07F5A248D}"/>
                </a:ext>
              </a:extLst>
            </p:cNvPr>
            <p:cNvSpPr/>
            <p:nvPr/>
          </p:nvSpPr>
          <p:spPr bwMode="auto">
            <a:xfrm>
              <a:off x="2828544" y="4509464"/>
              <a:ext cx="1399238" cy="456134"/>
            </a:xfrm>
            <a:prstGeom prst="roundRect">
              <a:avLst/>
            </a:prstGeom>
            <a:solidFill>
              <a:srgbClr val="00B0F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Publisher 1</a:t>
              </a:r>
            </a:p>
          </p:txBody>
        </p:sp>
        <p:sp>
          <p:nvSpPr>
            <p:cNvPr id="35" name="Rectangle: Rounded Corners 34">
              <a:extLst>
                <a:ext uri="{FF2B5EF4-FFF2-40B4-BE49-F238E27FC236}">
                  <a16:creationId xmlns:a16="http://schemas.microsoft.com/office/drawing/2014/main" id="{388279EE-AA0C-4A64-A1F7-919161726C5E}"/>
                </a:ext>
              </a:extLst>
            </p:cNvPr>
            <p:cNvSpPr/>
            <p:nvPr/>
          </p:nvSpPr>
          <p:spPr bwMode="auto">
            <a:xfrm>
              <a:off x="2828544" y="5410940"/>
              <a:ext cx="1399238" cy="456134"/>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Publisher 2</a:t>
              </a:r>
            </a:p>
          </p:txBody>
        </p:sp>
        <p:cxnSp>
          <p:nvCxnSpPr>
            <p:cNvPr id="42" name="Straight Arrow Connector 41">
              <a:extLst>
                <a:ext uri="{FF2B5EF4-FFF2-40B4-BE49-F238E27FC236}">
                  <a16:creationId xmlns:a16="http://schemas.microsoft.com/office/drawing/2014/main" id="{F5FA2E8F-BA83-46A6-B847-F72F6E3BB587}"/>
                </a:ext>
              </a:extLst>
            </p:cNvPr>
            <p:cNvCxnSpPr>
              <a:stCxn id="34" idx="3"/>
              <a:endCxn id="10" idx="1"/>
            </p:cNvCxnSpPr>
            <p:nvPr/>
          </p:nvCxnSpPr>
          <p:spPr bwMode="auto">
            <a:xfrm flipV="1">
              <a:off x="4227782" y="4722920"/>
              <a:ext cx="1809798" cy="146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F61A91A2-F463-4E90-AB62-3208F3D9F785}"/>
                </a:ext>
              </a:extLst>
            </p:cNvPr>
            <p:cNvCxnSpPr>
              <a:stCxn id="35" idx="3"/>
              <a:endCxn id="20" idx="1"/>
            </p:cNvCxnSpPr>
            <p:nvPr/>
          </p:nvCxnSpPr>
          <p:spPr bwMode="auto">
            <a:xfrm>
              <a:off x="4227782" y="5639007"/>
              <a:ext cx="1868218" cy="116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Flowchart: Card 45">
              <a:extLst>
                <a:ext uri="{FF2B5EF4-FFF2-40B4-BE49-F238E27FC236}">
                  <a16:creationId xmlns:a16="http://schemas.microsoft.com/office/drawing/2014/main" id="{E085CE68-AB4E-4D37-BF55-B5DF29259443}"/>
                </a:ext>
              </a:extLst>
            </p:cNvPr>
            <p:cNvSpPr/>
            <p:nvPr/>
          </p:nvSpPr>
          <p:spPr bwMode="auto">
            <a:xfrm>
              <a:off x="4632960" y="4318076"/>
              <a:ext cx="770344" cy="382775"/>
            </a:xfrm>
            <a:prstGeom prst="flowChartPunchedCar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sp>
          <p:nvSpPr>
            <p:cNvPr id="47" name="Flowchart: Card 46">
              <a:extLst>
                <a:ext uri="{FF2B5EF4-FFF2-40B4-BE49-F238E27FC236}">
                  <a16:creationId xmlns:a16="http://schemas.microsoft.com/office/drawing/2014/main" id="{32E971C0-6DCD-45BC-BE5A-3DB1F6DACA45}"/>
                </a:ext>
              </a:extLst>
            </p:cNvPr>
            <p:cNvSpPr/>
            <p:nvPr/>
          </p:nvSpPr>
          <p:spPr bwMode="auto">
            <a:xfrm>
              <a:off x="4635500" y="5164267"/>
              <a:ext cx="770344" cy="382775"/>
            </a:xfrm>
            <a:prstGeom prst="flowChartPunchedCard">
              <a:avLst/>
            </a:prstGeom>
            <a:solidFill>
              <a:srgbClr val="C0E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onsolas" panose="020B0609020204030204" pitchFamily="49" charset="0"/>
                </a:rPr>
                <a:t>message</a:t>
              </a:r>
            </a:p>
          </p:txBody>
        </p:sp>
      </p:grpSp>
      <p:sp>
        <p:nvSpPr>
          <p:cNvPr id="49" name="TextBox 48">
            <a:extLst>
              <a:ext uri="{FF2B5EF4-FFF2-40B4-BE49-F238E27FC236}">
                <a16:creationId xmlns:a16="http://schemas.microsoft.com/office/drawing/2014/main" id="{73A62348-30B7-461E-B49A-8022CF285E41}"/>
              </a:ext>
            </a:extLst>
          </p:cNvPr>
          <p:cNvSpPr txBox="1"/>
          <p:nvPr/>
        </p:nvSpPr>
        <p:spPr>
          <a:xfrm>
            <a:off x="7475490" y="1906698"/>
            <a:ext cx="1202573" cy="246221"/>
          </a:xfrm>
          <a:prstGeom prst="rect">
            <a:avLst/>
          </a:prstGeom>
          <a:noFill/>
        </p:spPr>
        <p:txBody>
          <a:bodyPr wrap="none" rtlCol="0">
            <a:spAutoFit/>
          </a:bodyPr>
          <a:lstStyle/>
          <a:p>
            <a:r>
              <a:rPr lang="en-US" sz="1000" dirty="0">
                <a:latin typeface="Consolas" panose="020B0609020204030204" pitchFamily="49" charset="0"/>
              </a:rPr>
              <a:t>Message broker</a:t>
            </a:r>
          </a:p>
        </p:txBody>
      </p:sp>
    </p:spTree>
    <p:extLst>
      <p:ext uri="{BB962C8B-B14F-4D97-AF65-F5344CB8AC3E}">
        <p14:creationId xmlns:p14="http://schemas.microsoft.com/office/powerpoint/2010/main" val="236254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93581F-DA6A-4DDD-9316-C48ADB52B265}"/>
              </a:ext>
            </a:extLst>
          </p:cNvPr>
          <p:cNvSpPr>
            <a:spLocks noGrp="1"/>
          </p:cNvSpPr>
          <p:nvPr>
            <p:ph idx="1"/>
          </p:nvPr>
        </p:nvSpPr>
        <p:spPr>
          <a:xfrm>
            <a:off x="5717317" y="1251808"/>
            <a:ext cx="5115339" cy="4678016"/>
          </a:xfrm>
        </p:spPr>
        <p:txBody>
          <a:bodyPr/>
          <a:lstStyle/>
          <a:p>
            <a:r>
              <a:rPr lang="en-US" sz="2000" dirty="0"/>
              <a:t>Traditional Messaging Systems are not designed to be horizontally scalable</a:t>
            </a:r>
          </a:p>
          <a:p>
            <a:endParaRPr lang="en-US" sz="2000" dirty="0"/>
          </a:p>
          <a:p>
            <a:r>
              <a:rPr lang="en-US" sz="2000" dirty="0"/>
              <a:t>Most traditional messaging started with a hub and spoke design where each client application connects to only one server/broker at a time.</a:t>
            </a:r>
          </a:p>
          <a:p>
            <a:endParaRPr lang="en-US" sz="2000" dirty="0"/>
          </a:p>
          <a:p>
            <a:r>
              <a:rPr lang="en-US" sz="2000" dirty="0"/>
              <a:t>All the topics and queues reside on this central hub.</a:t>
            </a:r>
          </a:p>
        </p:txBody>
      </p:sp>
      <p:sp>
        <p:nvSpPr>
          <p:cNvPr id="3" name="TextBox 2">
            <a:extLst>
              <a:ext uri="{FF2B5EF4-FFF2-40B4-BE49-F238E27FC236}">
                <a16:creationId xmlns:a16="http://schemas.microsoft.com/office/drawing/2014/main" id="{9358E273-D00D-45DC-AD3D-A85F6EAEA037}"/>
              </a:ext>
            </a:extLst>
          </p:cNvPr>
          <p:cNvSpPr txBox="1"/>
          <p:nvPr/>
        </p:nvSpPr>
        <p:spPr>
          <a:xfrm>
            <a:off x="437321" y="351166"/>
            <a:ext cx="8662949" cy="523220"/>
          </a:xfrm>
          <a:prstGeom prst="rect">
            <a:avLst/>
          </a:prstGeom>
          <a:noFill/>
        </p:spPr>
        <p:txBody>
          <a:bodyPr wrap="none" rtlCol="0">
            <a:spAutoFit/>
          </a:bodyPr>
          <a:lstStyle/>
          <a:p>
            <a:r>
              <a:rPr lang="en-IN" sz="2800" dirty="0">
                <a:latin typeface="Consolas" panose="020B0609020204030204" pitchFamily="49" charset="0"/>
                <a:cs typeface="Arial" panose="020B0604020202020204" pitchFamily="34" charset="0"/>
              </a:rPr>
              <a:t>Problems With Traditional Messaging Systems</a:t>
            </a:r>
          </a:p>
        </p:txBody>
      </p:sp>
      <p:pic>
        <p:nvPicPr>
          <p:cNvPr id="5" name="Picture 4">
            <a:extLst>
              <a:ext uri="{FF2B5EF4-FFF2-40B4-BE49-F238E27FC236}">
                <a16:creationId xmlns:a16="http://schemas.microsoft.com/office/drawing/2014/main" id="{84C67DCA-95FB-48F0-BE73-BA003DDC2885}"/>
              </a:ext>
            </a:extLst>
          </p:cNvPr>
          <p:cNvPicPr>
            <a:picLocks noChangeAspect="1"/>
          </p:cNvPicPr>
          <p:nvPr/>
        </p:nvPicPr>
        <p:blipFill>
          <a:blip r:embed="rId2"/>
          <a:stretch>
            <a:fillRect/>
          </a:stretch>
        </p:blipFill>
        <p:spPr>
          <a:xfrm>
            <a:off x="437321" y="1429739"/>
            <a:ext cx="4182059" cy="3600953"/>
          </a:xfrm>
          <a:prstGeom prst="rect">
            <a:avLst/>
          </a:prstGeom>
        </p:spPr>
      </p:pic>
      <p:cxnSp>
        <p:nvCxnSpPr>
          <p:cNvPr id="7" name="Straight Connector 6">
            <a:extLst>
              <a:ext uri="{FF2B5EF4-FFF2-40B4-BE49-F238E27FC236}">
                <a16:creationId xmlns:a16="http://schemas.microsoft.com/office/drawing/2014/main" id="{68000D8F-A27C-4E1E-AC64-7C792B23E7A9}"/>
              </a:ext>
            </a:extLst>
          </p:cNvPr>
          <p:cNvCxnSpPr/>
          <p:nvPr/>
        </p:nvCxnSpPr>
        <p:spPr bwMode="auto">
          <a:xfrm>
            <a:off x="5168348" y="1059651"/>
            <a:ext cx="0" cy="506233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DA8DAA5-87DF-4A52-89AA-1E7254FC173E}"/>
              </a:ext>
            </a:extLst>
          </p:cNvPr>
          <p:cNvSpPr txBox="1"/>
          <p:nvPr/>
        </p:nvSpPr>
        <p:spPr>
          <a:xfrm>
            <a:off x="2297148" y="2980155"/>
            <a:ext cx="564578" cy="369332"/>
          </a:xfrm>
          <a:prstGeom prst="rect">
            <a:avLst/>
          </a:prstGeom>
          <a:noFill/>
        </p:spPr>
        <p:txBody>
          <a:bodyPr wrap="none" rtlCol="0">
            <a:spAutoFit/>
          </a:bodyPr>
          <a:lstStyle/>
          <a:p>
            <a:r>
              <a:rPr lang="en-IN" dirty="0">
                <a:solidFill>
                  <a:schemeClr val="bg1"/>
                </a:solidFill>
                <a:latin typeface="Consolas" panose="020B0609020204030204" pitchFamily="49" charset="0"/>
              </a:rPr>
              <a:t>Hub</a:t>
            </a:r>
          </a:p>
        </p:txBody>
      </p:sp>
      <p:sp>
        <p:nvSpPr>
          <p:cNvPr id="10" name="TextBox 9">
            <a:extLst>
              <a:ext uri="{FF2B5EF4-FFF2-40B4-BE49-F238E27FC236}">
                <a16:creationId xmlns:a16="http://schemas.microsoft.com/office/drawing/2014/main" id="{FF616ECD-8AF1-4648-A89E-B6D1CD56769D}"/>
              </a:ext>
            </a:extLst>
          </p:cNvPr>
          <p:cNvSpPr txBox="1"/>
          <p:nvPr/>
        </p:nvSpPr>
        <p:spPr>
          <a:xfrm>
            <a:off x="2172434" y="1298950"/>
            <a:ext cx="817853" cy="369332"/>
          </a:xfrm>
          <a:prstGeom prst="rect">
            <a:avLst/>
          </a:prstGeom>
          <a:noFill/>
        </p:spPr>
        <p:txBody>
          <a:bodyPr wrap="none" rtlCol="0">
            <a:spAutoFit/>
          </a:bodyPr>
          <a:lstStyle/>
          <a:p>
            <a:r>
              <a:rPr lang="en-IN" dirty="0">
                <a:latin typeface="Consolas" panose="020B0609020204030204" pitchFamily="49" charset="0"/>
              </a:rPr>
              <a:t>Spoke</a:t>
            </a:r>
          </a:p>
        </p:txBody>
      </p:sp>
      <p:sp>
        <p:nvSpPr>
          <p:cNvPr id="4" name="Rectangle 3">
            <a:extLst>
              <a:ext uri="{FF2B5EF4-FFF2-40B4-BE49-F238E27FC236}">
                <a16:creationId xmlns:a16="http://schemas.microsoft.com/office/drawing/2014/main" id="{C9A0BDC3-DFA5-433A-84DA-9165C62FD60F}"/>
              </a:ext>
            </a:extLst>
          </p:cNvPr>
          <p:cNvSpPr/>
          <p:nvPr/>
        </p:nvSpPr>
        <p:spPr bwMode="auto">
          <a:xfrm>
            <a:off x="1955234" y="2557669"/>
            <a:ext cx="1298690" cy="80507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321906A7-D04E-49AE-97FE-0210B6F7DFFE}"/>
              </a:ext>
            </a:extLst>
          </p:cNvPr>
          <p:cNvSpPr/>
          <p:nvPr/>
        </p:nvSpPr>
        <p:spPr bwMode="auto">
          <a:xfrm>
            <a:off x="2219097" y="1605029"/>
            <a:ext cx="770963" cy="4857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1" name="Rectangle 10">
            <a:extLst>
              <a:ext uri="{FF2B5EF4-FFF2-40B4-BE49-F238E27FC236}">
                <a16:creationId xmlns:a16="http://schemas.microsoft.com/office/drawing/2014/main" id="{C56EACE1-91AD-4737-AB5F-7A7FF5AE8F4E}"/>
              </a:ext>
            </a:extLst>
          </p:cNvPr>
          <p:cNvSpPr/>
          <p:nvPr/>
        </p:nvSpPr>
        <p:spPr bwMode="auto">
          <a:xfrm>
            <a:off x="642998" y="1609843"/>
            <a:ext cx="770963" cy="4857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2" name="Rectangle 11">
            <a:extLst>
              <a:ext uri="{FF2B5EF4-FFF2-40B4-BE49-F238E27FC236}">
                <a16:creationId xmlns:a16="http://schemas.microsoft.com/office/drawing/2014/main" id="{C8896DE8-1236-4B55-B68F-A8A3E0E22C46}"/>
              </a:ext>
            </a:extLst>
          </p:cNvPr>
          <p:cNvSpPr/>
          <p:nvPr/>
        </p:nvSpPr>
        <p:spPr bwMode="auto">
          <a:xfrm>
            <a:off x="3754484" y="1623312"/>
            <a:ext cx="770963" cy="4857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3" name="Rectangle 12">
            <a:extLst>
              <a:ext uri="{FF2B5EF4-FFF2-40B4-BE49-F238E27FC236}">
                <a16:creationId xmlns:a16="http://schemas.microsoft.com/office/drawing/2014/main" id="{D0A712B6-04A9-4675-9B8A-DFC63CE60FBE}"/>
              </a:ext>
            </a:extLst>
          </p:cNvPr>
          <p:cNvSpPr/>
          <p:nvPr/>
        </p:nvSpPr>
        <p:spPr bwMode="auto">
          <a:xfrm>
            <a:off x="3756984" y="3829355"/>
            <a:ext cx="770963" cy="4857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4" name="Rectangle 13">
            <a:extLst>
              <a:ext uri="{FF2B5EF4-FFF2-40B4-BE49-F238E27FC236}">
                <a16:creationId xmlns:a16="http://schemas.microsoft.com/office/drawing/2014/main" id="{E0D1A01C-1968-43C5-80B4-3391D6F01540}"/>
              </a:ext>
            </a:extLst>
          </p:cNvPr>
          <p:cNvSpPr/>
          <p:nvPr/>
        </p:nvSpPr>
        <p:spPr bwMode="auto">
          <a:xfrm>
            <a:off x="2230486" y="3831855"/>
            <a:ext cx="770963" cy="4857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5" name="Rectangle 14">
            <a:extLst>
              <a:ext uri="{FF2B5EF4-FFF2-40B4-BE49-F238E27FC236}">
                <a16:creationId xmlns:a16="http://schemas.microsoft.com/office/drawing/2014/main" id="{835E7943-9BF6-4D72-9FC3-23C4F888BFCE}"/>
              </a:ext>
            </a:extLst>
          </p:cNvPr>
          <p:cNvSpPr/>
          <p:nvPr/>
        </p:nvSpPr>
        <p:spPr bwMode="auto">
          <a:xfrm>
            <a:off x="656516" y="3831855"/>
            <a:ext cx="770963" cy="4857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329262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93581F-DA6A-4DDD-9316-C48ADB52B265}"/>
              </a:ext>
            </a:extLst>
          </p:cNvPr>
          <p:cNvSpPr>
            <a:spLocks noGrp="1"/>
          </p:cNvSpPr>
          <p:nvPr>
            <p:ph idx="1"/>
          </p:nvPr>
        </p:nvSpPr>
        <p:spPr>
          <a:xfrm>
            <a:off x="6235147" y="1275955"/>
            <a:ext cx="5115339" cy="4678016"/>
          </a:xfrm>
        </p:spPr>
        <p:txBody>
          <a:bodyPr/>
          <a:lstStyle/>
          <a:p>
            <a:r>
              <a:rPr lang="en-US" sz="1800" dirty="0"/>
              <a:t>Hub and Spoke design has a single point of failure</a:t>
            </a:r>
          </a:p>
          <a:p>
            <a:r>
              <a:rPr lang="en-US" sz="1800" dirty="0"/>
              <a:t>Hence, brokers are deployed in High Availability (HA) pairs such</a:t>
            </a:r>
          </a:p>
          <a:p>
            <a:r>
              <a:rPr lang="en-US" sz="1800" dirty="0"/>
              <a:t>that the primary (active) broker has a hot backup (standby) which can take over if the primary should fail.</a:t>
            </a:r>
          </a:p>
          <a:p>
            <a:r>
              <a:rPr lang="en-US" sz="1800" dirty="0"/>
              <a:t>Even in this architecture, clients only connect to the one active broker where all active topics and queues reside.</a:t>
            </a:r>
          </a:p>
        </p:txBody>
      </p:sp>
      <p:sp>
        <p:nvSpPr>
          <p:cNvPr id="3" name="TextBox 2">
            <a:extLst>
              <a:ext uri="{FF2B5EF4-FFF2-40B4-BE49-F238E27FC236}">
                <a16:creationId xmlns:a16="http://schemas.microsoft.com/office/drawing/2014/main" id="{9358E273-D00D-45DC-AD3D-A85F6EAEA037}"/>
              </a:ext>
            </a:extLst>
          </p:cNvPr>
          <p:cNvSpPr txBox="1"/>
          <p:nvPr/>
        </p:nvSpPr>
        <p:spPr>
          <a:xfrm>
            <a:off x="883257" y="340441"/>
            <a:ext cx="8662949" cy="523220"/>
          </a:xfrm>
          <a:prstGeom prst="rect">
            <a:avLst/>
          </a:prstGeom>
          <a:noFill/>
        </p:spPr>
        <p:txBody>
          <a:bodyPr wrap="none" rtlCol="0">
            <a:spAutoFit/>
          </a:bodyPr>
          <a:lstStyle/>
          <a:p>
            <a:pPr algn="ctr"/>
            <a:r>
              <a:rPr lang="en-IN" sz="2800" dirty="0">
                <a:latin typeface="Consolas" panose="020B0609020204030204" pitchFamily="49" charset="0"/>
                <a:cs typeface="Arial" panose="020B0604020202020204" pitchFamily="34" charset="0"/>
              </a:rPr>
              <a:t>Problems With Traditional Messaging Systems</a:t>
            </a:r>
          </a:p>
        </p:txBody>
      </p:sp>
      <p:cxnSp>
        <p:nvCxnSpPr>
          <p:cNvPr id="7" name="Straight Connector 6">
            <a:extLst>
              <a:ext uri="{FF2B5EF4-FFF2-40B4-BE49-F238E27FC236}">
                <a16:creationId xmlns:a16="http://schemas.microsoft.com/office/drawing/2014/main" id="{68000D8F-A27C-4E1E-AC64-7C792B23E7A9}"/>
              </a:ext>
            </a:extLst>
          </p:cNvPr>
          <p:cNvCxnSpPr/>
          <p:nvPr/>
        </p:nvCxnSpPr>
        <p:spPr bwMode="auto">
          <a:xfrm>
            <a:off x="5724939" y="1083798"/>
            <a:ext cx="0" cy="506233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DA8DAA5-87DF-4A52-89AA-1E7254FC173E}"/>
              </a:ext>
            </a:extLst>
          </p:cNvPr>
          <p:cNvSpPr txBox="1"/>
          <p:nvPr/>
        </p:nvSpPr>
        <p:spPr>
          <a:xfrm>
            <a:off x="2121773" y="3099424"/>
            <a:ext cx="564578" cy="369332"/>
          </a:xfrm>
          <a:prstGeom prst="rect">
            <a:avLst/>
          </a:prstGeom>
          <a:noFill/>
        </p:spPr>
        <p:txBody>
          <a:bodyPr wrap="none" rtlCol="0">
            <a:spAutoFit/>
          </a:bodyPr>
          <a:lstStyle/>
          <a:p>
            <a:r>
              <a:rPr lang="en-IN" dirty="0">
                <a:solidFill>
                  <a:schemeClr val="bg1"/>
                </a:solidFill>
                <a:latin typeface="Consolas" panose="020B0609020204030204" pitchFamily="49" charset="0"/>
              </a:rPr>
              <a:t>Hub</a:t>
            </a:r>
          </a:p>
        </p:txBody>
      </p:sp>
      <p:pic>
        <p:nvPicPr>
          <p:cNvPr id="6" name="Picture 5">
            <a:extLst>
              <a:ext uri="{FF2B5EF4-FFF2-40B4-BE49-F238E27FC236}">
                <a16:creationId xmlns:a16="http://schemas.microsoft.com/office/drawing/2014/main" id="{077A2479-548D-4234-A889-87A579863CD6}"/>
              </a:ext>
            </a:extLst>
          </p:cNvPr>
          <p:cNvPicPr>
            <a:picLocks noChangeAspect="1"/>
          </p:cNvPicPr>
          <p:nvPr/>
        </p:nvPicPr>
        <p:blipFill>
          <a:blip r:embed="rId2"/>
          <a:stretch>
            <a:fillRect/>
          </a:stretch>
        </p:blipFill>
        <p:spPr>
          <a:xfrm>
            <a:off x="324682" y="1539846"/>
            <a:ext cx="4890050" cy="3488488"/>
          </a:xfrm>
          <a:prstGeom prst="rect">
            <a:avLst/>
          </a:prstGeom>
        </p:spPr>
      </p:pic>
      <p:sp>
        <p:nvSpPr>
          <p:cNvPr id="13" name="TextBox 12">
            <a:extLst>
              <a:ext uri="{FF2B5EF4-FFF2-40B4-BE49-F238E27FC236}">
                <a16:creationId xmlns:a16="http://schemas.microsoft.com/office/drawing/2014/main" id="{BE152684-E1D6-4FB7-A89E-F75F2FC696E3}"/>
              </a:ext>
            </a:extLst>
          </p:cNvPr>
          <p:cNvSpPr txBox="1"/>
          <p:nvPr/>
        </p:nvSpPr>
        <p:spPr>
          <a:xfrm>
            <a:off x="4261838" y="3415436"/>
            <a:ext cx="952894" cy="338554"/>
          </a:xfrm>
          <a:prstGeom prst="rect">
            <a:avLst/>
          </a:prstGeom>
          <a:solidFill>
            <a:schemeClr val="bg1">
              <a:lumMod val="65000"/>
            </a:schemeClr>
          </a:solidFill>
        </p:spPr>
        <p:txBody>
          <a:bodyPr wrap="square" rtlCol="0">
            <a:spAutoFit/>
          </a:bodyPr>
          <a:lstStyle/>
          <a:p>
            <a:r>
              <a:rPr lang="en-IN" sz="1600" dirty="0">
                <a:solidFill>
                  <a:schemeClr val="bg1"/>
                </a:solidFill>
                <a:latin typeface="Consolas" panose="020B0609020204030204" pitchFamily="49" charset="0"/>
              </a:rPr>
              <a:t>Backup</a:t>
            </a:r>
          </a:p>
        </p:txBody>
      </p:sp>
      <p:sp>
        <p:nvSpPr>
          <p:cNvPr id="14" name="Oval 13">
            <a:extLst>
              <a:ext uri="{FF2B5EF4-FFF2-40B4-BE49-F238E27FC236}">
                <a16:creationId xmlns:a16="http://schemas.microsoft.com/office/drawing/2014/main" id="{3C66C52C-F0EC-446F-97F1-CC5576E614C0}"/>
              </a:ext>
            </a:extLst>
          </p:cNvPr>
          <p:cNvSpPr/>
          <p:nvPr/>
        </p:nvSpPr>
        <p:spPr bwMode="auto">
          <a:xfrm>
            <a:off x="2447271" y="2674058"/>
            <a:ext cx="222863" cy="225029"/>
          </a:xfrm>
          <a:prstGeom prst="ellipse">
            <a:avLst/>
          </a:prstGeom>
          <a:solidFill>
            <a:srgbClr val="9CF97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Consolas" panose="020B0609020204030204" pitchFamily="49" charset="0"/>
            </a:endParaRPr>
          </a:p>
        </p:txBody>
      </p:sp>
      <p:sp>
        <p:nvSpPr>
          <p:cNvPr id="15" name="Oval 14">
            <a:extLst>
              <a:ext uri="{FF2B5EF4-FFF2-40B4-BE49-F238E27FC236}">
                <a16:creationId xmlns:a16="http://schemas.microsoft.com/office/drawing/2014/main" id="{55547F1A-79EE-4200-BDF4-9DDEE121D792}"/>
              </a:ext>
            </a:extLst>
          </p:cNvPr>
          <p:cNvSpPr/>
          <p:nvPr/>
        </p:nvSpPr>
        <p:spPr bwMode="auto">
          <a:xfrm>
            <a:off x="4792723" y="2674058"/>
            <a:ext cx="222863" cy="225029"/>
          </a:xfrm>
          <a:prstGeom prst="ellipse">
            <a:avLst/>
          </a:prstGeom>
          <a:solidFill>
            <a:schemeClr val="bg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4177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100BA-12C0-49E1-A700-B12A285E2AE9}"/>
              </a:ext>
            </a:extLst>
          </p:cNvPr>
          <p:cNvSpPr txBox="1"/>
          <p:nvPr/>
        </p:nvSpPr>
        <p:spPr>
          <a:xfrm>
            <a:off x="2533095" y="2844225"/>
            <a:ext cx="7417415" cy="584775"/>
          </a:xfrm>
          <a:prstGeom prst="rect">
            <a:avLst/>
          </a:prstGeom>
          <a:noFill/>
        </p:spPr>
        <p:txBody>
          <a:bodyPr wrap="none" rtlCol="0">
            <a:spAutoFit/>
          </a:bodyPr>
          <a:lstStyle/>
          <a:p>
            <a:r>
              <a:rPr lang="en-US" sz="3200" dirty="0">
                <a:latin typeface="Consolas" panose="020B0609020204030204" pitchFamily="49" charset="0"/>
              </a:rPr>
              <a:t>Messaging and Why do we need it?</a:t>
            </a:r>
          </a:p>
        </p:txBody>
      </p:sp>
      <p:sp>
        <p:nvSpPr>
          <p:cNvPr id="4" name="TextBox 3">
            <a:extLst>
              <a:ext uri="{FF2B5EF4-FFF2-40B4-BE49-F238E27FC236}">
                <a16:creationId xmlns:a16="http://schemas.microsoft.com/office/drawing/2014/main" id="{3ABE14D7-3208-4A48-B915-3A1502F49662}"/>
              </a:ext>
            </a:extLst>
          </p:cNvPr>
          <p:cNvSpPr txBox="1"/>
          <p:nvPr/>
        </p:nvSpPr>
        <p:spPr>
          <a:xfrm>
            <a:off x="6096000" y="4335095"/>
            <a:ext cx="4262705" cy="461665"/>
          </a:xfrm>
          <a:prstGeom prst="rect">
            <a:avLst/>
          </a:prstGeom>
          <a:noFill/>
        </p:spPr>
        <p:txBody>
          <a:bodyPr wrap="none" rtlCol="0">
            <a:spAutoFit/>
          </a:bodyPr>
          <a:lstStyle/>
          <a:p>
            <a:r>
              <a:rPr lang="en-US" sz="2400" dirty="0">
                <a:latin typeface="Consolas" panose="020B0609020204030204" pitchFamily="49" charset="0"/>
              </a:rPr>
              <a:t>Let’s try to understand…</a:t>
            </a:r>
          </a:p>
        </p:txBody>
      </p:sp>
    </p:spTree>
    <p:extLst>
      <p:ext uri="{BB962C8B-B14F-4D97-AF65-F5344CB8AC3E}">
        <p14:creationId xmlns:p14="http://schemas.microsoft.com/office/powerpoint/2010/main" val="170431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93581F-DA6A-4DDD-9316-C48ADB52B265}"/>
              </a:ext>
            </a:extLst>
          </p:cNvPr>
          <p:cNvSpPr>
            <a:spLocks noGrp="1"/>
          </p:cNvSpPr>
          <p:nvPr>
            <p:ph idx="1"/>
          </p:nvPr>
        </p:nvSpPr>
        <p:spPr>
          <a:xfrm>
            <a:off x="5844208" y="1305340"/>
            <a:ext cx="5115339" cy="4678016"/>
          </a:xfrm>
        </p:spPr>
        <p:txBody>
          <a:bodyPr/>
          <a:lstStyle/>
          <a:p>
            <a:r>
              <a:rPr lang="en-US" sz="1800" dirty="0"/>
              <a:t>Hub/spoke messaging architectures in a more complicated multi-node networks, a single client application still only connects to one broker node at a time, even if the brokers themselves are bridged into a larger multi-node network.</a:t>
            </a:r>
          </a:p>
          <a:p>
            <a:r>
              <a:rPr lang="en-US" sz="1800" dirty="0"/>
              <a:t>It does not scale horizontally because as you increase the number of nodes, you also increase the amount of inter-node traffic between the nodes that are processing writes (i.e. handling publishers) versus the nodes that are processing reads (i.e. handling subscribers).</a:t>
            </a:r>
          </a:p>
        </p:txBody>
      </p:sp>
      <p:sp>
        <p:nvSpPr>
          <p:cNvPr id="3" name="TextBox 2">
            <a:extLst>
              <a:ext uri="{FF2B5EF4-FFF2-40B4-BE49-F238E27FC236}">
                <a16:creationId xmlns:a16="http://schemas.microsoft.com/office/drawing/2014/main" id="{9358E273-D00D-45DC-AD3D-A85F6EAEA037}"/>
              </a:ext>
            </a:extLst>
          </p:cNvPr>
          <p:cNvSpPr txBox="1"/>
          <p:nvPr/>
        </p:nvSpPr>
        <p:spPr>
          <a:xfrm>
            <a:off x="942888" y="351424"/>
            <a:ext cx="8662949" cy="523220"/>
          </a:xfrm>
          <a:prstGeom prst="rect">
            <a:avLst/>
          </a:prstGeom>
          <a:noFill/>
        </p:spPr>
        <p:txBody>
          <a:bodyPr wrap="none" rtlCol="0">
            <a:spAutoFit/>
          </a:bodyPr>
          <a:lstStyle/>
          <a:p>
            <a:r>
              <a:rPr lang="en-IN" sz="2800" dirty="0">
                <a:latin typeface="Consolas" panose="020B0609020204030204" pitchFamily="49" charset="0"/>
                <a:cs typeface="Arial" panose="020B0604020202020204" pitchFamily="34" charset="0"/>
              </a:rPr>
              <a:t>Problems With Traditional Messaging Systems</a:t>
            </a:r>
          </a:p>
        </p:txBody>
      </p:sp>
      <p:cxnSp>
        <p:nvCxnSpPr>
          <p:cNvPr id="7" name="Straight Connector 6">
            <a:extLst>
              <a:ext uri="{FF2B5EF4-FFF2-40B4-BE49-F238E27FC236}">
                <a16:creationId xmlns:a16="http://schemas.microsoft.com/office/drawing/2014/main" id="{68000D8F-A27C-4E1E-AC64-7C792B23E7A9}"/>
              </a:ext>
            </a:extLst>
          </p:cNvPr>
          <p:cNvCxnSpPr/>
          <p:nvPr/>
        </p:nvCxnSpPr>
        <p:spPr bwMode="auto">
          <a:xfrm>
            <a:off x="5446646" y="1113183"/>
            <a:ext cx="0" cy="506233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CCDB435E-4525-4088-A25E-4587F18A116B}"/>
              </a:ext>
            </a:extLst>
          </p:cNvPr>
          <p:cNvPicPr>
            <a:picLocks noChangeAspect="1"/>
          </p:cNvPicPr>
          <p:nvPr/>
        </p:nvPicPr>
        <p:blipFill>
          <a:blip r:embed="rId2"/>
          <a:stretch>
            <a:fillRect/>
          </a:stretch>
        </p:blipFill>
        <p:spPr>
          <a:xfrm>
            <a:off x="159027" y="1428153"/>
            <a:ext cx="5115336" cy="4001694"/>
          </a:xfrm>
          <a:prstGeom prst="rect">
            <a:avLst/>
          </a:prstGeom>
        </p:spPr>
      </p:pic>
    </p:spTree>
    <p:extLst>
      <p:ext uri="{BB962C8B-B14F-4D97-AF65-F5344CB8AC3E}">
        <p14:creationId xmlns:p14="http://schemas.microsoft.com/office/powerpoint/2010/main" val="404355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alpha val="48000"/>
          </a:srgb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93581F-DA6A-4DDD-9316-C48ADB52B265}"/>
              </a:ext>
            </a:extLst>
          </p:cNvPr>
          <p:cNvSpPr>
            <a:spLocks noGrp="1"/>
          </p:cNvSpPr>
          <p:nvPr>
            <p:ph idx="1"/>
          </p:nvPr>
        </p:nvSpPr>
        <p:spPr>
          <a:xfrm>
            <a:off x="6169131" y="1292692"/>
            <a:ext cx="5458691" cy="4678016"/>
          </a:xfrm>
        </p:spPr>
        <p:txBody>
          <a:bodyPr/>
          <a:lstStyle/>
          <a:p>
            <a:r>
              <a:rPr lang="en-US" sz="1800" dirty="0"/>
              <a:t>Messaging systems where topics and queues do not reside as a monolithic entity on a single node.</a:t>
            </a:r>
          </a:p>
          <a:p>
            <a:r>
              <a:rPr lang="en-US" sz="1800" dirty="0"/>
              <a:t>Instead, topics are broken into smaller pieces(partitions), and these topic partitions are spread across multiple nodes in the cluster. </a:t>
            </a:r>
          </a:p>
          <a:p>
            <a:r>
              <a:rPr lang="en-US" sz="1800" dirty="0"/>
              <a:t>A client can connect to any single node of the cluster, it should be able to get the metadata it needs to understand how to connect to any and all of the other nodes in the cluster that contain topic partitions of interest for either read or write.</a:t>
            </a:r>
          </a:p>
        </p:txBody>
      </p:sp>
      <p:sp>
        <p:nvSpPr>
          <p:cNvPr id="3" name="TextBox 2">
            <a:extLst>
              <a:ext uri="{FF2B5EF4-FFF2-40B4-BE49-F238E27FC236}">
                <a16:creationId xmlns:a16="http://schemas.microsoft.com/office/drawing/2014/main" id="{9358E273-D00D-45DC-AD3D-A85F6EAEA037}"/>
              </a:ext>
            </a:extLst>
          </p:cNvPr>
          <p:cNvSpPr txBox="1"/>
          <p:nvPr/>
        </p:nvSpPr>
        <p:spPr>
          <a:xfrm>
            <a:off x="706461" y="193769"/>
            <a:ext cx="9254457" cy="523220"/>
          </a:xfrm>
          <a:prstGeom prst="rect">
            <a:avLst/>
          </a:prstGeom>
          <a:noFill/>
        </p:spPr>
        <p:txBody>
          <a:bodyPr wrap="none" rtlCol="0">
            <a:spAutoFit/>
          </a:bodyPr>
          <a:lstStyle/>
          <a:p>
            <a:r>
              <a:rPr lang="en-IN" sz="2800" dirty="0">
                <a:latin typeface="Consolas" panose="020B0609020204030204" pitchFamily="49" charset="0"/>
                <a:cs typeface="Arial" panose="020B0604020202020204" pitchFamily="34" charset="0"/>
              </a:rPr>
              <a:t>Then What Type of Messaging System do We need?</a:t>
            </a:r>
          </a:p>
        </p:txBody>
      </p:sp>
      <p:cxnSp>
        <p:nvCxnSpPr>
          <p:cNvPr id="10" name="Straight Connector 9">
            <a:extLst>
              <a:ext uri="{FF2B5EF4-FFF2-40B4-BE49-F238E27FC236}">
                <a16:creationId xmlns:a16="http://schemas.microsoft.com/office/drawing/2014/main" id="{EBA95E94-2568-4949-ADAC-C1484369832B}"/>
              </a:ext>
            </a:extLst>
          </p:cNvPr>
          <p:cNvCxnSpPr/>
          <p:nvPr/>
        </p:nvCxnSpPr>
        <p:spPr bwMode="auto">
          <a:xfrm>
            <a:off x="5889387" y="1289077"/>
            <a:ext cx="0" cy="46780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a:extLst>
              <a:ext uri="{FF2B5EF4-FFF2-40B4-BE49-F238E27FC236}">
                <a16:creationId xmlns:a16="http://schemas.microsoft.com/office/drawing/2014/main" id="{58F85B81-6D1A-40FC-A118-A47713CB0AC9}"/>
              </a:ext>
            </a:extLst>
          </p:cNvPr>
          <p:cNvGrpSpPr/>
          <p:nvPr/>
        </p:nvGrpSpPr>
        <p:grpSpPr>
          <a:xfrm>
            <a:off x="384312" y="1289077"/>
            <a:ext cx="4949378" cy="3477171"/>
            <a:chOff x="384312" y="1289077"/>
            <a:chExt cx="4949378" cy="3477171"/>
          </a:xfrm>
        </p:grpSpPr>
        <p:grpSp>
          <p:nvGrpSpPr>
            <p:cNvPr id="19" name="Group 18">
              <a:extLst>
                <a:ext uri="{FF2B5EF4-FFF2-40B4-BE49-F238E27FC236}">
                  <a16:creationId xmlns:a16="http://schemas.microsoft.com/office/drawing/2014/main" id="{37E0D637-9FCE-4FAA-B485-A63B68802BB3}"/>
                </a:ext>
              </a:extLst>
            </p:cNvPr>
            <p:cNvGrpSpPr/>
            <p:nvPr/>
          </p:nvGrpSpPr>
          <p:grpSpPr>
            <a:xfrm>
              <a:off x="384312" y="1289077"/>
              <a:ext cx="4949378" cy="2434161"/>
              <a:chOff x="6816438" y="1445111"/>
              <a:chExt cx="4949378" cy="2434161"/>
            </a:xfrm>
            <a:solidFill>
              <a:srgbClr val="AF8F55"/>
            </a:solidFill>
          </p:grpSpPr>
          <p:sp>
            <p:nvSpPr>
              <p:cNvPr id="4" name="Rectangle: Rounded Corners 3">
                <a:extLst>
                  <a:ext uri="{FF2B5EF4-FFF2-40B4-BE49-F238E27FC236}">
                    <a16:creationId xmlns:a16="http://schemas.microsoft.com/office/drawing/2014/main" id="{4241E1DC-9ED5-43AA-88F9-A58C51C7B761}"/>
                  </a:ext>
                </a:extLst>
              </p:cNvPr>
              <p:cNvSpPr/>
              <p:nvPr/>
            </p:nvSpPr>
            <p:spPr bwMode="auto">
              <a:xfrm>
                <a:off x="6816438" y="1445111"/>
                <a:ext cx="1234709" cy="1863436"/>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Verdana" panose="020B0604030504040204" pitchFamily="34" charset="0"/>
                </a:endParaRPr>
              </a:p>
            </p:txBody>
          </p:sp>
          <p:sp>
            <p:nvSpPr>
              <p:cNvPr id="8" name="Rectangle: Rounded Corners 7">
                <a:extLst>
                  <a:ext uri="{FF2B5EF4-FFF2-40B4-BE49-F238E27FC236}">
                    <a16:creationId xmlns:a16="http://schemas.microsoft.com/office/drawing/2014/main" id="{235A048B-2032-4B2E-A402-DD7B9244E4D3}"/>
                  </a:ext>
                </a:extLst>
              </p:cNvPr>
              <p:cNvSpPr/>
              <p:nvPr/>
            </p:nvSpPr>
            <p:spPr bwMode="auto">
              <a:xfrm>
                <a:off x="10574325" y="1445111"/>
                <a:ext cx="1191491" cy="1863436"/>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Verdana" panose="020B0604030504040204" pitchFamily="34" charset="0"/>
                </a:endParaRPr>
              </a:p>
            </p:txBody>
          </p:sp>
          <p:sp>
            <p:nvSpPr>
              <p:cNvPr id="9" name="Rectangle: Rounded Corners 8">
                <a:extLst>
                  <a:ext uri="{FF2B5EF4-FFF2-40B4-BE49-F238E27FC236}">
                    <a16:creationId xmlns:a16="http://schemas.microsoft.com/office/drawing/2014/main" id="{C20FB88C-F000-40B6-8351-2BBD5740E9EE}"/>
                  </a:ext>
                </a:extLst>
              </p:cNvPr>
              <p:cNvSpPr/>
              <p:nvPr/>
            </p:nvSpPr>
            <p:spPr bwMode="auto">
              <a:xfrm>
                <a:off x="8803429" y="1445111"/>
                <a:ext cx="1191491" cy="1863436"/>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039B999D-7991-4C35-8EBC-D1BE6FBF5768}"/>
                  </a:ext>
                </a:extLst>
              </p:cNvPr>
              <p:cNvSpPr txBox="1"/>
              <p:nvPr/>
            </p:nvSpPr>
            <p:spPr>
              <a:xfrm>
                <a:off x="10657453" y="3509940"/>
                <a:ext cx="935834" cy="369332"/>
              </a:xfrm>
              <a:prstGeom prst="rect">
                <a:avLst/>
              </a:prstGeom>
              <a:grpFill/>
            </p:spPr>
            <p:txBody>
              <a:bodyPr wrap="none" rtlCol="0">
                <a:spAutoFit/>
              </a:bodyPr>
              <a:lstStyle/>
              <a:p>
                <a:r>
                  <a:rPr lang="en-IN" dirty="0">
                    <a:solidFill>
                      <a:schemeClr val="bg1"/>
                    </a:solidFill>
                  </a:rPr>
                  <a:t>broker</a:t>
                </a:r>
              </a:p>
            </p:txBody>
          </p:sp>
          <p:sp>
            <p:nvSpPr>
              <p:cNvPr id="12" name="TextBox 11">
                <a:extLst>
                  <a:ext uri="{FF2B5EF4-FFF2-40B4-BE49-F238E27FC236}">
                    <a16:creationId xmlns:a16="http://schemas.microsoft.com/office/drawing/2014/main" id="{1B081DD4-129B-4A4C-A0BB-1EB6A0F11BD5}"/>
                  </a:ext>
                </a:extLst>
              </p:cNvPr>
              <p:cNvSpPr txBox="1"/>
              <p:nvPr/>
            </p:nvSpPr>
            <p:spPr>
              <a:xfrm>
                <a:off x="8921846" y="3509940"/>
                <a:ext cx="935834" cy="369332"/>
              </a:xfrm>
              <a:prstGeom prst="rect">
                <a:avLst/>
              </a:prstGeom>
              <a:grpFill/>
            </p:spPr>
            <p:txBody>
              <a:bodyPr wrap="none" rtlCol="0">
                <a:spAutoFit/>
              </a:bodyPr>
              <a:lstStyle/>
              <a:p>
                <a:r>
                  <a:rPr lang="en-IN" dirty="0">
                    <a:solidFill>
                      <a:schemeClr val="bg1"/>
                    </a:solidFill>
                  </a:rPr>
                  <a:t>broker</a:t>
                </a:r>
              </a:p>
            </p:txBody>
          </p:sp>
          <p:sp>
            <p:nvSpPr>
              <p:cNvPr id="13" name="TextBox 12">
                <a:extLst>
                  <a:ext uri="{FF2B5EF4-FFF2-40B4-BE49-F238E27FC236}">
                    <a16:creationId xmlns:a16="http://schemas.microsoft.com/office/drawing/2014/main" id="{92079A7E-DFFA-4D86-9D00-F61A609D990D}"/>
                  </a:ext>
                </a:extLst>
              </p:cNvPr>
              <p:cNvSpPr txBox="1"/>
              <p:nvPr/>
            </p:nvSpPr>
            <p:spPr>
              <a:xfrm>
                <a:off x="6987484" y="3493213"/>
                <a:ext cx="935834" cy="369332"/>
              </a:xfrm>
              <a:prstGeom prst="rect">
                <a:avLst/>
              </a:prstGeom>
              <a:grpFill/>
            </p:spPr>
            <p:txBody>
              <a:bodyPr wrap="none" rtlCol="0">
                <a:spAutoFit/>
              </a:bodyPr>
              <a:lstStyle/>
              <a:p>
                <a:r>
                  <a:rPr lang="en-IN" dirty="0">
                    <a:solidFill>
                      <a:schemeClr val="bg1"/>
                    </a:solidFill>
                  </a:rPr>
                  <a:t>broker</a:t>
                </a:r>
              </a:p>
            </p:txBody>
          </p:sp>
          <p:sp>
            <p:nvSpPr>
              <p:cNvPr id="14" name="Rectangle 13">
                <a:extLst>
                  <a:ext uri="{FF2B5EF4-FFF2-40B4-BE49-F238E27FC236}">
                    <a16:creationId xmlns:a16="http://schemas.microsoft.com/office/drawing/2014/main" id="{693F78C6-FF6F-4C87-ABC9-71F1116E6B8F}"/>
                  </a:ext>
                </a:extLst>
              </p:cNvPr>
              <p:cNvSpPr/>
              <p:nvPr/>
            </p:nvSpPr>
            <p:spPr bwMode="auto">
              <a:xfrm>
                <a:off x="7024014" y="2036618"/>
                <a:ext cx="845368" cy="734291"/>
              </a:xfrm>
              <a:prstGeom prst="rect">
                <a:avLst/>
              </a:prstGeom>
              <a:solidFill>
                <a:schemeClr val="accent2">
                  <a:lumMod val="40000"/>
                  <a:lumOff val="60000"/>
                </a:schemeClr>
              </a:solid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1</a:t>
                </a:r>
              </a:p>
            </p:txBody>
          </p:sp>
          <p:sp>
            <p:nvSpPr>
              <p:cNvPr id="15" name="Rectangle 14">
                <a:extLst>
                  <a:ext uri="{FF2B5EF4-FFF2-40B4-BE49-F238E27FC236}">
                    <a16:creationId xmlns:a16="http://schemas.microsoft.com/office/drawing/2014/main" id="{FAFCBCE2-E630-45F6-B584-7F1B5AB37CCF}"/>
                  </a:ext>
                </a:extLst>
              </p:cNvPr>
              <p:cNvSpPr/>
              <p:nvPr/>
            </p:nvSpPr>
            <p:spPr bwMode="auto">
              <a:xfrm>
                <a:off x="8921847" y="2036618"/>
                <a:ext cx="964022" cy="734291"/>
              </a:xfrm>
              <a:prstGeom prst="rect">
                <a:avLst/>
              </a:prstGeom>
              <a:solidFill>
                <a:schemeClr val="accent2">
                  <a:lumMod val="40000"/>
                  <a:lumOff val="60000"/>
                </a:schemeClr>
              </a:solid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2</a:t>
                </a:r>
              </a:p>
            </p:txBody>
          </p:sp>
          <p:sp>
            <p:nvSpPr>
              <p:cNvPr id="16" name="Rectangle 15">
                <a:extLst>
                  <a:ext uri="{FF2B5EF4-FFF2-40B4-BE49-F238E27FC236}">
                    <a16:creationId xmlns:a16="http://schemas.microsoft.com/office/drawing/2014/main" id="{2676CB1E-F1A4-4693-98F5-3BBAB609ECFB}"/>
                  </a:ext>
                </a:extLst>
              </p:cNvPr>
              <p:cNvSpPr/>
              <p:nvPr/>
            </p:nvSpPr>
            <p:spPr bwMode="auto">
              <a:xfrm>
                <a:off x="10657453" y="2036618"/>
                <a:ext cx="974604" cy="734291"/>
              </a:xfrm>
              <a:prstGeom prst="rect">
                <a:avLst/>
              </a:prstGeom>
              <a:solidFill>
                <a:schemeClr val="accent2">
                  <a:lumMod val="40000"/>
                  <a:lumOff val="60000"/>
                </a:schemeClr>
              </a:solidFill>
              <a:ln w="9525"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kumimoji="0" lang="en-IN" sz="1400" b="0" i="0" u="none" strike="noStrike" cap="none" normalizeH="0" baseline="0" dirty="0">
                    <a:ln>
                      <a:noFill/>
                    </a:ln>
                    <a:solidFill>
                      <a:schemeClr val="bg1"/>
                    </a:solidFill>
                    <a:effectLst/>
                    <a:latin typeface="Verdana" panose="020B0604030504040204" pitchFamily="34" charset="0"/>
                  </a:rPr>
                  <a:t>Partition 3</a:t>
                </a:r>
              </a:p>
              <a:p>
                <a:pPr marL="0" marR="0" indent="0" algn="l" defTabSz="914400" rtl="0" eaLnBrk="0" fontAlgn="base" latinLnBrk="0" hangingPunct="0">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Verdana" panose="020B0604030504040204" pitchFamily="34" charset="0"/>
                </a:endParaRPr>
              </a:p>
            </p:txBody>
          </p:sp>
          <p:sp>
            <p:nvSpPr>
              <p:cNvPr id="18" name="TextBox 17">
                <a:extLst>
                  <a:ext uri="{FF2B5EF4-FFF2-40B4-BE49-F238E27FC236}">
                    <a16:creationId xmlns:a16="http://schemas.microsoft.com/office/drawing/2014/main" id="{5679345A-0F0B-4905-AC1B-BDCCFC3DC583}"/>
                  </a:ext>
                </a:extLst>
              </p:cNvPr>
              <p:cNvSpPr txBox="1"/>
              <p:nvPr/>
            </p:nvSpPr>
            <p:spPr>
              <a:xfrm>
                <a:off x="8894452" y="2734610"/>
                <a:ext cx="1009444" cy="369332"/>
              </a:xfrm>
              <a:prstGeom prst="rect">
                <a:avLst/>
              </a:prstGeom>
              <a:grpFill/>
            </p:spPr>
            <p:txBody>
              <a:bodyPr wrap="none" rtlCol="0">
                <a:spAutoFit/>
              </a:bodyPr>
              <a:lstStyle/>
              <a:p>
                <a:r>
                  <a:rPr lang="en-IN" dirty="0">
                    <a:solidFill>
                      <a:srgbClr val="FFFF00"/>
                    </a:solidFill>
                  </a:rPr>
                  <a:t>Topic A</a:t>
                </a:r>
              </a:p>
            </p:txBody>
          </p:sp>
          <p:sp>
            <p:nvSpPr>
              <p:cNvPr id="17" name="Rectangle 16">
                <a:extLst>
                  <a:ext uri="{FF2B5EF4-FFF2-40B4-BE49-F238E27FC236}">
                    <a16:creationId xmlns:a16="http://schemas.microsoft.com/office/drawing/2014/main" id="{4721A278-853C-43A6-90E0-B41B692D9E5C}"/>
                  </a:ext>
                </a:extLst>
              </p:cNvPr>
              <p:cNvSpPr/>
              <p:nvPr/>
            </p:nvSpPr>
            <p:spPr bwMode="auto">
              <a:xfrm>
                <a:off x="6996304" y="1798811"/>
                <a:ext cx="4664188" cy="1305131"/>
              </a:xfrm>
              <a:prstGeom prst="rect">
                <a:avLst/>
              </a:prstGeom>
              <a:solidFill>
                <a:srgbClr val="FF3F3F">
                  <a:alpha val="46000"/>
                </a:srgbClr>
              </a:solidFill>
              <a:ln w="9525" cap="flat" cmpd="sng" algn="ctr">
                <a:solidFill>
                  <a:srgbClr val="00B0F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Verdana" panose="020B0604030504040204" pitchFamily="34" charset="0"/>
                </a:endParaRPr>
              </a:p>
            </p:txBody>
          </p:sp>
        </p:grpSp>
        <p:sp>
          <p:nvSpPr>
            <p:cNvPr id="20" name="TextBox 19">
              <a:extLst>
                <a:ext uri="{FF2B5EF4-FFF2-40B4-BE49-F238E27FC236}">
                  <a16:creationId xmlns:a16="http://schemas.microsoft.com/office/drawing/2014/main" id="{3A51EF83-EC23-48D3-A18B-C53F99537729}"/>
                </a:ext>
              </a:extLst>
            </p:cNvPr>
            <p:cNvSpPr txBox="1"/>
            <p:nvPr/>
          </p:nvSpPr>
          <p:spPr>
            <a:xfrm>
              <a:off x="863413" y="4396916"/>
              <a:ext cx="4363695" cy="369332"/>
            </a:xfrm>
            <a:prstGeom prst="rect">
              <a:avLst/>
            </a:prstGeom>
            <a:noFill/>
          </p:spPr>
          <p:txBody>
            <a:bodyPr wrap="none" rtlCol="0">
              <a:spAutoFit/>
            </a:bodyPr>
            <a:lstStyle/>
            <a:p>
              <a:r>
                <a:rPr lang="en-IN" dirty="0">
                  <a:latin typeface="Consolas" panose="020B0609020204030204" pitchFamily="49" charset="0"/>
                </a:rPr>
                <a:t>Horizontal Scalability of Topic A</a:t>
              </a:r>
            </a:p>
          </p:txBody>
        </p:sp>
      </p:grpSp>
    </p:spTree>
    <p:extLst>
      <p:ext uri="{BB962C8B-B14F-4D97-AF65-F5344CB8AC3E}">
        <p14:creationId xmlns:p14="http://schemas.microsoft.com/office/powerpoint/2010/main" val="207334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698C17-3AC2-4161-AB8F-6FEEC08AE85B}"/>
              </a:ext>
            </a:extLst>
          </p:cNvPr>
          <p:cNvSpPr>
            <a:spLocks noGrp="1"/>
          </p:cNvSpPr>
          <p:nvPr>
            <p:ph type="title"/>
          </p:nvPr>
        </p:nvSpPr>
        <p:spPr>
          <a:xfrm>
            <a:off x="838200" y="2464594"/>
            <a:ext cx="2590800" cy="1928811"/>
          </a:xfrm>
        </p:spPr>
        <p:txBody>
          <a:bodyPr/>
          <a:lstStyle/>
          <a:p>
            <a:r>
              <a:rPr lang="en-IN" b="1" dirty="0">
                <a:solidFill>
                  <a:schemeClr val="tx1"/>
                </a:solidFill>
              </a:rPr>
              <a:t>Enter</a:t>
            </a:r>
          </a:p>
        </p:txBody>
      </p:sp>
      <p:pic>
        <p:nvPicPr>
          <p:cNvPr id="1026" name="Picture 2" descr="Apache Kafka">
            <a:extLst>
              <a:ext uri="{FF2B5EF4-FFF2-40B4-BE49-F238E27FC236}">
                <a16:creationId xmlns:a16="http://schemas.microsoft.com/office/drawing/2014/main" id="{DC801383-A7C7-4BEA-B8A6-792ACB2D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5" y="745331"/>
            <a:ext cx="4371975" cy="4371975"/>
          </a:xfrm>
          <a:prstGeom prst="rect">
            <a:avLst/>
          </a:prstGeom>
          <a:solidFill>
            <a:srgbClr val="92D050"/>
          </a:solidFill>
        </p:spPr>
      </p:pic>
    </p:spTree>
    <p:extLst>
      <p:ext uri="{BB962C8B-B14F-4D97-AF65-F5344CB8AC3E}">
        <p14:creationId xmlns:p14="http://schemas.microsoft.com/office/powerpoint/2010/main" val="246787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16ADFF-4EFD-4503-BD4E-C2ED71C0DE59}"/>
              </a:ext>
            </a:extLst>
          </p:cNvPr>
          <p:cNvSpPr>
            <a:spLocks noGrp="1"/>
          </p:cNvSpPr>
          <p:nvPr>
            <p:ph idx="1"/>
          </p:nvPr>
        </p:nvSpPr>
        <p:spPr>
          <a:xfrm>
            <a:off x="1126435" y="2330213"/>
            <a:ext cx="9621078" cy="2506830"/>
          </a:xfrm>
        </p:spPr>
        <p:txBody>
          <a:bodyPr/>
          <a:lstStyle/>
          <a:p>
            <a:pPr marL="0" indent="0">
              <a:buNone/>
            </a:pPr>
            <a:r>
              <a:rPr lang="en-US" sz="2400" b="0" i="1" dirty="0">
                <a:solidFill>
                  <a:schemeClr val="tx1"/>
                </a:solidFill>
                <a:effectLst/>
              </a:rPr>
              <a:t>Apache Kafka is an open-source distributed event streaming platform for high-performance data pipelines, streaming analytics, data integration, and mission-critical applications.</a:t>
            </a:r>
          </a:p>
          <a:p>
            <a:pPr marL="0" indent="0">
              <a:buNone/>
            </a:pPr>
            <a:r>
              <a:rPr lang="en-US" sz="2400" i="1" dirty="0">
                <a:solidFill>
                  <a:schemeClr val="tx1"/>
                </a:solidFill>
              </a:rPr>
              <a:t>			--as per https://kafka.apache.org/</a:t>
            </a:r>
            <a:endParaRPr lang="en-IN" sz="2400" i="1" dirty="0">
              <a:solidFill>
                <a:schemeClr val="tx1"/>
              </a:solidFill>
            </a:endParaRPr>
          </a:p>
        </p:txBody>
      </p:sp>
      <p:grpSp>
        <p:nvGrpSpPr>
          <p:cNvPr id="5" name="Group 4">
            <a:extLst>
              <a:ext uri="{FF2B5EF4-FFF2-40B4-BE49-F238E27FC236}">
                <a16:creationId xmlns:a16="http://schemas.microsoft.com/office/drawing/2014/main" id="{9516F431-E1D1-4F1C-A7E5-20ACDBCCFE31}"/>
              </a:ext>
            </a:extLst>
          </p:cNvPr>
          <p:cNvGrpSpPr/>
          <p:nvPr/>
        </p:nvGrpSpPr>
        <p:grpSpPr>
          <a:xfrm>
            <a:off x="10991849" y="165101"/>
            <a:ext cx="561975" cy="895350"/>
            <a:chOff x="1434905" y="305656"/>
            <a:chExt cx="1992234" cy="3269260"/>
          </a:xfrm>
          <a:solidFill>
            <a:schemeClr val="bg1">
              <a:lumMod val="85000"/>
            </a:schemeClr>
          </a:solidFill>
        </p:grpSpPr>
        <p:sp>
          <p:nvSpPr>
            <p:cNvPr id="6" name="Circle: Hollow 5">
              <a:extLst>
                <a:ext uri="{FF2B5EF4-FFF2-40B4-BE49-F238E27FC236}">
                  <a16:creationId xmlns:a16="http://schemas.microsoft.com/office/drawing/2014/main" id="{8CE4C37C-D300-4AAD-8C0E-1EA4CFA80511}"/>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166A5052-116F-4F34-BB0C-E7684926390C}"/>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16D4D6BC-CF8B-4748-8836-5FD19BA856D5}"/>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5F4E9AA8-5C22-4B3B-A9A6-CE84BDCC504A}"/>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ircle: Hollow 9">
              <a:extLst>
                <a:ext uri="{FF2B5EF4-FFF2-40B4-BE49-F238E27FC236}">
                  <a16:creationId xmlns:a16="http://schemas.microsoft.com/office/drawing/2014/main" id="{2B2AC285-B094-4098-BFF1-9B9A68385708}"/>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D65AE808-88F2-4771-846D-8653A94948A8}"/>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A2EAFC84-E31A-4B2A-B6B3-855A134C3D5E}"/>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8CBDC26-51D1-4B77-AE4E-DABA6D28BB71}"/>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1525B1B-AD98-4C58-8832-20A6A1507B49}"/>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9FDF9800-DA5C-4CE6-81CB-E9E5E2333092}"/>
              </a:ext>
            </a:extLst>
          </p:cNvPr>
          <p:cNvSpPr txBox="1"/>
          <p:nvPr/>
        </p:nvSpPr>
        <p:spPr>
          <a:xfrm>
            <a:off x="3150963" y="390588"/>
            <a:ext cx="2945037" cy="523220"/>
          </a:xfrm>
          <a:prstGeom prst="rect">
            <a:avLst/>
          </a:prstGeom>
          <a:noFill/>
        </p:spPr>
        <p:txBody>
          <a:bodyPr wrap="none" rtlCol="0">
            <a:spAutoFit/>
          </a:bodyPr>
          <a:lstStyle/>
          <a:p>
            <a:r>
              <a:rPr lang="en-IN" sz="2800" dirty="0">
                <a:latin typeface="Consolas" panose="020B0609020204030204" pitchFamily="49" charset="0"/>
                <a:cs typeface="Arial" panose="020B0604020202020204" pitchFamily="34" charset="0"/>
              </a:rPr>
              <a:t>What is Kafka?</a:t>
            </a:r>
          </a:p>
        </p:txBody>
      </p:sp>
    </p:spTree>
    <p:extLst>
      <p:ext uri="{BB962C8B-B14F-4D97-AF65-F5344CB8AC3E}">
        <p14:creationId xmlns:p14="http://schemas.microsoft.com/office/powerpoint/2010/main" val="376327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16F431-E1D1-4F1C-A7E5-20ACDBCCFE31}"/>
              </a:ext>
            </a:extLst>
          </p:cNvPr>
          <p:cNvGrpSpPr/>
          <p:nvPr/>
        </p:nvGrpSpPr>
        <p:grpSpPr>
          <a:xfrm>
            <a:off x="10991849" y="165101"/>
            <a:ext cx="561975" cy="895350"/>
            <a:chOff x="1434905" y="305656"/>
            <a:chExt cx="1992234" cy="3269260"/>
          </a:xfrm>
          <a:solidFill>
            <a:schemeClr val="bg1">
              <a:lumMod val="75000"/>
            </a:schemeClr>
          </a:solidFill>
        </p:grpSpPr>
        <p:sp>
          <p:nvSpPr>
            <p:cNvPr id="6" name="Circle: Hollow 5">
              <a:extLst>
                <a:ext uri="{FF2B5EF4-FFF2-40B4-BE49-F238E27FC236}">
                  <a16:creationId xmlns:a16="http://schemas.microsoft.com/office/drawing/2014/main" id="{8CE4C37C-D300-4AAD-8C0E-1EA4CFA80511}"/>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166A5052-116F-4F34-BB0C-E7684926390C}"/>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16D4D6BC-CF8B-4748-8836-5FD19BA856D5}"/>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5F4E9AA8-5C22-4B3B-A9A6-CE84BDCC504A}"/>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Circle: Hollow 9">
              <a:extLst>
                <a:ext uri="{FF2B5EF4-FFF2-40B4-BE49-F238E27FC236}">
                  <a16:creationId xmlns:a16="http://schemas.microsoft.com/office/drawing/2014/main" id="{2B2AC285-B094-4098-BFF1-9B9A68385708}"/>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D65AE808-88F2-4771-846D-8653A94948A8}"/>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A2EAFC84-E31A-4B2A-B6B3-855A134C3D5E}"/>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8CBDC26-51D1-4B77-AE4E-DABA6D28BB71}"/>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91525B1B-AD98-4C58-8832-20A6A1507B49}"/>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9FDF9800-DA5C-4CE6-81CB-E9E5E2333092}"/>
              </a:ext>
            </a:extLst>
          </p:cNvPr>
          <p:cNvSpPr txBox="1"/>
          <p:nvPr/>
        </p:nvSpPr>
        <p:spPr>
          <a:xfrm>
            <a:off x="437323" y="296764"/>
            <a:ext cx="10554526"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What is Kafka?</a:t>
            </a:r>
          </a:p>
        </p:txBody>
      </p:sp>
      <p:sp>
        <p:nvSpPr>
          <p:cNvPr id="3" name="Content Placeholder 2">
            <a:extLst>
              <a:ext uri="{FF2B5EF4-FFF2-40B4-BE49-F238E27FC236}">
                <a16:creationId xmlns:a16="http://schemas.microsoft.com/office/drawing/2014/main" id="{FC05BA6C-3EFA-45DD-A330-9F9C5EAC8D11}"/>
              </a:ext>
            </a:extLst>
          </p:cNvPr>
          <p:cNvSpPr>
            <a:spLocks noGrp="1"/>
          </p:cNvSpPr>
          <p:nvPr>
            <p:ph idx="1"/>
          </p:nvPr>
        </p:nvSpPr>
        <p:spPr>
          <a:xfrm>
            <a:off x="437322" y="1603948"/>
            <a:ext cx="4449472" cy="3867462"/>
          </a:xfrm>
        </p:spPr>
        <p:txBody>
          <a:bodyPr/>
          <a:lstStyle/>
          <a:p>
            <a:r>
              <a:rPr lang="en-IN" sz="2400" dirty="0"/>
              <a:t>Kafka at its core is a message Broker</a:t>
            </a:r>
          </a:p>
          <a:p>
            <a:pPr marL="0" indent="0">
              <a:buNone/>
            </a:pPr>
            <a:endParaRPr lang="en-IN" sz="2400" dirty="0"/>
          </a:p>
          <a:p>
            <a:r>
              <a:rPr lang="en-IN" sz="2400" dirty="0"/>
              <a:t>It becomes an event Streaming platform in the presence of the supported APIs</a:t>
            </a:r>
          </a:p>
        </p:txBody>
      </p:sp>
      <p:grpSp>
        <p:nvGrpSpPr>
          <p:cNvPr id="78" name="Group 77">
            <a:extLst>
              <a:ext uri="{FF2B5EF4-FFF2-40B4-BE49-F238E27FC236}">
                <a16:creationId xmlns:a16="http://schemas.microsoft.com/office/drawing/2014/main" id="{E8090C9A-9766-4581-91E1-F6D763BD424F}"/>
              </a:ext>
            </a:extLst>
          </p:cNvPr>
          <p:cNvGrpSpPr/>
          <p:nvPr/>
        </p:nvGrpSpPr>
        <p:grpSpPr>
          <a:xfrm>
            <a:off x="7199772" y="1362856"/>
            <a:ext cx="2508354" cy="4132287"/>
            <a:chOff x="7010400" y="2008682"/>
            <a:chExt cx="2508354" cy="4132287"/>
          </a:xfrm>
        </p:grpSpPr>
        <p:sp>
          <p:nvSpPr>
            <p:cNvPr id="29" name="Rectangle 28">
              <a:extLst>
                <a:ext uri="{FF2B5EF4-FFF2-40B4-BE49-F238E27FC236}">
                  <a16:creationId xmlns:a16="http://schemas.microsoft.com/office/drawing/2014/main" id="{C2733493-A2C6-4F6D-850D-20DCE508D614}"/>
                </a:ext>
              </a:extLst>
            </p:cNvPr>
            <p:cNvSpPr/>
            <p:nvPr/>
          </p:nvSpPr>
          <p:spPr bwMode="auto">
            <a:xfrm>
              <a:off x="7137988" y="5447412"/>
              <a:ext cx="643885" cy="295116"/>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app</a:t>
              </a:r>
            </a:p>
          </p:txBody>
        </p:sp>
        <p:grpSp>
          <p:nvGrpSpPr>
            <p:cNvPr id="16" name="Group 15">
              <a:extLst>
                <a:ext uri="{FF2B5EF4-FFF2-40B4-BE49-F238E27FC236}">
                  <a16:creationId xmlns:a16="http://schemas.microsoft.com/office/drawing/2014/main" id="{23C2C2E1-7A7E-4843-BDFA-F4DC3C9ABF8C}"/>
                </a:ext>
              </a:extLst>
            </p:cNvPr>
            <p:cNvGrpSpPr/>
            <p:nvPr/>
          </p:nvGrpSpPr>
          <p:grpSpPr>
            <a:xfrm>
              <a:off x="7901095" y="3523734"/>
              <a:ext cx="1058677" cy="1258719"/>
              <a:chOff x="1434905" y="305656"/>
              <a:chExt cx="1992234" cy="3269260"/>
            </a:xfrm>
            <a:solidFill>
              <a:srgbClr val="002060"/>
            </a:solidFill>
          </p:grpSpPr>
          <p:sp>
            <p:nvSpPr>
              <p:cNvPr id="17" name="Circle: Hollow 16">
                <a:extLst>
                  <a:ext uri="{FF2B5EF4-FFF2-40B4-BE49-F238E27FC236}">
                    <a16:creationId xmlns:a16="http://schemas.microsoft.com/office/drawing/2014/main" id="{9DAB3937-D0EE-44D9-82D9-E4C33BFA7FE2}"/>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E8C573BF-81FB-4C6E-BBF7-EE106EFCFCC4}"/>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3D2874C3-64FC-495A-BA0C-B423EE0BF3C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Circle: Hollow 19">
                <a:extLst>
                  <a:ext uri="{FF2B5EF4-FFF2-40B4-BE49-F238E27FC236}">
                    <a16:creationId xmlns:a16="http://schemas.microsoft.com/office/drawing/2014/main" id="{54639BAB-5605-4FAB-A32C-BDCAD3CBEF61}"/>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Circle: Hollow 20">
                <a:extLst>
                  <a:ext uri="{FF2B5EF4-FFF2-40B4-BE49-F238E27FC236}">
                    <a16:creationId xmlns:a16="http://schemas.microsoft.com/office/drawing/2014/main" id="{3741D7CC-ABEA-41B3-80B6-A92129375FC8}"/>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7685A2FC-AB74-48F6-86D5-F3E3DDD8CBEA}"/>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3A220344-1556-44A0-853A-D587D7E2C442}"/>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ECE0F6A5-D543-4A9C-B041-72BD84898541}"/>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E0415CA-4BD2-4E48-BB91-5B7412ACB42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Rectangle 25">
              <a:extLst>
                <a:ext uri="{FF2B5EF4-FFF2-40B4-BE49-F238E27FC236}">
                  <a16:creationId xmlns:a16="http://schemas.microsoft.com/office/drawing/2014/main" id="{55FA5368-21BA-4EBE-986C-16C82FFD224D}"/>
                </a:ext>
              </a:extLst>
            </p:cNvPr>
            <p:cNvSpPr/>
            <p:nvPr/>
          </p:nvSpPr>
          <p:spPr bwMode="auto">
            <a:xfrm>
              <a:off x="7010400" y="2527226"/>
              <a:ext cx="514502" cy="285336"/>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app</a:t>
              </a:r>
            </a:p>
          </p:txBody>
        </p:sp>
        <p:sp>
          <p:nvSpPr>
            <p:cNvPr id="27" name="Rectangle 26">
              <a:extLst>
                <a:ext uri="{FF2B5EF4-FFF2-40B4-BE49-F238E27FC236}">
                  <a16:creationId xmlns:a16="http://schemas.microsoft.com/office/drawing/2014/main" id="{B540435A-6196-49E3-AE39-506FFE83E2A9}"/>
                </a:ext>
              </a:extLst>
            </p:cNvPr>
            <p:cNvSpPr/>
            <p:nvPr/>
          </p:nvSpPr>
          <p:spPr bwMode="auto">
            <a:xfrm>
              <a:off x="7861339" y="2527225"/>
              <a:ext cx="577963" cy="338345"/>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app</a:t>
              </a:r>
            </a:p>
          </p:txBody>
        </p:sp>
        <p:sp>
          <p:nvSpPr>
            <p:cNvPr id="28" name="Rectangle 27">
              <a:extLst>
                <a:ext uri="{FF2B5EF4-FFF2-40B4-BE49-F238E27FC236}">
                  <a16:creationId xmlns:a16="http://schemas.microsoft.com/office/drawing/2014/main" id="{0234E1DE-D4DA-411C-9171-9F9EA8AC9C07}"/>
                </a:ext>
              </a:extLst>
            </p:cNvPr>
            <p:cNvSpPr/>
            <p:nvPr/>
          </p:nvSpPr>
          <p:spPr bwMode="auto">
            <a:xfrm>
              <a:off x="8897547" y="2527226"/>
              <a:ext cx="577963" cy="285336"/>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app</a:t>
              </a:r>
            </a:p>
          </p:txBody>
        </p:sp>
        <p:sp>
          <p:nvSpPr>
            <p:cNvPr id="30" name="Rectangle 29">
              <a:extLst>
                <a:ext uri="{FF2B5EF4-FFF2-40B4-BE49-F238E27FC236}">
                  <a16:creationId xmlns:a16="http://schemas.microsoft.com/office/drawing/2014/main" id="{8086E6EC-8205-4399-B169-85B0C1FEC42D}"/>
                </a:ext>
              </a:extLst>
            </p:cNvPr>
            <p:cNvSpPr/>
            <p:nvPr/>
          </p:nvSpPr>
          <p:spPr bwMode="auto">
            <a:xfrm>
              <a:off x="7971162" y="5479689"/>
              <a:ext cx="551140" cy="262838"/>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app</a:t>
              </a:r>
            </a:p>
          </p:txBody>
        </p:sp>
        <p:sp>
          <p:nvSpPr>
            <p:cNvPr id="31" name="Rectangle 30">
              <a:extLst>
                <a:ext uri="{FF2B5EF4-FFF2-40B4-BE49-F238E27FC236}">
                  <a16:creationId xmlns:a16="http://schemas.microsoft.com/office/drawing/2014/main" id="{0FDF8F8B-52D4-4BB7-A32F-8CB60BA379EC}"/>
                </a:ext>
              </a:extLst>
            </p:cNvPr>
            <p:cNvSpPr/>
            <p:nvPr/>
          </p:nvSpPr>
          <p:spPr bwMode="auto">
            <a:xfrm>
              <a:off x="8935541" y="5479688"/>
              <a:ext cx="583213" cy="262839"/>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app</a:t>
              </a:r>
            </a:p>
          </p:txBody>
        </p:sp>
        <p:sp>
          <p:nvSpPr>
            <p:cNvPr id="32" name="TextBox 31">
              <a:extLst>
                <a:ext uri="{FF2B5EF4-FFF2-40B4-BE49-F238E27FC236}">
                  <a16:creationId xmlns:a16="http://schemas.microsoft.com/office/drawing/2014/main" id="{849A96E2-1FF0-4569-9DF5-EA96ECAB0BD3}"/>
                </a:ext>
              </a:extLst>
            </p:cNvPr>
            <p:cNvSpPr txBox="1"/>
            <p:nvPr/>
          </p:nvSpPr>
          <p:spPr>
            <a:xfrm flipH="1">
              <a:off x="7584192" y="5833192"/>
              <a:ext cx="1313355" cy="307777"/>
            </a:xfrm>
            <a:prstGeom prst="rect">
              <a:avLst/>
            </a:prstGeom>
            <a:solidFill>
              <a:srgbClr val="B3930D"/>
            </a:solidFill>
            <a:ln>
              <a:noFill/>
            </a:ln>
          </p:spPr>
          <p:txBody>
            <a:bodyPr wrap="square" rtlCol="0">
              <a:spAutoFit/>
            </a:bodyPr>
            <a:lstStyle/>
            <a:p>
              <a:r>
                <a:rPr lang="en-IN" sz="1400" dirty="0">
                  <a:solidFill>
                    <a:schemeClr val="bg1"/>
                  </a:solidFill>
                </a:rPr>
                <a:t>Consumers</a:t>
              </a:r>
            </a:p>
          </p:txBody>
        </p:sp>
        <p:sp>
          <p:nvSpPr>
            <p:cNvPr id="33" name="TextBox 32">
              <a:extLst>
                <a:ext uri="{FF2B5EF4-FFF2-40B4-BE49-F238E27FC236}">
                  <a16:creationId xmlns:a16="http://schemas.microsoft.com/office/drawing/2014/main" id="{DDC9613E-D4A9-473D-820E-FAECF7090AED}"/>
                </a:ext>
              </a:extLst>
            </p:cNvPr>
            <p:cNvSpPr txBox="1"/>
            <p:nvPr/>
          </p:nvSpPr>
          <p:spPr>
            <a:xfrm flipH="1">
              <a:off x="7456010" y="2008682"/>
              <a:ext cx="1313355" cy="307777"/>
            </a:xfrm>
            <a:prstGeom prst="rect">
              <a:avLst/>
            </a:prstGeom>
            <a:solidFill>
              <a:srgbClr val="B3930D"/>
            </a:solidFill>
            <a:ln>
              <a:noFill/>
            </a:ln>
          </p:spPr>
          <p:txBody>
            <a:bodyPr wrap="square" rtlCol="0">
              <a:spAutoFit/>
            </a:bodyPr>
            <a:lstStyle/>
            <a:p>
              <a:r>
                <a:rPr lang="en-IN" sz="1400" dirty="0">
                  <a:solidFill>
                    <a:schemeClr val="bg1"/>
                  </a:solidFill>
                </a:rPr>
                <a:t>Producers</a:t>
              </a:r>
            </a:p>
          </p:txBody>
        </p:sp>
        <p:cxnSp>
          <p:nvCxnSpPr>
            <p:cNvPr id="35" name="Straight Arrow Connector 34">
              <a:extLst>
                <a:ext uri="{FF2B5EF4-FFF2-40B4-BE49-F238E27FC236}">
                  <a16:creationId xmlns:a16="http://schemas.microsoft.com/office/drawing/2014/main" id="{CA44153E-9409-43E4-810F-CD3150405B10}"/>
                </a:ext>
              </a:extLst>
            </p:cNvPr>
            <p:cNvCxnSpPr>
              <a:cxnSpLocks/>
              <a:stCxn id="27" idx="2"/>
              <a:endCxn id="19" idx="0"/>
            </p:cNvCxnSpPr>
            <p:nvPr/>
          </p:nvCxnSpPr>
          <p:spPr bwMode="auto">
            <a:xfrm>
              <a:off x="8150321" y="2865570"/>
              <a:ext cx="3484" cy="6581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D0BA12C4-0FE1-49BF-B02E-718A09F1F746}"/>
                </a:ext>
              </a:extLst>
            </p:cNvPr>
            <p:cNvCxnSpPr>
              <a:cxnSpLocks/>
              <a:stCxn id="28" idx="2"/>
              <a:endCxn id="20" idx="0"/>
            </p:cNvCxnSpPr>
            <p:nvPr/>
          </p:nvCxnSpPr>
          <p:spPr bwMode="auto">
            <a:xfrm flipH="1">
              <a:off x="8720553" y="2812562"/>
              <a:ext cx="465976" cy="9409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1681D863-D9B3-4B4B-98B9-854F8748846B}"/>
                </a:ext>
              </a:extLst>
            </p:cNvPr>
            <p:cNvCxnSpPr>
              <a:cxnSpLocks/>
              <a:stCxn id="26" idx="2"/>
              <a:endCxn id="19" idx="2"/>
            </p:cNvCxnSpPr>
            <p:nvPr/>
          </p:nvCxnSpPr>
          <p:spPr bwMode="auto">
            <a:xfrm>
              <a:off x="7267651" y="2812562"/>
              <a:ext cx="646935" cy="8802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F36ED871-035F-4AA6-B153-5E6D2FB3B07A}"/>
                </a:ext>
              </a:extLst>
            </p:cNvPr>
            <p:cNvCxnSpPr>
              <a:cxnSpLocks/>
              <a:stCxn id="29" idx="0"/>
              <a:endCxn id="18" idx="3"/>
            </p:cNvCxnSpPr>
            <p:nvPr/>
          </p:nvCxnSpPr>
          <p:spPr bwMode="auto">
            <a:xfrm flipV="1">
              <a:off x="7459931" y="4732945"/>
              <a:ext cx="511230" cy="7144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a:extLst>
                <a:ext uri="{FF2B5EF4-FFF2-40B4-BE49-F238E27FC236}">
                  <a16:creationId xmlns:a16="http://schemas.microsoft.com/office/drawing/2014/main" id="{C49C383E-2CB6-4F76-BFDA-073DF3D218C9}"/>
                </a:ext>
              </a:extLst>
            </p:cNvPr>
            <p:cNvCxnSpPr>
              <a:cxnSpLocks/>
              <a:stCxn id="30" idx="0"/>
            </p:cNvCxnSpPr>
            <p:nvPr/>
          </p:nvCxnSpPr>
          <p:spPr bwMode="auto">
            <a:xfrm flipH="1" flipV="1">
              <a:off x="8240870" y="4806315"/>
              <a:ext cx="5862" cy="6733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85025666-6AC1-4A07-BAC9-E9E7E1E52250}"/>
                </a:ext>
              </a:extLst>
            </p:cNvPr>
            <p:cNvCxnSpPr>
              <a:cxnSpLocks/>
              <a:stCxn id="31" idx="0"/>
              <a:endCxn id="21" idx="4"/>
            </p:cNvCxnSpPr>
            <p:nvPr/>
          </p:nvCxnSpPr>
          <p:spPr bwMode="auto">
            <a:xfrm flipH="1" flipV="1">
              <a:off x="8696322" y="4580694"/>
              <a:ext cx="530826" cy="8989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7" name="Group 76">
            <a:extLst>
              <a:ext uri="{FF2B5EF4-FFF2-40B4-BE49-F238E27FC236}">
                <a16:creationId xmlns:a16="http://schemas.microsoft.com/office/drawing/2014/main" id="{05E03694-8584-4188-8C91-C971EF1BB0EF}"/>
              </a:ext>
            </a:extLst>
          </p:cNvPr>
          <p:cNvGrpSpPr/>
          <p:nvPr/>
        </p:nvGrpSpPr>
        <p:grpSpPr>
          <a:xfrm>
            <a:off x="5802306" y="2757730"/>
            <a:ext cx="5751518" cy="1768422"/>
            <a:chOff x="5681528" y="3358441"/>
            <a:chExt cx="5751518" cy="1768422"/>
          </a:xfrm>
        </p:grpSpPr>
        <p:sp>
          <p:nvSpPr>
            <p:cNvPr id="51" name="Flowchart: Magnetic Disk 50">
              <a:extLst>
                <a:ext uri="{FF2B5EF4-FFF2-40B4-BE49-F238E27FC236}">
                  <a16:creationId xmlns:a16="http://schemas.microsoft.com/office/drawing/2014/main" id="{DD319A3B-C658-46F6-A31B-DEB8B468B962}"/>
                </a:ext>
              </a:extLst>
            </p:cNvPr>
            <p:cNvSpPr/>
            <p:nvPr/>
          </p:nvSpPr>
          <p:spPr bwMode="auto">
            <a:xfrm>
              <a:off x="6127355" y="4616034"/>
              <a:ext cx="596575" cy="510829"/>
            </a:xfrm>
            <a:prstGeom prst="flowChartMagneticDisk">
              <a:avLst/>
            </a:prstGeom>
            <a:noFill/>
            <a:ln w="76200" cap="flat" cmpd="sng" algn="ctr">
              <a:solidFill>
                <a:schemeClr val="accent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50" name="Flowchart: Magnetic Disk 49">
              <a:extLst>
                <a:ext uri="{FF2B5EF4-FFF2-40B4-BE49-F238E27FC236}">
                  <a16:creationId xmlns:a16="http://schemas.microsoft.com/office/drawing/2014/main" id="{2E0FCFEA-9E41-4663-9126-5D865366911D}"/>
                </a:ext>
              </a:extLst>
            </p:cNvPr>
            <p:cNvSpPr/>
            <p:nvPr/>
          </p:nvSpPr>
          <p:spPr bwMode="auto">
            <a:xfrm>
              <a:off x="6093887" y="3358441"/>
              <a:ext cx="596575" cy="510829"/>
            </a:xfrm>
            <a:prstGeom prst="flowChartMagneticDisk">
              <a:avLst/>
            </a:prstGeom>
            <a:noFill/>
            <a:ln w="57150" cap="flat" cmpd="sng" algn="ctr">
              <a:solidFill>
                <a:schemeClr val="accent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tx1"/>
                </a:solidFill>
                <a:effectLst/>
                <a:latin typeface="Verdana" panose="020B0604030504040204" pitchFamily="34" charset="0"/>
              </a:endParaRPr>
            </a:p>
          </p:txBody>
        </p:sp>
        <p:cxnSp>
          <p:nvCxnSpPr>
            <p:cNvPr id="53" name="Straight Arrow Connector 52">
              <a:extLst>
                <a:ext uri="{FF2B5EF4-FFF2-40B4-BE49-F238E27FC236}">
                  <a16:creationId xmlns:a16="http://schemas.microsoft.com/office/drawing/2014/main" id="{EBDECBCE-775D-4BE3-BE4A-5A399D981687}"/>
                </a:ext>
              </a:extLst>
            </p:cNvPr>
            <p:cNvCxnSpPr>
              <a:stCxn id="50" idx="4"/>
              <a:endCxn id="17" idx="1"/>
            </p:cNvCxnSpPr>
            <p:nvPr/>
          </p:nvCxnSpPr>
          <p:spPr bwMode="auto">
            <a:xfrm>
              <a:off x="6690462" y="3613856"/>
              <a:ext cx="1349293" cy="3761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5B41524A-3AB9-4DCA-B673-D9E3C322A322}"/>
                </a:ext>
              </a:extLst>
            </p:cNvPr>
            <p:cNvCxnSpPr>
              <a:stCxn id="17" idx="3"/>
              <a:endCxn id="51" idx="4"/>
            </p:cNvCxnSpPr>
            <p:nvPr/>
          </p:nvCxnSpPr>
          <p:spPr bwMode="auto">
            <a:xfrm flipH="1">
              <a:off x="6723930" y="4229031"/>
              <a:ext cx="1315825" cy="6424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204E707A-14FF-4070-9AB3-480DE5A40422}"/>
                </a:ext>
              </a:extLst>
            </p:cNvPr>
            <p:cNvSpPr txBox="1"/>
            <p:nvPr/>
          </p:nvSpPr>
          <p:spPr>
            <a:xfrm>
              <a:off x="5681528" y="4052843"/>
              <a:ext cx="1482650" cy="307777"/>
            </a:xfrm>
            <a:prstGeom prst="rect">
              <a:avLst/>
            </a:prstGeom>
            <a:noFill/>
          </p:spPr>
          <p:txBody>
            <a:bodyPr wrap="none" rtlCol="0">
              <a:spAutoFit/>
            </a:bodyPr>
            <a:lstStyle/>
            <a:p>
              <a:r>
                <a:rPr lang="en-IN" sz="1400" dirty="0"/>
                <a:t>Kafka Connect</a:t>
              </a:r>
            </a:p>
          </p:txBody>
        </p:sp>
        <p:sp>
          <p:nvSpPr>
            <p:cNvPr id="57" name="Rectangle 56">
              <a:extLst>
                <a:ext uri="{FF2B5EF4-FFF2-40B4-BE49-F238E27FC236}">
                  <a16:creationId xmlns:a16="http://schemas.microsoft.com/office/drawing/2014/main" id="{4820D65F-7D70-48A8-B603-513F7F9A5FA1}"/>
                </a:ext>
              </a:extLst>
            </p:cNvPr>
            <p:cNvSpPr/>
            <p:nvPr/>
          </p:nvSpPr>
          <p:spPr bwMode="auto">
            <a:xfrm>
              <a:off x="10207416" y="3646039"/>
              <a:ext cx="1225630" cy="363585"/>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Streaming</a:t>
              </a:r>
            </a:p>
          </p:txBody>
        </p:sp>
        <p:sp>
          <p:nvSpPr>
            <p:cNvPr id="58" name="Rectangle 57">
              <a:extLst>
                <a:ext uri="{FF2B5EF4-FFF2-40B4-BE49-F238E27FC236}">
                  <a16:creationId xmlns:a16="http://schemas.microsoft.com/office/drawing/2014/main" id="{9EA1025D-855E-4F67-BB03-2A3BDB4FF7BD}"/>
                </a:ext>
              </a:extLst>
            </p:cNvPr>
            <p:cNvSpPr/>
            <p:nvPr/>
          </p:nvSpPr>
          <p:spPr bwMode="auto">
            <a:xfrm>
              <a:off x="10237967" y="4191417"/>
              <a:ext cx="1195079" cy="386035"/>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bg1"/>
                  </a:solidFill>
                  <a:effectLst/>
                  <a:latin typeface="Verdana" panose="020B0604030504040204" pitchFamily="34" charset="0"/>
                </a:rPr>
                <a:t>Streaming</a:t>
              </a:r>
            </a:p>
          </p:txBody>
        </p:sp>
        <p:cxnSp>
          <p:nvCxnSpPr>
            <p:cNvPr id="60" name="Straight Arrow Connector 59">
              <a:extLst>
                <a:ext uri="{FF2B5EF4-FFF2-40B4-BE49-F238E27FC236}">
                  <a16:creationId xmlns:a16="http://schemas.microsoft.com/office/drawing/2014/main" id="{380E0497-A37A-4C3F-8E49-C1261E49C408}"/>
                </a:ext>
              </a:extLst>
            </p:cNvPr>
            <p:cNvCxnSpPr>
              <a:cxnSpLocks/>
              <a:stCxn id="20" idx="6"/>
              <a:endCxn id="57" idx="1"/>
            </p:cNvCxnSpPr>
            <p:nvPr/>
          </p:nvCxnSpPr>
          <p:spPr bwMode="auto">
            <a:xfrm flipV="1">
              <a:off x="9028366" y="3827832"/>
              <a:ext cx="1179050" cy="495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a:extLst>
                <a:ext uri="{FF2B5EF4-FFF2-40B4-BE49-F238E27FC236}">
                  <a16:creationId xmlns:a16="http://schemas.microsoft.com/office/drawing/2014/main" id="{DFD00459-2797-462D-AFEB-D266AB84B2A4}"/>
                </a:ext>
              </a:extLst>
            </p:cNvPr>
            <p:cNvCxnSpPr>
              <a:cxnSpLocks/>
              <a:stCxn id="58" idx="1"/>
            </p:cNvCxnSpPr>
            <p:nvPr/>
          </p:nvCxnSpPr>
          <p:spPr bwMode="auto">
            <a:xfrm flipH="1" flipV="1">
              <a:off x="8994620" y="4360621"/>
              <a:ext cx="1243347" cy="238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4277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8832D5-2D9C-44D7-8955-B4D760B359C2}"/>
              </a:ext>
            </a:extLst>
          </p:cNvPr>
          <p:cNvSpPr>
            <a:spLocks noGrp="1"/>
          </p:cNvSpPr>
          <p:nvPr>
            <p:ph idx="1"/>
          </p:nvPr>
        </p:nvSpPr>
        <p:spPr>
          <a:xfrm>
            <a:off x="973932" y="955743"/>
            <a:ext cx="9634331" cy="5107431"/>
          </a:xfrm>
        </p:spPr>
        <p:txBody>
          <a:bodyPr/>
          <a:lstStyle/>
          <a:p>
            <a:r>
              <a:rPr lang="en-US" dirty="0">
                <a:solidFill>
                  <a:srgbClr val="000000"/>
                </a:solidFill>
              </a:rPr>
              <a:t>E</a:t>
            </a:r>
            <a:r>
              <a:rPr lang="en-US" b="0" i="0" dirty="0">
                <a:solidFill>
                  <a:srgbClr val="000000"/>
                </a:solidFill>
                <a:effectLst/>
              </a:rPr>
              <a:t>vent streaming is the practice of capturing data in real-time from event sources like databases, sensors, mobile devices, cloud services, and software applications in the form of streams of events.</a:t>
            </a:r>
          </a:p>
          <a:p>
            <a:r>
              <a:rPr lang="en-US" dirty="0">
                <a:solidFill>
                  <a:srgbClr val="000000"/>
                </a:solidFill>
              </a:rPr>
              <a:t>S</a:t>
            </a:r>
            <a:r>
              <a:rPr lang="en-US" b="0" i="0" dirty="0">
                <a:solidFill>
                  <a:srgbClr val="000000"/>
                </a:solidFill>
                <a:effectLst/>
              </a:rPr>
              <a:t>toring these event streams durably for later retrieval.</a:t>
            </a:r>
          </a:p>
          <a:p>
            <a:r>
              <a:rPr lang="en-US" dirty="0">
                <a:solidFill>
                  <a:srgbClr val="000000"/>
                </a:solidFill>
              </a:rPr>
              <a:t>M</a:t>
            </a:r>
            <a:r>
              <a:rPr lang="en-US" b="0" i="0" dirty="0">
                <a:solidFill>
                  <a:srgbClr val="000000"/>
                </a:solidFill>
                <a:effectLst/>
              </a:rPr>
              <a:t>anipulating, processing, and reacting to the event streams in real-time as well as retrospectively.</a:t>
            </a:r>
          </a:p>
          <a:p>
            <a:r>
              <a:rPr lang="en-US" dirty="0">
                <a:solidFill>
                  <a:srgbClr val="000000"/>
                </a:solidFill>
              </a:rPr>
              <a:t>R</a:t>
            </a:r>
            <a:r>
              <a:rPr lang="en-US" b="0" i="0" dirty="0">
                <a:solidFill>
                  <a:srgbClr val="000000"/>
                </a:solidFill>
                <a:effectLst/>
              </a:rPr>
              <a:t>outing the event streams to different destination technologies as needed.</a:t>
            </a:r>
          </a:p>
          <a:p>
            <a:r>
              <a:rPr lang="en-US" b="0" i="0" dirty="0">
                <a:solidFill>
                  <a:srgbClr val="000000"/>
                </a:solidFill>
                <a:effectLst/>
              </a:rPr>
              <a:t>Event streaming thus ensures a continuous flow and interpretation of data so that the right information is at the right place, at the right time.</a:t>
            </a:r>
            <a:endParaRPr lang="en-IN" dirty="0"/>
          </a:p>
        </p:txBody>
      </p:sp>
      <p:sp>
        <p:nvSpPr>
          <p:cNvPr id="3" name="TextBox 2">
            <a:extLst>
              <a:ext uri="{FF2B5EF4-FFF2-40B4-BE49-F238E27FC236}">
                <a16:creationId xmlns:a16="http://schemas.microsoft.com/office/drawing/2014/main" id="{2C93F022-DBD0-429A-A045-95ED0FE683C3}"/>
              </a:ext>
            </a:extLst>
          </p:cNvPr>
          <p:cNvSpPr txBox="1"/>
          <p:nvPr/>
        </p:nvSpPr>
        <p:spPr>
          <a:xfrm>
            <a:off x="437321" y="351166"/>
            <a:ext cx="10170942" cy="523220"/>
          </a:xfrm>
          <a:prstGeom prst="rect">
            <a:avLst/>
          </a:prstGeom>
          <a:noFill/>
        </p:spPr>
        <p:txBody>
          <a:bodyPr wrap="square" rtlCol="0">
            <a:spAutoFit/>
          </a:bodyPr>
          <a:lstStyle/>
          <a:p>
            <a:pPr algn="ctr"/>
            <a:r>
              <a:rPr lang="en-IN" sz="2800" b="1" dirty="0">
                <a:latin typeface="Consolas" panose="020B0609020204030204" pitchFamily="49" charset="0"/>
                <a:cs typeface="Arial" panose="020B0604020202020204" pitchFamily="34" charset="0"/>
              </a:rPr>
              <a:t>Event Streaming Defined</a:t>
            </a:r>
          </a:p>
        </p:txBody>
      </p:sp>
      <p:grpSp>
        <p:nvGrpSpPr>
          <p:cNvPr id="4" name="Group 3">
            <a:extLst>
              <a:ext uri="{FF2B5EF4-FFF2-40B4-BE49-F238E27FC236}">
                <a16:creationId xmlns:a16="http://schemas.microsoft.com/office/drawing/2014/main" id="{6C5058CE-4996-4A84-9D36-B481A27D9070}"/>
              </a:ext>
            </a:extLst>
          </p:cNvPr>
          <p:cNvGrpSpPr/>
          <p:nvPr/>
        </p:nvGrpSpPr>
        <p:grpSpPr>
          <a:xfrm>
            <a:off x="10991849" y="165101"/>
            <a:ext cx="561975" cy="895350"/>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C9129C23-2009-4440-AB1F-D806A4EF5D61}"/>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12E94C5F-85B3-4FCA-B7F6-32D5DF4225C4}"/>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73F7E654-00EF-4503-9234-F10C6F20C4F7}"/>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266D2B9D-C32A-4FAD-9F62-2A1C3A3D724D}"/>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B971D5FA-21FC-4F83-88E8-AF0480C94674}"/>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2EAC03E1-97C9-4977-9BE5-BAF1E8ADA6E7}"/>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1928CFE3-CDC2-408C-AA25-A853D1F61730}"/>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297D608-E447-4238-B2CE-C8A16BBB5135}"/>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F731028-6090-4123-8755-0FDECB47CDFB}"/>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91538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8832D5-2D9C-44D7-8955-B4D760B359C2}"/>
              </a:ext>
            </a:extLst>
          </p:cNvPr>
          <p:cNvSpPr>
            <a:spLocks noGrp="1"/>
          </p:cNvSpPr>
          <p:nvPr>
            <p:ph idx="1"/>
          </p:nvPr>
        </p:nvSpPr>
        <p:spPr>
          <a:xfrm>
            <a:off x="4081670" y="1050234"/>
            <a:ext cx="7381460" cy="4757532"/>
          </a:xfrm>
        </p:spPr>
        <p:txBody>
          <a:bodyPr/>
          <a:lstStyle/>
          <a:p>
            <a:pPr marL="0" indent="0">
              <a:buNone/>
            </a:pPr>
            <a:r>
              <a:rPr lang="en-IN" dirty="0"/>
              <a:t>Messaging System</a:t>
            </a:r>
          </a:p>
          <a:p>
            <a:pPr marL="0" indent="0">
              <a:buNone/>
            </a:pPr>
            <a:r>
              <a:rPr lang="en-IN" dirty="0"/>
              <a:t>Website Activity Tracking</a:t>
            </a:r>
          </a:p>
          <a:p>
            <a:pPr marL="0" indent="0">
              <a:buNone/>
            </a:pPr>
            <a:r>
              <a:rPr lang="en-IN" dirty="0"/>
              <a:t>Gather Metrics from many locations</a:t>
            </a:r>
          </a:p>
          <a:p>
            <a:pPr marL="0" indent="0">
              <a:buNone/>
            </a:pPr>
            <a:r>
              <a:rPr lang="en-IN" dirty="0"/>
              <a:t>Log Aggregation</a:t>
            </a:r>
          </a:p>
          <a:p>
            <a:pPr marL="0" indent="0">
              <a:buNone/>
            </a:pPr>
            <a:r>
              <a:rPr lang="en-IN" dirty="0"/>
              <a:t>Event Processing (with Kafka APIs)</a:t>
            </a:r>
          </a:p>
          <a:p>
            <a:pPr marL="0" indent="0">
              <a:buNone/>
            </a:pPr>
            <a:r>
              <a:rPr lang="en-IN" dirty="0"/>
              <a:t>Event Sourcing</a:t>
            </a:r>
          </a:p>
          <a:p>
            <a:pPr marL="0" indent="0">
              <a:buNone/>
            </a:pPr>
            <a:r>
              <a:rPr lang="en-IN" dirty="0"/>
              <a:t>Commit Log</a:t>
            </a:r>
          </a:p>
          <a:p>
            <a:pPr marL="0" indent="0">
              <a:buNone/>
            </a:pPr>
            <a:endParaRPr lang="en-IN" dirty="0"/>
          </a:p>
          <a:p>
            <a:pPr marL="0" indent="0">
              <a:buNone/>
            </a:pPr>
            <a:endParaRPr lang="en-IN" dirty="0"/>
          </a:p>
        </p:txBody>
      </p:sp>
      <p:sp>
        <p:nvSpPr>
          <p:cNvPr id="3" name="TextBox 2">
            <a:extLst>
              <a:ext uri="{FF2B5EF4-FFF2-40B4-BE49-F238E27FC236}">
                <a16:creationId xmlns:a16="http://schemas.microsoft.com/office/drawing/2014/main" id="{2C93F022-DBD0-429A-A045-95ED0FE683C3}"/>
              </a:ext>
            </a:extLst>
          </p:cNvPr>
          <p:cNvSpPr txBox="1"/>
          <p:nvPr/>
        </p:nvSpPr>
        <p:spPr>
          <a:xfrm>
            <a:off x="437321" y="351166"/>
            <a:ext cx="4522392" cy="523220"/>
          </a:xfrm>
          <a:prstGeom prst="rect">
            <a:avLst/>
          </a:prstGeom>
          <a:noFill/>
        </p:spPr>
        <p:txBody>
          <a:bodyPr wrap="none" rtlCol="0">
            <a:spAutoFit/>
          </a:bodyPr>
          <a:lstStyle/>
          <a:p>
            <a:r>
              <a:rPr lang="en-IN" sz="2800" dirty="0">
                <a:latin typeface="Consolas" panose="020B0609020204030204" pitchFamily="49" charset="0"/>
                <a:cs typeface="Arial" panose="020B0604020202020204" pitchFamily="34" charset="0"/>
              </a:rPr>
              <a:t>Apache Kafka Use Cases</a:t>
            </a:r>
          </a:p>
        </p:txBody>
      </p:sp>
      <p:grpSp>
        <p:nvGrpSpPr>
          <p:cNvPr id="4" name="Group 3">
            <a:extLst>
              <a:ext uri="{FF2B5EF4-FFF2-40B4-BE49-F238E27FC236}">
                <a16:creationId xmlns:a16="http://schemas.microsoft.com/office/drawing/2014/main" id="{EA7B5109-BFD6-40EE-8FDD-48CF9F01E425}"/>
              </a:ext>
            </a:extLst>
          </p:cNvPr>
          <p:cNvGrpSpPr/>
          <p:nvPr/>
        </p:nvGrpSpPr>
        <p:grpSpPr>
          <a:xfrm>
            <a:off x="10991849" y="165101"/>
            <a:ext cx="561975" cy="895350"/>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67DCE4FC-603B-4732-9464-EF101A8D8269}"/>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C0410B0F-A0BD-4A02-B555-72F9574069CD}"/>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542923ED-4C9A-4471-A244-83531881E440}"/>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68641309-1A90-46DC-BAB2-A9FFC4A1FA7D}"/>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DD3B13BA-7454-4C12-B190-9D3418E1A11B}"/>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CE356B7B-2A8A-4EFF-B674-F417F6D5EFBB}"/>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A7342DF8-DC1C-4946-9CE5-9CEE41B35586}"/>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ED0AB92-3AA8-4449-97B9-AA955848C26C}"/>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6C151A9-DB9F-4737-BDCF-9C1B20490CF6}"/>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089B141E-B915-49EC-990A-70271439E7F4}"/>
              </a:ext>
            </a:extLst>
          </p:cNvPr>
          <p:cNvGrpSpPr/>
          <p:nvPr/>
        </p:nvGrpSpPr>
        <p:grpSpPr>
          <a:xfrm>
            <a:off x="1231623" y="2186057"/>
            <a:ext cx="1458568" cy="2465455"/>
            <a:chOff x="1434905" y="305656"/>
            <a:chExt cx="1992234" cy="3269260"/>
          </a:xfrm>
          <a:solidFill>
            <a:schemeClr val="bg1">
              <a:lumMod val="75000"/>
            </a:schemeClr>
          </a:solidFill>
        </p:grpSpPr>
        <p:sp>
          <p:nvSpPr>
            <p:cNvPr id="15" name="Circle: Hollow 14">
              <a:extLst>
                <a:ext uri="{FF2B5EF4-FFF2-40B4-BE49-F238E27FC236}">
                  <a16:creationId xmlns:a16="http://schemas.microsoft.com/office/drawing/2014/main" id="{8099BAE5-3B4F-43D3-A317-5CB3B0C5DA2D}"/>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id="{312B7ADE-5690-41B2-BB7B-667FC7D6F318}"/>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id="{571F35E1-5D3D-45A8-BA7A-C3A5048B9169}"/>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E9E90A69-89C0-40DA-BD5B-17803188DED7}"/>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11052234-3623-4086-9CD3-E26055957DEB}"/>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D20EBD9A-DD24-4B9F-93CA-171C3F11C8A3}"/>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99D69351-B843-498B-84A7-0C813EB201C9}"/>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EC3B53E-2257-46C7-AAAC-166BEB7F7324}"/>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52428B2-48BD-4F7D-9F76-6151D178242E}"/>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 name="Straight Connector 24">
            <a:extLst>
              <a:ext uri="{FF2B5EF4-FFF2-40B4-BE49-F238E27FC236}">
                <a16:creationId xmlns:a16="http://schemas.microsoft.com/office/drawing/2014/main" id="{66C81F88-1512-4475-9B9E-D85104882803}"/>
              </a:ext>
            </a:extLst>
          </p:cNvPr>
          <p:cNvCxnSpPr/>
          <p:nvPr/>
        </p:nvCxnSpPr>
        <p:spPr bwMode="auto">
          <a:xfrm>
            <a:off x="3511826" y="1050234"/>
            <a:ext cx="0" cy="5112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0943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3F022-DBD0-429A-A045-95ED0FE683C3}"/>
              </a:ext>
            </a:extLst>
          </p:cNvPr>
          <p:cNvSpPr txBox="1"/>
          <p:nvPr/>
        </p:nvSpPr>
        <p:spPr>
          <a:xfrm>
            <a:off x="437321" y="351166"/>
            <a:ext cx="4522392" cy="523220"/>
          </a:xfrm>
          <a:prstGeom prst="rect">
            <a:avLst/>
          </a:prstGeom>
          <a:noFill/>
        </p:spPr>
        <p:txBody>
          <a:bodyPr wrap="none" rtlCol="0">
            <a:spAutoFit/>
          </a:bodyPr>
          <a:lstStyle/>
          <a:p>
            <a:r>
              <a:rPr lang="en-IN" sz="2800" dirty="0">
                <a:latin typeface="Consolas" panose="020B0609020204030204" pitchFamily="49" charset="0"/>
                <a:cs typeface="Arial" panose="020B0604020202020204" pitchFamily="34" charset="0"/>
              </a:rPr>
              <a:t>Apache Kafka Use Cases</a:t>
            </a:r>
          </a:p>
        </p:txBody>
      </p:sp>
      <p:grpSp>
        <p:nvGrpSpPr>
          <p:cNvPr id="4" name="Group 3">
            <a:extLst>
              <a:ext uri="{FF2B5EF4-FFF2-40B4-BE49-F238E27FC236}">
                <a16:creationId xmlns:a16="http://schemas.microsoft.com/office/drawing/2014/main" id="{EA7B5109-BFD6-40EE-8FDD-48CF9F01E425}"/>
              </a:ext>
            </a:extLst>
          </p:cNvPr>
          <p:cNvGrpSpPr/>
          <p:nvPr/>
        </p:nvGrpSpPr>
        <p:grpSpPr>
          <a:xfrm>
            <a:off x="10991849" y="165101"/>
            <a:ext cx="561975" cy="895350"/>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67DCE4FC-603B-4732-9464-EF101A8D8269}"/>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C0410B0F-A0BD-4A02-B555-72F9574069CD}"/>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542923ED-4C9A-4471-A244-83531881E440}"/>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68641309-1A90-46DC-BAB2-A9FFC4A1FA7D}"/>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DD3B13BA-7454-4C12-B190-9D3418E1A11B}"/>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CE356B7B-2A8A-4EFF-B674-F417F6D5EFBB}"/>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A7342DF8-DC1C-4946-9CE5-9CEE41B35586}"/>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ED0AB92-3AA8-4449-97B9-AA955848C26C}"/>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6C151A9-DB9F-4737-BDCF-9C1B20490CF6}"/>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089B141E-B915-49EC-990A-70271439E7F4}"/>
              </a:ext>
            </a:extLst>
          </p:cNvPr>
          <p:cNvGrpSpPr/>
          <p:nvPr/>
        </p:nvGrpSpPr>
        <p:grpSpPr>
          <a:xfrm>
            <a:off x="856869" y="2196272"/>
            <a:ext cx="1458568" cy="2465455"/>
            <a:chOff x="1434905" y="305656"/>
            <a:chExt cx="1992234" cy="3269260"/>
          </a:xfrm>
          <a:solidFill>
            <a:schemeClr val="bg1">
              <a:lumMod val="75000"/>
            </a:schemeClr>
          </a:solidFill>
        </p:grpSpPr>
        <p:sp>
          <p:nvSpPr>
            <p:cNvPr id="15" name="Circle: Hollow 14">
              <a:extLst>
                <a:ext uri="{FF2B5EF4-FFF2-40B4-BE49-F238E27FC236}">
                  <a16:creationId xmlns:a16="http://schemas.microsoft.com/office/drawing/2014/main" id="{8099BAE5-3B4F-43D3-A317-5CB3B0C5DA2D}"/>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id="{312B7ADE-5690-41B2-BB7B-667FC7D6F318}"/>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id="{571F35E1-5D3D-45A8-BA7A-C3A5048B9169}"/>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E9E90A69-89C0-40DA-BD5B-17803188DED7}"/>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11052234-3623-4086-9CD3-E26055957DEB}"/>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D20EBD9A-DD24-4B9F-93CA-171C3F11C8A3}"/>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99D69351-B843-498B-84A7-0C813EB201C9}"/>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9EC3B53E-2257-46C7-AAAC-166BEB7F7324}"/>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B52428B2-48BD-4F7D-9F76-6151D178242E}"/>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 name="Straight Connector 24">
            <a:extLst>
              <a:ext uri="{FF2B5EF4-FFF2-40B4-BE49-F238E27FC236}">
                <a16:creationId xmlns:a16="http://schemas.microsoft.com/office/drawing/2014/main" id="{66C81F88-1512-4475-9B9E-D85104882803}"/>
              </a:ext>
            </a:extLst>
          </p:cNvPr>
          <p:cNvCxnSpPr/>
          <p:nvPr/>
        </p:nvCxnSpPr>
        <p:spPr bwMode="auto">
          <a:xfrm>
            <a:off x="2567446" y="1156367"/>
            <a:ext cx="0" cy="5112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Rounded Corners 25">
            <a:extLst>
              <a:ext uri="{FF2B5EF4-FFF2-40B4-BE49-F238E27FC236}">
                <a16:creationId xmlns:a16="http://schemas.microsoft.com/office/drawing/2014/main" id="{73C64DE5-26F1-4FE2-809E-F8758E3E2C86}"/>
              </a:ext>
            </a:extLst>
          </p:cNvPr>
          <p:cNvSpPr/>
          <p:nvPr/>
        </p:nvSpPr>
        <p:spPr bwMode="auto">
          <a:xfrm>
            <a:off x="3237875" y="2858427"/>
            <a:ext cx="7496447" cy="904647"/>
          </a:xfrm>
          <a:prstGeom prst="roundRect">
            <a:avLst/>
          </a:prstGeom>
          <a:noFill/>
          <a:ln w="9525" cap="flat" cmpd="sng" algn="ctr">
            <a:solidFill>
              <a:srgbClr val="FF3F3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grpSp>
        <p:nvGrpSpPr>
          <p:cNvPr id="27" name="Group 26">
            <a:extLst>
              <a:ext uri="{FF2B5EF4-FFF2-40B4-BE49-F238E27FC236}">
                <a16:creationId xmlns:a16="http://schemas.microsoft.com/office/drawing/2014/main" id="{97FA27FE-7F34-4C7F-ADF6-30DC6939F864}"/>
              </a:ext>
            </a:extLst>
          </p:cNvPr>
          <p:cNvGrpSpPr/>
          <p:nvPr/>
        </p:nvGrpSpPr>
        <p:grpSpPr>
          <a:xfrm>
            <a:off x="5859280" y="2973395"/>
            <a:ext cx="493582" cy="681637"/>
            <a:chOff x="1434905" y="305656"/>
            <a:chExt cx="1992234" cy="3269260"/>
          </a:xfrm>
          <a:solidFill>
            <a:schemeClr val="bg1">
              <a:lumMod val="75000"/>
            </a:schemeClr>
          </a:solidFill>
        </p:grpSpPr>
        <p:sp>
          <p:nvSpPr>
            <p:cNvPr id="28" name="Circle: Hollow 27">
              <a:extLst>
                <a:ext uri="{FF2B5EF4-FFF2-40B4-BE49-F238E27FC236}">
                  <a16:creationId xmlns:a16="http://schemas.microsoft.com/office/drawing/2014/main" id="{3E68EB65-2122-4176-8B34-3BEAC718C8DA}"/>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Circle: Hollow 28">
              <a:extLst>
                <a:ext uri="{FF2B5EF4-FFF2-40B4-BE49-F238E27FC236}">
                  <a16:creationId xmlns:a16="http://schemas.microsoft.com/office/drawing/2014/main" id="{C44A2D04-2F3A-447E-97AB-208D156A4928}"/>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Circle: Hollow 29">
              <a:extLst>
                <a:ext uri="{FF2B5EF4-FFF2-40B4-BE49-F238E27FC236}">
                  <a16:creationId xmlns:a16="http://schemas.microsoft.com/office/drawing/2014/main" id="{7407A882-6E95-48A3-9707-AB03908C752E}"/>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CED36A01-85F6-4AB7-AEFE-E454EDA096C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4C109C9E-AC01-48C3-BEC1-738567621DB0}"/>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Rectangle 32">
              <a:extLst>
                <a:ext uri="{FF2B5EF4-FFF2-40B4-BE49-F238E27FC236}">
                  <a16:creationId xmlns:a16="http://schemas.microsoft.com/office/drawing/2014/main" id="{A97ED34B-DC2F-4A67-97C5-44C40AAF3C59}"/>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C017203-B08E-403C-BDCD-932C506E89F4}"/>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FC683985-6BA3-4B37-81E3-6907A55C5930}"/>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5A056F06-30A8-4E29-BD35-2CA01B53AEA8}"/>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3" name="Picture 2" descr="Earth-animated-globe-clipart-free-images - ALSC Blog">
            <a:extLst>
              <a:ext uri="{FF2B5EF4-FFF2-40B4-BE49-F238E27FC236}">
                <a16:creationId xmlns:a16="http://schemas.microsoft.com/office/drawing/2014/main" id="{FBC78663-7C9F-41BB-A6F0-071452F14B3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823518" y="1316005"/>
            <a:ext cx="505979" cy="53139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88E117CA-7697-47F5-9BC4-06BCF0DC353E}"/>
              </a:ext>
            </a:extLst>
          </p:cNvPr>
          <p:cNvSpPr txBox="1"/>
          <p:nvPr/>
        </p:nvSpPr>
        <p:spPr>
          <a:xfrm>
            <a:off x="3457719" y="896934"/>
            <a:ext cx="1442190" cy="276999"/>
          </a:xfrm>
          <a:prstGeom prst="rect">
            <a:avLst/>
          </a:prstGeom>
          <a:noFill/>
        </p:spPr>
        <p:txBody>
          <a:bodyPr wrap="none" rtlCol="0">
            <a:spAutoFit/>
          </a:bodyPr>
          <a:lstStyle/>
          <a:p>
            <a:r>
              <a:rPr lang="en-IN" sz="1200" dirty="0"/>
              <a:t>Tracking activity</a:t>
            </a:r>
          </a:p>
        </p:txBody>
      </p:sp>
      <p:cxnSp>
        <p:nvCxnSpPr>
          <p:cNvPr id="46" name="Straight Arrow Connector 45">
            <a:extLst>
              <a:ext uri="{FF2B5EF4-FFF2-40B4-BE49-F238E27FC236}">
                <a16:creationId xmlns:a16="http://schemas.microsoft.com/office/drawing/2014/main" id="{9586BEF8-C1CA-47FE-88B0-E9540333DC33}"/>
              </a:ext>
            </a:extLst>
          </p:cNvPr>
          <p:cNvCxnSpPr>
            <a:cxnSpLocks/>
          </p:cNvCxnSpPr>
          <p:nvPr/>
        </p:nvCxnSpPr>
        <p:spPr bwMode="auto">
          <a:xfrm>
            <a:off x="4089928" y="2196272"/>
            <a:ext cx="0" cy="6621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Group 52">
            <a:extLst>
              <a:ext uri="{FF2B5EF4-FFF2-40B4-BE49-F238E27FC236}">
                <a16:creationId xmlns:a16="http://schemas.microsoft.com/office/drawing/2014/main" id="{D144E95A-5E7A-4A75-B3C9-77B3DC4C9CA2}"/>
              </a:ext>
            </a:extLst>
          </p:cNvPr>
          <p:cNvGrpSpPr/>
          <p:nvPr/>
        </p:nvGrpSpPr>
        <p:grpSpPr>
          <a:xfrm>
            <a:off x="3459224" y="1147824"/>
            <a:ext cx="1348319" cy="1049018"/>
            <a:chOff x="4966302" y="389743"/>
            <a:chExt cx="1348319" cy="1049018"/>
          </a:xfrm>
          <a:solidFill>
            <a:schemeClr val="accent2">
              <a:lumMod val="60000"/>
              <a:lumOff val="40000"/>
            </a:schemeClr>
          </a:solidFill>
        </p:grpSpPr>
        <p:sp>
          <p:nvSpPr>
            <p:cNvPr id="54" name="Freeform: Shape 53">
              <a:extLst>
                <a:ext uri="{FF2B5EF4-FFF2-40B4-BE49-F238E27FC236}">
                  <a16:creationId xmlns:a16="http://schemas.microsoft.com/office/drawing/2014/main" id="{0CEBF55C-7EFB-4B43-8BF8-7D69D1F67D81}"/>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55" name="Straight Connector 54">
              <a:extLst>
                <a:ext uri="{FF2B5EF4-FFF2-40B4-BE49-F238E27FC236}">
                  <a16:creationId xmlns:a16="http://schemas.microsoft.com/office/drawing/2014/main" id="{288EC85F-163D-4F90-B88E-27EA5AD9A5FD}"/>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629A8A-F2EF-440D-B19A-408224597870}"/>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1F7172A-9E94-4E3F-B1FA-1F85C466F4BB}"/>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6C76AF4B-30A2-40F7-AF19-69AD4B1FB9FA}"/>
              </a:ext>
            </a:extLst>
          </p:cNvPr>
          <p:cNvGrpSpPr/>
          <p:nvPr/>
        </p:nvGrpSpPr>
        <p:grpSpPr>
          <a:xfrm>
            <a:off x="5201592" y="1156367"/>
            <a:ext cx="1348319" cy="1049018"/>
            <a:chOff x="4966302" y="389743"/>
            <a:chExt cx="1348319" cy="1049018"/>
          </a:xfrm>
          <a:solidFill>
            <a:schemeClr val="accent2">
              <a:lumMod val="60000"/>
              <a:lumOff val="40000"/>
            </a:schemeClr>
          </a:solidFill>
        </p:grpSpPr>
        <p:sp>
          <p:nvSpPr>
            <p:cNvPr id="59" name="Freeform: Shape 58">
              <a:extLst>
                <a:ext uri="{FF2B5EF4-FFF2-40B4-BE49-F238E27FC236}">
                  <a16:creationId xmlns:a16="http://schemas.microsoft.com/office/drawing/2014/main" id="{52B62506-7A5A-4261-BF4E-6E129F53CABC}"/>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0" name="Straight Connector 59">
              <a:extLst>
                <a:ext uri="{FF2B5EF4-FFF2-40B4-BE49-F238E27FC236}">
                  <a16:creationId xmlns:a16="http://schemas.microsoft.com/office/drawing/2014/main" id="{2D3E370D-440B-4857-9E27-E10C710BF57C}"/>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4297759-1397-4EA9-86DA-FC9A886BE6E5}"/>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87576FF-A23C-4AA6-A5E8-EF5EA2B645E2}"/>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63" name="Picture 62">
            <a:extLst>
              <a:ext uri="{FF2B5EF4-FFF2-40B4-BE49-F238E27FC236}">
                <a16:creationId xmlns:a16="http://schemas.microsoft.com/office/drawing/2014/main" id="{03022C7B-4427-409E-B08C-E90883B58E4B}"/>
              </a:ext>
            </a:extLst>
          </p:cNvPr>
          <p:cNvPicPr>
            <a:picLocks noChangeAspect="1"/>
          </p:cNvPicPr>
          <p:nvPr/>
        </p:nvPicPr>
        <p:blipFill>
          <a:blip r:embed="rId3"/>
          <a:stretch>
            <a:fillRect/>
          </a:stretch>
        </p:blipFill>
        <p:spPr>
          <a:xfrm>
            <a:off x="5414515" y="1263262"/>
            <a:ext cx="922472" cy="627532"/>
          </a:xfrm>
          <a:prstGeom prst="rect">
            <a:avLst/>
          </a:prstGeom>
        </p:spPr>
      </p:pic>
      <p:sp>
        <p:nvSpPr>
          <p:cNvPr id="64" name="TextBox 63">
            <a:extLst>
              <a:ext uri="{FF2B5EF4-FFF2-40B4-BE49-F238E27FC236}">
                <a16:creationId xmlns:a16="http://schemas.microsoft.com/office/drawing/2014/main" id="{DB8FEE56-7ECE-40F2-9FED-8C32DD2E2CD1}"/>
              </a:ext>
            </a:extLst>
          </p:cNvPr>
          <p:cNvSpPr txBox="1"/>
          <p:nvPr/>
        </p:nvSpPr>
        <p:spPr>
          <a:xfrm>
            <a:off x="5339536" y="888583"/>
            <a:ext cx="1021433" cy="276999"/>
          </a:xfrm>
          <a:prstGeom prst="rect">
            <a:avLst/>
          </a:prstGeom>
          <a:noFill/>
        </p:spPr>
        <p:txBody>
          <a:bodyPr wrap="none" rtlCol="0">
            <a:spAutoFit/>
          </a:bodyPr>
          <a:lstStyle/>
          <a:p>
            <a:r>
              <a:rPr lang="en-IN" sz="1200" dirty="0"/>
              <a:t>monitoring</a:t>
            </a:r>
          </a:p>
        </p:txBody>
      </p:sp>
      <p:cxnSp>
        <p:nvCxnSpPr>
          <p:cNvPr id="66" name="Straight Arrow Connector 65">
            <a:extLst>
              <a:ext uri="{FF2B5EF4-FFF2-40B4-BE49-F238E27FC236}">
                <a16:creationId xmlns:a16="http://schemas.microsoft.com/office/drawing/2014/main" id="{697C4F6B-0636-487D-B480-906207DE156E}"/>
              </a:ext>
            </a:extLst>
          </p:cNvPr>
          <p:cNvCxnSpPr/>
          <p:nvPr/>
        </p:nvCxnSpPr>
        <p:spPr bwMode="auto">
          <a:xfrm>
            <a:off x="5828232" y="2273181"/>
            <a:ext cx="0" cy="585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8" name="Picture 67">
            <a:extLst>
              <a:ext uri="{FF2B5EF4-FFF2-40B4-BE49-F238E27FC236}">
                <a16:creationId xmlns:a16="http://schemas.microsoft.com/office/drawing/2014/main" id="{277E5C65-752E-4AF3-9F2C-91BCFE03651E}"/>
              </a:ext>
            </a:extLst>
          </p:cNvPr>
          <p:cNvPicPr>
            <a:picLocks noChangeAspect="1"/>
          </p:cNvPicPr>
          <p:nvPr/>
        </p:nvPicPr>
        <p:blipFill>
          <a:blip r:embed="rId4"/>
          <a:stretch>
            <a:fillRect/>
          </a:stretch>
        </p:blipFill>
        <p:spPr>
          <a:xfrm>
            <a:off x="7267331" y="1278381"/>
            <a:ext cx="537241" cy="543380"/>
          </a:xfrm>
          <a:prstGeom prst="rect">
            <a:avLst/>
          </a:prstGeom>
        </p:spPr>
      </p:pic>
      <p:grpSp>
        <p:nvGrpSpPr>
          <p:cNvPr id="69" name="Group 68">
            <a:extLst>
              <a:ext uri="{FF2B5EF4-FFF2-40B4-BE49-F238E27FC236}">
                <a16:creationId xmlns:a16="http://schemas.microsoft.com/office/drawing/2014/main" id="{3B536FD8-FA50-437B-9994-15758B2BE9C1}"/>
              </a:ext>
            </a:extLst>
          </p:cNvPr>
          <p:cNvGrpSpPr/>
          <p:nvPr/>
        </p:nvGrpSpPr>
        <p:grpSpPr>
          <a:xfrm>
            <a:off x="6891802" y="1126122"/>
            <a:ext cx="1348319" cy="1049018"/>
            <a:chOff x="4966302" y="389743"/>
            <a:chExt cx="1348319" cy="1049018"/>
          </a:xfrm>
          <a:solidFill>
            <a:schemeClr val="accent2">
              <a:lumMod val="60000"/>
              <a:lumOff val="40000"/>
            </a:schemeClr>
          </a:solidFill>
        </p:grpSpPr>
        <p:sp>
          <p:nvSpPr>
            <p:cNvPr id="70" name="Freeform: Shape 69">
              <a:extLst>
                <a:ext uri="{FF2B5EF4-FFF2-40B4-BE49-F238E27FC236}">
                  <a16:creationId xmlns:a16="http://schemas.microsoft.com/office/drawing/2014/main" id="{B1D792A0-8492-4542-8A10-426B3748E1A8}"/>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71" name="Straight Connector 70">
              <a:extLst>
                <a:ext uri="{FF2B5EF4-FFF2-40B4-BE49-F238E27FC236}">
                  <a16:creationId xmlns:a16="http://schemas.microsoft.com/office/drawing/2014/main" id="{08BAF597-6F28-409D-A577-5C376774C06B}"/>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E8A3102-ADA3-421F-8FA4-EF741DD9F92D}"/>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C5A1A5A-FC73-4C24-855A-91AC62C42E68}"/>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565451E2-EABD-449E-B2E2-18E7860FA40D}"/>
              </a:ext>
            </a:extLst>
          </p:cNvPr>
          <p:cNvSpPr txBox="1"/>
          <p:nvPr/>
        </p:nvSpPr>
        <p:spPr>
          <a:xfrm>
            <a:off x="6349541" y="3084906"/>
            <a:ext cx="1756891" cy="369332"/>
          </a:xfrm>
          <a:prstGeom prst="rect">
            <a:avLst/>
          </a:prstGeom>
          <a:noFill/>
        </p:spPr>
        <p:txBody>
          <a:bodyPr wrap="none" rtlCol="0">
            <a:spAutoFit/>
          </a:bodyPr>
          <a:lstStyle/>
          <a:p>
            <a:r>
              <a:rPr lang="en-IN" dirty="0"/>
              <a:t>Apache Kafka</a:t>
            </a:r>
          </a:p>
        </p:txBody>
      </p:sp>
      <p:sp>
        <p:nvSpPr>
          <p:cNvPr id="75" name="TextBox 74">
            <a:extLst>
              <a:ext uri="{FF2B5EF4-FFF2-40B4-BE49-F238E27FC236}">
                <a16:creationId xmlns:a16="http://schemas.microsoft.com/office/drawing/2014/main" id="{E18C2A13-3290-450B-9F5E-0EFF16D19CFB}"/>
              </a:ext>
            </a:extLst>
          </p:cNvPr>
          <p:cNvSpPr txBox="1"/>
          <p:nvPr/>
        </p:nvSpPr>
        <p:spPr>
          <a:xfrm>
            <a:off x="7003332" y="858021"/>
            <a:ext cx="1236236" cy="276999"/>
          </a:xfrm>
          <a:prstGeom prst="rect">
            <a:avLst/>
          </a:prstGeom>
          <a:noFill/>
        </p:spPr>
        <p:txBody>
          <a:bodyPr wrap="none" rtlCol="0">
            <a:spAutoFit/>
          </a:bodyPr>
          <a:lstStyle/>
          <a:p>
            <a:r>
              <a:rPr lang="en-IN" sz="1200" dirty="0"/>
              <a:t>microservices</a:t>
            </a:r>
          </a:p>
        </p:txBody>
      </p:sp>
      <p:cxnSp>
        <p:nvCxnSpPr>
          <p:cNvPr id="77" name="Straight Arrow Connector 76">
            <a:extLst>
              <a:ext uri="{FF2B5EF4-FFF2-40B4-BE49-F238E27FC236}">
                <a16:creationId xmlns:a16="http://schemas.microsoft.com/office/drawing/2014/main" id="{94073112-6F25-41F5-8DD2-19F550836841}"/>
              </a:ext>
            </a:extLst>
          </p:cNvPr>
          <p:cNvCxnSpPr/>
          <p:nvPr/>
        </p:nvCxnSpPr>
        <p:spPr bwMode="auto">
          <a:xfrm>
            <a:off x="7551633" y="2205385"/>
            <a:ext cx="14328" cy="6530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8" name="Group 77">
            <a:extLst>
              <a:ext uri="{FF2B5EF4-FFF2-40B4-BE49-F238E27FC236}">
                <a16:creationId xmlns:a16="http://schemas.microsoft.com/office/drawing/2014/main" id="{D70A8BAF-80B4-4FE8-A953-CFFF7FED3F4A}"/>
              </a:ext>
            </a:extLst>
          </p:cNvPr>
          <p:cNvGrpSpPr/>
          <p:nvPr/>
        </p:nvGrpSpPr>
        <p:grpSpPr>
          <a:xfrm>
            <a:off x="8550132" y="1140078"/>
            <a:ext cx="1348319" cy="1049018"/>
            <a:chOff x="4966302" y="389743"/>
            <a:chExt cx="1348319" cy="1049018"/>
          </a:xfrm>
          <a:solidFill>
            <a:schemeClr val="accent2">
              <a:lumMod val="60000"/>
              <a:lumOff val="40000"/>
            </a:schemeClr>
          </a:solidFill>
        </p:grpSpPr>
        <p:sp>
          <p:nvSpPr>
            <p:cNvPr id="79" name="Freeform: Shape 78">
              <a:extLst>
                <a:ext uri="{FF2B5EF4-FFF2-40B4-BE49-F238E27FC236}">
                  <a16:creationId xmlns:a16="http://schemas.microsoft.com/office/drawing/2014/main" id="{54B5FFE2-AC78-4ECA-87F3-BE1EC18319A1}"/>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80" name="Straight Connector 79">
              <a:extLst>
                <a:ext uri="{FF2B5EF4-FFF2-40B4-BE49-F238E27FC236}">
                  <a16:creationId xmlns:a16="http://schemas.microsoft.com/office/drawing/2014/main" id="{869175B3-125D-47C9-B4C7-8D6F894C7306}"/>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7007F9D-3A2D-47D5-85E8-6054E1A60694}"/>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38831C5-BAE0-4EF2-9524-3CBEC0C4F402}"/>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B8420DE0-5984-4DE9-8992-C9E3B461C040}"/>
              </a:ext>
            </a:extLst>
          </p:cNvPr>
          <p:cNvCxnSpPr/>
          <p:nvPr/>
        </p:nvCxnSpPr>
        <p:spPr bwMode="auto">
          <a:xfrm flipH="1">
            <a:off x="9209963" y="2205385"/>
            <a:ext cx="14328" cy="65304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88">
            <a:extLst>
              <a:ext uri="{FF2B5EF4-FFF2-40B4-BE49-F238E27FC236}">
                <a16:creationId xmlns:a16="http://schemas.microsoft.com/office/drawing/2014/main" id="{2FE97D88-31C3-46BD-A554-56A51891A51E}"/>
              </a:ext>
            </a:extLst>
          </p:cNvPr>
          <p:cNvSpPr txBox="1"/>
          <p:nvPr/>
        </p:nvSpPr>
        <p:spPr>
          <a:xfrm>
            <a:off x="8495132" y="830138"/>
            <a:ext cx="1394934" cy="276999"/>
          </a:xfrm>
          <a:prstGeom prst="rect">
            <a:avLst/>
          </a:prstGeom>
          <a:noFill/>
        </p:spPr>
        <p:txBody>
          <a:bodyPr wrap="none" rtlCol="0">
            <a:spAutoFit/>
          </a:bodyPr>
          <a:lstStyle/>
          <a:p>
            <a:r>
              <a:rPr lang="en-IN" sz="1200" dirty="0"/>
              <a:t>log aggregation</a:t>
            </a:r>
          </a:p>
        </p:txBody>
      </p:sp>
      <p:sp>
        <p:nvSpPr>
          <p:cNvPr id="95" name="Frame 94">
            <a:extLst>
              <a:ext uri="{FF2B5EF4-FFF2-40B4-BE49-F238E27FC236}">
                <a16:creationId xmlns:a16="http://schemas.microsoft.com/office/drawing/2014/main" id="{0D50BAA2-E273-4C47-B40C-E7364C6C6DD5}"/>
              </a:ext>
            </a:extLst>
          </p:cNvPr>
          <p:cNvSpPr/>
          <p:nvPr/>
        </p:nvSpPr>
        <p:spPr bwMode="auto">
          <a:xfrm>
            <a:off x="3541138" y="4330649"/>
            <a:ext cx="1235437" cy="810284"/>
          </a:xfrm>
          <a:prstGeom prst="frame">
            <a:avLst/>
          </a:prstGeom>
          <a:solidFill>
            <a:srgbClr val="FF3F3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96" name="Frame 95">
            <a:extLst>
              <a:ext uri="{FF2B5EF4-FFF2-40B4-BE49-F238E27FC236}">
                <a16:creationId xmlns:a16="http://schemas.microsoft.com/office/drawing/2014/main" id="{73F2EC7B-E0BA-49FF-A6F6-28A652FB89B5}"/>
              </a:ext>
            </a:extLst>
          </p:cNvPr>
          <p:cNvSpPr/>
          <p:nvPr/>
        </p:nvSpPr>
        <p:spPr bwMode="auto">
          <a:xfrm>
            <a:off x="5201592" y="4330649"/>
            <a:ext cx="1235437" cy="810284"/>
          </a:xfrm>
          <a:prstGeom prst="frame">
            <a:avLst/>
          </a:prstGeom>
          <a:solidFill>
            <a:srgbClr val="FF3F3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97" name="Frame 96">
            <a:extLst>
              <a:ext uri="{FF2B5EF4-FFF2-40B4-BE49-F238E27FC236}">
                <a16:creationId xmlns:a16="http://schemas.microsoft.com/office/drawing/2014/main" id="{A98BF81A-3517-47F3-8BEA-7B0611096F3D}"/>
              </a:ext>
            </a:extLst>
          </p:cNvPr>
          <p:cNvSpPr/>
          <p:nvPr/>
        </p:nvSpPr>
        <p:spPr bwMode="auto">
          <a:xfrm>
            <a:off x="7060548" y="4330649"/>
            <a:ext cx="1235437" cy="810284"/>
          </a:xfrm>
          <a:prstGeom prst="frame">
            <a:avLst/>
          </a:prstGeom>
          <a:solidFill>
            <a:srgbClr val="FF3F3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98" name="Frame 97">
            <a:extLst>
              <a:ext uri="{FF2B5EF4-FFF2-40B4-BE49-F238E27FC236}">
                <a16:creationId xmlns:a16="http://schemas.microsoft.com/office/drawing/2014/main" id="{4E08D30B-ED49-419A-94C7-A20E289CFD6E}"/>
              </a:ext>
            </a:extLst>
          </p:cNvPr>
          <p:cNvSpPr/>
          <p:nvPr/>
        </p:nvSpPr>
        <p:spPr bwMode="auto">
          <a:xfrm>
            <a:off x="8919504" y="4330649"/>
            <a:ext cx="1235437" cy="810284"/>
          </a:xfrm>
          <a:prstGeom prst="frame">
            <a:avLst/>
          </a:prstGeom>
          <a:solidFill>
            <a:srgbClr val="FF3F3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99" name="TextBox 98">
            <a:extLst>
              <a:ext uri="{FF2B5EF4-FFF2-40B4-BE49-F238E27FC236}">
                <a16:creationId xmlns:a16="http://schemas.microsoft.com/office/drawing/2014/main" id="{331B7BFD-4079-460F-A6BD-C4396D15D08E}"/>
              </a:ext>
            </a:extLst>
          </p:cNvPr>
          <p:cNvSpPr txBox="1"/>
          <p:nvPr/>
        </p:nvSpPr>
        <p:spPr>
          <a:xfrm>
            <a:off x="3673707" y="4673118"/>
            <a:ext cx="1010213" cy="276999"/>
          </a:xfrm>
          <a:prstGeom prst="rect">
            <a:avLst/>
          </a:prstGeom>
          <a:noFill/>
        </p:spPr>
        <p:txBody>
          <a:bodyPr wrap="none" rtlCol="0">
            <a:spAutoFit/>
          </a:bodyPr>
          <a:lstStyle/>
          <a:p>
            <a:r>
              <a:rPr lang="en-IN" sz="1200" dirty="0"/>
              <a:t>messaging</a:t>
            </a:r>
          </a:p>
        </p:txBody>
      </p:sp>
      <p:sp>
        <p:nvSpPr>
          <p:cNvPr id="101" name="TextBox 100">
            <a:extLst>
              <a:ext uri="{FF2B5EF4-FFF2-40B4-BE49-F238E27FC236}">
                <a16:creationId xmlns:a16="http://schemas.microsoft.com/office/drawing/2014/main" id="{601E7063-501C-4CD9-9610-A28440A92ACE}"/>
              </a:ext>
            </a:extLst>
          </p:cNvPr>
          <p:cNvSpPr txBox="1"/>
          <p:nvPr/>
        </p:nvSpPr>
        <p:spPr>
          <a:xfrm>
            <a:off x="5394291" y="4542921"/>
            <a:ext cx="827406" cy="461665"/>
          </a:xfrm>
          <a:prstGeom prst="rect">
            <a:avLst/>
          </a:prstGeom>
          <a:noFill/>
        </p:spPr>
        <p:txBody>
          <a:bodyPr wrap="none" rtlCol="0">
            <a:spAutoFit/>
          </a:bodyPr>
          <a:lstStyle/>
          <a:p>
            <a:r>
              <a:rPr lang="en-IN" sz="1200" dirty="0"/>
              <a:t>Vehicle </a:t>
            </a:r>
          </a:p>
          <a:p>
            <a:r>
              <a:rPr lang="en-IN" sz="1200" dirty="0"/>
              <a:t>Tracking</a:t>
            </a:r>
          </a:p>
        </p:txBody>
      </p:sp>
      <p:sp>
        <p:nvSpPr>
          <p:cNvPr id="102" name="TextBox 101">
            <a:extLst>
              <a:ext uri="{FF2B5EF4-FFF2-40B4-BE49-F238E27FC236}">
                <a16:creationId xmlns:a16="http://schemas.microsoft.com/office/drawing/2014/main" id="{CCFE96A9-FFDC-41BF-8ED8-5EDFACC732F3}"/>
              </a:ext>
            </a:extLst>
          </p:cNvPr>
          <p:cNvSpPr txBox="1"/>
          <p:nvPr/>
        </p:nvSpPr>
        <p:spPr>
          <a:xfrm>
            <a:off x="7246897" y="4567140"/>
            <a:ext cx="862737" cy="461665"/>
          </a:xfrm>
          <a:prstGeom prst="rect">
            <a:avLst/>
          </a:prstGeom>
          <a:noFill/>
        </p:spPr>
        <p:txBody>
          <a:bodyPr wrap="none" rtlCol="0">
            <a:spAutoFit/>
          </a:bodyPr>
          <a:lstStyle/>
          <a:p>
            <a:r>
              <a:rPr lang="en-IN" sz="1200" dirty="0"/>
              <a:t>Event </a:t>
            </a:r>
          </a:p>
          <a:p>
            <a:r>
              <a:rPr lang="en-IN" sz="1200" dirty="0"/>
              <a:t>Sourcing</a:t>
            </a:r>
          </a:p>
        </p:txBody>
      </p:sp>
      <p:sp>
        <p:nvSpPr>
          <p:cNvPr id="103" name="TextBox 102">
            <a:extLst>
              <a:ext uri="{FF2B5EF4-FFF2-40B4-BE49-F238E27FC236}">
                <a16:creationId xmlns:a16="http://schemas.microsoft.com/office/drawing/2014/main" id="{D6562A6D-B880-4EA0-8B1A-F6786344E7B7}"/>
              </a:ext>
            </a:extLst>
          </p:cNvPr>
          <p:cNvSpPr txBox="1"/>
          <p:nvPr/>
        </p:nvSpPr>
        <p:spPr>
          <a:xfrm>
            <a:off x="9140915" y="4542921"/>
            <a:ext cx="771365" cy="461665"/>
          </a:xfrm>
          <a:prstGeom prst="rect">
            <a:avLst/>
          </a:prstGeom>
          <a:noFill/>
        </p:spPr>
        <p:txBody>
          <a:bodyPr wrap="none" rtlCol="0">
            <a:spAutoFit/>
          </a:bodyPr>
          <a:lstStyle/>
          <a:p>
            <a:r>
              <a:rPr lang="en-IN" sz="1200" dirty="0"/>
              <a:t>Hadoop</a:t>
            </a:r>
          </a:p>
          <a:p>
            <a:r>
              <a:rPr lang="en-IN" sz="1200" dirty="0"/>
              <a:t>spark</a:t>
            </a:r>
          </a:p>
        </p:txBody>
      </p:sp>
      <p:cxnSp>
        <p:nvCxnSpPr>
          <p:cNvPr id="105" name="Straight Arrow Connector 104">
            <a:extLst>
              <a:ext uri="{FF2B5EF4-FFF2-40B4-BE49-F238E27FC236}">
                <a16:creationId xmlns:a16="http://schemas.microsoft.com/office/drawing/2014/main" id="{451FAA53-C3B1-49ED-B43A-2FD8338B1C6D}"/>
              </a:ext>
            </a:extLst>
          </p:cNvPr>
          <p:cNvCxnSpPr>
            <a:stCxn id="95" idx="0"/>
          </p:cNvCxnSpPr>
          <p:nvPr/>
        </p:nvCxnSpPr>
        <p:spPr bwMode="auto">
          <a:xfrm flipH="1" flipV="1">
            <a:off x="4158856" y="3763074"/>
            <a:ext cx="1" cy="5675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B6AADB0D-A858-4B11-8E62-D1EE84D35079}"/>
              </a:ext>
            </a:extLst>
          </p:cNvPr>
          <p:cNvCxnSpPr>
            <a:stCxn id="96" idx="0"/>
          </p:cNvCxnSpPr>
          <p:nvPr/>
        </p:nvCxnSpPr>
        <p:spPr bwMode="auto">
          <a:xfrm flipH="1" flipV="1">
            <a:off x="5807994" y="3757522"/>
            <a:ext cx="11317" cy="573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Arrow Connector 107">
            <a:extLst>
              <a:ext uri="{FF2B5EF4-FFF2-40B4-BE49-F238E27FC236}">
                <a16:creationId xmlns:a16="http://schemas.microsoft.com/office/drawing/2014/main" id="{483D169D-A869-42B4-834E-E51DC18175B8}"/>
              </a:ext>
            </a:extLst>
          </p:cNvPr>
          <p:cNvCxnSpPr/>
          <p:nvPr/>
        </p:nvCxnSpPr>
        <p:spPr bwMode="auto">
          <a:xfrm flipH="1" flipV="1">
            <a:off x="7621450" y="3756863"/>
            <a:ext cx="11317" cy="573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Arrow Connector 108">
            <a:extLst>
              <a:ext uri="{FF2B5EF4-FFF2-40B4-BE49-F238E27FC236}">
                <a16:creationId xmlns:a16="http://schemas.microsoft.com/office/drawing/2014/main" id="{945BAF0E-85DA-4FF8-B464-C3920324ADBB}"/>
              </a:ext>
            </a:extLst>
          </p:cNvPr>
          <p:cNvCxnSpPr/>
          <p:nvPr/>
        </p:nvCxnSpPr>
        <p:spPr bwMode="auto">
          <a:xfrm flipH="1" flipV="1">
            <a:off x="9537222" y="3775193"/>
            <a:ext cx="11317" cy="5731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a:extLst>
              <a:ext uri="{FF2B5EF4-FFF2-40B4-BE49-F238E27FC236}">
                <a16:creationId xmlns:a16="http://schemas.microsoft.com/office/drawing/2014/main" id="{67716004-A297-42A1-B62A-ECBF07F4FBC7}"/>
              </a:ext>
            </a:extLst>
          </p:cNvPr>
          <p:cNvSpPr txBox="1"/>
          <p:nvPr/>
        </p:nvSpPr>
        <p:spPr>
          <a:xfrm>
            <a:off x="8710952" y="5562449"/>
            <a:ext cx="2726387" cy="369332"/>
          </a:xfrm>
          <a:prstGeom prst="rect">
            <a:avLst/>
          </a:prstGeom>
          <a:noFill/>
        </p:spPr>
        <p:txBody>
          <a:bodyPr wrap="none" rtlCol="0">
            <a:spAutoFit/>
          </a:bodyPr>
          <a:lstStyle/>
          <a:p>
            <a:r>
              <a:rPr lang="en-IN" dirty="0"/>
              <a:t>… and many more …..</a:t>
            </a:r>
          </a:p>
        </p:txBody>
      </p:sp>
    </p:spTree>
    <p:extLst>
      <p:ext uri="{BB962C8B-B14F-4D97-AF65-F5344CB8AC3E}">
        <p14:creationId xmlns:p14="http://schemas.microsoft.com/office/powerpoint/2010/main" val="1498197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4259266" y="1099860"/>
            <a:ext cx="6407708" cy="5012773"/>
          </a:xfrm>
        </p:spPr>
        <p:txBody>
          <a:bodyPr/>
          <a:lstStyle/>
          <a:p>
            <a:pPr marL="0" indent="0">
              <a:spcBef>
                <a:spcPts val="600"/>
              </a:spcBef>
              <a:spcAft>
                <a:spcPts val="600"/>
              </a:spcAft>
              <a:buNone/>
            </a:pPr>
            <a:r>
              <a:rPr lang="en-IN" dirty="0"/>
              <a:t>Topic</a:t>
            </a:r>
          </a:p>
          <a:p>
            <a:pPr marL="0" indent="0">
              <a:spcBef>
                <a:spcPts val="600"/>
              </a:spcBef>
              <a:spcAft>
                <a:spcPts val="600"/>
              </a:spcAft>
              <a:buNone/>
            </a:pPr>
            <a:r>
              <a:rPr lang="en-IN" dirty="0"/>
              <a:t>Topic Partitions</a:t>
            </a:r>
          </a:p>
          <a:p>
            <a:pPr marL="0" indent="0">
              <a:spcBef>
                <a:spcPts val="600"/>
              </a:spcBef>
              <a:spcAft>
                <a:spcPts val="600"/>
              </a:spcAft>
              <a:buNone/>
            </a:pPr>
            <a:r>
              <a:rPr lang="en-IN" dirty="0"/>
              <a:t>Message Offset</a:t>
            </a:r>
          </a:p>
          <a:p>
            <a:pPr marL="0" indent="0">
              <a:spcBef>
                <a:spcPts val="600"/>
              </a:spcBef>
              <a:spcAft>
                <a:spcPts val="600"/>
              </a:spcAft>
              <a:buNone/>
            </a:pPr>
            <a:r>
              <a:rPr lang="en-IN" dirty="0"/>
              <a:t>Broker</a:t>
            </a:r>
          </a:p>
          <a:p>
            <a:pPr marL="0" indent="0">
              <a:spcBef>
                <a:spcPts val="600"/>
              </a:spcBef>
              <a:spcAft>
                <a:spcPts val="600"/>
              </a:spcAft>
              <a:buNone/>
            </a:pPr>
            <a:r>
              <a:rPr lang="en-IN"/>
              <a:t>Topic Replication</a:t>
            </a:r>
          </a:p>
          <a:p>
            <a:pPr marL="0" indent="0">
              <a:spcBef>
                <a:spcPts val="600"/>
              </a:spcBef>
              <a:spcAft>
                <a:spcPts val="600"/>
              </a:spcAft>
              <a:buNone/>
            </a:pPr>
            <a:r>
              <a:rPr lang="en-IN"/>
              <a:t>Producer</a:t>
            </a:r>
            <a:endParaRPr lang="en-IN" dirty="0"/>
          </a:p>
          <a:p>
            <a:pPr marL="0" indent="0">
              <a:spcBef>
                <a:spcPts val="600"/>
              </a:spcBef>
              <a:spcAft>
                <a:spcPts val="600"/>
              </a:spcAft>
              <a:buNone/>
            </a:pPr>
            <a:r>
              <a:rPr lang="en-IN" dirty="0"/>
              <a:t>Consumer</a:t>
            </a:r>
          </a:p>
          <a:p>
            <a:pPr marL="0" indent="0">
              <a:spcBef>
                <a:spcPts val="600"/>
              </a:spcBef>
              <a:spcAft>
                <a:spcPts val="600"/>
              </a:spcAft>
              <a:buNone/>
            </a:pPr>
            <a:r>
              <a:rPr lang="en-IN" dirty="0"/>
              <a:t>Consumer Group</a:t>
            </a:r>
          </a:p>
          <a:p>
            <a:pPr marL="0" indent="0">
              <a:spcBef>
                <a:spcPts val="600"/>
              </a:spcBef>
              <a:spcAft>
                <a:spcPts val="600"/>
              </a:spcAft>
              <a:buNone/>
            </a:pPr>
            <a:r>
              <a:rPr lang="en-IN" dirty="0"/>
              <a:t>Zookeeper</a:t>
            </a:r>
          </a:p>
        </p:txBody>
      </p:sp>
      <p:sp>
        <p:nvSpPr>
          <p:cNvPr id="3" name="TextBox 2">
            <a:extLst>
              <a:ext uri="{FF2B5EF4-FFF2-40B4-BE49-F238E27FC236}">
                <a16:creationId xmlns:a16="http://schemas.microsoft.com/office/drawing/2014/main" id="{E7D9993C-EE20-4494-92FD-1262FE3D7E44}"/>
              </a:ext>
            </a:extLst>
          </p:cNvPr>
          <p:cNvSpPr txBox="1"/>
          <p:nvPr/>
        </p:nvSpPr>
        <p:spPr>
          <a:xfrm>
            <a:off x="437321" y="351166"/>
            <a:ext cx="10447004"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Kafka Concepts</a:t>
            </a:r>
          </a:p>
        </p:txBody>
      </p:sp>
      <p:grpSp>
        <p:nvGrpSpPr>
          <p:cNvPr id="4" name="Group 3">
            <a:extLst>
              <a:ext uri="{FF2B5EF4-FFF2-40B4-BE49-F238E27FC236}">
                <a16:creationId xmlns:a16="http://schemas.microsoft.com/office/drawing/2014/main" id="{91800B6C-345F-409A-813A-DD19F8F5806B}"/>
              </a:ext>
            </a:extLst>
          </p:cNvPr>
          <p:cNvGrpSpPr/>
          <p:nvPr/>
        </p:nvGrpSpPr>
        <p:grpSpPr>
          <a:xfrm>
            <a:off x="10991849" y="165101"/>
            <a:ext cx="561975" cy="895350"/>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7C492814-FAC0-478F-BEA1-6305CFCE55BC}"/>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ED1B221C-36C6-4E5A-B923-04759E70EE3E}"/>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8FE6C55B-EB0A-416E-B7D7-3DC3FF8BE1EB}"/>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0BDD9496-3FD2-4831-99A6-424520D635A5}"/>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A79C2DBA-C82D-4A9B-932A-8E7DAF0AC51D}"/>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093C1E11-8F1C-4D9E-9E74-539499D46BF0}"/>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4C2BAEB-9DF4-4D77-A067-A35D2869A2FA}"/>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C776421-7468-4A7C-9D90-93D882EDF0F4}"/>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D6C2369-FE9F-4719-B9AB-29DF3634D341}"/>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7504EE4B-4AD7-4E67-9304-007B5E578201}"/>
              </a:ext>
            </a:extLst>
          </p:cNvPr>
          <p:cNvGrpSpPr/>
          <p:nvPr/>
        </p:nvGrpSpPr>
        <p:grpSpPr>
          <a:xfrm>
            <a:off x="1231623" y="2186057"/>
            <a:ext cx="1458568" cy="2465455"/>
            <a:chOff x="1434905" y="305656"/>
            <a:chExt cx="1992234" cy="3269260"/>
          </a:xfrm>
          <a:solidFill>
            <a:schemeClr val="bg1">
              <a:lumMod val="75000"/>
            </a:schemeClr>
          </a:solidFill>
        </p:grpSpPr>
        <p:sp>
          <p:nvSpPr>
            <p:cNvPr id="15" name="Circle: Hollow 14">
              <a:extLst>
                <a:ext uri="{FF2B5EF4-FFF2-40B4-BE49-F238E27FC236}">
                  <a16:creationId xmlns:a16="http://schemas.microsoft.com/office/drawing/2014/main" id="{A9EEE065-B672-453B-ACF5-D0E43EFD732B}"/>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id="{5A10AAF3-1ED1-4E24-AD74-BEFFFD1B1BF6}"/>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id="{16E96B2E-6143-4795-AB96-915DC8A38DAF}"/>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815D7142-317D-47B3-B61B-B8BEA1655650}"/>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B26126AD-7064-4951-A934-F05CFE1C200F}"/>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82981082-1844-48C8-89D9-28E7118728D3}"/>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13763775-1BA9-4717-9822-BF4181C84A8E}"/>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CACC843-0AD6-4412-814D-55EFA9344CC8}"/>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AFBFB22-FAA8-4463-AA98-37213CC84AB6}"/>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4" name="Straight Connector 23">
            <a:extLst>
              <a:ext uri="{FF2B5EF4-FFF2-40B4-BE49-F238E27FC236}">
                <a16:creationId xmlns:a16="http://schemas.microsoft.com/office/drawing/2014/main" id="{B0486E09-6775-4B18-9BEC-A3088C7C9820}"/>
              </a:ext>
            </a:extLst>
          </p:cNvPr>
          <p:cNvCxnSpPr/>
          <p:nvPr/>
        </p:nvCxnSpPr>
        <p:spPr bwMode="auto">
          <a:xfrm>
            <a:off x="3511826" y="1050234"/>
            <a:ext cx="0" cy="5112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224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2409687" y="1270001"/>
            <a:ext cx="8943653" cy="4216400"/>
          </a:xfrm>
        </p:spPr>
        <p:txBody>
          <a:bodyPr/>
          <a:lstStyle/>
          <a:p>
            <a:pPr marL="0" indent="0">
              <a:spcBef>
                <a:spcPts val="600"/>
              </a:spcBef>
              <a:spcAft>
                <a:spcPts val="1000"/>
              </a:spcAft>
              <a:buNone/>
            </a:pPr>
            <a:r>
              <a:rPr lang="en-IN" dirty="0"/>
              <a:t>A topic is a stream of data</a:t>
            </a:r>
          </a:p>
          <a:p>
            <a:pPr marL="0" indent="0">
              <a:spcBef>
                <a:spcPts val="600"/>
              </a:spcBef>
              <a:spcAft>
                <a:spcPts val="1000"/>
              </a:spcAft>
              <a:buNone/>
            </a:pPr>
            <a:r>
              <a:rPr lang="en-IN" dirty="0"/>
              <a:t>In Kafka, </a:t>
            </a:r>
            <a:r>
              <a:rPr lang="en-US" dirty="0"/>
              <a:t>events are organized and durably stored in </a:t>
            </a:r>
            <a:r>
              <a:rPr lang="en-US" b="1" dirty="0"/>
              <a:t>topics</a:t>
            </a:r>
            <a:r>
              <a:rPr lang="en-US" dirty="0"/>
              <a:t>.</a:t>
            </a:r>
          </a:p>
          <a:p>
            <a:pPr marL="0" indent="0">
              <a:spcBef>
                <a:spcPts val="600"/>
              </a:spcBef>
              <a:spcAft>
                <a:spcPts val="1000"/>
              </a:spcAft>
              <a:buNone/>
            </a:pPr>
            <a:r>
              <a:rPr lang="en-US" dirty="0"/>
              <a:t>A topic is similar to a </a:t>
            </a:r>
            <a:r>
              <a:rPr lang="en-US" b="1" dirty="0"/>
              <a:t>folder</a:t>
            </a:r>
            <a:r>
              <a:rPr lang="en-US" dirty="0"/>
              <a:t> in a filesystem, and the events are the files in that folder.</a:t>
            </a:r>
          </a:p>
          <a:p>
            <a:pPr marL="0" indent="0">
              <a:spcBef>
                <a:spcPts val="600"/>
              </a:spcBef>
              <a:spcAft>
                <a:spcPts val="1000"/>
              </a:spcAft>
              <a:buNone/>
            </a:pPr>
            <a:r>
              <a:rPr lang="en-US" dirty="0"/>
              <a:t>A topic can be thought of as a database table and events/messages can be compared to the rows of data.</a:t>
            </a:r>
          </a:p>
          <a:p>
            <a:pPr marL="0" indent="0">
              <a:spcBef>
                <a:spcPts val="600"/>
              </a:spcBef>
              <a:spcAft>
                <a:spcPts val="1000"/>
              </a:spcAft>
              <a:buNone/>
            </a:pPr>
            <a:r>
              <a:rPr lang="en-US" dirty="0"/>
              <a:t>A Topic is identified by a unique name</a:t>
            </a:r>
            <a:endParaRPr lang="en-IN" dirty="0"/>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a:t>
            </a:r>
          </a:p>
        </p:txBody>
      </p:sp>
      <p:grpSp>
        <p:nvGrpSpPr>
          <p:cNvPr id="4" name="Group 3">
            <a:extLst>
              <a:ext uri="{FF2B5EF4-FFF2-40B4-BE49-F238E27FC236}">
                <a16:creationId xmlns:a16="http://schemas.microsoft.com/office/drawing/2014/main" id="{91800B6C-345F-409A-813A-DD19F8F5806B}"/>
              </a:ext>
            </a:extLst>
          </p:cNvPr>
          <p:cNvGrpSpPr/>
          <p:nvPr/>
        </p:nvGrpSpPr>
        <p:grpSpPr>
          <a:xfrm>
            <a:off x="10991849" y="165101"/>
            <a:ext cx="561975" cy="895350"/>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7C492814-FAC0-478F-BEA1-6305CFCE55BC}"/>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ED1B221C-36C6-4E5A-B923-04759E70EE3E}"/>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8FE6C55B-EB0A-416E-B7D7-3DC3FF8BE1EB}"/>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0BDD9496-3FD2-4831-99A6-424520D635A5}"/>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A79C2DBA-C82D-4A9B-932A-8E7DAF0AC51D}"/>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093C1E11-8F1C-4D9E-9E74-539499D46BF0}"/>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4C2BAEB-9DF4-4D77-A067-A35D2869A2FA}"/>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C776421-7468-4A7C-9D90-93D882EDF0F4}"/>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D6C2369-FE9F-4719-B9AB-29DF3634D341}"/>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7504EE4B-4AD7-4E67-9304-007B5E578201}"/>
              </a:ext>
            </a:extLst>
          </p:cNvPr>
          <p:cNvGrpSpPr/>
          <p:nvPr/>
        </p:nvGrpSpPr>
        <p:grpSpPr>
          <a:xfrm>
            <a:off x="602975" y="2276061"/>
            <a:ext cx="1391477" cy="2305877"/>
            <a:chOff x="1434905" y="305656"/>
            <a:chExt cx="1992234" cy="3269260"/>
          </a:xfrm>
          <a:solidFill>
            <a:schemeClr val="bg1">
              <a:lumMod val="75000"/>
            </a:schemeClr>
          </a:solidFill>
        </p:grpSpPr>
        <p:sp>
          <p:nvSpPr>
            <p:cNvPr id="15" name="Circle: Hollow 14">
              <a:extLst>
                <a:ext uri="{FF2B5EF4-FFF2-40B4-BE49-F238E27FC236}">
                  <a16:creationId xmlns:a16="http://schemas.microsoft.com/office/drawing/2014/main" id="{A9EEE065-B672-453B-ACF5-D0E43EFD732B}"/>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id="{5A10AAF3-1ED1-4E24-AD74-BEFFFD1B1BF6}"/>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id="{16E96B2E-6143-4795-AB96-915DC8A38DAF}"/>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815D7142-317D-47B3-B61B-B8BEA1655650}"/>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B26126AD-7064-4951-A934-F05CFE1C200F}"/>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82981082-1844-48C8-89D9-28E7118728D3}"/>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13763775-1BA9-4717-9822-BF4181C84A8E}"/>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CACC843-0AD6-4412-814D-55EFA9344CC8}"/>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AFBFB22-FAA8-4463-AA98-37213CC84AB6}"/>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4" name="Straight Connector 23">
            <a:extLst>
              <a:ext uri="{FF2B5EF4-FFF2-40B4-BE49-F238E27FC236}">
                <a16:creationId xmlns:a16="http://schemas.microsoft.com/office/drawing/2014/main" id="{B0486E09-6775-4B18-9BEC-A3088C7C9820}"/>
              </a:ext>
            </a:extLst>
          </p:cNvPr>
          <p:cNvCxnSpPr/>
          <p:nvPr/>
        </p:nvCxnSpPr>
        <p:spPr bwMode="auto">
          <a:xfrm>
            <a:off x="2160104" y="1037020"/>
            <a:ext cx="0" cy="5112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6222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100BA-12C0-49E1-A700-B12A285E2AE9}"/>
              </a:ext>
            </a:extLst>
          </p:cNvPr>
          <p:cNvSpPr txBox="1"/>
          <p:nvPr/>
        </p:nvSpPr>
        <p:spPr>
          <a:xfrm>
            <a:off x="306730" y="154034"/>
            <a:ext cx="8773556" cy="584775"/>
          </a:xfrm>
          <a:prstGeom prst="rect">
            <a:avLst/>
          </a:prstGeom>
          <a:noFill/>
        </p:spPr>
        <p:txBody>
          <a:bodyPr wrap="none" rtlCol="0">
            <a:spAutoFit/>
          </a:bodyPr>
          <a:lstStyle/>
          <a:p>
            <a:r>
              <a:rPr lang="en-US" sz="3200" dirty="0">
                <a:latin typeface="Consolas" panose="020B0609020204030204" pitchFamily="49" charset="0"/>
              </a:rPr>
              <a:t>Data Exchange between two applications</a:t>
            </a:r>
          </a:p>
        </p:txBody>
      </p:sp>
      <p:sp>
        <p:nvSpPr>
          <p:cNvPr id="2" name="Rectangle 1">
            <a:extLst>
              <a:ext uri="{FF2B5EF4-FFF2-40B4-BE49-F238E27FC236}">
                <a16:creationId xmlns:a16="http://schemas.microsoft.com/office/drawing/2014/main" id="{44E1343E-3ED5-4BA3-962C-5A7FF5F09160}"/>
              </a:ext>
            </a:extLst>
          </p:cNvPr>
          <p:cNvSpPr/>
          <p:nvPr/>
        </p:nvSpPr>
        <p:spPr bwMode="auto">
          <a:xfrm>
            <a:off x="2955235" y="1399783"/>
            <a:ext cx="2835965" cy="1065121"/>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5" name="Rectangle 4">
            <a:extLst>
              <a:ext uri="{FF2B5EF4-FFF2-40B4-BE49-F238E27FC236}">
                <a16:creationId xmlns:a16="http://schemas.microsoft.com/office/drawing/2014/main" id="{8E630CBA-D564-43A8-B6A2-998DA2FA759B}"/>
              </a:ext>
            </a:extLst>
          </p:cNvPr>
          <p:cNvSpPr/>
          <p:nvPr/>
        </p:nvSpPr>
        <p:spPr bwMode="auto">
          <a:xfrm>
            <a:off x="2955235" y="4215870"/>
            <a:ext cx="2835965" cy="1065121"/>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cxnSp>
        <p:nvCxnSpPr>
          <p:cNvPr id="7" name="Straight Arrow Connector 6">
            <a:extLst>
              <a:ext uri="{FF2B5EF4-FFF2-40B4-BE49-F238E27FC236}">
                <a16:creationId xmlns:a16="http://schemas.microsoft.com/office/drawing/2014/main" id="{B6C756EE-7231-4DA5-B0E1-06B91215FBA3}"/>
              </a:ext>
            </a:extLst>
          </p:cNvPr>
          <p:cNvCxnSpPr>
            <a:stCxn id="2" idx="2"/>
            <a:endCxn id="5" idx="0"/>
          </p:cNvCxnSpPr>
          <p:nvPr/>
        </p:nvCxnSpPr>
        <p:spPr bwMode="auto">
          <a:xfrm>
            <a:off x="4373218" y="2464904"/>
            <a:ext cx="0" cy="17509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6D41186C-9007-4CA7-8B5A-FB5AD2FB9709}"/>
              </a:ext>
            </a:extLst>
          </p:cNvPr>
          <p:cNvSpPr txBox="1"/>
          <p:nvPr/>
        </p:nvSpPr>
        <p:spPr>
          <a:xfrm>
            <a:off x="4693508" y="3244334"/>
            <a:ext cx="729687" cy="369332"/>
          </a:xfrm>
          <a:prstGeom prst="rect">
            <a:avLst/>
          </a:prstGeom>
          <a:noFill/>
        </p:spPr>
        <p:txBody>
          <a:bodyPr wrap="none" rtlCol="0">
            <a:spAutoFit/>
          </a:bodyPr>
          <a:lstStyle/>
          <a:p>
            <a:r>
              <a:rPr lang="en-IN" dirty="0"/>
              <a:t>Data</a:t>
            </a:r>
          </a:p>
        </p:txBody>
      </p:sp>
      <p:sp>
        <p:nvSpPr>
          <p:cNvPr id="9" name="TextBox 8">
            <a:extLst>
              <a:ext uri="{FF2B5EF4-FFF2-40B4-BE49-F238E27FC236}">
                <a16:creationId xmlns:a16="http://schemas.microsoft.com/office/drawing/2014/main" id="{A8CD8B60-442C-45C8-BEBB-B1D2529C2D7E}"/>
              </a:ext>
            </a:extLst>
          </p:cNvPr>
          <p:cNvSpPr txBox="1"/>
          <p:nvPr/>
        </p:nvSpPr>
        <p:spPr>
          <a:xfrm>
            <a:off x="6857505" y="2782669"/>
            <a:ext cx="4715796" cy="646331"/>
          </a:xfrm>
          <a:prstGeom prst="rect">
            <a:avLst/>
          </a:prstGeom>
          <a:noFill/>
        </p:spPr>
        <p:txBody>
          <a:bodyPr wrap="square" rtlCol="0">
            <a:spAutoFit/>
          </a:bodyPr>
          <a:lstStyle/>
          <a:p>
            <a:r>
              <a:rPr lang="en-IN" sz="3600" dirty="0">
                <a:solidFill>
                  <a:srgbClr val="00B0F0"/>
                </a:solidFill>
                <a:latin typeface="Consolas" panose="020B0609020204030204" pitchFamily="49" charset="0"/>
              </a:rPr>
              <a:t>Very Simple </a:t>
            </a:r>
            <a:r>
              <a:rPr lang="en-IN" sz="3600" dirty="0">
                <a:solidFill>
                  <a:srgbClr val="00B0F0"/>
                </a:solidFill>
                <a:latin typeface="Consolas" panose="020B0609020204030204" pitchFamily="49" charset="0"/>
                <a:sym typeface="Wingdings" panose="05000000000000000000" pitchFamily="2" charset="2"/>
              </a:rPr>
              <a:t></a:t>
            </a:r>
            <a:endParaRPr lang="en-IN" sz="3600" dirty="0">
              <a:solidFill>
                <a:srgbClr val="00B0F0"/>
              </a:solidFill>
              <a:latin typeface="Consolas" panose="020B0609020204030204" pitchFamily="49" charset="0"/>
            </a:endParaRPr>
          </a:p>
        </p:txBody>
      </p:sp>
      <p:sp>
        <p:nvSpPr>
          <p:cNvPr id="10" name="TextBox 9">
            <a:extLst>
              <a:ext uri="{FF2B5EF4-FFF2-40B4-BE49-F238E27FC236}">
                <a16:creationId xmlns:a16="http://schemas.microsoft.com/office/drawing/2014/main" id="{4870F9D4-874E-425A-B64E-20761ADAEB1E}"/>
              </a:ext>
            </a:extLst>
          </p:cNvPr>
          <p:cNvSpPr txBox="1"/>
          <p:nvPr/>
        </p:nvSpPr>
        <p:spPr>
          <a:xfrm>
            <a:off x="6878867" y="4556878"/>
            <a:ext cx="4715796" cy="923330"/>
          </a:xfrm>
          <a:prstGeom prst="rect">
            <a:avLst/>
          </a:prstGeom>
          <a:noFill/>
        </p:spPr>
        <p:txBody>
          <a:bodyPr wrap="square" rtlCol="0">
            <a:spAutoFit/>
          </a:bodyPr>
          <a:lstStyle/>
          <a:p>
            <a:r>
              <a:rPr lang="en-IN" dirty="0">
                <a:latin typeface="Consolas" panose="020B0609020204030204" pitchFamily="49" charset="0"/>
              </a:rPr>
              <a:t>But, If we need to make this communication among many systems, what happens</a:t>
            </a:r>
          </a:p>
        </p:txBody>
      </p:sp>
    </p:spTree>
    <p:extLst>
      <p:ext uri="{BB962C8B-B14F-4D97-AF65-F5344CB8AC3E}">
        <p14:creationId xmlns:p14="http://schemas.microsoft.com/office/powerpoint/2010/main" val="287760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868950" y="1122720"/>
            <a:ext cx="8275049" cy="2269763"/>
          </a:xfrm>
        </p:spPr>
        <p:txBody>
          <a:bodyPr/>
          <a:lstStyle/>
          <a:p>
            <a:pPr marL="0" indent="0">
              <a:spcBef>
                <a:spcPts val="600"/>
              </a:spcBef>
              <a:spcAft>
                <a:spcPts val="600"/>
              </a:spcAft>
              <a:buNone/>
            </a:pPr>
            <a:r>
              <a:rPr lang="en-IN" dirty="0"/>
              <a:t>Kafka Topics are split into partition</a:t>
            </a:r>
          </a:p>
          <a:p>
            <a:pPr marL="0" indent="0">
              <a:spcBef>
                <a:spcPts val="600"/>
              </a:spcBef>
              <a:spcAft>
                <a:spcPts val="600"/>
              </a:spcAft>
              <a:buNone/>
            </a:pPr>
            <a:r>
              <a:rPr lang="en-IN" dirty="0"/>
              <a:t>Partition number starts from 0</a:t>
            </a:r>
          </a:p>
          <a:p>
            <a:pPr marL="0" indent="0">
              <a:spcBef>
                <a:spcPts val="600"/>
              </a:spcBef>
              <a:spcAft>
                <a:spcPts val="600"/>
              </a:spcAft>
              <a:buNone/>
            </a:pPr>
            <a:r>
              <a:rPr lang="en-IN" dirty="0"/>
              <a:t>Each partition is ordered</a:t>
            </a:r>
          </a:p>
          <a:p>
            <a:pPr marL="0" indent="0">
              <a:spcBef>
                <a:spcPts val="600"/>
              </a:spcBef>
              <a:spcAft>
                <a:spcPts val="600"/>
              </a:spcAft>
              <a:buNone/>
            </a:pPr>
            <a:r>
              <a:rPr lang="en-IN" dirty="0"/>
              <a:t>Each message within a partition gets an incremental id called “</a:t>
            </a:r>
            <a:r>
              <a:rPr lang="en-IN" dirty="0">
                <a:solidFill>
                  <a:srgbClr val="C00000"/>
                </a:solidFill>
              </a:rPr>
              <a:t>offset</a:t>
            </a:r>
            <a:r>
              <a:rPr lang="en-IN" dirty="0"/>
              <a:t>” </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454982"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Partitions</a:t>
            </a:r>
          </a:p>
        </p:txBody>
      </p:sp>
      <p:grpSp>
        <p:nvGrpSpPr>
          <p:cNvPr id="4" name="Group 3">
            <a:extLst>
              <a:ext uri="{FF2B5EF4-FFF2-40B4-BE49-F238E27FC236}">
                <a16:creationId xmlns:a16="http://schemas.microsoft.com/office/drawing/2014/main" id="{91800B6C-345F-409A-813A-DD19F8F5806B}"/>
              </a:ext>
            </a:extLst>
          </p:cNvPr>
          <p:cNvGrpSpPr/>
          <p:nvPr/>
        </p:nvGrpSpPr>
        <p:grpSpPr>
          <a:xfrm>
            <a:off x="10991849" y="165101"/>
            <a:ext cx="561975" cy="895350"/>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7C492814-FAC0-478F-BEA1-6305CFCE55BC}"/>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ED1B221C-36C6-4E5A-B923-04759E70EE3E}"/>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8FE6C55B-EB0A-416E-B7D7-3DC3FF8BE1EB}"/>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0BDD9496-3FD2-4831-99A6-424520D635A5}"/>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A79C2DBA-C82D-4A9B-932A-8E7DAF0AC51D}"/>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093C1E11-8F1C-4D9E-9E74-539499D46BF0}"/>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4C2BAEB-9DF4-4D77-A067-A35D2869A2FA}"/>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C776421-7468-4A7C-9D90-93D882EDF0F4}"/>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D6C2369-FE9F-4719-B9AB-29DF3634D341}"/>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Rectangle 24">
            <a:extLst>
              <a:ext uri="{FF2B5EF4-FFF2-40B4-BE49-F238E27FC236}">
                <a16:creationId xmlns:a16="http://schemas.microsoft.com/office/drawing/2014/main" id="{DC9F68CE-3A06-4A64-9B7B-7729B4C9F22B}"/>
              </a:ext>
            </a:extLst>
          </p:cNvPr>
          <p:cNvSpPr/>
          <p:nvPr/>
        </p:nvSpPr>
        <p:spPr bwMode="auto">
          <a:xfrm>
            <a:off x="1766018" y="3658948"/>
            <a:ext cx="1338310" cy="2039815"/>
          </a:xfrm>
          <a:prstGeom prst="rect">
            <a:avLst/>
          </a:prstGeom>
          <a:noFill/>
          <a:ln w="38100" cap="flat" cmpd="sng" algn="ctr">
            <a:solidFill>
              <a:srgbClr val="FFC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26" name="Rectangle 25">
            <a:extLst>
              <a:ext uri="{FF2B5EF4-FFF2-40B4-BE49-F238E27FC236}">
                <a16:creationId xmlns:a16="http://schemas.microsoft.com/office/drawing/2014/main" id="{912991AD-A3E4-4793-80A2-A8DB018C0700}"/>
              </a:ext>
            </a:extLst>
          </p:cNvPr>
          <p:cNvSpPr/>
          <p:nvPr/>
        </p:nvSpPr>
        <p:spPr bwMode="auto">
          <a:xfrm>
            <a:off x="1820672" y="3855897"/>
            <a:ext cx="1229003" cy="448661"/>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1400" dirty="0"/>
              <a:t>p</a:t>
            </a:r>
            <a:r>
              <a:rPr kumimoji="0" lang="en-IN" sz="1400" b="0" i="0" u="none" strike="noStrike" cap="none" normalizeH="0" baseline="0" dirty="0">
                <a:ln>
                  <a:noFill/>
                </a:ln>
                <a:solidFill>
                  <a:schemeClr val="tx1"/>
                </a:solidFill>
                <a:effectLst/>
              </a:rPr>
              <a:t>artition</a:t>
            </a:r>
          </a:p>
        </p:txBody>
      </p:sp>
      <p:sp>
        <p:nvSpPr>
          <p:cNvPr id="30" name="TextBox 29">
            <a:extLst>
              <a:ext uri="{FF2B5EF4-FFF2-40B4-BE49-F238E27FC236}">
                <a16:creationId xmlns:a16="http://schemas.microsoft.com/office/drawing/2014/main" id="{E69364DF-C725-44D7-8047-7420EE28082E}"/>
              </a:ext>
            </a:extLst>
          </p:cNvPr>
          <p:cNvSpPr txBox="1"/>
          <p:nvPr/>
        </p:nvSpPr>
        <p:spPr>
          <a:xfrm>
            <a:off x="1853496" y="5895712"/>
            <a:ext cx="999825" cy="369332"/>
          </a:xfrm>
          <a:prstGeom prst="rect">
            <a:avLst/>
          </a:prstGeom>
          <a:noFill/>
        </p:spPr>
        <p:txBody>
          <a:bodyPr wrap="none" rtlCol="0">
            <a:spAutoFit/>
          </a:bodyPr>
          <a:lstStyle/>
          <a:p>
            <a:r>
              <a:rPr lang="en-IN" dirty="0"/>
              <a:t>Topic 1</a:t>
            </a:r>
          </a:p>
        </p:txBody>
      </p:sp>
      <p:sp>
        <p:nvSpPr>
          <p:cNvPr id="31" name="Rectangle 30">
            <a:extLst>
              <a:ext uri="{FF2B5EF4-FFF2-40B4-BE49-F238E27FC236}">
                <a16:creationId xmlns:a16="http://schemas.microsoft.com/office/drawing/2014/main" id="{54C13E4B-35B0-473D-A6CB-8A9BC74A645C}"/>
              </a:ext>
            </a:extLst>
          </p:cNvPr>
          <p:cNvSpPr/>
          <p:nvPr/>
        </p:nvSpPr>
        <p:spPr bwMode="auto">
          <a:xfrm>
            <a:off x="1820671" y="4458708"/>
            <a:ext cx="1229003" cy="448661"/>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1400" dirty="0"/>
              <a:t>p</a:t>
            </a:r>
            <a:r>
              <a:rPr kumimoji="0" lang="en-IN" sz="1400" b="0" i="0" u="none" strike="noStrike" cap="none" normalizeH="0" baseline="0" dirty="0">
                <a:ln>
                  <a:noFill/>
                </a:ln>
                <a:solidFill>
                  <a:schemeClr val="tx1"/>
                </a:solidFill>
                <a:effectLst/>
              </a:rPr>
              <a:t>artition</a:t>
            </a:r>
          </a:p>
        </p:txBody>
      </p:sp>
      <p:sp>
        <p:nvSpPr>
          <p:cNvPr id="32" name="Rectangle 31">
            <a:extLst>
              <a:ext uri="{FF2B5EF4-FFF2-40B4-BE49-F238E27FC236}">
                <a16:creationId xmlns:a16="http://schemas.microsoft.com/office/drawing/2014/main" id="{D4C4126E-3459-4505-A6D9-8357AA49A900}"/>
              </a:ext>
            </a:extLst>
          </p:cNvPr>
          <p:cNvSpPr/>
          <p:nvPr/>
        </p:nvSpPr>
        <p:spPr bwMode="auto">
          <a:xfrm>
            <a:off x="1820671" y="5073262"/>
            <a:ext cx="1229003" cy="448661"/>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1400" dirty="0"/>
              <a:t>p</a:t>
            </a:r>
            <a:r>
              <a:rPr kumimoji="0" lang="en-IN" sz="1400" b="0" i="0" u="none" strike="noStrike" cap="none" normalizeH="0" baseline="0" dirty="0">
                <a:ln>
                  <a:noFill/>
                </a:ln>
                <a:solidFill>
                  <a:schemeClr val="tx1"/>
                </a:solidFill>
                <a:effectLst/>
              </a:rPr>
              <a:t>artition</a:t>
            </a:r>
          </a:p>
        </p:txBody>
      </p:sp>
      <p:sp>
        <p:nvSpPr>
          <p:cNvPr id="33" name="Rectangle 32">
            <a:extLst>
              <a:ext uri="{FF2B5EF4-FFF2-40B4-BE49-F238E27FC236}">
                <a16:creationId xmlns:a16="http://schemas.microsoft.com/office/drawing/2014/main" id="{68C811C5-C3A7-4D3C-ABE5-CC331030DFEF}"/>
              </a:ext>
            </a:extLst>
          </p:cNvPr>
          <p:cNvSpPr/>
          <p:nvPr/>
        </p:nvSpPr>
        <p:spPr>
          <a:xfrm>
            <a:off x="3386969" y="3839802"/>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34" name="Rectangle 33">
            <a:extLst>
              <a:ext uri="{FF2B5EF4-FFF2-40B4-BE49-F238E27FC236}">
                <a16:creationId xmlns:a16="http://schemas.microsoft.com/office/drawing/2014/main" id="{4D8D74BE-B90C-4159-BDFF-9D42D26D4DD3}"/>
              </a:ext>
            </a:extLst>
          </p:cNvPr>
          <p:cNvSpPr/>
          <p:nvPr/>
        </p:nvSpPr>
        <p:spPr>
          <a:xfrm>
            <a:off x="3598149" y="3840374"/>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45" name="Rectangle 44">
            <a:extLst>
              <a:ext uri="{FF2B5EF4-FFF2-40B4-BE49-F238E27FC236}">
                <a16:creationId xmlns:a16="http://schemas.microsoft.com/office/drawing/2014/main" id="{25D9FC3A-B2E4-41A9-AE74-658A64C6A935}"/>
              </a:ext>
            </a:extLst>
          </p:cNvPr>
          <p:cNvSpPr/>
          <p:nvPr/>
        </p:nvSpPr>
        <p:spPr>
          <a:xfrm>
            <a:off x="3809329" y="3839802"/>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46" name="Rectangle 45">
            <a:extLst>
              <a:ext uri="{FF2B5EF4-FFF2-40B4-BE49-F238E27FC236}">
                <a16:creationId xmlns:a16="http://schemas.microsoft.com/office/drawing/2014/main" id="{BF69FE11-5027-46B9-B2AC-1EF41BA70C3E}"/>
              </a:ext>
            </a:extLst>
          </p:cNvPr>
          <p:cNvSpPr/>
          <p:nvPr/>
        </p:nvSpPr>
        <p:spPr>
          <a:xfrm>
            <a:off x="4025272" y="3840374"/>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4</a:t>
            </a:r>
          </a:p>
        </p:txBody>
      </p:sp>
      <p:sp>
        <p:nvSpPr>
          <p:cNvPr id="47" name="Rectangle 46">
            <a:extLst>
              <a:ext uri="{FF2B5EF4-FFF2-40B4-BE49-F238E27FC236}">
                <a16:creationId xmlns:a16="http://schemas.microsoft.com/office/drawing/2014/main" id="{73F25FB3-91E1-4B08-80EC-03E2D1D1B23D}"/>
              </a:ext>
            </a:extLst>
          </p:cNvPr>
          <p:cNvSpPr/>
          <p:nvPr/>
        </p:nvSpPr>
        <p:spPr>
          <a:xfrm>
            <a:off x="4236452" y="3839230"/>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5</a:t>
            </a:r>
          </a:p>
        </p:txBody>
      </p:sp>
      <p:sp>
        <p:nvSpPr>
          <p:cNvPr id="48" name="Rectangle 47">
            <a:extLst>
              <a:ext uri="{FF2B5EF4-FFF2-40B4-BE49-F238E27FC236}">
                <a16:creationId xmlns:a16="http://schemas.microsoft.com/office/drawing/2014/main" id="{FA8BF626-CF6C-4A94-A29B-9BBDA4565FF0}"/>
              </a:ext>
            </a:extLst>
          </p:cNvPr>
          <p:cNvSpPr/>
          <p:nvPr/>
        </p:nvSpPr>
        <p:spPr>
          <a:xfrm>
            <a:off x="4447632" y="3839802"/>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6</a:t>
            </a:r>
          </a:p>
        </p:txBody>
      </p:sp>
      <p:sp>
        <p:nvSpPr>
          <p:cNvPr id="49" name="Rectangle 48">
            <a:extLst>
              <a:ext uri="{FF2B5EF4-FFF2-40B4-BE49-F238E27FC236}">
                <a16:creationId xmlns:a16="http://schemas.microsoft.com/office/drawing/2014/main" id="{ABBBDF42-C993-4775-A6B8-B10B8A5B4AEA}"/>
              </a:ext>
            </a:extLst>
          </p:cNvPr>
          <p:cNvSpPr/>
          <p:nvPr/>
        </p:nvSpPr>
        <p:spPr>
          <a:xfrm>
            <a:off x="4663575" y="3839230"/>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7</a:t>
            </a:r>
          </a:p>
        </p:txBody>
      </p:sp>
      <p:sp>
        <p:nvSpPr>
          <p:cNvPr id="50" name="Rectangle 49">
            <a:extLst>
              <a:ext uri="{FF2B5EF4-FFF2-40B4-BE49-F238E27FC236}">
                <a16:creationId xmlns:a16="http://schemas.microsoft.com/office/drawing/2014/main" id="{D753F2AA-FCB0-4200-B993-B00FC04FD838}"/>
              </a:ext>
            </a:extLst>
          </p:cNvPr>
          <p:cNvSpPr/>
          <p:nvPr/>
        </p:nvSpPr>
        <p:spPr>
          <a:xfrm>
            <a:off x="4874755" y="3839802"/>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8</a:t>
            </a:r>
          </a:p>
        </p:txBody>
      </p:sp>
      <p:sp>
        <p:nvSpPr>
          <p:cNvPr id="51" name="Rectangle 50">
            <a:extLst>
              <a:ext uri="{FF2B5EF4-FFF2-40B4-BE49-F238E27FC236}">
                <a16:creationId xmlns:a16="http://schemas.microsoft.com/office/drawing/2014/main" id="{240138B4-6C58-4FEE-886E-A9408B9F81EF}"/>
              </a:ext>
            </a:extLst>
          </p:cNvPr>
          <p:cNvSpPr/>
          <p:nvPr/>
        </p:nvSpPr>
        <p:spPr>
          <a:xfrm>
            <a:off x="5085672" y="3839230"/>
            <a:ext cx="203653" cy="436098"/>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9</a:t>
            </a:r>
          </a:p>
        </p:txBody>
      </p:sp>
      <p:sp>
        <p:nvSpPr>
          <p:cNvPr id="52" name="Rectangle 51">
            <a:extLst>
              <a:ext uri="{FF2B5EF4-FFF2-40B4-BE49-F238E27FC236}">
                <a16:creationId xmlns:a16="http://schemas.microsoft.com/office/drawing/2014/main" id="{D153D052-92CB-4547-A654-45ECE844D1C7}"/>
              </a:ext>
            </a:extLst>
          </p:cNvPr>
          <p:cNvSpPr/>
          <p:nvPr/>
        </p:nvSpPr>
        <p:spPr>
          <a:xfrm>
            <a:off x="5301615" y="3839802"/>
            <a:ext cx="203653" cy="436098"/>
          </a:xfrm>
          <a:prstGeom prst="rect">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10</a:t>
            </a:r>
          </a:p>
        </p:txBody>
      </p:sp>
      <p:sp>
        <p:nvSpPr>
          <p:cNvPr id="53" name="Rectangle 52">
            <a:extLst>
              <a:ext uri="{FF2B5EF4-FFF2-40B4-BE49-F238E27FC236}">
                <a16:creationId xmlns:a16="http://schemas.microsoft.com/office/drawing/2014/main" id="{7012D982-76BA-40AE-9DD7-085EACF358F4}"/>
              </a:ext>
            </a:extLst>
          </p:cNvPr>
          <p:cNvSpPr/>
          <p:nvPr/>
        </p:nvSpPr>
        <p:spPr>
          <a:xfrm>
            <a:off x="3367909" y="4457622"/>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54" name="Rectangle 53">
            <a:extLst>
              <a:ext uri="{FF2B5EF4-FFF2-40B4-BE49-F238E27FC236}">
                <a16:creationId xmlns:a16="http://schemas.microsoft.com/office/drawing/2014/main" id="{C4B3CC12-BF47-4330-82B3-5BBACEDCF8E5}"/>
              </a:ext>
            </a:extLst>
          </p:cNvPr>
          <p:cNvSpPr/>
          <p:nvPr/>
        </p:nvSpPr>
        <p:spPr>
          <a:xfrm>
            <a:off x="3579089" y="4458194"/>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55" name="Rectangle 54">
            <a:extLst>
              <a:ext uri="{FF2B5EF4-FFF2-40B4-BE49-F238E27FC236}">
                <a16:creationId xmlns:a16="http://schemas.microsoft.com/office/drawing/2014/main" id="{5117DBA0-1792-45B0-8AA2-05820ECA2B11}"/>
              </a:ext>
            </a:extLst>
          </p:cNvPr>
          <p:cNvSpPr/>
          <p:nvPr/>
        </p:nvSpPr>
        <p:spPr>
          <a:xfrm>
            <a:off x="3790269" y="4457622"/>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56" name="Rectangle 55">
            <a:extLst>
              <a:ext uri="{FF2B5EF4-FFF2-40B4-BE49-F238E27FC236}">
                <a16:creationId xmlns:a16="http://schemas.microsoft.com/office/drawing/2014/main" id="{1394935D-94B2-4233-AA6B-48BB8FA8B019}"/>
              </a:ext>
            </a:extLst>
          </p:cNvPr>
          <p:cNvSpPr/>
          <p:nvPr/>
        </p:nvSpPr>
        <p:spPr>
          <a:xfrm>
            <a:off x="4006212" y="4458194"/>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4</a:t>
            </a:r>
          </a:p>
        </p:txBody>
      </p:sp>
      <p:sp>
        <p:nvSpPr>
          <p:cNvPr id="57" name="Rectangle 56">
            <a:extLst>
              <a:ext uri="{FF2B5EF4-FFF2-40B4-BE49-F238E27FC236}">
                <a16:creationId xmlns:a16="http://schemas.microsoft.com/office/drawing/2014/main" id="{CEFDE8D1-E439-45EC-8FD7-7CCBC06C96EE}"/>
              </a:ext>
            </a:extLst>
          </p:cNvPr>
          <p:cNvSpPr/>
          <p:nvPr/>
        </p:nvSpPr>
        <p:spPr>
          <a:xfrm>
            <a:off x="4217392" y="4457050"/>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5</a:t>
            </a:r>
          </a:p>
        </p:txBody>
      </p:sp>
      <p:sp>
        <p:nvSpPr>
          <p:cNvPr id="58" name="Rectangle 57">
            <a:extLst>
              <a:ext uri="{FF2B5EF4-FFF2-40B4-BE49-F238E27FC236}">
                <a16:creationId xmlns:a16="http://schemas.microsoft.com/office/drawing/2014/main" id="{ACAA9E4D-FBCE-47CA-9EA5-197A04282B73}"/>
              </a:ext>
            </a:extLst>
          </p:cNvPr>
          <p:cNvSpPr/>
          <p:nvPr/>
        </p:nvSpPr>
        <p:spPr>
          <a:xfrm>
            <a:off x="4428572" y="4457622"/>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6</a:t>
            </a:r>
          </a:p>
        </p:txBody>
      </p:sp>
      <p:sp>
        <p:nvSpPr>
          <p:cNvPr id="59" name="Rectangle 58">
            <a:extLst>
              <a:ext uri="{FF2B5EF4-FFF2-40B4-BE49-F238E27FC236}">
                <a16:creationId xmlns:a16="http://schemas.microsoft.com/office/drawing/2014/main" id="{0D5F1770-8D06-495A-8D5B-2E71FE42E3B0}"/>
              </a:ext>
            </a:extLst>
          </p:cNvPr>
          <p:cNvSpPr/>
          <p:nvPr/>
        </p:nvSpPr>
        <p:spPr>
          <a:xfrm>
            <a:off x="4644515" y="4457050"/>
            <a:ext cx="203653" cy="436098"/>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7</a:t>
            </a:r>
          </a:p>
        </p:txBody>
      </p:sp>
      <p:sp>
        <p:nvSpPr>
          <p:cNvPr id="60" name="Rectangle 59">
            <a:extLst>
              <a:ext uri="{FF2B5EF4-FFF2-40B4-BE49-F238E27FC236}">
                <a16:creationId xmlns:a16="http://schemas.microsoft.com/office/drawing/2014/main" id="{402FEF8E-0F9B-45DE-A213-C6F2ACB0E49E}"/>
              </a:ext>
            </a:extLst>
          </p:cNvPr>
          <p:cNvSpPr/>
          <p:nvPr/>
        </p:nvSpPr>
        <p:spPr>
          <a:xfrm>
            <a:off x="4855695" y="4457622"/>
            <a:ext cx="203653" cy="436098"/>
          </a:xfrm>
          <a:prstGeom prst="rect">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8</a:t>
            </a:r>
          </a:p>
        </p:txBody>
      </p:sp>
      <p:grpSp>
        <p:nvGrpSpPr>
          <p:cNvPr id="74" name="Group 73">
            <a:extLst>
              <a:ext uri="{FF2B5EF4-FFF2-40B4-BE49-F238E27FC236}">
                <a16:creationId xmlns:a16="http://schemas.microsoft.com/office/drawing/2014/main" id="{CE809AAF-6F3F-4CE9-86D9-AE025B1C7474}"/>
              </a:ext>
            </a:extLst>
          </p:cNvPr>
          <p:cNvGrpSpPr/>
          <p:nvPr/>
        </p:nvGrpSpPr>
        <p:grpSpPr>
          <a:xfrm>
            <a:off x="3379442" y="5005664"/>
            <a:ext cx="2336743" cy="437242"/>
            <a:chOff x="3379442" y="5005664"/>
            <a:chExt cx="2336743" cy="437242"/>
          </a:xfrm>
        </p:grpSpPr>
        <p:sp>
          <p:nvSpPr>
            <p:cNvPr id="63" name="Rectangle 62">
              <a:extLst>
                <a:ext uri="{FF2B5EF4-FFF2-40B4-BE49-F238E27FC236}">
                  <a16:creationId xmlns:a16="http://schemas.microsoft.com/office/drawing/2014/main" id="{034AD93B-8C4F-464C-AFC0-E0702A1D446A}"/>
                </a:ext>
              </a:extLst>
            </p:cNvPr>
            <p:cNvSpPr/>
            <p:nvPr/>
          </p:nvSpPr>
          <p:spPr>
            <a:xfrm>
              <a:off x="3379442" y="5006236"/>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a:t>
              </a:r>
            </a:p>
          </p:txBody>
        </p:sp>
        <p:sp>
          <p:nvSpPr>
            <p:cNvPr id="64" name="Rectangle 63">
              <a:extLst>
                <a:ext uri="{FF2B5EF4-FFF2-40B4-BE49-F238E27FC236}">
                  <a16:creationId xmlns:a16="http://schemas.microsoft.com/office/drawing/2014/main" id="{47114E32-818B-4A63-B757-EEBA7BFF59AD}"/>
                </a:ext>
              </a:extLst>
            </p:cNvPr>
            <p:cNvSpPr/>
            <p:nvPr/>
          </p:nvSpPr>
          <p:spPr>
            <a:xfrm>
              <a:off x="3590622" y="5006808"/>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2</a:t>
              </a:r>
            </a:p>
          </p:txBody>
        </p:sp>
        <p:sp>
          <p:nvSpPr>
            <p:cNvPr id="65" name="Rectangle 64">
              <a:extLst>
                <a:ext uri="{FF2B5EF4-FFF2-40B4-BE49-F238E27FC236}">
                  <a16:creationId xmlns:a16="http://schemas.microsoft.com/office/drawing/2014/main" id="{2E518F1A-888E-44A9-B773-F05961C10F4C}"/>
                </a:ext>
              </a:extLst>
            </p:cNvPr>
            <p:cNvSpPr/>
            <p:nvPr/>
          </p:nvSpPr>
          <p:spPr>
            <a:xfrm>
              <a:off x="3806565" y="5006236"/>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3</a:t>
              </a:r>
            </a:p>
          </p:txBody>
        </p:sp>
        <p:sp>
          <p:nvSpPr>
            <p:cNvPr id="66" name="Rectangle 65">
              <a:extLst>
                <a:ext uri="{FF2B5EF4-FFF2-40B4-BE49-F238E27FC236}">
                  <a16:creationId xmlns:a16="http://schemas.microsoft.com/office/drawing/2014/main" id="{3C2546C3-528D-4D52-8D09-1D7B01152726}"/>
                </a:ext>
              </a:extLst>
            </p:cNvPr>
            <p:cNvSpPr/>
            <p:nvPr/>
          </p:nvSpPr>
          <p:spPr>
            <a:xfrm>
              <a:off x="4017745" y="5006808"/>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4</a:t>
              </a:r>
            </a:p>
          </p:txBody>
        </p:sp>
        <p:sp>
          <p:nvSpPr>
            <p:cNvPr id="67" name="Rectangle 66">
              <a:extLst>
                <a:ext uri="{FF2B5EF4-FFF2-40B4-BE49-F238E27FC236}">
                  <a16:creationId xmlns:a16="http://schemas.microsoft.com/office/drawing/2014/main" id="{1878FC86-4934-4AE7-B993-DEAA4166C560}"/>
                </a:ext>
              </a:extLst>
            </p:cNvPr>
            <p:cNvSpPr/>
            <p:nvPr/>
          </p:nvSpPr>
          <p:spPr>
            <a:xfrm>
              <a:off x="4228925" y="5005664"/>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5</a:t>
              </a:r>
            </a:p>
          </p:txBody>
        </p:sp>
        <p:sp>
          <p:nvSpPr>
            <p:cNvPr id="68" name="Rectangle 67">
              <a:extLst>
                <a:ext uri="{FF2B5EF4-FFF2-40B4-BE49-F238E27FC236}">
                  <a16:creationId xmlns:a16="http://schemas.microsoft.com/office/drawing/2014/main" id="{B270258A-B291-4576-B2EB-DE2A14C521CD}"/>
                </a:ext>
              </a:extLst>
            </p:cNvPr>
            <p:cNvSpPr/>
            <p:nvPr/>
          </p:nvSpPr>
          <p:spPr>
            <a:xfrm>
              <a:off x="4444868" y="5006236"/>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6</a:t>
              </a:r>
            </a:p>
          </p:txBody>
        </p:sp>
        <p:sp>
          <p:nvSpPr>
            <p:cNvPr id="69" name="Rectangle 68">
              <a:extLst>
                <a:ext uri="{FF2B5EF4-FFF2-40B4-BE49-F238E27FC236}">
                  <a16:creationId xmlns:a16="http://schemas.microsoft.com/office/drawing/2014/main" id="{E0E57BA8-C4D0-46E5-AAF8-F4B69ACC70D5}"/>
                </a:ext>
              </a:extLst>
            </p:cNvPr>
            <p:cNvSpPr/>
            <p:nvPr/>
          </p:nvSpPr>
          <p:spPr>
            <a:xfrm>
              <a:off x="4656048" y="5005664"/>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7</a:t>
              </a:r>
            </a:p>
          </p:txBody>
        </p:sp>
        <p:sp>
          <p:nvSpPr>
            <p:cNvPr id="70" name="Rectangle 69">
              <a:extLst>
                <a:ext uri="{FF2B5EF4-FFF2-40B4-BE49-F238E27FC236}">
                  <a16:creationId xmlns:a16="http://schemas.microsoft.com/office/drawing/2014/main" id="{EBCF6124-911E-45D2-9527-FD3CB7A8D327}"/>
                </a:ext>
              </a:extLst>
            </p:cNvPr>
            <p:cNvSpPr/>
            <p:nvPr/>
          </p:nvSpPr>
          <p:spPr>
            <a:xfrm>
              <a:off x="4867228" y="5006236"/>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8</a:t>
              </a:r>
            </a:p>
          </p:txBody>
        </p:sp>
        <p:sp>
          <p:nvSpPr>
            <p:cNvPr id="71" name="Rectangle 70">
              <a:extLst>
                <a:ext uri="{FF2B5EF4-FFF2-40B4-BE49-F238E27FC236}">
                  <a16:creationId xmlns:a16="http://schemas.microsoft.com/office/drawing/2014/main" id="{6AF685D7-9B55-4213-93B5-E8D8F26761E2}"/>
                </a:ext>
              </a:extLst>
            </p:cNvPr>
            <p:cNvSpPr/>
            <p:nvPr/>
          </p:nvSpPr>
          <p:spPr>
            <a:xfrm>
              <a:off x="5082908" y="5005664"/>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9</a:t>
              </a:r>
            </a:p>
          </p:txBody>
        </p:sp>
        <p:sp>
          <p:nvSpPr>
            <p:cNvPr id="72" name="Rectangle 71">
              <a:extLst>
                <a:ext uri="{FF2B5EF4-FFF2-40B4-BE49-F238E27FC236}">
                  <a16:creationId xmlns:a16="http://schemas.microsoft.com/office/drawing/2014/main" id="{45367BF5-0E54-4DBE-8E9A-3CB2629D53B8}"/>
                </a:ext>
              </a:extLst>
            </p:cNvPr>
            <p:cNvSpPr/>
            <p:nvPr/>
          </p:nvSpPr>
          <p:spPr>
            <a:xfrm>
              <a:off x="5294088" y="5006236"/>
              <a:ext cx="203653" cy="436098"/>
            </a:xfrm>
            <a:prstGeom prst="rect">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10</a:t>
              </a:r>
            </a:p>
          </p:txBody>
        </p:sp>
        <p:sp>
          <p:nvSpPr>
            <p:cNvPr id="73" name="Rectangle 72">
              <a:extLst>
                <a:ext uri="{FF2B5EF4-FFF2-40B4-BE49-F238E27FC236}">
                  <a16:creationId xmlns:a16="http://schemas.microsoft.com/office/drawing/2014/main" id="{1E347DF8-5EE7-4794-B003-4B2504C27B27}"/>
                </a:ext>
              </a:extLst>
            </p:cNvPr>
            <p:cNvSpPr/>
            <p:nvPr/>
          </p:nvSpPr>
          <p:spPr>
            <a:xfrm>
              <a:off x="5512532" y="5005664"/>
              <a:ext cx="203653" cy="436098"/>
            </a:xfrm>
            <a:prstGeom prst="rect">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11</a:t>
              </a:r>
            </a:p>
          </p:txBody>
        </p:sp>
      </p:grpSp>
      <p:cxnSp>
        <p:nvCxnSpPr>
          <p:cNvPr id="76" name="Straight Arrow Connector 75">
            <a:extLst>
              <a:ext uri="{FF2B5EF4-FFF2-40B4-BE49-F238E27FC236}">
                <a16:creationId xmlns:a16="http://schemas.microsoft.com/office/drawing/2014/main" id="{F34C1E5E-E041-409B-B78A-18E275282EBF}"/>
              </a:ext>
            </a:extLst>
          </p:cNvPr>
          <p:cNvCxnSpPr/>
          <p:nvPr/>
        </p:nvCxnSpPr>
        <p:spPr bwMode="auto">
          <a:xfrm>
            <a:off x="5498748" y="4057279"/>
            <a:ext cx="99664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a16="http://schemas.microsoft.com/office/drawing/2014/main" id="{1826F47D-FA7E-4070-B2B0-C0B056800390}"/>
              </a:ext>
            </a:extLst>
          </p:cNvPr>
          <p:cNvCxnSpPr/>
          <p:nvPr/>
        </p:nvCxnSpPr>
        <p:spPr bwMode="auto">
          <a:xfrm>
            <a:off x="5059348" y="4683038"/>
            <a:ext cx="99664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a:extLst>
              <a:ext uri="{FF2B5EF4-FFF2-40B4-BE49-F238E27FC236}">
                <a16:creationId xmlns:a16="http://schemas.microsoft.com/office/drawing/2014/main" id="{A60A2DEB-28D0-49EC-B0ED-73552D9C7FDD}"/>
              </a:ext>
            </a:extLst>
          </p:cNvPr>
          <p:cNvCxnSpPr/>
          <p:nvPr/>
        </p:nvCxnSpPr>
        <p:spPr bwMode="auto">
          <a:xfrm>
            <a:off x="5716185" y="5239764"/>
            <a:ext cx="99664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a:extLst>
              <a:ext uri="{FF2B5EF4-FFF2-40B4-BE49-F238E27FC236}">
                <a16:creationId xmlns:a16="http://schemas.microsoft.com/office/drawing/2014/main" id="{D13DDFD6-AAC1-498B-BDE6-1C8F82233951}"/>
              </a:ext>
            </a:extLst>
          </p:cNvPr>
          <p:cNvGrpSpPr/>
          <p:nvPr/>
        </p:nvGrpSpPr>
        <p:grpSpPr>
          <a:xfrm>
            <a:off x="2692783" y="3849035"/>
            <a:ext cx="332142" cy="1588532"/>
            <a:chOff x="2692783" y="3849035"/>
            <a:chExt cx="332142" cy="1588532"/>
          </a:xfrm>
        </p:grpSpPr>
        <p:sp>
          <p:nvSpPr>
            <p:cNvPr id="14" name="TextBox 13">
              <a:extLst>
                <a:ext uri="{FF2B5EF4-FFF2-40B4-BE49-F238E27FC236}">
                  <a16:creationId xmlns:a16="http://schemas.microsoft.com/office/drawing/2014/main" id="{AA879B50-C30E-4F51-AC77-967B1285BD30}"/>
                </a:ext>
              </a:extLst>
            </p:cNvPr>
            <p:cNvSpPr txBox="1"/>
            <p:nvPr/>
          </p:nvSpPr>
          <p:spPr>
            <a:xfrm>
              <a:off x="2692783" y="3849035"/>
              <a:ext cx="332142" cy="369332"/>
            </a:xfrm>
            <a:prstGeom prst="rect">
              <a:avLst/>
            </a:prstGeom>
            <a:noFill/>
          </p:spPr>
          <p:txBody>
            <a:bodyPr wrap="none" rtlCol="0">
              <a:spAutoFit/>
            </a:bodyPr>
            <a:lstStyle/>
            <a:p>
              <a:r>
                <a:rPr lang="en-IN" dirty="0"/>
                <a:t>0</a:t>
              </a:r>
            </a:p>
          </p:txBody>
        </p:sp>
        <p:sp>
          <p:nvSpPr>
            <p:cNvPr id="61" name="TextBox 60">
              <a:extLst>
                <a:ext uri="{FF2B5EF4-FFF2-40B4-BE49-F238E27FC236}">
                  <a16:creationId xmlns:a16="http://schemas.microsoft.com/office/drawing/2014/main" id="{34DCD220-FD36-4DBC-9426-1CD2165444A9}"/>
                </a:ext>
              </a:extLst>
            </p:cNvPr>
            <p:cNvSpPr txBox="1"/>
            <p:nvPr/>
          </p:nvSpPr>
          <p:spPr>
            <a:xfrm>
              <a:off x="2692783" y="4420535"/>
              <a:ext cx="332142" cy="369332"/>
            </a:xfrm>
            <a:prstGeom prst="rect">
              <a:avLst/>
            </a:prstGeom>
            <a:noFill/>
          </p:spPr>
          <p:txBody>
            <a:bodyPr wrap="none" rtlCol="0">
              <a:spAutoFit/>
            </a:bodyPr>
            <a:lstStyle/>
            <a:p>
              <a:r>
                <a:rPr lang="en-IN" dirty="0"/>
                <a:t>1</a:t>
              </a:r>
            </a:p>
          </p:txBody>
        </p:sp>
        <p:sp>
          <p:nvSpPr>
            <p:cNvPr id="62" name="TextBox 61">
              <a:extLst>
                <a:ext uri="{FF2B5EF4-FFF2-40B4-BE49-F238E27FC236}">
                  <a16:creationId xmlns:a16="http://schemas.microsoft.com/office/drawing/2014/main" id="{6F135037-BB67-4507-91A1-E6062093F6DD}"/>
                </a:ext>
              </a:extLst>
            </p:cNvPr>
            <p:cNvSpPr txBox="1"/>
            <p:nvPr/>
          </p:nvSpPr>
          <p:spPr>
            <a:xfrm>
              <a:off x="2692783" y="5068235"/>
              <a:ext cx="332142" cy="369332"/>
            </a:xfrm>
            <a:prstGeom prst="rect">
              <a:avLst/>
            </a:prstGeom>
            <a:noFill/>
          </p:spPr>
          <p:txBody>
            <a:bodyPr wrap="none" rtlCol="0">
              <a:spAutoFit/>
            </a:bodyPr>
            <a:lstStyle/>
            <a:p>
              <a:r>
                <a:rPr lang="en-IN" dirty="0"/>
                <a:t>2</a:t>
              </a:r>
            </a:p>
          </p:txBody>
        </p:sp>
      </p:grpSp>
    </p:spTree>
    <p:extLst>
      <p:ext uri="{BB962C8B-B14F-4D97-AF65-F5344CB8AC3E}">
        <p14:creationId xmlns:p14="http://schemas.microsoft.com/office/powerpoint/2010/main" val="14800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7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4"/>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5" grpId="0" animBg="1"/>
      <p:bldP spid="26" grpId="0" animBg="1"/>
      <p:bldP spid="30" grpId="0"/>
      <p:bldP spid="31" grpId="0" animBg="1"/>
      <p:bldP spid="32" grpId="0" animBg="1"/>
      <p:bldP spid="33" grpId="0" animBg="1"/>
      <p:bldP spid="3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345677" y="1276419"/>
            <a:ext cx="5671912" cy="5012773"/>
          </a:xfrm>
        </p:spPr>
        <p:txBody>
          <a:bodyPr/>
          <a:lstStyle/>
          <a:p>
            <a:pPr marL="0" indent="0">
              <a:spcBef>
                <a:spcPts val="600"/>
              </a:spcBef>
              <a:spcAft>
                <a:spcPts val="600"/>
              </a:spcAft>
              <a:buNone/>
            </a:pPr>
            <a:r>
              <a:rPr lang="en-IN" dirty="0"/>
              <a:t>Kafka is organized around clusters</a:t>
            </a:r>
          </a:p>
          <a:p>
            <a:pPr marL="0" indent="0">
              <a:spcBef>
                <a:spcPts val="600"/>
              </a:spcBef>
              <a:spcAft>
                <a:spcPts val="600"/>
              </a:spcAft>
              <a:buNone/>
            </a:pPr>
            <a:r>
              <a:rPr lang="en-IN" dirty="0"/>
              <a:t>A cluster is composed of multiple Brokers</a:t>
            </a:r>
          </a:p>
          <a:p>
            <a:pPr marL="0" indent="0">
              <a:spcBef>
                <a:spcPts val="600"/>
              </a:spcBef>
              <a:spcAft>
                <a:spcPts val="600"/>
              </a:spcAft>
              <a:buNone/>
            </a:pPr>
            <a:r>
              <a:rPr lang="en-IN" dirty="0"/>
              <a:t>Broker in Kafka is a </a:t>
            </a:r>
            <a:r>
              <a:rPr lang="en-IN" b="1" dirty="0"/>
              <a:t>server</a:t>
            </a:r>
            <a:r>
              <a:rPr lang="en-IN" dirty="0"/>
              <a:t> application which hosts topics</a:t>
            </a:r>
          </a:p>
          <a:p>
            <a:pPr marL="0" indent="0">
              <a:spcBef>
                <a:spcPts val="600"/>
              </a:spcBef>
              <a:spcAft>
                <a:spcPts val="600"/>
              </a:spcAft>
              <a:buNone/>
            </a:pPr>
            <a:r>
              <a:rPr lang="en-IN" dirty="0"/>
              <a:t>Each Broker is identified by a unique id</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Brokers</a:t>
            </a:r>
          </a:p>
        </p:txBody>
      </p:sp>
      <p:cxnSp>
        <p:nvCxnSpPr>
          <p:cNvPr id="24" name="Straight Connector 23">
            <a:extLst>
              <a:ext uri="{FF2B5EF4-FFF2-40B4-BE49-F238E27FC236}">
                <a16:creationId xmlns:a16="http://schemas.microsoft.com/office/drawing/2014/main" id="{B0486E09-6775-4B18-9BEC-A3088C7C9820}"/>
              </a:ext>
            </a:extLst>
          </p:cNvPr>
          <p:cNvCxnSpPr/>
          <p:nvPr/>
        </p:nvCxnSpPr>
        <p:spPr bwMode="auto">
          <a:xfrm>
            <a:off x="5979884" y="1069336"/>
            <a:ext cx="0" cy="5112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1" name="Group 70">
            <a:extLst>
              <a:ext uri="{FF2B5EF4-FFF2-40B4-BE49-F238E27FC236}">
                <a16:creationId xmlns:a16="http://schemas.microsoft.com/office/drawing/2014/main" id="{3DF0A521-1EE8-4F93-8112-9A97734069B1}"/>
              </a:ext>
            </a:extLst>
          </p:cNvPr>
          <p:cNvGrpSpPr/>
          <p:nvPr/>
        </p:nvGrpSpPr>
        <p:grpSpPr>
          <a:xfrm>
            <a:off x="6207107" y="2555679"/>
            <a:ext cx="5417551" cy="2689535"/>
            <a:chOff x="6148826" y="2450164"/>
            <a:chExt cx="5417551" cy="2689535"/>
          </a:xfrm>
        </p:grpSpPr>
        <p:sp>
          <p:nvSpPr>
            <p:cNvPr id="25" name="Rectangle 24">
              <a:extLst>
                <a:ext uri="{FF2B5EF4-FFF2-40B4-BE49-F238E27FC236}">
                  <a16:creationId xmlns:a16="http://schemas.microsoft.com/office/drawing/2014/main" id="{98CDB414-C327-4959-AE54-3A811CB3C1F4}"/>
                </a:ext>
              </a:extLst>
            </p:cNvPr>
            <p:cNvSpPr/>
            <p:nvPr/>
          </p:nvSpPr>
          <p:spPr bwMode="auto">
            <a:xfrm>
              <a:off x="6148826" y="2450164"/>
              <a:ext cx="5417551" cy="1796143"/>
            </a:xfrm>
            <a:prstGeom prst="rect">
              <a:avLst/>
            </a:prstGeom>
            <a:noFill/>
            <a:ln w="28575" cap="flat" cmpd="sng" algn="ctr">
              <a:solidFill>
                <a:schemeClr val="tx1">
                  <a:lumMod val="65000"/>
                  <a:lumOff val="3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27" name="TextBox 26">
              <a:extLst>
                <a:ext uri="{FF2B5EF4-FFF2-40B4-BE49-F238E27FC236}">
                  <a16:creationId xmlns:a16="http://schemas.microsoft.com/office/drawing/2014/main" id="{593B0860-3246-4E2B-93B1-63A433EF532C}"/>
                </a:ext>
              </a:extLst>
            </p:cNvPr>
            <p:cNvSpPr txBox="1"/>
            <p:nvPr/>
          </p:nvSpPr>
          <p:spPr>
            <a:xfrm>
              <a:off x="7813559" y="4770367"/>
              <a:ext cx="1732847" cy="369332"/>
            </a:xfrm>
            <a:prstGeom prst="rect">
              <a:avLst/>
            </a:prstGeom>
            <a:noFill/>
          </p:spPr>
          <p:txBody>
            <a:bodyPr wrap="none" rtlCol="0">
              <a:spAutoFit/>
            </a:bodyPr>
            <a:lstStyle/>
            <a:p>
              <a:r>
                <a:rPr lang="en-IN" dirty="0"/>
                <a:t>Kafka Cluster</a:t>
              </a:r>
            </a:p>
          </p:txBody>
        </p:sp>
      </p:grpSp>
      <p:grpSp>
        <p:nvGrpSpPr>
          <p:cNvPr id="52" name="Group 51">
            <a:extLst>
              <a:ext uri="{FF2B5EF4-FFF2-40B4-BE49-F238E27FC236}">
                <a16:creationId xmlns:a16="http://schemas.microsoft.com/office/drawing/2014/main" id="{81EEBB54-D59E-45B9-94C2-E7AD34CB2342}"/>
              </a:ext>
            </a:extLst>
          </p:cNvPr>
          <p:cNvGrpSpPr/>
          <p:nvPr/>
        </p:nvGrpSpPr>
        <p:grpSpPr>
          <a:xfrm>
            <a:off x="8191729" y="2973998"/>
            <a:ext cx="1175657" cy="928914"/>
            <a:chOff x="6484257" y="2964543"/>
            <a:chExt cx="1175657" cy="928914"/>
          </a:xfrm>
        </p:grpSpPr>
        <p:grpSp>
          <p:nvGrpSpPr>
            <p:cNvPr id="53" name="Group 52">
              <a:extLst>
                <a:ext uri="{FF2B5EF4-FFF2-40B4-BE49-F238E27FC236}">
                  <a16:creationId xmlns:a16="http://schemas.microsoft.com/office/drawing/2014/main" id="{EFD80ACC-DC01-43B9-9951-69A801FB8E27}"/>
                </a:ext>
              </a:extLst>
            </p:cNvPr>
            <p:cNvGrpSpPr/>
            <p:nvPr/>
          </p:nvGrpSpPr>
          <p:grpSpPr>
            <a:xfrm>
              <a:off x="6842919" y="3004004"/>
              <a:ext cx="538163" cy="849992"/>
              <a:chOff x="1434909" y="305658"/>
              <a:chExt cx="1992241" cy="3269251"/>
            </a:xfrm>
            <a:solidFill>
              <a:schemeClr val="tx2"/>
            </a:solidFill>
          </p:grpSpPr>
          <p:sp>
            <p:nvSpPr>
              <p:cNvPr id="55" name="Circle: Hollow 54">
                <a:extLst>
                  <a:ext uri="{FF2B5EF4-FFF2-40B4-BE49-F238E27FC236}">
                    <a16:creationId xmlns:a16="http://schemas.microsoft.com/office/drawing/2014/main" id="{8BB65021-BAEE-4EEC-AC48-033EF81F6989}"/>
                  </a:ext>
                </a:extLst>
              </p:cNvPr>
              <p:cNvSpPr/>
              <p:nvPr/>
            </p:nvSpPr>
            <p:spPr>
              <a:xfrm>
                <a:off x="1434909" y="1505242"/>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Circle: Hollow 55">
                <a:extLst>
                  <a:ext uri="{FF2B5EF4-FFF2-40B4-BE49-F238E27FC236}">
                    <a16:creationId xmlns:a16="http://schemas.microsoft.com/office/drawing/2014/main" id="{727B36C4-B3EB-49DF-BBA6-78B6A52398F3}"/>
                  </a:ext>
                </a:extLst>
              </p:cNvPr>
              <p:cNvSpPr/>
              <p:nvPr/>
            </p:nvSpPr>
            <p:spPr>
              <a:xfrm>
                <a:off x="1434909" y="2696876"/>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7" name="Circle: Hollow 56">
                <a:extLst>
                  <a:ext uri="{FF2B5EF4-FFF2-40B4-BE49-F238E27FC236}">
                    <a16:creationId xmlns:a16="http://schemas.microsoft.com/office/drawing/2014/main" id="{202A7C9B-8986-43A8-ACF1-0730B9C50943}"/>
                  </a:ext>
                </a:extLst>
              </p:cNvPr>
              <p:cNvSpPr/>
              <p:nvPr/>
            </p:nvSpPr>
            <p:spPr>
              <a:xfrm>
                <a:off x="1460297" y="305658"/>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Circle: Hollow 57">
                <a:extLst>
                  <a:ext uri="{FF2B5EF4-FFF2-40B4-BE49-F238E27FC236}">
                    <a16:creationId xmlns:a16="http://schemas.microsoft.com/office/drawing/2014/main" id="{0D481783-1087-460A-A043-FB248596F95B}"/>
                  </a:ext>
                </a:extLst>
              </p:cNvPr>
              <p:cNvSpPr/>
              <p:nvPr/>
            </p:nvSpPr>
            <p:spPr>
              <a:xfrm>
                <a:off x="2526815" y="902344"/>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9" name="Circle: Hollow 58">
                <a:extLst>
                  <a:ext uri="{FF2B5EF4-FFF2-40B4-BE49-F238E27FC236}">
                    <a16:creationId xmlns:a16="http://schemas.microsoft.com/office/drawing/2014/main" id="{808D9AB8-EFE9-4C5E-957F-F4D581A9BC18}"/>
                  </a:ext>
                </a:extLst>
              </p:cNvPr>
              <p:cNvSpPr/>
              <p:nvPr/>
            </p:nvSpPr>
            <p:spPr>
              <a:xfrm>
                <a:off x="2481218" y="2172849"/>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Rectangle 59">
                <a:extLst>
                  <a:ext uri="{FF2B5EF4-FFF2-40B4-BE49-F238E27FC236}">
                    <a16:creationId xmlns:a16="http://schemas.microsoft.com/office/drawing/2014/main" id="{F9C67421-3B6B-4ADD-B6DC-C0D083D723BF}"/>
                  </a:ext>
                </a:extLst>
              </p:cNvPr>
              <p:cNvSpPr/>
              <p:nvPr/>
            </p:nvSpPr>
            <p:spPr>
              <a:xfrm>
                <a:off x="1833088" y="1091762"/>
                <a:ext cx="175516" cy="4887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60">
                <a:extLst>
                  <a:ext uri="{FF2B5EF4-FFF2-40B4-BE49-F238E27FC236}">
                    <a16:creationId xmlns:a16="http://schemas.microsoft.com/office/drawing/2014/main" id="{4B887EBB-170D-4ACF-A6AB-02BAFB66B6B6}"/>
                  </a:ext>
                </a:extLst>
              </p:cNvPr>
              <p:cNvSpPr/>
              <p:nvPr/>
            </p:nvSpPr>
            <p:spPr>
              <a:xfrm>
                <a:off x="1803806" y="2303943"/>
                <a:ext cx="204794" cy="4887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B3896A71-2803-4BA2-A8D7-5094560B1327}"/>
                  </a:ext>
                </a:extLst>
              </p:cNvPr>
              <p:cNvSpPr/>
              <p:nvPr/>
            </p:nvSpPr>
            <p:spPr>
              <a:xfrm rot="3614813">
                <a:off x="2367518" y="1419512"/>
                <a:ext cx="160011" cy="530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01029810-6D32-4529-8320-146E91F7211D}"/>
                  </a:ext>
                </a:extLst>
              </p:cNvPr>
              <p:cNvSpPr/>
              <p:nvPr/>
            </p:nvSpPr>
            <p:spPr>
              <a:xfrm rot="7414614">
                <a:off x="2373715" y="2052945"/>
                <a:ext cx="196715" cy="526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4" name="Rectangle 53">
              <a:extLst>
                <a:ext uri="{FF2B5EF4-FFF2-40B4-BE49-F238E27FC236}">
                  <a16:creationId xmlns:a16="http://schemas.microsoft.com/office/drawing/2014/main" id="{FA340EF0-C1D1-41D4-B0A0-8177FFC8C86B}"/>
                </a:ext>
              </a:extLst>
            </p:cNvPr>
            <p:cNvSpPr/>
            <p:nvPr/>
          </p:nvSpPr>
          <p:spPr bwMode="auto">
            <a:xfrm>
              <a:off x="6484257" y="2964543"/>
              <a:ext cx="1175657" cy="928914"/>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grpSp>
      <p:grpSp>
        <p:nvGrpSpPr>
          <p:cNvPr id="40" name="Group 39">
            <a:extLst>
              <a:ext uri="{FF2B5EF4-FFF2-40B4-BE49-F238E27FC236}">
                <a16:creationId xmlns:a16="http://schemas.microsoft.com/office/drawing/2014/main" id="{FA23DCAE-D482-4859-BA16-F40FC3D21FED}"/>
              </a:ext>
            </a:extLst>
          </p:cNvPr>
          <p:cNvGrpSpPr/>
          <p:nvPr/>
        </p:nvGrpSpPr>
        <p:grpSpPr>
          <a:xfrm>
            <a:off x="9775160" y="2989293"/>
            <a:ext cx="1175657" cy="928914"/>
            <a:chOff x="6484257" y="2964543"/>
            <a:chExt cx="1175657" cy="928914"/>
          </a:xfrm>
        </p:grpSpPr>
        <p:grpSp>
          <p:nvGrpSpPr>
            <p:cNvPr id="41" name="Group 40">
              <a:extLst>
                <a:ext uri="{FF2B5EF4-FFF2-40B4-BE49-F238E27FC236}">
                  <a16:creationId xmlns:a16="http://schemas.microsoft.com/office/drawing/2014/main" id="{80AA2B24-CE38-426B-B027-75F31544586C}"/>
                </a:ext>
              </a:extLst>
            </p:cNvPr>
            <p:cNvGrpSpPr/>
            <p:nvPr/>
          </p:nvGrpSpPr>
          <p:grpSpPr>
            <a:xfrm>
              <a:off x="6842919" y="3004004"/>
              <a:ext cx="538163" cy="849992"/>
              <a:chOff x="1434909" y="305658"/>
              <a:chExt cx="1992241" cy="3269251"/>
            </a:xfrm>
            <a:solidFill>
              <a:schemeClr val="tx2"/>
            </a:solidFill>
          </p:grpSpPr>
          <p:sp>
            <p:nvSpPr>
              <p:cNvPr id="43" name="Circle: Hollow 42">
                <a:extLst>
                  <a:ext uri="{FF2B5EF4-FFF2-40B4-BE49-F238E27FC236}">
                    <a16:creationId xmlns:a16="http://schemas.microsoft.com/office/drawing/2014/main" id="{E8D4D5F4-6833-4900-9C91-DF5BB7EB4C3A}"/>
                  </a:ext>
                </a:extLst>
              </p:cNvPr>
              <p:cNvSpPr/>
              <p:nvPr/>
            </p:nvSpPr>
            <p:spPr>
              <a:xfrm>
                <a:off x="1434909" y="1505242"/>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Circle: Hollow 43">
                <a:extLst>
                  <a:ext uri="{FF2B5EF4-FFF2-40B4-BE49-F238E27FC236}">
                    <a16:creationId xmlns:a16="http://schemas.microsoft.com/office/drawing/2014/main" id="{315519D5-9C59-453E-B14C-3837BF0BCC1D}"/>
                  </a:ext>
                </a:extLst>
              </p:cNvPr>
              <p:cNvSpPr/>
              <p:nvPr/>
            </p:nvSpPr>
            <p:spPr>
              <a:xfrm>
                <a:off x="1434909" y="2696876"/>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Circle: Hollow 44">
                <a:extLst>
                  <a:ext uri="{FF2B5EF4-FFF2-40B4-BE49-F238E27FC236}">
                    <a16:creationId xmlns:a16="http://schemas.microsoft.com/office/drawing/2014/main" id="{64CBCF0A-65C0-4CD9-958A-6441143D2ED2}"/>
                  </a:ext>
                </a:extLst>
              </p:cNvPr>
              <p:cNvSpPr/>
              <p:nvPr/>
            </p:nvSpPr>
            <p:spPr>
              <a:xfrm>
                <a:off x="1460297" y="305658"/>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Circle: Hollow 45">
                <a:extLst>
                  <a:ext uri="{FF2B5EF4-FFF2-40B4-BE49-F238E27FC236}">
                    <a16:creationId xmlns:a16="http://schemas.microsoft.com/office/drawing/2014/main" id="{87DFE441-E65F-4BB7-8C03-FC3FAA3F955A}"/>
                  </a:ext>
                </a:extLst>
              </p:cNvPr>
              <p:cNvSpPr/>
              <p:nvPr/>
            </p:nvSpPr>
            <p:spPr>
              <a:xfrm>
                <a:off x="2526815" y="902344"/>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Circle: Hollow 46">
                <a:extLst>
                  <a:ext uri="{FF2B5EF4-FFF2-40B4-BE49-F238E27FC236}">
                    <a16:creationId xmlns:a16="http://schemas.microsoft.com/office/drawing/2014/main" id="{0A59ACD4-3D78-45D0-AF96-992C894BF419}"/>
                  </a:ext>
                </a:extLst>
              </p:cNvPr>
              <p:cNvSpPr/>
              <p:nvPr/>
            </p:nvSpPr>
            <p:spPr>
              <a:xfrm>
                <a:off x="2481218" y="2172849"/>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Rectangle 47">
                <a:extLst>
                  <a:ext uri="{FF2B5EF4-FFF2-40B4-BE49-F238E27FC236}">
                    <a16:creationId xmlns:a16="http://schemas.microsoft.com/office/drawing/2014/main" id="{1B28B1D5-80EF-40BB-80B8-EF22BCADA37F}"/>
                  </a:ext>
                </a:extLst>
              </p:cNvPr>
              <p:cNvSpPr/>
              <p:nvPr/>
            </p:nvSpPr>
            <p:spPr>
              <a:xfrm>
                <a:off x="1833088" y="1091762"/>
                <a:ext cx="175516" cy="4887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77104CF9-8DFD-436A-B99B-A7A73686CF23}"/>
                  </a:ext>
                </a:extLst>
              </p:cNvPr>
              <p:cNvSpPr/>
              <p:nvPr/>
            </p:nvSpPr>
            <p:spPr>
              <a:xfrm>
                <a:off x="1803806" y="2303943"/>
                <a:ext cx="204794" cy="4887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22DC7D07-E28D-4E46-9266-82D8274C235D}"/>
                  </a:ext>
                </a:extLst>
              </p:cNvPr>
              <p:cNvSpPr/>
              <p:nvPr/>
            </p:nvSpPr>
            <p:spPr>
              <a:xfrm rot="3614813">
                <a:off x="2367518" y="1419512"/>
                <a:ext cx="160011" cy="530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F48296B4-1E24-4CAC-A4BD-E64BA6991C17}"/>
                  </a:ext>
                </a:extLst>
              </p:cNvPr>
              <p:cNvSpPr/>
              <p:nvPr/>
            </p:nvSpPr>
            <p:spPr>
              <a:xfrm rot="7414614">
                <a:off x="2373715" y="2052945"/>
                <a:ext cx="196715" cy="526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2" name="Rectangle 41">
              <a:extLst>
                <a:ext uri="{FF2B5EF4-FFF2-40B4-BE49-F238E27FC236}">
                  <a16:creationId xmlns:a16="http://schemas.microsoft.com/office/drawing/2014/main" id="{CF7F2A12-B992-4540-872D-16A90224C609}"/>
                </a:ext>
              </a:extLst>
            </p:cNvPr>
            <p:cNvSpPr/>
            <p:nvPr/>
          </p:nvSpPr>
          <p:spPr bwMode="auto">
            <a:xfrm>
              <a:off x="6484257" y="2964543"/>
              <a:ext cx="1175657" cy="928914"/>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grpSp>
      <p:grpSp>
        <p:nvGrpSpPr>
          <p:cNvPr id="39" name="Group 38">
            <a:extLst>
              <a:ext uri="{FF2B5EF4-FFF2-40B4-BE49-F238E27FC236}">
                <a16:creationId xmlns:a16="http://schemas.microsoft.com/office/drawing/2014/main" id="{75234FA1-2F5B-43FD-B859-214FD7DC37EF}"/>
              </a:ext>
            </a:extLst>
          </p:cNvPr>
          <p:cNvGrpSpPr/>
          <p:nvPr/>
        </p:nvGrpSpPr>
        <p:grpSpPr>
          <a:xfrm>
            <a:off x="6638854" y="2961210"/>
            <a:ext cx="1175657" cy="928914"/>
            <a:chOff x="6484257" y="2964543"/>
            <a:chExt cx="1175657" cy="928914"/>
          </a:xfrm>
        </p:grpSpPr>
        <p:grpSp>
          <p:nvGrpSpPr>
            <p:cNvPr id="4" name="Group 3">
              <a:extLst>
                <a:ext uri="{FF2B5EF4-FFF2-40B4-BE49-F238E27FC236}">
                  <a16:creationId xmlns:a16="http://schemas.microsoft.com/office/drawing/2014/main" id="{91800B6C-345F-409A-813A-DD19F8F5806B}"/>
                </a:ext>
              </a:extLst>
            </p:cNvPr>
            <p:cNvGrpSpPr/>
            <p:nvPr/>
          </p:nvGrpSpPr>
          <p:grpSpPr>
            <a:xfrm>
              <a:off x="6842919" y="3004004"/>
              <a:ext cx="538163" cy="849992"/>
              <a:chOff x="1434909" y="305658"/>
              <a:chExt cx="1992241" cy="3269251"/>
            </a:xfrm>
            <a:solidFill>
              <a:schemeClr val="tx2"/>
            </a:solidFill>
          </p:grpSpPr>
          <p:sp>
            <p:nvSpPr>
              <p:cNvPr id="5" name="Circle: Hollow 4">
                <a:extLst>
                  <a:ext uri="{FF2B5EF4-FFF2-40B4-BE49-F238E27FC236}">
                    <a16:creationId xmlns:a16="http://schemas.microsoft.com/office/drawing/2014/main" id="{7C492814-FAC0-478F-BEA1-6305CFCE55BC}"/>
                  </a:ext>
                </a:extLst>
              </p:cNvPr>
              <p:cNvSpPr/>
              <p:nvPr/>
            </p:nvSpPr>
            <p:spPr>
              <a:xfrm>
                <a:off x="1434909" y="1505242"/>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ED1B221C-36C6-4E5A-B923-04759E70EE3E}"/>
                  </a:ext>
                </a:extLst>
              </p:cNvPr>
              <p:cNvSpPr/>
              <p:nvPr/>
            </p:nvSpPr>
            <p:spPr>
              <a:xfrm>
                <a:off x="1434909" y="2696876"/>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8FE6C55B-EB0A-416E-B7D7-3DC3FF8BE1EB}"/>
                  </a:ext>
                </a:extLst>
              </p:cNvPr>
              <p:cNvSpPr/>
              <p:nvPr/>
            </p:nvSpPr>
            <p:spPr>
              <a:xfrm>
                <a:off x="1460297" y="305658"/>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0BDD9496-3FD2-4831-99A6-424520D635A5}"/>
                  </a:ext>
                </a:extLst>
              </p:cNvPr>
              <p:cNvSpPr/>
              <p:nvPr/>
            </p:nvSpPr>
            <p:spPr>
              <a:xfrm>
                <a:off x="2526815" y="902344"/>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A79C2DBA-C82D-4A9B-932A-8E7DAF0AC51D}"/>
                  </a:ext>
                </a:extLst>
              </p:cNvPr>
              <p:cNvSpPr/>
              <p:nvPr/>
            </p:nvSpPr>
            <p:spPr>
              <a:xfrm>
                <a:off x="2481218" y="2172849"/>
                <a:ext cx="900335" cy="878033"/>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093C1E11-8F1C-4D9E-9E74-539499D46BF0}"/>
                  </a:ext>
                </a:extLst>
              </p:cNvPr>
              <p:cNvSpPr/>
              <p:nvPr/>
            </p:nvSpPr>
            <p:spPr>
              <a:xfrm>
                <a:off x="1833088" y="1091762"/>
                <a:ext cx="175516" cy="4887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44C2BAEB-9DF4-4D77-A067-A35D2869A2FA}"/>
                  </a:ext>
                </a:extLst>
              </p:cNvPr>
              <p:cNvSpPr/>
              <p:nvPr/>
            </p:nvSpPr>
            <p:spPr>
              <a:xfrm>
                <a:off x="1803806" y="2303943"/>
                <a:ext cx="204794" cy="4887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C776421-7468-4A7C-9D90-93D882EDF0F4}"/>
                  </a:ext>
                </a:extLst>
              </p:cNvPr>
              <p:cNvSpPr/>
              <p:nvPr/>
            </p:nvSpPr>
            <p:spPr>
              <a:xfrm rot="3614813">
                <a:off x="2367518" y="1419512"/>
                <a:ext cx="160011" cy="530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4D6C2369-FE9F-4719-B9AB-29DF3634D341}"/>
                  </a:ext>
                </a:extLst>
              </p:cNvPr>
              <p:cNvSpPr/>
              <p:nvPr/>
            </p:nvSpPr>
            <p:spPr>
              <a:xfrm rot="7414614">
                <a:off x="2373715" y="2052945"/>
                <a:ext cx="196715" cy="5262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ectangle 27">
              <a:extLst>
                <a:ext uri="{FF2B5EF4-FFF2-40B4-BE49-F238E27FC236}">
                  <a16:creationId xmlns:a16="http://schemas.microsoft.com/office/drawing/2014/main" id="{DC4C773B-36D8-4D21-8960-DD05D9833F98}"/>
                </a:ext>
              </a:extLst>
            </p:cNvPr>
            <p:cNvSpPr/>
            <p:nvPr/>
          </p:nvSpPr>
          <p:spPr bwMode="auto">
            <a:xfrm>
              <a:off x="6484257" y="2964543"/>
              <a:ext cx="1175657" cy="928914"/>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grpSp>
      <p:grpSp>
        <p:nvGrpSpPr>
          <p:cNvPr id="15" name="Group 14">
            <a:extLst>
              <a:ext uri="{FF2B5EF4-FFF2-40B4-BE49-F238E27FC236}">
                <a16:creationId xmlns:a16="http://schemas.microsoft.com/office/drawing/2014/main" id="{5C685A3A-D4BF-4449-8960-FD81CDCC9C43}"/>
              </a:ext>
            </a:extLst>
          </p:cNvPr>
          <p:cNvGrpSpPr/>
          <p:nvPr/>
        </p:nvGrpSpPr>
        <p:grpSpPr>
          <a:xfrm>
            <a:off x="6784428" y="3990066"/>
            <a:ext cx="4041713" cy="291573"/>
            <a:chOff x="6784428" y="3990066"/>
            <a:chExt cx="4041713" cy="291573"/>
          </a:xfrm>
        </p:grpSpPr>
        <p:sp>
          <p:nvSpPr>
            <p:cNvPr id="14" name="TextBox 13">
              <a:extLst>
                <a:ext uri="{FF2B5EF4-FFF2-40B4-BE49-F238E27FC236}">
                  <a16:creationId xmlns:a16="http://schemas.microsoft.com/office/drawing/2014/main" id="{2CD7DD53-8DFD-47C2-A229-0B10947D00D4}"/>
                </a:ext>
              </a:extLst>
            </p:cNvPr>
            <p:cNvSpPr txBox="1"/>
            <p:nvPr/>
          </p:nvSpPr>
          <p:spPr>
            <a:xfrm>
              <a:off x="6784428" y="4004640"/>
              <a:ext cx="884508" cy="276999"/>
            </a:xfrm>
            <a:prstGeom prst="rect">
              <a:avLst/>
            </a:prstGeom>
            <a:noFill/>
          </p:spPr>
          <p:txBody>
            <a:bodyPr wrap="square" rtlCol="0">
              <a:spAutoFit/>
            </a:bodyPr>
            <a:lstStyle/>
            <a:p>
              <a:r>
                <a:rPr lang="en-IN" sz="1200" dirty="0"/>
                <a:t>Broker 0</a:t>
              </a:r>
            </a:p>
          </p:txBody>
        </p:sp>
        <p:sp>
          <p:nvSpPr>
            <p:cNvPr id="64" name="TextBox 63">
              <a:extLst>
                <a:ext uri="{FF2B5EF4-FFF2-40B4-BE49-F238E27FC236}">
                  <a16:creationId xmlns:a16="http://schemas.microsoft.com/office/drawing/2014/main" id="{50ADFF01-DA93-434D-9C07-0726B6F4BEDE}"/>
                </a:ext>
              </a:extLst>
            </p:cNvPr>
            <p:cNvSpPr txBox="1"/>
            <p:nvPr/>
          </p:nvSpPr>
          <p:spPr>
            <a:xfrm>
              <a:off x="8296009" y="3990066"/>
              <a:ext cx="884508" cy="276999"/>
            </a:xfrm>
            <a:prstGeom prst="rect">
              <a:avLst/>
            </a:prstGeom>
            <a:noFill/>
          </p:spPr>
          <p:txBody>
            <a:bodyPr wrap="square" rtlCol="0">
              <a:spAutoFit/>
            </a:bodyPr>
            <a:lstStyle/>
            <a:p>
              <a:r>
                <a:rPr lang="en-IN" sz="1200" dirty="0"/>
                <a:t>Broker 1</a:t>
              </a:r>
            </a:p>
          </p:txBody>
        </p:sp>
        <p:sp>
          <p:nvSpPr>
            <p:cNvPr id="65" name="TextBox 64">
              <a:extLst>
                <a:ext uri="{FF2B5EF4-FFF2-40B4-BE49-F238E27FC236}">
                  <a16:creationId xmlns:a16="http://schemas.microsoft.com/office/drawing/2014/main" id="{F68BC5DF-A62A-4F1F-8359-03B147A96D1C}"/>
                </a:ext>
              </a:extLst>
            </p:cNvPr>
            <p:cNvSpPr txBox="1"/>
            <p:nvPr/>
          </p:nvSpPr>
          <p:spPr>
            <a:xfrm>
              <a:off x="9941633" y="3991892"/>
              <a:ext cx="884508" cy="276999"/>
            </a:xfrm>
            <a:prstGeom prst="rect">
              <a:avLst/>
            </a:prstGeom>
            <a:noFill/>
          </p:spPr>
          <p:txBody>
            <a:bodyPr wrap="square" rtlCol="0">
              <a:spAutoFit/>
            </a:bodyPr>
            <a:lstStyle/>
            <a:p>
              <a:r>
                <a:rPr lang="en-IN" sz="1200" dirty="0"/>
                <a:t>Broker 2</a:t>
              </a:r>
            </a:p>
          </p:txBody>
        </p:sp>
      </p:grpSp>
    </p:spTree>
    <p:extLst>
      <p:ext uri="{BB962C8B-B14F-4D97-AF65-F5344CB8AC3E}">
        <p14:creationId xmlns:p14="http://schemas.microsoft.com/office/powerpoint/2010/main" val="277802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783770" y="913927"/>
            <a:ext cx="9514115" cy="1819478"/>
          </a:xfrm>
        </p:spPr>
        <p:txBody>
          <a:bodyPr/>
          <a:lstStyle/>
          <a:p>
            <a:pPr marL="0" indent="0">
              <a:spcBef>
                <a:spcPts val="600"/>
              </a:spcBef>
              <a:spcAft>
                <a:spcPts val="600"/>
              </a:spcAft>
              <a:buNone/>
            </a:pPr>
            <a:r>
              <a:rPr lang="en-IN" dirty="0"/>
              <a:t>Every partition can be replicated to make it fault-tolerant and highly-available</a:t>
            </a:r>
          </a:p>
          <a:p>
            <a:pPr marL="0" indent="0">
              <a:spcBef>
                <a:spcPts val="600"/>
              </a:spcBef>
              <a:spcAft>
                <a:spcPts val="600"/>
              </a:spcAft>
              <a:buNone/>
            </a:pPr>
            <a:r>
              <a:rPr lang="en-IN" dirty="0"/>
              <a:t>Replication happens at the partition level</a:t>
            </a:r>
          </a:p>
          <a:p>
            <a:pPr marL="0" indent="0">
              <a:spcBef>
                <a:spcPts val="600"/>
              </a:spcBef>
              <a:spcAft>
                <a:spcPts val="600"/>
              </a:spcAft>
              <a:buNone/>
            </a:pPr>
            <a:r>
              <a:rPr lang="en-IN" dirty="0"/>
              <a:t>Partitions are replicated across multiple brokers</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Replication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bwMode="auto">
          <a:xfrm>
            <a:off x="2024744"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8" name="Rectangle 67"/>
          <p:cNvSpPr/>
          <p:nvPr/>
        </p:nvSpPr>
        <p:spPr bwMode="auto">
          <a:xfrm>
            <a:off x="4567647" y="3761336"/>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9" name="Rectangle 68"/>
          <p:cNvSpPr/>
          <p:nvPr/>
        </p:nvSpPr>
        <p:spPr bwMode="auto">
          <a:xfrm>
            <a:off x="7110550"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7" name="Rectangle 16"/>
          <p:cNvSpPr/>
          <p:nvPr/>
        </p:nvSpPr>
        <p:spPr bwMode="auto">
          <a:xfrm>
            <a:off x="2181497" y="4245429"/>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Partition 0</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t>Topic 1</a:t>
            </a:r>
            <a:endParaRPr kumimoji="0" lang="en-IN" sz="1200" b="0" i="0" u="none" strike="noStrike" cap="none" normalizeH="0" baseline="0" dirty="0">
              <a:ln>
                <a:noFill/>
              </a:ln>
              <a:solidFill>
                <a:schemeClr val="tx1"/>
              </a:solidFill>
              <a:effectLst/>
            </a:endParaRPr>
          </a:p>
        </p:txBody>
      </p:sp>
      <p:sp>
        <p:nvSpPr>
          <p:cNvPr id="70" name="Rectangle 69"/>
          <p:cNvSpPr/>
          <p:nvPr/>
        </p:nvSpPr>
        <p:spPr bwMode="auto">
          <a:xfrm>
            <a:off x="4757058" y="4245429"/>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1200" dirty="0"/>
              <a:t>Partition 0</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Topic 1</a:t>
            </a:r>
          </a:p>
        </p:txBody>
      </p:sp>
      <p:sp>
        <p:nvSpPr>
          <p:cNvPr id="72" name="Rectangle 71"/>
          <p:cNvSpPr/>
          <p:nvPr/>
        </p:nvSpPr>
        <p:spPr bwMode="auto">
          <a:xfrm>
            <a:off x="4730933"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1</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solidFill>
                  <a:schemeClr val="bg1"/>
                </a:solidFill>
              </a:rPr>
              <a:t>Topic 2</a:t>
            </a:r>
            <a:endParaRPr kumimoji="0" lang="en-IN" sz="1200" b="0" i="0" u="none" strike="noStrike" cap="none" normalizeH="0" baseline="0" dirty="0">
              <a:ln>
                <a:noFill/>
              </a:ln>
              <a:solidFill>
                <a:schemeClr val="bg1"/>
              </a:solidFill>
              <a:effectLst/>
            </a:endParaRPr>
          </a:p>
        </p:txBody>
      </p:sp>
      <p:sp>
        <p:nvSpPr>
          <p:cNvPr id="18" name="TextBox 17"/>
          <p:cNvSpPr txBox="1"/>
          <p:nvPr/>
        </p:nvSpPr>
        <p:spPr>
          <a:xfrm>
            <a:off x="2107735" y="3385473"/>
            <a:ext cx="1179490" cy="369332"/>
          </a:xfrm>
          <a:prstGeom prst="rect">
            <a:avLst/>
          </a:prstGeom>
          <a:noFill/>
        </p:spPr>
        <p:txBody>
          <a:bodyPr wrap="none" rtlCol="0">
            <a:spAutoFit/>
          </a:bodyPr>
          <a:lstStyle/>
          <a:p>
            <a:r>
              <a:rPr lang="en-IN" dirty="0"/>
              <a:t>Broker 1</a:t>
            </a:r>
          </a:p>
        </p:txBody>
      </p:sp>
      <p:sp>
        <p:nvSpPr>
          <p:cNvPr id="74" name="TextBox 73"/>
          <p:cNvSpPr txBox="1"/>
          <p:nvPr/>
        </p:nvSpPr>
        <p:spPr>
          <a:xfrm>
            <a:off x="4657171" y="3449385"/>
            <a:ext cx="1179490" cy="369332"/>
          </a:xfrm>
          <a:prstGeom prst="rect">
            <a:avLst/>
          </a:prstGeom>
          <a:noFill/>
        </p:spPr>
        <p:txBody>
          <a:bodyPr wrap="none" rtlCol="0">
            <a:spAutoFit/>
          </a:bodyPr>
          <a:lstStyle/>
          <a:p>
            <a:r>
              <a:rPr lang="en-IN" dirty="0"/>
              <a:t>Broker 2</a:t>
            </a:r>
          </a:p>
        </p:txBody>
      </p:sp>
      <p:sp>
        <p:nvSpPr>
          <p:cNvPr id="75" name="TextBox 74"/>
          <p:cNvSpPr txBox="1"/>
          <p:nvPr/>
        </p:nvSpPr>
        <p:spPr>
          <a:xfrm>
            <a:off x="7252324" y="3432673"/>
            <a:ext cx="1179490" cy="369332"/>
          </a:xfrm>
          <a:prstGeom prst="rect">
            <a:avLst/>
          </a:prstGeom>
          <a:noFill/>
        </p:spPr>
        <p:txBody>
          <a:bodyPr wrap="none" rtlCol="0">
            <a:spAutoFit/>
          </a:bodyPr>
          <a:lstStyle/>
          <a:p>
            <a:r>
              <a:rPr lang="en-IN" dirty="0"/>
              <a:t>Broker 3</a:t>
            </a:r>
          </a:p>
        </p:txBody>
      </p:sp>
      <p:sp>
        <p:nvSpPr>
          <p:cNvPr id="76" name="Rectangle 75"/>
          <p:cNvSpPr/>
          <p:nvPr/>
        </p:nvSpPr>
        <p:spPr bwMode="auto">
          <a:xfrm>
            <a:off x="7347597"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IN" sz="1200" dirty="0">
                <a:solidFill>
                  <a:schemeClr val="bg1"/>
                </a:solidFill>
              </a:rPr>
              <a:t>Partition 1</a:t>
            </a:r>
          </a:p>
          <a:p>
            <a:pPr algn="ctr"/>
            <a:r>
              <a:rPr lang="en-IN" sz="1200" dirty="0">
                <a:solidFill>
                  <a:schemeClr val="bg1"/>
                </a:solidFill>
              </a:rPr>
              <a:t>Topic 2</a:t>
            </a:r>
          </a:p>
          <a:p>
            <a:pPr marL="0" marR="0" indent="0" algn="ctr"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a:ln>
                <a:noFill/>
              </a:ln>
              <a:solidFill>
                <a:schemeClr val="bg1"/>
              </a:solidFill>
              <a:effectLst/>
            </a:endParaRPr>
          </a:p>
        </p:txBody>
      </p:sp>
      <p:cxnSp>
        <p:nvCxnSpPr>
          <p:cNvPr id="20" name="Straight Arrow Connector 19"/>
          <p:cNvCxnSpPr>
            <a:stCxn id="17" idx="3"/>
            <a:endCxn id="70" idx="1"/>
          </p:cNvCxnSpPr>
          <p:nvPr/>
        </p:nvCxnSpPr>
        <p:spPr bwMode="auto">
          <a:xfrm>
            <a:off x="3213463" y="4508127"/>
            <a:ext cx="154359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72" idx="3"/>
            <a:endCxn id="76" idx="1"/>
          </p:cNvCxnSpPr>
          <p:nvPr/>
        </p:nvCxnSpPr>
        <p:spPr bwMode="auto">
          <a:xfrm>
            <a:off x="5762899" y="5333586"/>
            <a:ext cx="1584698"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4935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783770" y="913926"/>
            <a:ext cx="5312229" cy="4877273"/>
          </a:xfrm>
        </p:spPr>
        <p:txBody>
          <a:bodyPr/>
          <a:lstStyle/>
          <a:p>
            <a:pPr marL="0" indent="0">
              <a:spcBef>
                <a:spcPts val="600"/>
              </a:spcBef>
              <a:spcAft>
                <a:spcPts val="600"/>
              </a:spcAft>
              <a:buNone/>
            </a:pPr>
            <a:r>
              <a:rPr lang="en-IN" dirty="0"/>
              <a:t>Every partition can be replicated to make it fault-tolerant and highly-available</a:t>
            </a:r>
          </a:p>
          <a:p>
            <a:pPr marL="0" indent="0">
              <a:spcBef>
                <a:spcPts val="600"/>
              </a:spcBef>
              <a:spcAft>
                <a:spcPts val="600"/>
              </a:spcAft>
              <a:buNone/>
            </a:pPr>
            <a:r>
              <a:rPr lang="en-IN" dirty="0"/>
              <a:t>Replication happens at the partition level</a:t>
            </a:r>
          </a:p>
          <a:p>
            <a:pPr marL="0" indent="0">
              <a:spcBef>
                <a:spcPts val="600"/>
              </a:spcBef>
              <a:spcAft>
                <a:spcPts val="600"/>
              </a:spcAft>
              <a:buNone/>
            </a:pPr>
            <a:r>
              <a:rPr lang="en-IN" dirty="0"/>
              <a:t>Partitions are replicated across multiple brokers</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Replication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57590E4B-F553-C848-9C3D-D3DC06F1FD06}"/>
              </a:ext>
            </a:extLst>
          </p:cNvPr>
          <p:cNvGrpSpPr/>
          <p:nvPr/>
        </p:nvGrpSpPr>
        <p:grpSpPr>
          <a:xfrm>
            <a:off x="7402286" y="1069336"/>
            <a:ext cx="3222172" cy="4676831"/>
            <a:chOff x="7554686" y="1198480"/>
            <a:chExt cx="3222172" cy="4676831"/>
          </a:xfrm>
        </p:grpSpPr>
        <p:grpSp>
          <p:nvGrpSpPr>
            <p:cNvPr id="27" name="Group 26">
              <a:extLst>
                <a:ext uri="{FF2B5EF4-FFF2-40B4-BE49-F238E27FC236}">
                  <a16:creationId xmlns:a16="http://schemas.microsoft.com/office/drawing/2014/main" id="{49B4CFAB-8718-8F49-96E0-FCA55AAE66DA}"/>
                </a:ext>
              </a:extLst>
            </p:cNvPr>
            <p:cNvGrpSpPr/>
            <p:nvPr/>
          </p:nvGrpSpPr>
          <p:grpSpPr>
            <a:xfrm>
              <a:off x="7554686" y="1198480"/>
              <a:ext cx="3145972" cy="1284515"/>
              <a:chOff x="5127171" y="674914"/>
              <a:chExt cx="3145972" cy="1284515"/>
            </a:xfrm>
          </p:grpSpPr>
          <p:grpSp>
            <p:nvGrpSpPr>
              <p:cNvPr id="87" name="Group 86">
                <a:extLst>
                  <a:ext uri="{FF2B5EF4-FFF2-40B4-BE49-F238E27FC236}">
                    <a16:creationId xmlns:a16="http://schemas.microsoft.com/office/drawing/2014/main" id="{A5D8DC6D-B6A2-E542-8984-5FDF1C208839}"/>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101" name="Rounded Rectangle 3">
                  <a:extLst>
                    <a:ext uri="{FF2B5EF4-FFF2-40B4-BE49-F238E27FC236}">
                      <a16:creationId xmlns:a16="http://schemas.microsoft.com/office/drawing/2014/main" id="{ED94F099-386D-0946-9B0F-CF14CA0CD646}"/>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4">
                  <a:extLst>
                    <a:ext uri="{FF2B5EF4-FFF2-40B4-BE49-F238E27FC236}">
                      <a16:creationId xmlns:a16="http://schemas.microsoft.com/office/drawing/2014/main" id="{0A744BFF-2EA0-6540-BADD-1AABFF0CBA31}"/>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0602D36-D096-304C-9179-9D0DD5FE7437}"/>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98D86CD2-EAC0-394E-8E4B-D312414DD9F1}"/>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 name="Group 87">
                <a:extLst>
                  <a:ext uri="{FF2B5EF4-FFF2-40B4-BE49-F238E27FC236}">
                    <a16:creationId xmlns:a16="http://schemas.microsoft.com/office/drawing/2014/main" id="{0D37A49E-73E9-1341-B55B-6872B53146D5}"/>
                  </a:ext>
                </a:extLst>
              </p:cNvPr>
              <p:cNvGrpSpPr/>
              <p:nvPr/>
            </p:nvGrpSpPr>
            <p:grpSpPr>
              <a:xfrm>
                <a:off x="5556579" y="1022771"/>
                <a:ext cx="305956" cy="421944"/>
                <a:chOff x="1434905" y="305656"/>
                <a:chExt cx="1992234" cy="3269260"/>
              </a:xfrm>
              <a:solidFill>
                <a:schemeClr val="tx1"/>
              </a:solidFill>
            </p:grpSpPr>
            <p:sp>
              <p:nvSpPr>
                <p:cNvPr id="92" name="Circle: Hollow 4">
                  <a:extLst>
                    <a:ext uri="{FF2B5EF4-FFF2-40B4-BE49-F238E27FC236}">
                      <a16:creationId xmlns:a16="http://schemas.microsoft.com/office/drawing/2014/main" id="{BEDCC845-CD49-B348-99F0-20E9C1485AC9}"/>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3" name="Circle: Hollow 5">
                  <a:extLst>
                    <a:ext uri="{FF2B5EF4-FFF2-40B4-BE49-F238E27FC236}">
                      <a16:creationId xmlns:a16="http://schemas.microsoft.com/office/drawing/2014/main" id="{87A7C922-A593-D44C-8832-184F5925019B}"/>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4" name="Circle: Hollow 6">
                  <a:extLst>
                    <a:ext uri="{FF2B5EF4-FFF2-40B4-BE49-F238E27FC236}">
                      <a16:creationId xmlns:a16="http://schemas.microsoft.com/office/drawing/2014/main" id="{91D3C461-149F-6D41-86A0-E5F53B5C5886}"/>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5" name="Circle: Hollow 7">
                  <a:extLst>
                    <a:ext uri="{FF2B5EF4-FFF2-40B4-BE49-F238E27FC236}">
                      <a16:creationId xmlns:a16="http://schemas.microsoft.com/office/drawing/2014/main" id="{AFA29BD5-843E-D24B-860B-A52D9EA8D134}"/>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6" name="Circle: Hollow 8">
                  <a:extLst>
                    <a:ext uri="{FF2B5EF4-FFF2-40B4-BE49-F238E27FC236}">
                      <a16:creationId xmlns:a16="http://schemas.microsoft.com/office/drawing/2014/main" id="{9AD0F1B3-954E-1842-9B07-3E75ED3D7830}"/>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7" name="Rectangle 96">
                  <a:extLst>
                    <a:ext uri="{FF2B5EF4-FFF2-40B4-BE49-F238E27FC236}">
                      <a16:creationId xmlns:a16="http://schemas.microsoft.com/office/drawing/2014/main" id="{74F45CE8-DF3D-3B47-8E66-9F1814B1A550}"/>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98" name="Rectangle 97">
                  <a:extLst>
                    <a:ext uri="{FF2B5EF4-FFF2-40B4-BE49-F238E27FC236}">
                      <a16:creationId xmlns:a16="http://schemas.microsoft.com/office/drawing/2014/main" id="{AF3742CB-DA98-0F48-A59C-9D9EAD58652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99" name="Rectangle 98">
                  <a:extLst>
                    <a:ext uri="{FF2B5EF4-FFF2-40B4-BE49-F238E27FC236}">
                      <a16:creationId xmlns:a16="http://schemas.microsoft.com/office/drawing/2014/main" id="{B8949E2D-C477-6D41-B888-71E79869C8A3}"/>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100" name="Rectangle 99">
                  <a:extLst>
                    <a:ext uri="{FF2B5EF4-FFF2-40B4-BE49-F238E27FC236}">
                      <a16:creationId xmlns:a16="http://schemas.microsoft.com/office/drawing/2014/main" id="{877DF27B-E456-C14E-A60E-2828934458FB}"/>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89" name="Rectangle 88">
                <a:extLst>
                  <a:ext uri="{FF2B5EF4-FFF2-40B4-BE49-F238E27FC236}">
                    <a16:creationId xmlns:a16="http://schemas.microsoft.com/office/drawing/2014/main" id="{0EFDC977-D81E-A74A-B38C-CC7184FF0FB2}"/>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90" name="Rounded Rectangle 89">
                <a:extLst>
                  <a:ext uri="{FF2B5EF4-FFF2-40B4-BE49-F238E27FC236}">
                    <a16:creationId xmlns:a16="http://schemas.microsoft.com/office/drawing/2014/main" id="{D9435C18-F5ED-D847-89DF-98AB4DD1A30F}"/>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91" name="Rectangle 90">
                <a:extLst>
                  <a:ext uri="{FF2B5EF4-FFF2-40B4-BE49-F238E27FC236}">
                    <a16:creationId xmlns:a16="http://schemas.microsoft.com/office/drawing/2014/main" id="{1D7C25F8-EA9B-DF47-B48E-6DAF93002B5B}"/>
                  </a:ext>
                </a:extLst>
              </p:cNvPr>
              <p:cNvSpPr/>
              <p:nvPr/>
            </p:nvSpPr>
            <p:spPr bwMode="auto">
              <a:xfrm>
                <a:off x="6368037" y="1296774"/>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28" name="Group 27">
              <a:extLst>
                <a:ext uri="{FF2B5EF4-FFF2-40B4-BE49-F238E27FC236}">
                  <a16:creationId xmlns:a16="http://schemas.microsoft.com/office/drawing/2014/main" id="{97122932-FBA9-7345-B705-2BCE9477EF02}"/>
                </a:ext>
              </a:extLst>
            </p:cNvPr>
            <p:cNvGrpSpPr/>
            <p:nvPr/>
          </p:nvGrpSpPr>
          <p:grpSpPr>
            <a:xfrm>
              <a:off x="7554686" y="2889085"/>
              <a:ext cx="3145972" cy="1284515"/>
              <a:chOff x="5127171" y="674914"/>
              <a:chExt cx="3145972" cy="1284515"/>
            </a:xfrm>
          </p:grpSpPr>
          <p:grpSp>
            <p:nvGrpSpPr>
              <p:cNvPr id="62" name="Group 61">
                <a:extLst>
                  <a:ext uri="{FF2B5EF4-FFF2-40B4-BE49-F238E27FC236}">
                    <a16:creationId xmlns:a16="http://schemas.microsoft.com/office/drawing/2014/main" id="{14A79216-63A3-FA4E-9F3C-123A93E8D5E6}"/>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83" name="Rounded Rectangle 3">
                  <a:extLst>
                    <a:ext uri="{FF2B5EF4-FFF2-40B4-BE49-F238E27FC236}">
                      <a16:creationId xmlns:a16="http://schemas.microsoft.com/office/drawing/2014/main" id="{AB6C7C98-2C8F-A140-B781-BBE1B2A01613}"/>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4">
                  <a:extLst>
                    <a:ext uri="{FF2B5EF4-FFF2-40B4-BE49-F238E27FC236}">
                      <a16:creationId xmlns:a16="http://schemas.microsoft.com/office/drawing/2014/main" id="{68AD8467-13C2-0E48-8C06-9026926F9EDA}"/>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7BFF0E-4937-DC42-AE05-DA672BDA5D0A}"/>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20F6855E-6968-4D40-A63C-06B12E8823B0}"/>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a:extLst>
                  <a:ext uri="{FF2B5EF4-FFF2-40B4-BE49-F238E27FC236}">
                    <a16:creationId xmlns:a16="http://schemas.microsoft.com/office/drawing/2014/main" id="{7F632B8B-5585-FA4F-8B41-D741C9762AF0}"/>
                  </a:ext>
                </a:extLst>
              </p:cNvPr>
              <p:cNvGrpSpPr/>
              <p:nvPr/>
            </p:nvGrpSpPr>
            <p:grpSpPr>
              <a:xfrm>
                <a:off x="5556579" y="1022771"/>
                <a:ext cx="305956" cy="421944"/>
                <a:chOff x="1434905" y="305656"/>
                <a:chExt cx="1992234" cy="3269260"/>
              </a:xfrm>
              <a:solidFill>
                <a:schemeClr val="tx1"/>
              </a:solidFill>
            </p:grpSpPr>
            <p:sp>
              <p:nvSpPr>
                <p:cNvPr id="67" name="Circle: Hollow 4">
                  <a:extLst>
                    <a:ext uri="{FF2B5EF4-FFF2-40B4-BE49-F238E27FC236}">
                      <a16:creationId xmlns:a16="http://schemas.microsoft.com/office/drawing/2014/main" id="{86BDA9F0-1940-164C-9D62-D9D933A23FE4}"/>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1" name="Circle: Hollow 5">
                  <a:extLst>
                    <a:ext uri="{FF2B5EF4-FFF2-40B4-BE49-F238E27FC236}">
                      <a16:creationId xmlns:a16="http://schemas.microsoft.com/office/drawing/2014/main" id="{146512D0-332F-584C-A202-6BA394CF61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3" name="Circle: Hollow 6">
                  <a:extLst>
                    <a:ext uri="{FF2B5EF4-FFF2-40B4-BE49-F238E27FC236}">
                      <a16:creationId xmlns:a16="http://schemas.microsoft.com/office/drawing/2014/main" id="{37C275CF-4DF7-CC4F-8A73-8303ECBF11A3}"/>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7" name="Circle: Hollow 7">
                  <a:extLst>
                    <a:ext uri="{FF2B5EF4-FFF2-40B4-BE49-F238E27FC236}">
                      <a16:creationId xmlns:a16="http://schemas.microsoft.com/office/drawing/2014/main" id="{E8978550-F372-4141-8F2F-CC2438B7DF12}"/>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8" name="Circle: Hollow 8">
                  <a:extLst>
                    <a:ext uri="{FF2B5EF4-FFF2-40B4-BE49-F238E27FC236}">
                      <a16:creationId xmlns:a16="http://schemas.microsoft.com/office/drawing/2014/main" id="{8D6B04CD-221E-F445-85CC-B28CFCF6BB89}"/>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9" name="Rectangle 78">
                  <a:extLst>
                    <a:ext uri="{FF2B5EF4-FFF2-40B4-BE49-F238E27FC236}">
                      <a16:creationId xmlns:a16="http://schemas.microsoft.com/office/drawing/2014/main" id="{C9D2B4EC-C24E-2E42-83C1-6599C3FEC274}"/>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60A8B276-26C1-A748-9681-5CDFDCB60800}"/>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81" name="Rectangle 80">
                  <a:extLst>
                    <a:ext uri="{FF2B5EF4-FFF2-40B4-BE49-F238E27FC236}">
                      <a16:creationId xmlns:a16="http://schemas.microsoft.com/office/drawing/2014/main" id="{9C3782AE-CC69-CE4A-A0CD-B21843454EB6}"/>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82" name="Rectangle 81">
                  <a:extLst>
                    <a:ext uri="{FF2B5EF4-FFF2-40B4-BE49-F238E27FC236}">
                      <a16:creationId xmlns:a16="http://schemas.microsoft.com/office/drawing/2014/main" id="{42A2C44C-1845-8947-AD56-4E666FFB7829}"/>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64" name="Rectangle 63">
                <a:extLst>
                  <a:ext uri="{FF2B5EF4-FFF2-40B4-BE49-F238E27FC236}">
                    <a16:creationId xmlns:a16="http://schemas.microsoft.com/office/drawing/2014/main" id="{A592B6B8-2897-5640-A0CF-B8D1FBF63193}"/>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65" name="Rounded Rectangle 64">
                <a:extLst>
                  <a:ext uri="{FF2B5EF4-FFF2-40B4-BE49-F238E27FC236}">
                    <a16:creationId xmlns:a16="http://schemas.microsoft.com/office/drawing/2014/main" id="{2C55812C-46EF-5345-9FEB-29463874B2F1}"/>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200" dirty="0">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66" name="Rectangle 65">
                <a:extLst>
                  <a:ext uri="{FF2B5EF4-FFF2-40B4-BE49-F238E27FC236}">
                    <a16:creationId xmlns:a16="http://schemas.microsoft.com/office/drawing/2014/main" id="{C44C3A92-2DA7-4B43-8BCE-FE92023BED0E}"/>
                  </a:ext>
                </a:extLst>
              </p:cNvPr>
              <p:cNvSpPr/>
              <p:nvPr/>
            </p:nvSpPr>
            <p:spPr bwMode="auto">
              <a:xfrm>
                <a:off x="6368037" y="982137"/>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39" name="Group 38">
              <a:extLst>
                <a:ext uri="{FF2B5EF4-FFF2-40B4-BE49-F238E27FC236}">
                  <a16:creationId xmlns:a16="http://schemas.microsoft.com/office/drawing/2014/main" id="{873A9282-8E4C-B846-9082-F24BCCC9FF38}"/>
                </a:ext>
              </a:extLst>
            </p:cNvPr>
            <p:cNvGrpSpPr/>
            <p:nvPr/>
          </p:nvGrpSpPr>
          <p:grpSpPr>
            <a:xfrm>
              <a:off x="7630886" y="4590796"/>
              <a:ext cx="3145972" cy="1284515"/>
              <a:chOff x="5127171" y="674914"/>
              <a:chExt cx="3145972" cy="1284515"/>
            </a:xfrm>
          </p:grpSpPr>
          <p:grpSp>
            <p:nvGrpSpPr>
              <p:cNvPr id="46" name="Group 45">
                <a:extLst>
                  <a:ext uri="{FF2B5EF4-FFF2-40B4-BE49-F238E27FC236}">
                    <a16:creationId xmlns:a16="http://schemas.microsoft.com/office/drawing/2014/main" id="{559B101C-8ABD-984B-8731-CC7CB6439A5C}"/>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58" name="Rounded Rectangle 3">
                  <a:extLst>
                    <a:ext uri="{FF2B5EF4-FFF2-40B4-BE49-F238E27FC236}">
                      <a16:creationId xmlns:a16="http://schemas.microsoft.com/office/drawing/2014/main" id="{714B4464-BA8D-E345-86DA-C53AC8A0CF82}"/>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4">
                  <a:extLst>
                    <a:ext uri="{FF2B5EF4-FFF2-40B4-BE49-F238E27FC236}">
                      <a16:creationId xmlns:a16="http://schemas.microsoft.com/office/drawing/2014/main" id="{5F6DE338-5F1A-5447-BEC2-670E74F39B8C}"/>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EDCF1B-D89C-614E-86FE-D92B44EE799E}"/>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141DA94-E490-A543-8535-F45684BA756F}"/>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0C79843-D0A8-D443-B073-072A153726FF}"/>
                  </a:ext>
                </a:extLst>
              </p:cNvPr>
              <p:cNvGrpSpPr/>
              <p:nvPr/>
            </p:nvGrpSpPr>
            <p:grpSpPr>
              <a:xfrm>
                <a:off x="5556579" y="1022771"/>
                <a:ext cx="305956" cy="421944"/>
                <a:chOff x="1434905" y="305656"/>
                <a:chExt cx="1992234" cy="3269260"/>
              </a:xfrm>
              <a:solidFill>
                <a:schemeClr val="tx1"/>
              </a:solidFill>
            </p:grpSpPr>
            <p:sp>
              <p:nvSpPr>
                <p:cNvPr id="49" name="Circle: Hollow 4">
                  <a:extLst>
                    <a:ext uri="{FF2B5EF4-FFF2-40B4-BE49-F238E27FC236}">
                      <a16:creationId xmlns:a16="http://schemas.microsoft.com/office/drawing/2014/main" id="{9BD46F9B-2429-B149-B257-EDE9CF53823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0" name="Circle: Hollow 5">
                  <a:extLst>
                    <a:ext uri="{FF2B5EF4-FFF2-40B4-BE49-F238E27FC236}">
                      <a16:creationId xmlns:a16="http://schemas.microsoft.com/office/drawing/2014/main" id="{C08A79EF-C714-EC4E-BA23-8FB66B3B04BB}"/>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1" name="Circle: Hollow 6">
                  <a:extLst>
                    <a:ext uri="{FF2B5EF4-FFF2-40B4-BE49-F238E27FC236}">
                      <a16:creationId xmlns:a16="http://schemas.microsoft.com/office/drawing/2014/main" id="{060BEA66-36F5-AF44-8B31-76E8524C9764}"/>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2" name="Circle: Hollow 7">
                  <a:extLst>
                    <a:ext uri="{FF2B5EF4-FFF2-40B4-BE49-F238E27FC236}">
                      <a16:creationId xmlns:a16="http://schemas.microsoft.com/office/drawing/2014/main" id="{F77441A5-2A4A-D64E-87CB-6A215191D86D}"/>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3" name="Circle: Hollow 8">
                  <a:extLst>
                    <a:ext uri="{FF2B5EF4-FFF2-40B4-BE49-F238E27FC236}">
                      <a16:creationId xmlns:a16="http://schemas.microsoft.com/office/drawing/2014/main" id="{B5E77705-1229-9245-9652-2C761788E216}"/>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4" name="Rectangle 53">
                  <a:extLst>
                    <a:ext uri="{FF2B5EF4-FFF2-40B4-BE49-F238E27FC236}">
                      <a16:creationId xmlns:a16="http://schemas.microsoft.com/office/drawing/2014/main" id="{B3EFE0FF-411B-E04F-B63F-32724D0D7C98}"/>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55" name="Rectangle 54">
                  <a:extLst>
                    <a:ext uri="{FF2B5EF4-FFF2-40B4-BE49-F238E27FC236}">
                      <a16:creationId xmlns:a16="http://schemas.microsoft.com/office/drawing/2014/main" id="{C0863B90-48A3-C146-A3D8-9BD0688A685B}"/>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56" name="Rectangle 55">
                  <a:extLst>
                    <a:ext uri="{FF2B5EF4-FFF2-40B4-BE49-F238E27FC236}">
                      <a16:creationId xmlns:a16="http://schemas.microsoft.com/office/drawing/2014/main" id="{D3DA8F46-33A7-1344-BDD1-97BF79F48C2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57" name="Rectangle 56">
                  <a:extLst>
                    <a:ext uri="{FF2B5EF4-FFF2-40B4-BE49-F238E27FC236}">
                      <a16:creationId xmlns:a16="http://schemas.microsoft.com/office/drawing/2014/main" id="{4033B54F-BAE1-4741-B997-9FCC7C293008}"/>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48" name="Rectangle 47">
                <a:extLst>
                  <a:ext uri="{FF2B5EF4-FFF2-40B4-BE49-F238E27FC236}">
                    <a16:creationId xmlns:a16="http://schemas.microsoft.com/office/drawing/2014/main" id="{35660FF9-4715-1342-BF3D-6CCFC4AB2662}"/>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grpSp>
        <p:sp>
          <p:nvSpPr>
            <p:cNvPr id="40" name="Rounded Rectangle 39">
              <a:extLst>
                <a:ext uri="{FF2B5EF4-FFF2-40B4-BE49-F238E27FC236}">
                  <a16:creationId xmlns:a16="http://schemas.microsoft.com/office/drawing/2014/main" id="{37465377-C1DB-0D4E-9F14-13A6E20BD46F}"/>
                </a:ext>
              </a:extLst>
            </p:cNvPr>
            <p:cNvSpPr/>
            <p:nvPr/>
          </p:nvSpPr>
          <p:spPr bwMode="auto">
            <a:xfrm>
              <a:off x="9665551" y="4816412"/>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41" name="Rectangle 40">
              <a:extLst>
                <a:ext uri="{FF2B5EF4-FFF2-40B4-BE49-F238E27FC236}">
                  <a16:creationId xmlns:a16="http://schemas.microsoft.com/office/drawing/2014/main" id="{CD94243C-70B5-2648-9C9D-ACEEFC812B0C}"/>
                </a:ext>
              </a:extLst>
            </p:cNvPr>
            <p:cNvSpPr/>
            <p:nvPr/>
          </p:nvSpPr>
          <p:spPr bwMode="auto">
            <a:xfrm>
              <a:off x="9768350" y="4909884"/>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sp>
          <p:nvSpPr>
            <p:cNvPr id="42" name="Rounded Rectangle 41">
              <a:extLst>
                <a:ext uri="{FF2B5EF4-FFF2-40B4-BE49-F238E27FC236}">
                  <a16:creationId xmlns:a16="http://schemas.microsoft.com/office/drawing/2014/main" id="{2440E8DF-27D4-CF40-883A-D32FC65EFD45}"/>
                </a:ext>
              </a:extLst>
            </p:cNvPr>
            <p:cNvSpPr/>
            <p:nvPr/>
          </p:nvSpPr>
          <p:spPr bwMode="auto">
            <a:xfrm>
              <a:off x="9760422" y="3082421"/>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43" name="Rectangle 42">
              <a:extLst>
                <a:ext uri="{FF2B5EF4-FFF2-40B4-BE49-F238E27FC236}">
                  <a16:creationId xmlns:a16="http://schemas.microsoft.com/office/drawing/2014/main" id="{BC3F749F-FB0B-1C4F-8D0A-630774E2B1C6}"/>
                </a:ext>
              </a:extLst>
            </p:cNvPr>
            <p:cNvSpPr/>
            <p:nvPr/>
          </p:nvSpPr>
          <p:spPr bwMode="auto">
            <a:xfrm>
              <a:off x="9836516" y="3505191"/>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cxnSp>
          <p:nvCxnSpPr>
            <p:cNvPr id="44" name="Straight Arrow Connector 43">
              <a:extLst>
                <a:ext uri="{FF2B5EF4-FFF2-40B4-BE49-F238E27FC236}">
                  <a16:creationId xmlns:a16="http://schemas.microsoft.com/office/drawing/2014/main" id="{F689368F-FD0A-A141-80FD-C2077E98D725}"/>
                </a:ext>
              </a:extLst>
            </p:cNvPr>
            <p:cNvCxnSpPr>
              <a:endCxn id="66" idx="0"/>
            </p:cNvCxnSpPr>
            <p:nvPr/>
          </p:nvCxnSpPr>
          <p:spPr bwMode="auto">
            <a:xfrm>
              <a:off x="9172712" y="209703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92BDB074-E3DD-2643-9024-DCE43269B938}"/>
                </a:ext>
              </a:extLst>
            </p:cNvPr>
            <p:cNvCxnSpPr/>
            <p:nvPr/>
          </p:nvCxnSpPr>
          <p:spPr bwMode="auto">
            <a:xfrm>
              <a:off x="10149543" y="378748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373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1188720" y="913927"/>
            <a:ext cx="9710990" cy="1819478"/>
          </a:xfrm>
        </p:spPr>
        <p:txBody>
          <a:bodyPr/>
          <a:lstStyle/>
          <a:p>
            <a:pPr marL="0" indent="0">
              <a:spcBef>
                <a:spcPts val="600"/>
              </a:spcBef>
              <a:spcAft>
                <a:spcPts val="600"/>
              </a:spcAft>
              <a:buNone/>
            </a:pPr>
            <a:r>
              <a:rPr lang="en-IN" dirty="0"/>
              <a:t>Replication factor should be &gt;1 (2 or 3)</a:t>
            </a:r>
          </a:p>
          <a:p>
            <a:pPr marL="0" indent="0">
              <a:spcBef>
                <a:spcPts val="600"/>
              </a:spcBef>
              <a:spcAft>
                <a:spcPts val="600"/>
              </a:spcAft>
              <a:buNone/>
            </a:pPr>
            <a:r>
              <a:rPr lang="en-IN" dirty="0"/>
              <a:t>Replication factor 3 is a production setting value generally used</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Replication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bwMode="auto">
          <a:xfrm>
            <a:off x="2024744"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8" name="Rectangle 67"/>
          <p:cNvSpPr/>
          <p:nvPr/>
        </p:nvSpPr>
        <p:spPr bwMode="auto">
          <a:xfrm>
            <a:off x="4567647" y="3761336"/>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9" name="Rectangle 68"/>
          <p:cNvSpPr/>
          <p:nvPr/>
        </p:nvSpPr>
        <p:spPr bwMode="auto">
          <a:xfrm>
            <a:off x="7110550"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7" name="Rectangle 16"/>
          <p:cNvSpPr/>
          <p:nvPr/>
        </p:nvSpPr>
        <p:spPr bwMode="auto">
          <a:xfrm>
            <a:off x="2181497" y="4245429"/>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Partition 0</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t>Topic 1</a:t>
            </a:r>
            <a:endParaRPr kumimoji="0" lang="en-IN" sz="1200" b="0" i="0" u="none" strike="noStrike" cap="none" normalizeH="0" baseline="0" dirty="0">
              <a:ln>
                <a:noFill/>
              </a:ln>
              <a:solidFill>
                <a:schemeClr val="tx1"/>
              </a:solidFill>
              <a:effectLst/>
            </a:endParaRPr>
          </a:p>
        </p:txBody>
      </p:sp>
      <p:sp>
        <p:nvSpPr>
          <p:cNvPr id="70" name="Rectangle 69"/>
          <p:cNvSpPr/>
          <p:nvPr/>
        </p:nvSpPr>
        <p:spPr bwMode="auto">
          <a:xfrm>
            <a:off x="4757058" y="4245429"/>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1200" dirty="0"/>
              <a:t>Partition 0</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Topic 1</a:t>
            </a:r>
          </a:p>
        </p:txBody>
      </p:sp>
      <p:sp>
        <p:nvSpPr>
          <p:cNvPr id="72" name="Rectangle 71"/>
          <p:cNvSpPr/>
          <p:nvPr/>
        </p:nvSpPr>
        <p:spPr bwMode="auto">
          <a:xfrm>
            <a:off x="4730933"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1</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solidFill>
                  <a:schemeClr val="bg1"/>
                </a:solidFill>
              </a:rPr>
              <a:t>Topic 2</a:t>
            </a:r>
            <a:endParaRPr kumimoji="0" lang="en-IN" sz="1200" b="0" i="0" u="none" strike="noStrike" cap="none" normalizeH="0" baseline="0" dirty="0">
              <a:ln>
                <a:noFill/>
              </a:ln>
              <a:solidFill>
                <a:schemeClr val="bg1"/>
              </a:solidFill>
              <a:effectLst/>
            </a:endParaRPr>
          </a:p>
        </p:txBody>
      </p:sp>
      <p:sp>
        <p:nvSpPr>
          <p:cNvPr id="18" name="TextBox 17"/>
          <p:cNvSpPr txBox="1"/>
          <p:nvPr/>
        </p:nvSpPr>
        <p:spPr>
          <a:xfrm>
            <a:off x="2107735" y="3385473"/>
            <a:ext cx="1179490" cy="369332"/>
          </a:xfrm>
          <a:prstGeom prst="rect">
            <a:avLst/>
          </a:prstGeom>
          <a:noFill/>
        </p:spPr>
        <p:txBody>
          <a:bodyPr wrap="none" rtlCol="0">
            <a:spAutoFit/>
          </a:bodyPr>
          <a:lstStyle/>
          <a:p>
            <a:r>
              <a:rPr lang="en-IN" dirty="0"/>
              <a:t>Broker 1</a:t>
            </a:r>
          </a:p>
        </p:txBody>
      </p:sp>
      <p:sp>
        <p:nvSpPr>
          <p:cNvPr id="74" name="TextBox 73"/>
          <p:cNvSpPr txBox="1"/>
          <p:nvPr/>
        </p:nvSpPr>
        <p:spPr>
          <a:xfrm>
            <a:off x="4657171" y="3449385"/>
            <a:ext cx="1179490" cy="369332"/>
          </a:xfrm>
          <a:prstGeom prst="rect">
            <a:avLst/>
          </a:prstGeom>
          <a:noFill/>
        </p:spPr>
        <p:txBody>
          <a:bodyPr wrap="none" rtlCol="0">
            <a:spAutoFit/>
          </a:bodyPr>
          <a:lstStyle/>
          <a:p>
            <a:r>
              <a:rPr lang="en-IN" dirty="0"/>
              <a:t>Broker 2</a:t>
            </a:r>
          </a:p>
        </p:txBody>
      </p:sp>
      <p:sp>
        <p:nvSpPr>
          <p:cNvPr id="75" name="TextBox 74"/>
          <p:cNvSpPr txBox="1"/>
          <p:nvPr/>
        </p:nvSpPr>
        <p:spPr>
          <a:xfrm>
            <a:off x="7252324" y="3432673"/>
            <a:ext cx="1179490" cy="369332"/>
          </a:xfrm>
          <a:prstGeom prst="rect">
            <a:avLst/>
          </a:prstGeom>
          <a:noFill/>
        </p:spPr>
        <p:txBody>
          <a:bodyPr wrap="none" rtlCol="0">
            <a:spAutoFit/>
          </a:bodyPr>
          <a:lstStyle/>
          <a:p>
            <a:r>
              <a:rPr lang="en-IN" dirty="0"/>
              <a:t>Broker 3</a:t>
            </a:r>
          </a:p>
        </p:txBody>
      </p:sp>
      <p:sp>
        <p:nvSpPr>
          <p:cNvPr id="76" name="Rectangle 75"/>
          <p:cNvSpPr/>
          <p:nvPr/>
        </p:nvSpPr>
        <p:spPr bwMode="auto">
          <a:xfrm>
            <a:off x="7347597"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IN" sz="1200" dirty="0">
                <a:solidFill>
                  <a:schemeClr val="bg1"/>
                </a:solidFill>
              </a:rPr>
              <a:t>Partition 1</a:t>
            </a:r>
          </a:p>
          <a:p>
            <a:pPr algn="ctr"/>
            <a:r>
              <a:rPr lang="en-IN" sz="1200" dirty="0">
                <a:solidFill>
                  <a:schemeClr val="bg1"/>
                </a:solidFill>
              </a:rPr>
              <a:t>Topic 2</a:t>
            </a:r>
          </a:p>
          <a:p>
            <a:pPr marL="0" marR="0" indent="0" algn="ctr"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a:ln>
                <a:noFill/>
              </a:ln>
              <a:solidFill>
                <a:schemeClr val="bg1"/>
              </a:solidFill>
              <a:effectLst/>
            </a:endParaRPr>
          </a:p>
        </p:txBody>
      </p:sp>
      <p:cxnSp>
        <p:nvCxnSpPr>
          <p:cNvPr id="20" name="Straight Arrow Connector 19"/>
          <p:cNvCxnSpPr>
            <a:stCxn id="17" idx="3"/>
            <a:endCxn id="70" idx="1"/>
          </p:cNvCxnSpPr>
          <p:nvPr/>
        </p:nvCxnSpPr>
        <p:spPr bwMode="auto">
          <a:xfrm>
            <a:off x="3213463" y="4508127"/>
            <a:ext cx="154359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72" idx="3"/>
            <a:endCxn id="76" idx="1"/>
          </p:cNvCxnSpPr>
          <p:nvPr/>
        </p:nvCxnSpPr>
        <p:spPr bwMode="auto">
          <a:xfrm>
            <a:off x="5762899" y="5333586"/>
            <a:ext cx="1584698"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8473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783770" y="913926"/>
            <a:ext cx="5312229" cy="4877273"/>
          </a:xfrm>
        </p:spPr>
        <p:txBody>
          <a:bodyPr/>
          <a:lstStyle/>
          <a:p>
            <a:pPr marL="0" indent="0">
              <a:spcBef>
                <a:spcPts val="600"/>
              </a:spcBef>
              <a:spcAft>
                <a:spcPts val="600"/>
              </a:spcAft>
              <a:buNone/>
            </a:pPr>
            <a:r>
              <a:rPr lang="en-IN" dirty="0"/>
              <a:t>Replication factor should be &gt;1 (2 or 3)</a:t>
            </a:r>
          </a:p>
          <a:p>
            <a:pPr marL="0" indent="0">
              <a:spcBef>
                <a:spcPts val="600"/>
              </a:spcBef>
              <a:spcAft>
                <a:spcPts val="600"/>
              </a:spcAft>
              <a:buNone/>
            </a:pPr>
            <a:r>
              <a:rPr lang="en-IN" dirty="0"/>
              <a:t>Replication factor 3 is a setting generally used in production.</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Replication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57590E4B-F553-C848-9C3D-D3DC06F1FD06}"/>
              </a:ext>
            </a:extLst>
          </p:cNvPr>
          <p:cNvGrpSpPr/>
          <p:nvPr/>
        </p:nvGrpSpPr>
        <p:grpSpPr>
          <a:xfrm>
            <a:off x="7402286" y="1069336"/>
            <a:ext cx="3222172" cy="4676831"/>
            <a:chOff x="7554686" y="1198480"/>
            <a:chExt cx="3222172" cy="4676831"/>
          </a:xfrm>
        </p:grpSpPr>
        <p:grpSp>
          <p:nvGrpSpPr>
            <p:cNvPr id="27" name="Group 26">
              <a:extLst>
                <a:ext uri="{FF2B5EF4-FFF2-40B4-BE49-F238E27FC236}">
                  <a16:creationId xmlns:a16="http://schemas.microsoft.com/office/drawing/2014/main" id="{49B4CFAB-8718-8F49-96E0-FCA55AAE66DA}"/>
                </a:ext>
              </a:extLst>
            </p:cNvPr>
            <p:cNvGrpSpPr/>
            <p:nvPr/>
          </p:nvGrpSpPr>
          <p:grpSpPr>
            <a:xfrm>
              <a:off x="7554686" y="1198480"/>
              <a:ext cx="3145972" cy="1284515"/>
              <a:chOff x="5127171" y="674914"/>
              <a:chExt cx="3145972" cy="1284515"/>
            </a:xfrm>
          </p:grpSpPr>
          <p:grpSp>
            <p:nvGrpSpPr>
              <p:cNvPr id="87" name="Group 86">
                <a:extLst>
                  <a:ext uri="{FF2B5EF4-FFF2-40B4-BE49-F238E27FC236}">
                    <a16:creationId xmlns:a16="http://schemas.microsoft.com/office/drawing/2014/main" id="{A5D8DC6D-B6A2-E542-8984-5FDF1C208839}"/>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101" name="Rounded Rectangle 3">
                  <a:extLst>
                    <a:ext uri="{FF2B5EF4-FFF2-40B4-BE49-F238E27FC236}">
                      <a16:creationId xmlns:a16="http://schemas.microsoft.com/office/drawing/2014/main" id="{ED94F099-386D-0946-9B0F-CF14CA0CD646}"/>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4">
                  <a:extLst>
                    <a:ext uri="{FF2B5EF4-FFF2-40B4-BE49-F238E27FC236}">
                      <a16:creationId xmlns:a16="http://schemas.microsoft.com/office/drawing/2014/main" id="{0A744BFF-2EA0-6540-BADD-1AABFF0CBA31}"/>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0602D36-D096-304C-9179-9D0DD5FE7437}"/>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98D86CD2-EAC0-394E-8E4B-D312414DD9F1}"/>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 name="Group 87">
                <a:extLst>
                  <a:ext uri="{FF2B5EF4-FFF2-40B4-BE49-F238E27FC236}">
                    <a16:creationId xmlns:a16="http://schemas.microsoft.com/office/drawing/2014/main" id="{0D37A49E-73E9-1341-B55B-6872B53146D5}"/>
                  </a:ext>
                </a:extLst>
              </p:cNvPr>
              <p:cNvGrpSpPr/>
              <p:nvPr/>
            </p:nvGrpSpPr>
            <p:grpSpPr>
              <a:xfrm>
                <a:off x="5556579" y="1022771"/>
                <a:ext cx="305956" cy="421944"/>
                <a:chOff x="1434905" y="305656"/>
                <a:chExt cx="1992234" cy="3269260"/>
              </a:xfrm>
              <a:solidFill>
                <a:schemeClr val="tx1"/>
              </a:solidFill>
            </p:grpSpPr>
            <p:sp>
              <p:nvSpPr>
                <p:cNvPr id="92" name="Circle: Hollow 4">
                  <a:extLst>
                    <a:ext uri="{FF2B5EF4-FFF2-40B4-BE49-F238E27FC236}">
                      <a16:creationId xmlns:a16="http://schemas.microsoft.com/office/drawing/2014/main" id="{BEDCC845-CD49-B348-99F0-20E9C1485AC9}"/>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3" name="Circle: Hollow 5">
                  <a:extLst>
                    <a:ext uri="{FF2B5EF4-FFF2-40B4-BE49-F238E27FC236}">
                      <a16:creationId xmlns:a16="http://schemas.microsoft.com/office/drawing/2014/main" id="{87A7C922-A593-D44C-8832-184F5925019B}"/>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4" name="Circle: Hollow 6">
                  <a:extLst>
                    <a:ext uri="{FF2B5EF4-FFF2-40B4-BE49-F238E27FC236}">
                      <a16:creationId xmlns:a16="http://schemas.microsoft.com/office/drawing/2014/main" id="{91D3C461-149F-6D41-86A0-E5F53B5C5886}"/>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5" name="Circle: Hollow 7">
                  <a:extLst>
                    <a:ext uri="{FF2B5EF4-FFF2-40B4-BE49-F238E27FC236}">
                      <a16:creationId xmlns:a16="http://schemas.microsoft.com/office/drawing/2014/main" id="{AFA29BD5-843E-D24B-860B-A52D9EA8D134}"/>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6" name="Circle: Hollow 8">
                  <a:extLst>
                    <a:ext uri="{FF2B5EF4-FFF2-40B4-BE49-F238E27FC236}">
                      <a16:creationId xmlns:a16="http://schemas.microsoft.com/office/drawing/2014/main" id="{9AD0F1B3-954E-1842-9B07-3E75ED3D7830}"/>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7" name="Rectangle 96">
                  <a:extLst>
                    <a:ext uri="{FF2B5EF4-FFF2-40B4-BE49-F238E27FC236}">
                      <a16:creationId xmlns:a16="http://schemas.microsoft.com/office/drawing/2014/main" id="{74F45CE8-DF3D-3B47-8E66-9F1814B1A550}"/>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98" name="Rectangle 97">
                  <a:extLst>
                    <a:ext uri="{FF2B5EF4-FFF2-40B4-BE49-F238E27FC236}">
                      <a16:creationId xmlns:a16="http://schemas.microsoft.com/office/drawing/2014/main" id="{AF3742CB-DA98-0F48-A59C-9D9EAD58652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99" name="Rectangle 98">
                  <a:extLst>
                    <a:ext uri="{FF2B5EF4-FFF2-40B4-BE49-F238E27FC236}">
                      <a16:creationId xmlns:a16="http://schemas.microsoft.com/office/drawing/2014/main" id="{B8949E2D-C477-6D41-B888-71E79869C8A3}"/>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100" name="Rectangle 99">
                  <a:extLst>
                    <a:ext uri="{FF2B5EF4-FFF2-40B4-BE49-F238E27FC236}">
                      <a16:creationId xmlns:a16="http://schemas.microsoft.com/office/drawing/2014/main" id="{877DF27B-E456-C14E-A60E-2828934458FB}"/>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89" name="Rectangle 88">
                <a:extLst>
                  <a:ext uri="{FF2B5EF4-FFF2-40B4-BE49-F238E27FC236}">
                    <a16:creationId xmlns:a16="http://schemas.microsoft.com/office/drawing/2014/main" id="{0EFDC977-D81E-A74A-B38C-CC7184FF0FB2}"/>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90" name="Rounded Rectangle 89">
                <a:extLst>
                  <a:ext uri="{FF2B5EF4-FFF2-40B4-BE49-F238E27FC236}">
                    <a16:creationId xmlns:a16="http://schemas.microsoft.com/office/drawing/2014/main" id="{D9435C18-F5ED-D847-89DF-98AB4DD1A30F}"/>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91" name="Rectangle 90">
                <a:extLst>
                  <a:ext uri="{FF2B5EF4-FFF2-40B4-BE49-F238E27FC236}">
                    <a16:creationId xmlns:a16="http://schemas.microsoft.com/office/drawing/2014/main" id="{1D7C25F8-EA9B-DF47-B48E-6DAF93002B5B}"/>
                  </a:ext>
                </a:extLst>
              </p:cNvPr>
              <p:cNvSpPr/>
              <p:nvPr/>
            </p:nvSpPr>
            <p:spPr bwMode="auto">
              <a:xfrm>
                <a:off x="6368037" y="1296774"/>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28" name="Group 27">
              <a:extLst>
                <a:ext uri="{FF2B5EF4-FFF2-40B4-BE49-F238E27FC236}">
                  <a16:creationId xmlns:a16="http://schemas.microsoft.com/office/drawing/2014/main" id="{97122932-FBA9-7345-B705-2BCE9477EF02}"/>
                </a:ext>
              </a:extLst>
            </p:cNvPr>
            <p:cNvGrpSpPr/>
            <p:nvPr/>
          </p:nvGrpSpPr>
          <p:grpSpPr>
            <a:xfrm>
              <a:off x="7554686" y="2889085"/>
              <a:ext cx="3145972" cy="1284515"/>
              <a:chOff x="5127171" y="674914"/>
              <a:chExt cx="3145972" cy="1284515"/>
            </a:xfrm>
          </p:grpSpPr>
          <p:grpSp>
            <p:nvGrpSpPr>
              <p:cNvPr id="62" name="Group 61">
                <a:extLst>
                  <a:ext uri="{FF2B5EF4-FFF2-40B4-BE49-F238E27FC236}">
                    <a16:creationId xmlns:a16="http://schemas.microsoft.com/office/drawing/2014/main" id="{14A79216-63A3-FA4E-9F3C-123A93E8D5E6}"/>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83" name="Rounded Rectangle 3">
                  <a:extLst>
                    <a:ext uri="{FF2B5EF4-FFF2-40B4-BE49-F238E27FC236}">
                      <a16:creationId xmlns:a16="http://schemas.microsoft.com/office/drawing/2014/main" id="{AB6C7C98-2C8F-A140-B781-BBE1B2A01613}"/>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4">
                  <a:extLst>
                    <a:ext uri="{FF2B5EF4-FFF2-40B4-BE49-F238E27FC236}">
                      <a16:creationId xmlns:a16="http://schemas.microsoft.com/office/drawing/2014/main" id="{68AD8467-13C2-0E48-8C06-9026926F9EDA}"/>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7BFF0E-4937-DC42-AE05-DA672BDA5D0A}"/>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20F6855E-6968-4D40-A63C-06B12E8823B0}"/>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a:extLst>
                  <a:ext uri="{FF2B5EF4-FFF2-40B4-BE49-F238E27FC236}">
                    <a16:creationId xmlns:a16="http://schemas.microsoft.com/office/drawing/2014/main" id="{7F632B8B-5585-FA4F-8B41-D741C9762AF0}"/>
                  </a:ext>
                </a:extLst>
              </p:cNvPr>
              <p:cNvGrpSpPr/>
              <p:nvPr/>
            </p:nvGrpSpPr>
            <p:grpSpPr>
              <a:xfrm>
                <a:off x="5556579" y="1022771"/>
                <a:ext cx="305956" cy="421944"/>
                <a:chOff x="1434905" y="305656"/>
                <a:chExt cx="1992234" cy="3269260"/>
              </a:xfrm>
              <a:solidFill>
                <a:schemeClr val="tx1"/>
              </a:solidFill>
            </p:grpSpPr>
            <p:sp>
              <p:nvSpPr>
                <p:cNvPr id="67" name="Circle: Hollow 4">
                  <a:extLst>
                    <a:ext uri="{FF2B5EF4-FFF2-40B4-BE49-F238E27FC236}">
                      <a16:creationId xmlns:a16="http://schemas.microsoft.com/office/drawing/2014/main" id="{86BDA9F0-1940-164C-9D62-D9D933A23FE4}"/>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1" name="Circle: Hollow 5">
                  <a:extLst>
                    <a:ext uri="{FF2B5EF4-FFF2-40B4-BE49-F238E27FC236}">
                      <a16:creationId xmlns:a16="http://schemas.microsoft.com/office/drawing/2014/main" id="{146512D0-332F-584C-A202-6BA394CF61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3" name="Circle: Hollow 6">
                  <a:extLst>
                    <a:ext uri="{FF2B5EF4-FFF2-40B4-BE49-F238E27FC236}">
                      <a16:creationId xmlns:a16="http://schemas.microsoft.com/office/drawing/2014/main" id="{37C275CF-4DF7-CC4F-8A73-8303ECBF11A3}"/>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7" name="Circle: Hollow 7">
                  <a:extLst>
                    <a:ext uri="{FF2B5EF4-FFF2-40B4-BE49-F238E27FC236}">
                      <a16:creationId xmlns:a16="http://schemas.microsoft.com/office/drawing/2014/main" id="{E8978550-F372-4141-8F2F-CC2438B7DF12}"/>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8" name="Circle: Hollow 8">
                  <a:extLst>
                    <a:ext uri="{FF2B5EF4-FFF2-40B4-BE49-F238E27FC236}">
                      <a16:creationId xmlns:a16="http://schemas.microsoft.com/office/drawing/2014/main" id="{8D6B04CD-221E-F445-85CC-B28CFCF6BB89}"/>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9" name="Rectangle 78">
                  <a:extLst>
                    <a:ext uri="{FF2B5EF4-FFF2-40B4-BE49-F238E27FC236}">
                      <a16:creationId xmlns:a16="http://schemas.microsoft.com/office/drawing/2014/main" id="{C9D2B4EC-C24E-2E42-83C1-6599C3FEC274}"/>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60A8B276-26C1-A748-9681-5CDFDCB60800}"/>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81" name="Rectangle 80">
                  <a:extLst>
                    <a:ext uri="{FF2B5EF4-FFF2-40B4-BE49-F238E27FC236}">
                      <a16:creationId xmlns:a16="http://schemas.microsoft.com/office/drawing/2014/main" id="{9C3782AE-CC69-CE4A-A0CD-B21843454EB6}"/>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82" name="Rectangle 81">
                  <a:extLst>
                    <a:ext uri="{FF2B5EF4-FFF2-40B4-BE49-F238E27FC236}">
                      <a16:creationId xmlns:a16="http://schemas.microsoft.com/office/drawing/2014/main" id="{42A2C44C-1845-8947-AD56-4E666FFB7829}"/>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64" name="Rectangle 63">
                <a:extLst>
                  <a:ext uri="{FF2B5EF4-FFF2-40B4-BE49-F238E27FC236}">
                    <a16:creationId xmlns:a16="http://schemas.microsoft.com/office/drawing/2014/main" id="{A592B6B8-2897-5640-A0CF-B8D1FBF63193}"/>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65" name="Rounded Rectangle 64">
                <a:extLst>
                  <a:ext uri="{FF2B5EF4-FFF2-40B4-BE49-F238E27FC236}">
                    <a16:creationId xmlns:a16="http://schemas.microsoft.com/office/drawing/2014/main" id="{2C55812C-46EF-5345-9FEB-29463874B2F1}"/>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200" dirty="0">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66" name="Rectangle 65">
                <a:extLst>
                  <a:ext uri="{FF2B5EF4-FFF2-40B4-BE49-F238E27FC236}">
                    <a16:creationId xmlns:a16="http://schemas.microsoft.com/office/drawing/2014/main" id="{C44C3A92-2DA7-4B43-8BCE-FE92023BED0E}"/>
                  </a:ext>
                </a:extLst>
              </p:cNvPr>
              <p:cNvSpPr/>
              <p:nvPr/>
            </p:nvSpPr>
            <p:spPr bwMode="auto">
              <a:xfrm>
                <a:off x="6368037" y="982137"/>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39" name="Group 38">
              <a:extLst>
                <a:ext uri="{FF2B5EF4-FFF2-40B4-BE49-F238E27FC236}">
                  <a16:creationId xmlns:a16="http://schemas.microsoft.com/office/drawing/2014/main" id="{873A9282-8E4C-B846-9082-F24BCCC9FF38}"/>
                </a:ext>
              </a:extLst>
            </p:cNvPr>
            <p:cNvGrpSpPr/>
            <p:nvPr/>
          </p:nvGrpSpPr>
          <p:grpSpPr>
            <a:xfrm>
              <a:off x="7630886" y="4590796"/>
              <a:ext cx="3145972" cy="1284515"/>
              <a:chOff x="5127171" y="674914"/>
              <a:chExt cx="3145972" cy="1284515"/>
            </a:xfrm>
          </p:grpSpPr>
          <p:grpSp>
            <p:nvGrpSpPr>
              <p:cNvPr id="46" name="Group 45">
                <a:extLst>
                  <a:ext uri="{FF2B5EF4-FFF2-40B4-BE49-F238E27FC236}">
                    <a16:creationId xmlns:a16="http://schemas.microsoft.com/office/drawing/2014/main" id="{559B101C-8ABD-984B-8731-CC7CB6439A5C}"/>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58" name="Rounded Rectangle 3">
                  <a:extLst>
                    <a:ext uri="{FF2B5EF4-FFF2-40B4-BE49-F238E27FC236}">
                      <a16:creationId xmlns:a16="http://schemas.microsoft.com/office/drawing/2014/main" id="{714B4464-BA8D-E345-86DA-C53AC8A0CF82}"/>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4">
                  <a:extLst>
                    <a:ext uri="{FF2B5EF4-FFF2-40B4-BE49-F238E27FC236}">
                      <a16:creationId xmlns:a16="http://schemas.microsoft.com/office/drawing/2014/main" id="{5F6DE338-5F1A-5447-BEC2-670E74F39B8C}"/>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EDCF1B-D89C-614E-86FE-D92B44EE799E}"/>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141DA94-E490-A543-8535-F45684BA756F}"/>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0C79843-D0A8-D443-B073-072A153726FF}"/>
                  </a:ext>
                </a:extLst>
              </p:cNvPr>
              <p:cNvGrpSpPr/>
              <p:nvPr/>
            </p:nvGrpSpPr>
            <p:grpSpPr>
              <a:xfrm>
                <a:off x="5556579" y="1022771"/>
                <a:ext cx="305956" cy="421944"/>
                <a:chOff x="1434905" y="305656"/>
                <a:chExt cx="1992234" cy="3269260"/>
              </a:xfrm>
              <a:solidFill>
                <a:schemeClr val="tx1"/>
              </a:solidFill>
            </p:grpSpPr>
            <p:sp>
              <p:nvSpPr>
                <p:cNvPr id="49" name="Circle: Hollow 4">
                  <a:extLst>
                    <a:ext uri="{FF2B5EF4-FFF2-40B4-BE49-F238E27FC236}">
                      <a16:creationId xmlns:a16="http://schemas.microsoft.com/office/drawing/2014/main" id="{9BD46F9B-2429-B149-B257-EDE9CF53823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0" name="Circle: Hollow 5">
                  <a:extLst>
                    <a:ext uri="{FF2B5EF4-FFF2-40B4-BE49-F238E27FC236}">
                      <a16:creationId xmlns:a16="http://schemas.microsoft.com/office/drawing/2014/main" id="{C08A79EF-C714-EC4E-BA23-8FB66B3B04BB}"/>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1" name="Circle: Hollow 6">
                  <a:extLst>
                    <a:ext uri="{FF2B5EF4-FFF2-40B4-BE49-F238E27FC236}">
                      <a16:creationId xmlns:a16="http://schemas.microsoft.com/office/drawing/2014/main" id="{060BEA66-36F5-AF44-8B31-76E8524C9764}"/>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2" name="Circle: Hollow 7">
                  <a:extLst>
                    <a:ext uri="{FF2B5EF4-FFF2-40B4-BE49-F238E27FC236}">
                      <a16:creationId xmlns:a16="http://schemas.microsoft.com/office/drawing/2014/main" id="{F77441A5-2A4A-D64E-87CB-6A215191D86D}"/>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3" name="Circle: Hollow 8">
                  <a:extLst>
                    <a:ext uri="{FF2B5EF4-FFF2-40B4-BE49-F238E27FC236}">
                      <a16:creationId xmlns:a16="http://schemas.microsoft.com/office/drawing/2014/main" id="{B5E77705-1229-9245-9652-2C761788E216}"/>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4" name="Rectangle 53">
                  <a:extLst>
                    <a:ext uri="{FF2B5EF4-FFF2-40B4-BE49-F238E27FC236}">
                      <a16:creationId xmlns:a16="http://schemas.microsoft.com/office/drawing/2014/main" id="{B3EFE0FF-411B-E04F-B63F-32724D0D7C98}"/>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55" name="Rectangle 54">
                  <a:extLst>
                    <a:ext uri="{FF2B5EF4-FFF2-40B4-BE49-F238E27FC236}">
                      <a16:creationId xmlns:a16="http://schemas.microsoft.com/office/drawing/2014/main" id="{C0863B90-48A3-C146-A3D8-9BD0688A685B}"/>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56" name="Rectangle 55">
                  <a:extLst>
                    <a:ext uri="{FF2B5EF4-FFF2-40B4-BE49-F238E27FC236}">
                      <a16:creationId xmlns:a16="http://schemas.microsoft.com/office/drawing/2014/main" id="{D3DA8F46-33A7-1344-BDD1-97BF79F48C2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57" name="Rectangle 56">
                  <a:extLst>
                    <a:ext uri="{FF2B5EF4-FFF2-40B4-BE49-F238E27FC236}">
                      <a16:creationId xmlns:a16="http://schemas.microsoft.com/office/drawing/2014/main" id="{4033B54F-BAE1-4741-B997-9FCC7C293008}"/>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48" name="Rectangle 47">
                <a:extLst>
                  <a:ext uri="{FF2B5EF4-FFF2-40B4-BE49-F238E27FC236}">
                    <a16:creationId xmlns:a16="http://schemas.microsoft.com/office/drawing/2014/main" id="{35660FF9-4715-1342-BF3D-6CCFC4AB2662}"/>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grpSp>
        <p:sp>
          <p:nvSpPr>
            <p:cNvPr id="40" name="Rounded Rectangle 39">
              <a:extLst>
                <a:ext uri="{FF2B5EF4-FFF2-40B4-BE49-F238E27FC236}">
                  <a16:creationId xmlns:a16="http://schemas.microsoft.com/office/drawing/2014/main" id="{37465377-C1DB-0D4E-9F14-13A6E20BD46F}"/>
                </a:ext>
              </a:extLst>
            </p:cNvPr>
            <p:cNvSpPr/>
            <p:nvPr/>
          </p:nvSpPr>
          <p:spPr bwMode="auto">
            <a:xfrm>
              <a:off x="9665551" y="4816412"/>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41" name="Rectangle 40">
              <a:extLst>
                <a:ext uri="{FF2B5EF4-FFF2-40B4-BE49-F238E27FC236}">
                  <a16:creationId xmlns:a16="http://schemas.microsoft.com/office/drawing/2014/main" id="{CD94243C-70B5-2648-9C9D-ACEEFC812B0C}"/>
                </a:ext>
              </a:extLst>
            </p:cNvPr>
            <p:cNvSpPr/>
            <p:nvPr/>
          </p:nvSpPr>
          <p:spPr bwMode="auto">
            <a:xfrm>
              <a:off x="9768350" y="4909884"/>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sp>
          <p:nvSpPr>
            <p:cNvPr id="42" name="Rounded Rectangle 41">
              <a:extLst>
                <a:ext uri="{FF2B5EF4-FFF2-40B4-BE49-F238E27FC236}">
                  <a16:creationId xmlns:a16="http://schemas.microsoft.com/office/drawing/2014/main" id="{2440E8DF-27D4-CF40-883A-D32FC65EFD45}"/>
                </a:ext>
              </a:extLst>
            </p:cNvPr>
            <p:cNvSpPr/>
            <p:nvPr/>
          </p:nvSpPr>
          <p:spPr bwMode="auto">
            <a:xfrm>
              <a:off x="9760422" y="3082421"/>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43" name="Rectangle 42">
              <a:extLst>
                <a:ext uri="{FF2B5EF4-FFF2-40B4-BE49-F238E27FC236}">
                  <a16:creationId xmlns:a16="http://schemas.microsoft.com/office/drawing/2014/main" id="{BC3F749F-FB0B-1C4F-8D0A-630774E2B1C6}"/>
                </a:ext>
              </a:extLst>
            </p:cNvPr>
            <p:cNvSpPr/>
            <p:nvPr/>
          </p:nvSpPr>
          <p:spPr bwMode="auto">
            <a:xfrm>
              <a:off x="9836516" y="3505191"/>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cxnSp>
          <p:nvCxnSpPr>
            <p:cNvPr id="44" name="Straight Arrow Connector 43">
              <a:extLst>
                <a:ext uri="{FF2B5EF4-FFF2-40B4-BE49-F238E27FC236}">
                  <a16:creationId xmlns:a16="http://schemas.microsoft.com/office/drawing/2014/main" id="{F689368F-FD0A-A141-80FD-C2077E98D725}"/>
                </a:ext>
              </a:extLst>
            </p:cNvPr>
            <p:cNvCxnSpPr>
              <a:endCxn id="66" idx="0"/>
            </p:cNvCxnSpPr>
            <p:nvPr/>
          </p:nvCxnSpPr>
          <p:spPr bwMode="auto">
            <a:xfrm>
              <a:off x="9172712" y="209703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92BDB074-E3DD-2643-9024-DCE43269B938}"/>
                </a:ext>
              </a:extLst>
            </p:cNvPr>
            <p:cNvCxnSpPr/>
            <p:nvPr/>
          </p:nvCxnSpPr>
          <p:spPr bwMode="auto">
            <a:xfrm>
              <a:off x="10149543" y="378748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1775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1188720" y="913927"/>
            <a:ext cx="9710990" cy="1257507"/>
          </a:xfrm>
        </p:spPr>
        <p:txBody>
          <a:bodyPr/>
          <a:lstStyle/>
          <a:p>
            <a:pPr marL="0" indent="0">
              <a:spcBef>
                <a:spcPts val="600"/>
              </a:spcBef>
              <a:spcAft>
                <a:spcPts val="600"/>
              </a:spcAft>
              <a:buNone/>
            </a:pPr>
            <a:r>
              <a:rPr lang="en-IN" dirty="0"/>
              <a:t>In the event of any broker failure, the other broker will be able to serve the producer/consumer</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Replication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bwMode="auto">
          <a:xfrm>
            <a:off x="2024744"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8" name="Rectangle 67"/>
          <p:cNvSpPr/>
          <p:nvPr/>
        </p:nvSpPr>
        <p:spPr bwMode="auto">
          <a:xfrm>
            <a:off x="4567647" y="3761336"/>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9" name="Rectangle 68"/>
          <p:cNvSpPr/>
          <p:nvPr/>
        </p:nvSpPr>
        <p:spPr bwMode="auto">
          <a:xfrm>
            <a:off x="7110550"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7" name="Rectangle 16"/>
          <p:cNvSpPr/>
          <p:nvPr/>
        </p:nvSpPr>
        <p:spPr bwMode="auto">
          <a:xfrm>
            <a:off x="2181497" y="4245429"/>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Partition 0</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t>Topic 1</a:t>
            </a:r>
            <a:endParaRPr kumimoji="0" lang="en-IN" sz="1200" b="0" i="0" u="none" strike="noStrike" cap="none" normalizeH="0" baseline="0" dirty="0">
              <a:ln>
                <a:noFill/>
              </a:ln>
              <a:solidFill>
                <a:schemeClr val="tx1"/>
              </a:solidFill>
              <a:effectLst/>
            </a:endParaRPr>
          </a:p>
        </p:txBody>
      </p:sp>
      <p:sp>
        <p:nvSpPr>
          <p:cNvPr id="70" name="Rectangle 69"/>
          <p:cNvSpPr/>
          <p:nvPr/>
        </p:nvSpPr>
        <p:spPr bwMode="auto">
          <a:xfrm>
            <a:off x="4757058" y="4245429"/>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1200" dirty="0"/>
              <a:t>Partition 1</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Topic 1</a:t>
            </a:r>
          </a:p>
        </p:txBody>
      </p:sp>
      <p:sp>
        <p:nvSpPr>
          <p:cNvPr id="72" name="Rectangle 71"/>
          <p:cNvSpPr/>
          <p:nvPr/>
        </p:nvSpPr>
        <p:spPr bwMode="auto">
          <a:xfrm>
            <a:off x="4730933"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1</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solidFill>
                  <a:schemeClr val="bg1"/>
                </a:solidFill>
              </a:rPr>
              <a:t>Topic 2</a:t>
            </a:r>
            <a:endParaRPr kumimoji="0" lang="en-IN" sz="1200" b="0" i="0" u="none" strike="noStrike" cap="none" normalizeH="0" baseline="0" dirty="0">
              <a:ln>
                <a:noFill/>
              </a:ln>
              <a:solidFill>
                <a:schemeClr val="bg1"/>
              </a:solidFill>
              <a:effectLst/>
            </a:endParaRPr>
          </a:p>
        </p:txBody>
      </p:sp>
      <p:sp>
        <p:nvSpPr>
          <p:cNvPr id="18" name="TextBox 17"/>
          <p:cNvSpPr txBox="1"/>
          <p:nvPr/>
        </p:nvSpPr>
        <p:spPr>
          <a:xfrm>
            <a:off x="2107735" y="3385473"/>
            <a:ext cx="1179490" cy="369332"/>
          </a:xfrm>
          <a:prstGeom prst="rect">
            <a:avLst/>
          </a:prstGeom>
          <a:noFill/>
        </p:spPr>
        <p:txBody>
          <a:bodyPr wrap="none" rtlCol="0">
            <a:spAutoFit/>
          </a:bodyPr>
          <a:lstStyle/>
          <a:p>
            <a:r>
              <a:rPr lang="en-IN" dirty="0"/>
              <a:t>Broker 1</a:t>
            </a:r>
          </a:p>
        </p:txBody>
      </p:sp>
      <p:sp>
        <p:nvSpPr>
          <p:cNvPr id="74" name="TextBox 73"/>
          <p:cNvSpPr txBox="1"/>
          <p:nvPr/>
        </p:nvSpPr>
        <p:spPr>
          <a:xfrm>
            <a:off x="4657171" y="3449385"/>
            <a:ext cx="1179490" cy="369332"/>
          </a:xfrm>
          <a:prstGeom prst="rect">
            <a:avLst/>
          </a:prstGeom>
          <a:noFill/>
        </p:spPr>
        <p:txBody>
          <a:bodyPr wrap="none" rtlCol="0">
            <a:spAutoFit/>
          </a:bodyPr>
          <a:lstStyle/>
          <a:p>
            <a:r>
              <a:rPr lang="en-IN" dirty="0"/>
              <a:t>Broker 2</a:t>
            </a:r>
          </a:p>
        </p:txBody>
      </p:sp>
      <p:sp>
        <p:nvSpPr>
          <p:cNvPr id="75" name="TextBox 74"/>
          <p:cNvSpPr txBox="1"/>
          <p:nvPr/>
        </p:nvSpPr>
        <p:spPr>
          <a:xfrm>
            <a:off x="7252324" y="3432673"/>
            <a:ext cx="1179490" cy="369332"/>
          </a:xfrm>
          <a:prstGeom prst="rect">
            <a:avLst/>
          </a:prstGeom>
          <a:noFill/>
        </p:spPr>
        <p:txBody>
          <a:bodyPr wrap="none" rtlCol="0">
            <a:spAutoFit/>
          </a:bodyPr>
          <a:lstStyle/>
          <a:p>
            <a:r>
              <a:rPr lang="en-IN" dirty="0"/>
              <a:t>Broker 3</a:t>
            </a:r>
          </a:p>
        </p:txBody>
      </p:sp>
      <p:sp>
        <p:nvSpPr>
          <p:cNvPr id="76" name="Rectangle 75"/>
          <p:cNvSpPr/>
          <p:nvPr/>
        </p:nvSpPr>
        <p:spPr bwMode="auto">
          <a:xfrm>
            <a:off x="7347597"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IN" sz="1200" dirty="0">
                <a:solidFill>
                  <a:schemeClr val="bg1"/>
                </a:solidFill>
              </a:rPr>
              <a:t>Partition 1</a:t>
            </a:r>
          </a:p>
          <a:p>
            <a:pPr algn="ctr"/>
            <a:r>
              <a:rPr lang="en-IN" sz="1200" dirty="0">
                <a:solidFill>
                  <a:schemeClr val="bg1"/>
                </a:solidFill>
              </a:rPr>
              <a:t>Topic 2</a:t>
            </a:r>
          </a:p>
          <a:p>
            <a:pPr marL="0" marR="0" indent="0" algn="ctr"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a:ln>
                <a:noFill/>
              </a:ln>
              <a:solidFill>
                <a:schemeClr val="bg1"/>
              </a:solidFill>
              <a:effectLst/>
            </a:endParaRPr>
          </a:p>
        </p:txBody>
      </p:sp>
      <p:cxnSp>
        <p:nvCxnSpPr>
          <p:cNvPr id="20" name="Straight Arrow Connector 19"/>
          <p:cNvCxnSpPr>
            <a:stCxn id="17" idx="3"/>
            <a:endCxn id="70" idx="1"/>
          </p:cNvCxnSpPr>
          <p:nvPr/>
        </p:nvCxnSpPr>
        <p:spPr bwMode="auto">
          <a:xfrm>
            <a:off x="3213463" y="4508127"/>
            <a:ext cx="154359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72" idx="3"/>
            <a:endCxn id="76" idx="1"/>
          </p:cNvCxnSpPr>
          <p:nvPr/>
        </p:nvCxnSpPr>
        <p:spPr bwMode="auto">
          <a:xfrm>
            <a:off x="5762899" y="5333586"/>
            <a:ext cx="1584698"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quot;No&quot; Symbol 3">
            <a:extLst>
              <a:ext uri="{FF2B5EF4-FFF2-40B4-BE49-F238E27FC236}">
                <a16:creationId xmlns:a16="http://schemas.microsoft.com/office/drawing/2014/main" id="{BEE22E0E-255A-3943-ABAD-79C4AC82D0F7}"/>
              </a:ext>
            </a:extLst>
          </p:cNvPr>
          <p:cNvSpPr/>
          <p:nvPr/>
        </p:nvSpPr>
        <p:spPr bwMode="auto">
          <a:xfrm>
            <a:off x="4596210" y="4182616"/>
            <a:ext cx="1251597" cy="1213785"/>
          </a:xfrm>
          <a:prstGeom prst="noSmoking">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410212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739464" y="1069336"/>
            <a:ext cx="5312229" cy="4877273"/>
          </a:xfrm>
        </p:spPr>
        <p:txBody>
          <a:bodyPr/>
          <a:lstStyle/>
          <a:p>
            <a:pPr marL="0" indent="0">
              <a:spcBef>
                <a:spcPts val="600"/>
              </a:spcBef>
              <a:spcAft>
                <a:spcPts val="600"/>
              </a:spcAft>
              <a:buNone/>
            </a:pPr>
            <a:r>
              <a:rPr lang="en-IN" dirty="0"/>
              <a:t>In the event of any broker failure, the other broker will be able to serve the producer/consumer</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Topic Replication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 name="Group 25">
            <a:extLst>
              <a:ext uri="{FF2B5EF4-FFF2-40B4-BE49-F238E27FC236}">
                <a16:creationId xmlns:a16="http://schemas.microsoft.com/office/drawing/2014/main" id="{57590E4B-F553-C848-9C3D-D3DC06F1FD06}"/>
              </a:ext>
            </a:extLst>
          </p:cNvPr>
          <p:cNvGrpSpPr/>
          <p:nvPr/>
        </p:nvGrpSpPr>
        <p:grpSpPr>
          <a:xfrm>
            <a:off x="7402286" y="1069336"/>
            <a:ext cx="3222172" cy="4676831"/>
            <a:chOff x="7554686" y="1198480"/>
            <a:chExt cx="3222172" cy="4676831"/>
          </a:xfrm>
        </p:grpSpPr>
        <p:grpSp>
          <p:nvGrpSpPr>
            <p:cNvPr id="27" name="Group 26">
              <a:extLst>
                <a:ext uri="{FF2B5EF4-FFF2-40B4-BE49-F238E27FC236}">
                  <a16:creationId xmlns:a16="http://schemas.microsoft.com/office/drawing/2014/main" id="{49B4CFAB-8718-8F49-96E0-FCA55AAE66DA}"/>
                </a:ext>
              </a:extLst>
            </p:cNvPr>
            <p:cNvGrpSpPr/>
            <p:nvPr/>
          </p:nvGrpSpPr>
          <p:grpSpPr>
            <a:xfrm>
              <a:off x="7554686" y="1198480"/>
              <a:ext cx="3145972" cy="1284515"/>
              <a:chOff x="5127171" y="674914"/>
              <a:chExt cx="3145972" cy="1284515"/>
            </a:xfrm>
          </p:grpSpPr>
          <p:grpSp>
            <p:nvGrpSpPr>
              <p:cNvPr id="87" name="Group 86">
                <a:extLst>
                  <a:ext uri="{FF2B5EF4-FFF2-40B4-BE49-F238E27FC236}">
                    <a16:creationId xmlns:a16="http://schemas.microsoft.com/office/drawing/2014/main" id="{A5D8DC6D-B6A2-E542-8984-5FDF1C208839}"/>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101" name="Rounded Rectangle 3">
                  <a:extLst>
                    <a:ext uri="{FF2B5EF4-FFF2-40B4-BE49-F238E27FC236}">
                      <a16:creationId xmlns:a16="http://schemas.microsoft.com/office/drawing/2014/main" id="{ED94F099-386D-0946-9B0F-CF14CA0CD646}"/>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4">
                  <a:extLst>
                    <a:ext uri="{FF2B5EF4-FFF2-40B4-BE49-F238E27FC236}">
                      <a16:creationId xmlns:a16="http://schemas.microsoft.com/office/drawing/2014/main" id="{0A744BFF-2EA0-6540-BADD-1AABFF0CBA31}"/>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0602D36-D096-304C-9179-9D0DD5FE7437}"/>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98D86CD2-EAC0-394E-8E4B-D312414DD9F1}"/>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 name="Group 87">
                <a:extLst>
                  <a:ext uri="{FF2B5EF4-FFF2-40B4-BE49-F238E27FC236}">
                    <a16:creationId xmlns:a16="http://schemas.microsoft.com/office/drawing/2014/main" id="{0D37A49E-73E9-1341-B55B-6872B53146D5}"/>
                  </a:ext>
                </a:extLst>
              </p:cNvPr>
              <p:cNvGrpSpPr/>
              <p:nvPr/>
            </p:nvGrpSpPr>
            <p:grpSpPr>
              <a:xfrm>
                <a:off x="5556579" y="1022771"/>
                <a:ext cx="305956" cy="421944"/>
                <a:chOff x="1434905" y="305656"/>
                <a:chExt cx="1992234" cy="3269260"/>
              </a:xfrm>
              <a:solidFill>
                <a:schemeClr val="tx1"/>
              </a:solidFill>
            </p:grpSpPr>
            <p:sp>
              <p:nvSpPr>
                <p:cNvPr id="92" name="Circle: Hollow 4">
                  <a:extLst>
                    <a:ext uri="{FF2B5EF4-FFF2-40B4-BE49-F238E27FC236}">
                      <a16:creationId xmlns:a16="http://schemas.microsoft.com/office/drawing/2014/main" id="{BEDCC845-CD49-B348-99F0-20E9C1485AC9}"/>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3" name="Circle: Hollow 5">
                  <a:extLst>
                    <a:ext uri="{FF2B5EF4-FFF2-40B4-BE49-F238E27FC236}">
                      <a16:creationId xmlns:a16="http://schemas.microsoft.com/office/drawing/2014/main" id="{87A7C922-A593-D44C-8832-184F5925019B}"/>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4" name="Circle: Hollow 6">
                  <a:extLst>
                    <a:ext uri="{FF2B5EF4-FFF2-40B4-BE49-F238E27FC236}">
                      <a16:creationId xmlns:a16="http://schemas.microsoft.com/office/drawing/2014/main" id="{91D3C461-149F-6D41-86A0-E5F53B5C5886}"/>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5" name="Circle: Hollow 7">
                  <a:extLst>
                    <a:ext uri="{FF2B5EF4-FFF2-40B4-BE49-F238E27FC236}">
                      <a16:creationId xmlns:a16="http://schemas.microsoft.com/office/drawing/2014/main" id="{AFA29BD5-843E-D24B-860B-A52D9EA8D134}"/>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6" name="Circle: Hollow 8">
                  <a:extLst>
                    <a:ext uri="{FF2B5EF4-FFF2-40B4-BE49-F238E27FC236}">
                      <a16:creationId xmlns:a16="http://schemas.microsoft.com/office/drawing/2014/main" id="{9AD0F1B3-954E-1842-9B07-3E75ED3D7830}"/>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97" name="Rectangle 96">
                  <a:extLst>
                    <a:ext uri="{FF2B5EF4-FFF2-40B4-BE49-F238E27FC236}">
                      <a16:creationId xmlns:a16="http://schemas.microsoft.com/office/drawing/2014/main" id="{74F45CE8-DF3D-3B47-8E66-9F1814B1A550}"/>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98" name="Rectangle 97">
                  <a:extLst>
                    <a:ext uri="{FF2B5EF4-FFF2-40B4-BE49-F238E27FC236}">
                      <a16:creationId xmlns:a16="http://schemas.microsoft.com/office/drawing/2014/main" id="{AF3742CB-DA98-0F48-A59C-9D9EAD58652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99" name="Rectangle 98">
                  <a:extLst>
                    <a:ext uri="{FF2B5EF4-FFF2-40B4-BE49-F238E27FC236}">
                      <a16:creationId xmlns:a16="http://schemas.microsoft.com/office/drawing/2014/main" id="{B8949E2D-C477-6D41-B888-71E79869C8A3}"/>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100" name="Rectangle 99">
                  <a:extLst>
                    <a:ext uri="{FF2B5EF4-FFF2-40B4-BE49-F238E27FC236}">
                      <a16:creationId xmlns:a16="http://schemas.microsoft.com/office/drawing/2014/main" id="{877DF27B-E456-C14E-A60E-2828934458FB}"/>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89" name="Rectangle 88">
                <a:extLst>
                  <a:ext uri="{FF2B5EF4-FFF2-40B4-BE49-F238E27FC236}">
                    <a16:creationId xmlns:a16="http://schemas.microsoft.com/office/drawing/2014/main" id="{0EFDC977-D81E-A74A-B38C-CC7184FF0FB2}"/>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90" name="Rounded Rectangle 89">
                <a:extLst>
                  <a:ext uri="{FF2B5EF4-FFF2-40B4-BE49-F238E27FC236}">
                    <a16:creationId xmlns:a16="http://schemas.microsoft.com/office/drawing/2014/main" id="{D9435C18-F5ED-D847-89DF-98AB4DD1A30F}"/>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91" name="Rectangle 90">
                <a:extLst>
                  <a:ext uri="{FF2B5EF4-FFF2-40B4-BE49-F238E27FC236}">
                    <a16:creationId xmlns:a16="http://schemas.microsoft.com/office/drawing/2014/main" id="{1D7C25F8-EA9B-DF47-B48E-6DAF93002B5B}"/>
                  </a:ext>
                </a:extLst>
              </p:cNvPr>
              <p:cNvSpPr/>
              <p:nvPr/>
            </p:nvSpPr>
            <p:spPr bwMode="auto">
              <a:xfrm>
                <a:off x="6368037" y="1296774"/>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28" name="Group 27">
              <a:extLst>
                <a:ext uri="{FF2B5EF4-FFF2-40B4-BE49-F238E27FC236}">
                  <a16:creationId xmlns:a16="http://schemas.microsoft.com/office/drawing/2014/main" id="{97122932-FBA9-7345-B705-2BCE9477EF02}"/>
                </a:ext>
              </a:extLst>
            </p:cNvPr>
            <p:cNvGrpSpPr/>
            <p:nvPr/>
          </p:nvGrpSpPr>
          <p:grpSpPr>
            <a:xfrm>
              <a:off x="7554686" y="2889085"/>
              <a:ext cx="3145972" cy="1284515"/>
              <a:chOff x="5127171" y="674914"/>
              <a:chExt cx="3145972" cy="1284515"/>
            </a:xfrm>
          </p:grpSpPr>
          <p:grpSp>
            <p:nvGrpSpPr>
              <p:cNvPr id="62" name="Group 61">
                <a:extLst>
                  <a:ext uri="{FF2B5EF4-FFF2-40B4-BE49-F238E27FC236}">
                    <a16:creationId xmlns:a16="http://schemas.microsoft.com/office/drawing/2014/main" id="{14A79216-63A3-FA4E-9F3C-123A93E8D5E6}"/>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83" name="Rounded Rectangle 3">
                  <a:extLst>
                    <a:ext uri="{FF2B5EF4-FFF2-40B4-BE49-F238E27FC236}">
                      <a16:creationId xmlns:a16="http://schemas.microsoft.com/office/drawing/2014/main" id="{AB6C7C98-2C8F-A140-B781-BBE1B2A01613}"/>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4">
                  <a:extLst>
                    <a:ext uri="{FF2B5EF4-FFF2-40B4-BE49-F238E27FC236}">
                      <a16:creationId xmlns:a16="http://schemas.microsoft.com/office/drawing/2014/main" id="{68AD8467-13C2-0E48-8C06-9026926F9EDA}"/>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F7BFF0E-4937-DC42-AE05-DA672BDA5D0A}"/>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20F6855E-6968-4D40-A63C-06B12E8823B0}"/>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a:extLst>
                  <a:ext uri="{FF2B5EF4-FFF2-40B4-BE49-F238E27FC236}">
                    <a16:creationId xmlns:a16="http://schemas.microsoft.com/office/drawing/2014/main" id="{7F632B8B-5585-FA4F-8B41-D741C9762AF0}"/>
                  </a:ext>
                </a:extLst>
              </p:cNvPr>
              <p:cNvGrpSpPr/>
              <p:nvPr/>
            </p:nvGrpSpPr>
            <p:grpSpPr>
              <a:xfrm>
                <a:off x="5556579" y="1022771"/>
                <a:ext cx="305956" cy="421944"/>
                <a:chOff x="1434905" y="305656"/>
                <a:chExt cx="1992234" cy="3269260"/>
              </a:xfrm>
              <a:solidFill>
                <a:schemeClr val="tx1"/>
              </a:solidFill>
            </p:grpSpPr>
            <p:sp>
              <p:nvSpPr>
                <p:cNvPr id="67" name="Circle: Hollow 4">
                  <a:extLst>
                    <a:ext uri="{FF2B5EF4-FFF2-40B4-BE49-F238E27FC236}">
                      <a16:creationId xmlns:a16="http://schemas.microsoft.com/office/drawing/2014/main" id="{86BDA9F0-1940-164C-9D62-D9D933A23FE4}"/>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1" name="Circle: Hollow 5">
                  <a:extLst>
                    <a:ext uri="{FF2B5EF4-FFF2-40B4-BE49-F238E27FC236}">
                      <a16:creationId xmlns:a16="http://schemas.microsoft.com/office/drawing/2014/main" id="{146512D0-332F-584C-A202-6BA394CF61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3" name="Circle: Hollow 6">
                  <a:extLst>
                    <a:ext uri="{FF2B5EF4-FFF2-40B4-BE49-F238E27FC236}">
                      <a16:creationId xmlns:a16="http://schemas.microsoft.com/office/drawing/2014/main" id="{37C275CF-4DF7-CC4F-8A73-8303ECBF11A3}"/>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7" name="Circle: Hollow 7">
                  <a:extLst>
                    <a:ext uri="{FF2B5EF4-FFF2-40B4-BE49-F238E27FC236}">
                      <a16:creationId xmlns:a16="http://schemas.microsoft.com/office/drawing/2014/main" id="{E8978550-F372-4141-8F2F-CC2438B7DF12}"/>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8" name="Circle: Hollow 8">
                  <a:extLst>
                    <a:ext uri="{FF2B5EF4-FFF2-40B4-BE49-F238E27FC236}">
                      <a16:creationId xmlns:a16="http://schemas.microsoft.com/office/drawing/2014/main" id="{8D6B04CD-221E-F445-85CC-B28CFCF6BB89}"/>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79" name="Rectangle 78">
                  <a:extLst>
                    <a:ext uri="{FF2B5EF4-FFF2-40B4-BE49-F238E27FC236}">
                      <a16:creationId xmlns:a16="http://schemas.microsoft.com/office/drawing/2014/main" id="{C9D2B4EC-C24E-2E42-83C1-6599C3FEC274}"/>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60A8B276-26C1-A748-9681-5CDFDCB60800}"/>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81" name="Rectangle 80">
                  <a:extLst>
                    <a:ext uri="{FF2B5EF4-FFF2-40B4-BE49-F238E27FC236}">
                      <a16:creationId xmlns:a16="http://schemas.microsoft.com/office/drawing/2014/main" id="{9C3782AE-CC69-CE4A-A0CD-B21843454EB6}"/>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82" name="Rectangle 81">
                  <a:extLst>
                    <a:ext uri="{FF2B5EF4-FFF2-40B4-BE49-F238E27FC236}">
                      <a16:creationId xmlns:a16="http://schemas.microsoft.com/office/drawing/2014/main" id="{42A2C44C-1845-8947-AD56-4E666FFB7829}"/>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64" name="Rectangle 63">
                <a:extLst>
                  <a:ext uri="{FF2B5EF4-FFF2-40B4-BE49-F238E27FC236}">
                    <a16:creationId xmlns:a16="http://schemas.microsoft.com/office/drawing/2014/main" id="{A592B6B8-2897-5640-A0CF-B8D1FBF63193}"/>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65" name="Rounded Rectangle 64">
                <a:extLst>
                  <a:ext uri="{FF2B5EF4-FFF2-40B4-BE49-F238E27FC236}">
                    <a16:creationId xmlns:a16="http://schemas.microsoft.com/office/drawing/2014/main" id="{2C55812C-46EF-5345-9FEB-29463874B2F1}"/>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200" dirty="0">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66" name="Rectangle 65">
                <a:extLst>
                  <a:ext uri="{FF2B5EF4-FFF2-40B4-BE49-F238E27FC236}">
                    <a16:creationId xmlns:a16="http://schemas.microsoft.com/office/drawing/2014/main" id="{C44C3A92-2DA7-4B43-8BCE-FE92023BED0E}"/>
                  </a:ext>
                </a:extLst>
              </p:cNvPr>
              <p:cNvSpPr/>
              <p:nvPr/>
            </p:nvSpPr>
            <p:spPr bwMode="auto">
              <a:xfrm>
                <a:off x="6368037" y="982137"/>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39" name="Group 38">
              <a:extLst>
                <a:ext uri="{FF2B5EF4-FFF2-40B4-BE49-F238E27FC236}">
                  <a16:creationId xmlns:a16="http://schemas.microsoft.com/office/drawing/2014/main" id="{873A9282-8E4C-B846-9082-F24BCCC9FF38}"/>
                </a:ext>
              </a:extLst>
            </p:cNvPr>
            <p:cNvGrpSpPr/>
            <p:nvPr/>
          </p:nvGrpSpPr>
          <p:grpSpPr>
            <a:xfrm>
              <a:off x="7630886" y="4590796"/>
              <a:ext cx="3145972" cy="1284515"/>
              <a:chOff x="5127171" y="674914"/>
              <a:chExt cx="3145972" cy="1284515"/>
            </a:xfrm>
          </p:grpSpPr>
          <p:grpSp>
            <p:nvGrpSpPr>
              <p:cNvPr id="46" name="Group 45">
                <a:extLst>
                  <a:ext uri="{FF2B5EF4-FFF2-40B4-BE49-F238E27FC236}">
                    <a16:creationId xmlns:a16="http://schemas.microsoft.com/office/drawing/2014/main" id="{559B101C-8ABD-984B-8731-CC7CB6439A5C}"/>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58" name="Rounded Rectangle 3">
                  <a:extLst>
                    <a:ext uri="{FF2B5EF4-FFF2-40B4-BE49-F238E27FC236}">
                      <a16:creationId xmlns:a16="http://schemas.microsoft.com/office/drawing/2014/main" id="{714B4464-BA8D-E345-86DA-C53AC8A0CF82}"/>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4">
                  <a:extLst>
                    <a:ext uri="{FF2B5EF4-FFF2-40B4-BE49-F238E27FC236}">
                      <a16:creationId xmlns:a16="http://schemas.microsoft.com/office/drawing/2014/main" id="{5F6DE338-5F1A-5447-BEC2-670E74F39B8C}"/>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EDCF1B-D89C-614E-86FE-D92B44EE799E}"/>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C141DA94-E490-A543-8535-F45684BA756F}"/>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10C79843-D0A8-D443-B073-072A153726FF}"/>
                  </a:ext>
                </a:extLst>
              </p:cNvPr>
              <p:cNvGrpSpPr/>
              <p:nvPr/>
            </p:nvGrpSpPr>
            <p:grpSpPr>
              <a:xfrm>
                <a:off x="5556579" y="1022771"/>
                <a:ext cx="305956" cy="421944"/>
                <a:chOff x="1434905" y="305656"/>
                <a:chExt cx="1992234" cy="3269260"/>
              </a:xfrm>
              <a:solidFill>
                <a:schemeClr val="tx1"/>
              </a:solidFill>
            </p:grpSpPr>
            <p:sp>
              <p:nvSpPr>
                <p:cNvPr id="49" name="Circle: Hollow 4">
                  <a:extLst>
                    <a:ext uri="{FF2B5EF4-FFF2-40B4-BE49-F238E27FC236}">
                      <a16:creationId xmlns:a16="http://schemas.microsoft.com/office/drawing/2014/main" id="{9BD46F9B-2429-B149-B257-EDE9CF53823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0" name="Circle: Hollow 5">
                  <a:extLst>
                    <a:ext uri="{FF2B5EF4-FFF2-40B4-BE49-F238E27FC236}">
                      <a16:creationId xmlns:a16="http://schemas.microsoft.com/office/drawing/2014/main" id="{C08A79EF-C714-EC4E-BA23-8FB66B3B04BB}"/>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1" name="Circle: Hollow 6">
                  <a:extLst>
                    <a:ext uri="{FF2B5EF4-FFF2-40B4-BE49-F238E27FC236}">
                      <a16:creationId xmlns:a16="http://schemas.microsoft.com/office/drawing/2014/main" id="{060BEA66-36F5-AF44-8B31-76E8524C9764}"/>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2" name="Circle: Hollow 7">
                  <a:extLst>
                    <a:ext uri="{FF2B5EF4-FFF2-40B4-BE49-F238E27FC236}">
                      <a16:creationId xmlns:a16="http://schemas.microsoft.com/office/drawing/2014/main" id="{F77441A5-2A4A-D64E-87CB-6A215191D86D}"/>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3" name="Circle: Hollow 8">
                  <a:extLst>
                    <a:ext uri="{FF2B5EF4-FFF2-40B4-BE49-F238E27FC236}">
                      <a16:creationId xmlns:a16="http://schemas.microsoft.com/office/drawing/2014/main" id="{B5E77705-1229-9245-9652-2C761788E216}"/>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4" name="Rectangle 53">
                  <a:extLst>
                    <a:ext uri="{FF2B5EF4-FFF2-40B4-BE49-F238E27FC236}">
                      <a16:creationId xmlns:a16="http://schemas.microsoft.com/office/drawing/2014/main" id="{B3EFE0FF-411B-E04F-B63F-32724D0D7C98}"/>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55" name="Rectangle 54">
                  <a:extLst>
                    <a:ext uri="{FF2B5EF4-FFF2-40B4-BE49-F238E27FC236}">
                      <a16:creationId xmlns:a16="http://schemas.microsoft.com/office/drawing/2014/main" id="{C0863B90-48A3-C146-A3D8-9BD0688A685B}"/>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56" name="Rectangle 55">
                  <a:extLst>
                    <a:ext uri="{FF2B5EF4-FFF2-40B4-BE49-F238E27FC236}">
                      <a16:creationId xmlns:a16="http://schemas.microsoft.com/office/drawing/2014/main" id="{D3DA8F46-33A7-1344-BDD1-97BF79F48C2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57" name="Rectangle 56">
                  <a:extLst>
                    <a:ext uri="{FF2B5EF4-FFF2-40B4-BE49-F238E27FC236}">
                      <a16:creationId xmlns:a16="http://schemas.microsoft.com/office/drawing/2014/main" id="{4033B54F-BAE1-4741-B997-9FCC7C293008}"/>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48" name="Rectangle 47">
                <a:extLst>
                  <a:ext uri="{FF2B5EF4-FFF2-40B4-BE49-F238E27FC236}">
                    <a16:creationId xmlns:a16="http://schemas.microsoft.com/office/drawing/2014/main" id="{35660FF9-4715-1342-BF3D-6CCFC4AB2662}"/>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grpSp>
        <p:sp>
          <p:nvSpPr>
            <p:cNvPr id="40" name="Rounded Rectangle 39">
              <a:extLst>
                <a:ext uri="{FF2B5EF4-FFF2-40B4-BE49-F238E27FC236}">
                  <a16:creationId xmlns:a16="http://schemas.microsoft.com/office/drawing/2014/main" id="{37465377-C1DB-0D4E-9F14-13A6E20BD46F}"/>
                </a:ext>
              </a:extLst>
            </p:cNvPr>
            <p:cNvSpPr/>
            <p:nvPr/>
          </p:nvSpPr>
          <p:spPr bwMode="auto">
            <a:xfrm>
              <a:off x="9665551" y="4816412"/>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41" name="Rectangle 40">
              <a:extLst>
                <a:ext uri="{FF2B5EF4-FFF2-40B4-BE49-F238E27FC236}">
                  <a16:creationId xmlns:a16="http://schemas.microsoft.com/office/drawing/2014/main" id="{CD94243C-70B5-2648-9C9D-ACEEFC812B0C}"/>
                </a:ext>
              </a:extLst>
            </p:cNvPr>
            <p:cNvSpPr/>
            <p:nvPr/>
          </p:nvSpPr>
          <p:spPr bwMode="auto">
            <a:xfrm>
              <a:off x="9768350" y="4909884"/>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sp>
          <p:nvSpPr>
            <p:cNvPr id="42" name="Rounded Rectangle 41">
              <a:extLst>
                <a:ext uri="{FF2B5EF4-FFF2-40B4-BE49-F238E27FC236}">
                  <a16:creationId xmlns:a16="http://schemas.microsoft.com/office/drawing/2014/main" id="{2440E8DF-27D4-CF40-883A-D32FC65EFD45}"/>
                </a:ext>
              </a:extLst>
            </p:cNvPr>
            <p:cNvSpPr/>
            <p:nvPr/>
          </p:nvSpPr>
          <p:spPr bwMode="auto">
            <a:xfrm>
              <a:off x="9760422" y="3082421"/>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43" name="Rectangle 42">
              <a:extLst>
                <a:ext uri="{FF2B5EF4-FFF2-40B4-BE49-F238E27FC236}">
                  <a16:creationId xmlns:a16="http://schemas.microsoft.com/office/drawing/2014/main" id="{BC3F749F-FB0B-1C4F-8D0A-630774E2B1C6}"/>
                </a:ext>
              </a:extLst>
            </p:cNvPr>
            <p:cNvSpPr/>
            <p:nvPr/>
          </p:nvSpPr>
          <p:spPr bwMode="auto">
            <a:xfrm>
              <a:off x="9836516" y="3505191"/>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cxnSp>
          <p:nvCxnSpPr>
            <p:cNvPr id="44" name="Straight Arrow Connector 43">
              <a:extLst>
                <a:ext uri="{FF2B5EF4-FFF2-40B4-BE49-F238E27FC236}">
                  <a16:creationId xmlns:a16="http://schemas.microsoft.com/office/drawing/2014/main" id="{F689368F-FD0A-A141-80FD-C2077E98D725}"/>
                </a:ext>
              </a:extLst>
            </p:cNvPr>
            <p:cNvCxnSpPr>
              <a:endCxn id="66" idx="0"/>
            </p:cNvCxnSpPr>
            <p:nvPr/>
          </p:nvCxnSpPr>
          <p:spPr bwMode="auto">
            <a:xfrm>
              <a:off x="9172712" y="209703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92BDB074-E3DD-2643-9024-DCE43269B938}"/>
                </a:ext>
              </a:extLst>
            </p:cNvPr>
            <p:cNvCxnSpPr/>
            <p:nvPr/>
          </p:nvCxnSpPr>
          <p:spPr bwMode="auto">
            <a:xfrm>
              <a:off x="10149543" y="378748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6" name="&quot;No&quot; Symbol 75">
            <a:extLst>
              <a:ext uri="{FF2B5EF4-FFF2-40B4-BE49-F238E27FC236}">
                <a16:creationId xmlns:a16="http://schemas.microsoft.com/office/drawing/2014/main" id="{2B0B304E-BC1C-2549-9665-043BD7758B00}"/>
              </a:ext>
            </a:extLst>
          </p:cNvPr>
          <p:cNvSpPr/>
          <p:nvPr/>
        </p:nvSpPr>
        <p:spPr bwMode="auto">
          <a:xfrm>
            <a:off x="7391555" y="2759941"/>
            <a:ext cx="1251597" cy="1213785"/>
          </a:xfrm>
          <a:prstGeom prst="noSmoking">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Tree>
    <p:extLst>
      <p:ext uri="{BB962C8B-B14F-4D97-AF65-F5344CB8AC3E}">
        <p14:creationId xmlns:p14="http://schemas.microsoft.com/office/powerpoint/2010/main" val="44507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1070140" y="913927"/>
            <a:ext cx="9981970" cy="2208847"/>
          </a:xfrm>
        </p:spPr>
        <p:txBody>
          <a:bodyPr/>
          <a:lstStyle/>
          <a:p>
            <a:pPr marL="0" indent="0">
              <a:spcBef>
                <a:spcPts val="600"/>
              </a:spcBef>
              <a:spcAft>
                <a:spcPts val="600"/>
              </a:spcAft>
              <a:buNone/>
            </a:pPr>
            <a:r>
              <a:rPr lang="en-IN" dirty="0"/>
              <a:t>In Kafka We have a leader broker for replicated partition</a:t>
            </a:r>
          </a:p>
          <a:p>
            <a:pPr marL="0" indent="0">
              <a:spcBef>
                <a:spcPts val="600"/>
              </a:spcBef>
              <a:spcAft>
                <a:spcPts val="600"/>
              </a:spcAft>
              <a:buNone/>
            </a:pPr>
            <a:r>
              <a:rPr lang="en-IN" dirty="0"/>
              <a:t>At any given time, one broker will be the leader for the partition </a:t>
            </a:r>
          </a:p>
          <a:p>
            <a:pPr marL="0" indent="0">
              <a:spcBef>
                <a:spcPts val="600"/>
              </a:spcBef>
              <a:spcAft>
                <a:spcPts val="600"/>
              </a:spcAft>
              <a:buNone/>
            </a:pPr>
            <a:r>
              <a:rPr lang="en-IN" dirty="0"/>
              <a:t>Only leader will handle reads and writes</a:t>
            </a:r>
          </a:p>
          <a:p>
            <a:pPr marL="0" indent="0">
              <a:spcBef>
                <a:spcPts val="600"/>
              </a:spcBef>
              <a:spcAft>
                <a:spcPts val="600"/>
              </a:spcAft>
              <a:buNone/>
            </a:pPr>
            <a:r>
              <a:rPr lang="en-IN" dirty="0"/>
              <a:t>Every request to serve data will go through the leader</a:t>
            </a:r>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Leader for a Partition</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bwMode="auto">
          <a:xfrm>
            <a:off x="2024744"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8" name="Rectangle 67"/>
          <p:cNvSpPr/>
          <p:nvPr/>
        </p:nvSpPr>
        <p:spPr bwMode="auto">
          <a:xfrm>
            <a:off x="4567647" y="3761336"/>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9" name="Rectangle 68"/>
          <p:cNvSpPr/>
          <p:nvPr/>
        </p:nvSpPr>
        <p:spPr bwMode="auto">
          <a:xfrm>
            <a:off x="7110550"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7" name="Rectangle 16"/>
          <p:cNvSpPr/>
          <p:nvPr/>
        </p:nvSpPr>
        <p:spPr bwMode="auto">
          <a:xfrm>
            <a:off x="2181497" y="4245428"/>
            <a:ext cx="1105728" cy="82545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Partition 0</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t>Topic 1</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(leader)</a:t>
            </a:r>
          </a:p>
        </p:txBody>
      </p:sp>
      <p:sp>
        <p:nvSpPr>
          <p:cNvPr id="70" name="Rectangle 69"/>
          <p:cNvSpPr/>
          <p:nvPr/>
        </p:nvSpPr>
        <p:spPr bwMode="auto">
          <a:xfrm>
            <a:off x="4757058" y="4125683"/>
            <a:ext cx="1031966" cy="5253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1200" dirty="0"/>
              <a:t>Partition 0</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Topic 1</a:t>
            </a:r>
          </a:p>
        </p:txBody>
      </p:sp>
      <p:sp>
        <p:nvSpPr>
          <p:cNvPr id="72" name="Rectangle 71"/>
          <p:cNvSpPr/>
          <p:nvPr/>
        </p:nvSpPr>
        <p:spPr bwMode="auto">
          <a:xfrm>
            <a:off x="4709421" y="4989127"/>
            <a:ext cx="1031966" cy="71230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1</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solidFill>
                  <a:schemeClr val="bg1"/>
                </a:solidFill>
              </a:rPr>
              <a:t>Topic 2</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rPr>
              <a:t>(leader)</a:t>
            </a:r>
          </a:p>
        </p:txBody>
      </p:sp>
      <p:sp>
        <p:nvSpPr>
          <p:cNvPr id="18" name="TextBox 17"/>
          <p:cNvSpPr txBox="1"/>
          <p:nvPr/>
        </p:nvSpPr>
        <p:spPr>
          <a:xfrm>
            <a:off x="2107735" y="3385473"/>
            <a:ext cx="1179490" cy="369332"/>
          </a:xfrm>
          <a:prstGeom prst="rect">
            <a:avLst/>
          </a:prstGeom>
          <a:noFill/>
        </p:spPr>
        <p:txBody>
          <a:bodyPr wrap="none" rtlCol="0">
            <a:spAutoFit/>
          </a:bodyPr>
          <a:lstStyle/>
          <a:p>
            <a:r>
              <a:rPr lang="en-IN" dirty="0"/>
              <a:t>Broker 1</a:t>
            </a:r>
          </a:p>
        </p:txBody>
      </p:sp>
      <p:sp>
        <p:nvSpPr>
          <p:cNvPr id="74" name="TextBox 73"/>
          <p:cNvSpPr txBox="1"/>
          <p:nvPr/>
        </p:nvSpPr>
        <p:spPr>
          <a:xfrm>
            <a:off x="4657171" y="3449385"/>
            <a:ext cx="1179490" cy="369332"/>
          </a:xfrm>
          <a:prstGeom prst="rect">
            <a:avLst/>
          </a:prstGeom>
          <a:noFill/>
        </p:spPr>
        <p:txBody>
          <a:bodyPr wrap="none" rtlCol="0">
            <a:spAutoFit/>
          </a:bodyPr>
          <a:lstStyle/>
          <a:p>
            <a:r>
              <a:rPr lang="en-IN" dirty="0"/>
              <a:t>Broker 2</a:t>
            </a:r>
          </a:p>
        </p:txBody>
      </p:sp>
      <p:sp>
        <p:nvSpPr>
          <p:cNvPr id="75" name="TextBox 74"/>
          <p:cNvSpPr txBox="1"/>
          <p:nvPr/>
        </p:nvSpPr>
        <p:spPr>
          <a:xfrm>
            <a:off x="7252324" y="3432673"/>
            <a:ext cx="1179490" cy="369332"/>
          </a:xfrm>
          <a:prstGeom prst="rect">
            <a:avLst/>
          </a:prstGeom>
          <a:noFill/>
        </p:spPr>
        <p:txBody>
          <a:bodyPr wrap="none" rtlCol="0">
            <a:spAutoFit/>
          </a:bodyPr>
          <a:lstStyle/>
          <a:p>
            <a:r>
              <a:rPr lang="en-IN" dirty="0"/>
              <a:t>Broker 3</a:t>
            </a:r>
          </a:p>
        </p:txBody>
      </p:sp>
      <p:sp>
        <p:nvSpPr>
          <p:cNvPr id="76" name="Rectangle 75"/>
          <p:cNvSpPr/>
          <p:nvPr/>
        </p:nvSpPr>
        <p:spPr bwMode="auto">
          <a:xfrm>
            <a:off x="7347597" y="5070888"/>
            <a:ext cx="1031966" cy="52539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IN" sz="1200" dirty="0">
                <a:solidFill>
                  <a:schemeClr val="bg1"/>
                </a:solidFill>
              </a:rPr>
              <a:t>Partition 1</a:t>
            </a:r>
          </a:p>
          <a:p>
            <a:pPr algn="ctr"/>
            <a:r>
              <a:rPr lang="en-IN" sz="1200" dirty="0">
                <a:solidFill>
                  <a:schemeClr val="bg1"/>
                </a:solidFill>
              </a:rPr>
              <a:t>Topic 2</a:t>
            </a:r>
          </a:p>
          <a:p>
            <a:pPr marL="0" marR="0" indent="0" algn="ctr"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a:ln>
                <a:noFill/>
              </a:ln>
              <a:solidFill>
                <a:schemeClr val="bg1"/>
              </a:solidFill>
              <a:effectLst/>
            </a:endParaRPr>
          </a:p>
        </p:txBody>
      </p:sp>
      <p:cxnSp>
        <p:nvCxnSpPr>
          <p:cNvPr id="20" name="Straight Arrow Connector 19"/>
          <p:cNvCxnSpPr>
            <a:cxnSpLocks/>
            <a:stCxn id="17" idx="3"/>
            <a:endCxn id="70" idx="1"/>
          </p:cNvCxnSpPr>
          <p:nvPr/>
        </p:nvCxnSpPr>
        <p:spPr bwMode="auto">
          <a:xfrm flipV="1">
            <a:off x="3287225" y="4388381"/>
            <a:ext cx="1469833" cy="2697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cxnSpLocks/>
            <a:stCxn id="72" idx="3"/>
            <a:endCxn id="76" idx="1"/>
          </p:cNvCxnSpPr>
          <p:nvPr/>
        </p:nvCxnSpPr>
        <p:spPr bwMode="auto">
          <a:xfrm flipV="1">
            <a:off x="5741387" y="5333586"/>
            <a:ext cx="1606210" cy="11696"/>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4525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DF4ED-644E-4074-B799-589D66FAFCDA}"/>
              </a:ext>
            </a:extLst>
          </p:cNvPr>
          <p:cNvSpPr>
            <a:spLocks noGrp="1"/>
          </p:cNvSpPr>
          <p:nvPr>
            <p:ph idx="1"/>
          </p:nvPr>
        </p:nvSpPr>
        <p:spPr>
          <a:xfrm>
            <a:off x="1188720" y="913927"/>
            <a:ext cx="9710990" cy="2208847"/>
          </a:xfrm>
        </p:spPr>
        <p:txBody>
          <a:bodyPr/>
          <a:lstStyle/>
          <a:p>
            <a:pPr marL="0" indent="0">
              <a:spcBef>
                <a:spcPts val="600"/>
              </a:spcBef>
              <a:spcAft>
                <a:spcPts val="600"/>
              </a:spcAft>
              <a:buNone/>
            </a:pPr>
            <a:r>
              <a:rPr lang="en-IN" dirty="0"/>
              <a:t>Except the leader broker, all other brokers will synchronize the data for the partition.</a:t>
            </a:r>
          </a:p>
          <a:p>
            <a:pPr marL="0" indent="0">
              <a:spcBef>
                <a:spcPts val="600"/>
              </a:spcBef>
              <a:spcAft>
                <a:spcPts val="600"/>
              </a:spcAft>
              <a:buNone/>
            </a:pPr>
            <a:r>
              <a:rPr lang="en-IN" dirty="0"/>
              <a:t>These brokers are called In-Synch-Replica (ISR)</a:t>
            </a:r>
          </a:p>
          <a:p>
            <a:pPr marL="0" indent="0">
              <a:spcBef>
                <a:spcPts val="600"/>
              </a:spcBef>
              <a:spcAft>
                <a:spcPts val="600"/>
              </a:spcAft>
              <a:buNone/>
            </a:pPr>
            <a:r>
              <a:rPr lang="en-IN" dirty="0"/>
              <a:t>Therefore, each partition has one leader and many ISR</a:t>
            </a:r>
          </a:p>
          <a:p>
            <a:pPr marL="0" indent="0">
              <a:spcBef>
                <a:spcPts val="600"/>
              </a:spcBef>
              <a:spcAft>
                <a:spcPts val="600"/>
              </a:spcAft>
              <a:buNone/>
            </a:pPr>
            <a:endParaRPr lang="en-IN" dirty="0"/>
          </a:p>
        </p:txBody>
      </p:sp>
      <p:sp>
        <p:nvSpPr>
          <p:cNvPr id="3" name="TextBox 2">
            <a:extLst>
              <a:ext uri="{FF2B5EF4-FFF2-40B4-BE49-F238E27FC236}">
                <a16:creationId xmlns:a16="http://schemas.microsoft.com/office/drawing/2014/main" id="{E7D9993C-EE20-4494-92FD-1262FE3D7E44}"/>
              </a:ext>
            </a:extLst>
          </p:cNvPr>
          <p:cNvSpPr txBox="1"/>
          <p:nvPr/>
        </p:nvSpPr>
        <p:spPr>
          <a:xfrm>
            <a:off x="390688" y="90644"/>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Leader And ISR</a:t>
            </a:r>
          </a:p>
        </p:txBody>
      </p:sp>
      <p:grpSp>
        <p:nvGrpSpPr>
          <p:cNvPr id="29" name="Group 28">
            <a:extLst>
              <a:ext uri="{FF2B5EF4-FFF2-40B4-BE49-F238E27FC236}">
                <a16:creationId xmlns:a16="http://schemas.microsoft.com/office/drawing/2014/main" id="{FDE75DFE-9B03-436A-81E8-4E5D3F89B511}"/>
              </a:ext>
            </a:extLst>
          </p:cNvPr>
          <p:cNvGrpSpPr/>
          <p:nvPr/>
        </p:nvGrpSpPr>
        <p:grpSpPr>
          <a:xfrm>
            <a:off x="11144249" y="317501"/>
            <a:ext cx="561975" cy="895350"/>
            <a:chOff x="1434905" y="305656"/>
            <a:chExt cx="1992234" cy="3269260"/>
          </a:xfrm>
          <a:solidFill>
            <a:schemeClr val="bg1">
              <a:lumMod val="75000"/>
            </a:schemeClr>
          </a:solidFill>
        </p:grpSpPr>
        <p:sp>
          <p:nvSpPr>
            <p:cNvPr id="30" name="Circle: Hollow 29">
              <a:extLst>
                <a:ext uri="{FF2B5EF4-FFF2-40B4-BE49-F238E27FC236}">
                  <a16:creationId xmlns:a16="http://schemas.microsoft.com/office/drawing/2014/main" id="{E28EFB20-9154-493B-BF68-88B733ABA86F}"/>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Circle: Hollow 30">
              <a:extLst>
                <a:ext uri="{FF2B5EF4-FFF2-40B4-BE49-F238E27FC236}">
                  <a16:creationId xmlns:a16="http://schemas.microsoft.com/office/drawing/2014/main" id="{5A115C33-FAF5-49B1-98E2-CB3082238AD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Circle: Hollow 31">
              <a:extLst>
                <a:ext uri="{FF2B5EF4-FFF2-40B4-BE49-F238E27FC236}">
                  <a16:creationId xmlns:a16="http://schemas.microsoft.com/office/drawing/2014/main" id="{BF6A8E56-6160-425F-831D-33B808BB4F9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Circle: Hollow 32">
              <a:extLst>
                <a:ext uri="{FF2B5EF4-FFF2-40B4-BE49-F238E27FC236}">
                  <a16:creationId xmlns:a16="http://schemas.microsoft.com/office/drawing/2014/main" id="{6D6A1701-7EB7-4230-8340-AA3019058F06}"/>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ircle: Hollow 33">
              <a:extLst>
                <a:ext uri="{FF2B5EF4-FFF2-40B4-BE49-F238E27FC236}">
                  <a16:creationId xmlns:a16="http://schemas.microsoft.com/office/drawing/2014/main" id="{799F96D2-0CBD-4904-ADFF-4614D79C251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Rectangle 34">
              <a:extLst>
                <a:ext uri="{FF2B5EF4-FFF2-40B4-BE49-F238E27FC236}">
                  <a16:creationId xmlns:a16="http://schemas.microsoft.com/office/drawing/2014/main" id="{9050C46A-651B-4587-AE48-BBB1025B236C}"/>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60214D4A-919A-4D28-9ECA-97A45AB96CB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819D3B1B-5874-4DB8-AE59-33BFC01547E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21312EC3-CB9B-460A-AEF5-70BFE087FB83}"/>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bwMode="auto">
          <a:xfrm>
            <a:off x="2024744"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8" name="Rectangle 67"/>
          <p:cNvSpPr/>
          <p:nvPr/>
        </p:nvSpPr>
        <p:spPr bwMode="auto">
          <a:xfrm>
            <a:off x="4567647" y="3761336"/>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9" name="Rectangle 68"/>
          <p:cNvSpPr/>
          <p:nvPr/>
        </p:nvSpPr>
        <p:spPr bwMode="auto">
          <a:xfrm>
            <a:off x="7110550" y="3758454"/>
            <a:ext cx="1410788" cy="2024743"/>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7" name="Rectangle 16"/>
          <p:cNvSpPr/>
          <p:nvPr/>
        </p:nvSpPr>
        <p:spPr bwMode="auto">
          <a:xfrm>
            <a:off x="2181497" y="4245428"/>
            <a:ext cx="1105728" cy="82545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Partition 0</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t>Topic 1</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rPr>
              <a:t>(leader)</a:t>
            </a:r>
          </a:p>
        </p:txBody>
      </p:sp>
      <p:sp>
        <p:nvSpPr>
          <p:cNvPr id="70" name="Rectangle 69"/>
          <p:cNvSpPr/>
          <p:nvPr/>
        </p:nvSpPr>
        <p:spPr bwMode="auto">
          <a:xfrm>
            <a:off x="4730933" y="3982729"/>
            <a:ext cx="1031966" cy="650243"/>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1200" dirty="0"/>
              <a:t>Partition 1</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Topic 1</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t>(ISR)</a:t>
            </a:r>
            <a:endParaRPr kumimoji="0" lang="en-IN" sz="1200" b="0" i="0" u="none" strike="noStrike" cap="none" normalizeH="0" baseline="0" dirty="0">
              <a:ln>
                <a:noFill/>
              </a:ln>
              <a:solidFill>
                <a:schemeClr val="tx1"/>
              </a:solidFill>
              <a:effectLst/>
              <a:latin typeface="Verdana" panose="020B0604030504040204" pitchFamily="34" charset="0"/>
            </a:endParaRPr>
          </a:p>
        </p:txBody>
      </p:sp>
      <p:sp>
        <p:nvSpPr>
          <p:cNvPr id="72" name="Rectangle 71"/>
          <p:cNvSpPr/>
          <p:nvPr/>
        </p:nvSpPr>
        <p:spPr bwMode="auto">
          <a:xfrm>
            <a:off x="4709421" y="4989127"/>
            <a:ext cx="1031966" cy="712309"/>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latin typeface="Verdana" panose="020B0604030504040204" pitchFamily="34" charset="0"/>
              </a:rPr>
              <a:t>Partition 0</a:t>
            </a:r>
          </a:p>
          <a:p>
            <a:pPr marL="0" marR="0" indent="0" algn="ctr" defTabSz="914400" rtl="0" eaLnBrk="0" fontAlgn="base" latinLnBrk="0" hangingPunct="0">
              <a:lnSpc>
                <a:spcPct val="100000"/>
              </a:lnSpc>
              <a:spcBef>
                <a:spcPct val="0"/>
              </a:spcBef>
              <a:spcAft>
                <a:spcPct val="0"/>
              </a:spcAft>
              <a:buClrTx/>
              <a:buSzTx/>
              <a:buFontTx/>
              <a:buNone/>
              <a:tabLst/>
            </a:pPr>
            <a:r>
              <a:rPr lang="en-IN" sz="1200" dirty="0">
                <a:solidFill>
                  <a:schemeClr val="bg1"/>
                </a:solidFill>
              </a:rPr>
              <a:t>Topic 2</a:t>
            </a:r>
          </a:p>
          <a:p>
            <a:pPr marL="0" marR="0" indent="0" algn="ctr"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bg1"/>
                </a:solidFill>
                <a:effectLst/>
              </a:rPr>
              <a:t>(leader)</a:t>
            </a:r>
          </a:p>
        </p:txBody>
      </p:sp>
      <p:sp>
        <p:nvSpPr>
          <p:cNvPr id="18" name="TextBox 17"/>
          <p:cNvSpPr txBox="1"/>
          <p:nvPr/>
        </p:nvSpPr>
        <p:spPr>
          <a:xfrm>
            <a:off x="2107735" y="3385473"/>
            <a:ext cx="1179490" cy="369332"/>
          </a:xfrm>
          <a:prstGeom prst="rect">
            <a:avLst/>
          </a:prstGeom>
          <a:noFill/>
        </p:spPr>
        <p:txBody>
          <a:bodyPr wrap="none" rtlCol="0">
            <a:spAutoFit/>
          </a:bodyPr>
          <a:lstStyle/>
          <a:p>
            <a:r>
              <a:rPr lang="en-IN" dirty="0"/>
              <a:t>Broker 1</a:t>
            </a:r>
          </a:p>
        </p:txBody>
      </p:sp>
      <p:sp>
        <p:nvSpPr>
          <p:cNvPr id="74" name="TextBox 73"/>
          <p:cNvSpPr txBox="1"/>
          <p:nvPr/>
        </p:nvSpPr>
        <p:spPr>
          <a:xfrm>
            <a:off x="4657171" y="3449385"/>
            <a:ext cx="1179490" cy="369332"/>
          </a:xfrm>
          <a:prstGeom prst="rect">
            <a:avLst/>
          </a:prstGeom>
          <a:noFill/>
        </p:spPr>
        <p:txBody>
          <a:bodyPr wrap="none" rtlCol="0">
            <a:spAutoFit/>
          </a:bodyPr>
          <a:lstStyle/>
          <a:p>
            <a:r>
              <a:rPr lang="en-IN" dirty="0"/>
              <a:t>Broker 2</a:t>
            </a:r>
          </a:p>
        </p:txBody>
      </p:sp>
      <p:sp>
        <p:nvSpPr>
          <p:cNvPr id="75" name="TextBox 74"/>
          <p:cNvSpPr txBox="1"/>
          <p:nvPr/>
        </p:nvSpPr>
        <p:spPr>
          <a:xfrm>
            <a:off x="7252324" y="3432673"/>
            <a:ext cx="1179490" cy="369332"/>
          </a:xfrm>
          <a:prstGeom prst="rect">
            <a:avLst/>
          </a:prstGeom>
          <a:noFill/>
        </p:spPr>
        <p:txBody>
          <a:bodyPr wrap="none" rtlCol="0">
            <a:spAutoFit/>
          </a:bodyPr>
          <a:lstStyle/>
          <a:p>
            <a:r>
              <a:rPr lang="en-IN" dirty="0"/>
              <a:t>Broker 3</a:t>
            </a:r>
          </a:p>
        </p:txBody>
      </p:sp>
      <p:sp>
        <p:nvSpPr>
          <p:cNvPr id="76" name="Rectangle 75"/>
          <p:cNvSpPr/>
          <p:nvPr/>
        </p:nvSpPr>
        <p:spPr bwMode="auto">
          <a:xfrm>
            <a:off x="7347597" y="4778829"/>
            <a:ext cx="1031966" cy="817455"/>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IN" sz="1200" dirty="0">
                <a:solidFill>
                  <a:schemeClr val="bg1"/>
                </a:solidFill>
              </a:rPr>
              <a:t>Partition 0</a:t>
            </a:r>
          </a:p>
          <a:p>
            <a:pPr algn="ctr"/>
            <a:r>
              <a:rPr lang="en-IN" sz="1200" dirty="0">
                <a:solidFill>
                  <a:schemeClr val="bg1"/>
                </a:solidFill>
              </a:rPr>
              <a:t>Topic 2 (ISR)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a:ln>
                <a:noFill/>
              </a:ln>
              <a:solidFill>
                <a:schemeClr val="bg1"/>
              </a:solidFill>
              <a:effectLst/>
            </a:endParaRPr>
          </a:p>
        </p:txBody>
      </p:sp>
      <p:cxnSp>
        <p:nvCxnSpPr>
          <p:cNvPr id="20" name="Straight Arrow Connector 19"/>
          <p:cNvCxnSpPr>
            <a:cxnSpLocks/>
            <a:stCxn id="17" idx="3"/>
            <a:endCxn id="70" idx="1"/>
          </p:cNvCxnSpPr>
          <p:nvPr/>
        </p:nvCxnSpPr>
        <p:spPr bwMode="auto">
          <a:xfrm flipV="1">
            <a:off x="3287225" y="4307851"/>
            <a:ext cx="1443708" cy="35030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cxnSpLocks/>
            <a:stCxn id="72" idx="3"/>
            <a:endCxn id="76" idx="1"/>
          </p:cNvCxnSpPr>
          <p:nvPr/>
        </p:nvCxnSpPr>
        <p:spPr bwMode="auto">
          <a:xfrm flipV="1">
            <a:off x="5741387" y="5187557"/>
            <a:ext cx="1606210" cy="157725"/>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1394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EF372-2243-4AB4-AED9-083064973500}"/>
              </a:ext>
            </a:extLst>
          </p:cNvPr>
          <p:cNvSpPr txBox="1"/>
          <p:nvPr/>
        </p:nvSpPr>
        <p:spPr>
          <a:xfrm>
            <a:off x="306730" y="154034"/>
            <a:ext cx="9225602" cy="584775"/>
          </a:xfrm>
          <a:prstGeom prst="rect">
            <a:avLst/>
          </a:prstGeom>
          <a:noFill/>
        </p:spPr>
        <p:txBody>
          <a:bodyPr wrap="none" rtlCol="0">
            <a:spAutoFit/>
          </a:bodyPr>
          <a:lstStyle/>
          <a:p>
            <a:r>
              <a:rPr lang="en-US" sz="3200" dirty="0">
                <a:latin typeface="Consolas" panose="020B0609020204030204" pitchFamily="49" charset="0"/>
              </a:rPr>
              <a:t>Data Exchange between many applications</a:t>
            </a:r>
          </a:p>
        </p:txBody>
      </p:sp>
      <p:sp>
        <p:nvSpPr>
          <p:cNvPr id="4" name="Rectangle 3">
            <a:extLst>
              <a:ext uri="{FF2B5EF4-FFF2-40B4-BE49-F238E27FC236}">
                <a16:creationId xmlns:a16="http://schemas.microsoft.com/office/drawing/2014/main" id="{75A0AC44-4D6E-458B-85A0-075EF5A382FC}"/>
              </a:ext>
            </a:extLst>
          </p:cNvPr>
          <p:cNvSpPr/>
          <p:nvPr/>
        </p:nvSpPr>
        <p:spPr bwMode="auto">
          <a:xfrm>
            <a:off x="1167378"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5" name="Rectangle 4">
            <a:extLst>
              <a:ext uri="{FF2B5EF4-FFF2-40B4-BE49-F238E27FC236}">
                <a16:creationId xmlns:a16="http://schemas.microsoft.com/office/drawing/2014/main" id="{3FED1D45-E816-4F2C-9EA9-7A96C14620FB}"/>
              </a:ext>
            </a:extLst>
          </p:cNvPr>
          <p:cNvSpPr/>
          <p:nvPr/>
        </p:nvSpPr>
        <p:spPr bwMode="auto">
          <a:xfrm>
            <a:off x="1167378"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cxnSp>
        <p:nvCxnSpPr>
          <p:cNvPr id="6" name="Straight Arrow Connector 5">
            <a:extLst>
              <a:ext uri="{FF2B5EF4-FFF2-40B4-BE49-F238E27FC236}">
                <a16:creationId xmlns:a16="http://schemas.microsoft.com/office/drawing/2014/main" id="{D3078290-9067-4BDC-9610-5F741985AF04}"/>
              </a:ext>
            </a:extLst>
          </p:cNvPr>
          <p:cNvCxnSpPr>
            <a:cxnSpLocks/>
            <a:stCxn id="4" idx="2"/>
            <a:endCxn id="5" idx="0"/>
          </p:cNvCxnSpPr>
          <p:nvPr/>
        </p:nvCxnSpPr>
        <p:spPr bwMode="auto">
          <a:xfrm>
            <a:off x="2200949" y="2292825"/>
            <a:ext cx="0"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77C86553-D70C-46D6-B037-7D8A9CD5ABDD}"/>
              </a:ext>
            </a:extLst>
          </p:cNvPr>
          <p:cNvSpPr/>
          <p:nvPr/>
        </p:nvSpPr>
        <p:spPr bwMode="auto">
          <a:xfrm>
            <a:off x="3421534"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14" name="Rectangle 13">
            <a:extLst>
              <a:ext uri="{FF2B5EF4-FFF2-40B4-BE49-F238E27FC236}">
                <a16:creationId xmlns:a16="http://schemas.microsoft.com/office/drawing/2014/main" id="{C430766A-53A6-456A-BD82-0B2AD2CABAD6}"/>
              </a:ext>
            </a:extLst>
          </p:cNvPr>
          <p:cNvSpPr/>
          <p:nvPr/>
        </p:nvSpPr>
        <p:spPr bwMode="auto">
          <a:xfrm>
            <a:off x="3421534"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cxnSp>
        <p:nvCxnSpPr>
          <p:cNvPr id="15" name="Straight Arrow Connector 14">
            <a:extLst>
              <a:ext uri="{FF2B5EF4-FFF2-40B4-BE49-F238E27FC236}">
                <a16:creationId xmlns:a16="http://schemas.microsoft.com/office/drawing/2014/main" id="{2777CA56-8401-481C-975D-D6A69505FC4E}"/>
              </a:ext>
            </a:extLst>
          </p:cNvPr>
          <p:cNvCxnSpPr>
            <a:cxnSpLocks/>
            <a:stCxn id="13" idx="2"/>
            <a:endCxn id="14" idx="0"/>
          </p:cNvCxnSpPr>
          <p:nvPr/>
        </p:nvCxnSpPr>
        <p:spPr bwMode="auto">
          <a:xfrm>
            <a:off x="4455105" y="2292825"/>
            <a:ext cx="0"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a:extLst>
              <a:ext uri="{FF2B5EF4-FFF2-40B4-BE49-F238E27FC236}">
                <a16:creationId xmlns:a16="http://schemas.microsoft.com/office/drawing/2014/main" id="{0B45CD18-F4D4-450B-9475-1483A035996B}"/>
              </a:ext>
            </a:extLst>
          </p:cNvPr>
          <p:cNvSpPr/>
          <p:nvPr/>
        </p:nvSpPr>
        <p:spPr bwMode="auto">
          <a:xfrm>
            <a:off x="5878130"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17" name="Rectangle 16">
            <a:extLst>
              <a:ext uri="{FF2B5EF4-FFF2-40B4-BE49-F238E27FC236}">
                <a16:creationId xmlns:a16="http://schemas.microsoft.com/office/drawing/2014/main" id="{CF579C4B-BEE0-4272-A626-49A6020E0ECF}"/>
              </a:ext>
            </a:extLst>
          </p:cNvPr>
          <p:cNvSpPr/>
          <p:nvPr/>
        </p:nvSpPr>
        <p:spPr bwMode="auto">
          <a:xfrm>
            <a:off x="5878130"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cxnSp>
        <p:nvCxnSpPr>
          <p:cNvPr id="18" name="Straight Arrow Connector 17">
            <a:extLst>
              <a:ext uri="{FF2B5EF4-FFF2-40B4-BE49-F238E27FC236}">
                <a16:creationId xmlns:a16="http://schemas.microsoft.com/office/drawing/2014/main" id="{F7208B07-946E-44FE-9483-DAC3CA16756B}"/>
              </a:ext>
            </a:extLst>
          </p:cNvPr>
          <p:cNvCxnSpPr>
            <a:cxnSpLocks/>
            <a:stCxn id="16" idx="2"/>
            <a:endCxn id="17" idx="0"/>
          </p:cNvCxnSpPr>
          <p:nvPr/>
        </p:nvCxnSpPr>
        <p:spPr bwMode="auto">
          <a:xfrm>
            <a:off x="6911701" y="2292825"/>
            <a:ext cx="0"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a:extLst>
              <a:ext uri="{FF2B5EF4-FFF2-40B4-BE49-F238E27FC236}">
                <a16:creationId xmlns:a16="http://schemas.microsoft.com/office/drawing/2014/main" id="{CE2CD5B7-25CA-4FDA-B240-32745BF15F57}"/>
              </a:ext>
            </a:extLst>
          </p:cNvPr>
          <p:cNvSpPr/>
          <p:nvPr/>
        </p:nvSpPr>
        <p:spPr bwMode="auto">
          <a:xfrm>
            <a:off x="8369787"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20" name="Rectangle 19">
            <a:extLst>
              <a:ext uri="{FF2B5EF4-FFF2-40B4-BE49-F238E27FC236}">
                <a16:creationId xmlns:a16="http://schemas.microsoft.com/office/drawing/2014/main" id="{4B5A1EA6-4F0A-48B2-87C2-69770FD03D36}"/>
              </a:ext>
            </a:extLst>
          </p:cNvPr>
          <p:cNvSpPr/>
          <p:nvPr/>
        </p:nvSpPr>
        <p:spPr bwMode="auto">
          <a:xfrm>
            <a:off x="8369787"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cxnSp>
        <p:nvCxnSpPr>
          <p:cNvPr id="21" name="Straight Arrow Connector 20">
            <a:extLst>
              <a:ext uri="{FF2B5EF4-FFF2-40B4-BE49-F238E27FC236}">
                <a16:creationId xmlns:a16="http://schemas.microsoft.com/office/drawing/2014/main" id="{5C0D3522-8B6D-44E7-98E6-DBDC5216CF53}"/>
              </a:ext>
            </a:extLst>
          </p:cNvPr>
          <p:cNvCxnSpPr>
            <a:cxnSpLocks/>
            <a:stCxn id="19" idx="2"/>
            <a:endCxn id="20" idx="0"/>
          </p:cNvCxnSpPr>
          <p:nvPr/>
        </p:nvCxnSpPr>
        <p:spPr bwMode="auto">
          <a:xfrm>
            <a:off x="9403358" y="2292825"/>
            <a:ext cx="0"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F5047706-52DC-4B20-97BA-6DA28EA952E9}"/>
              </a:ext>
            </a:extLst>
          </p:cNvPr>
          <p:cNvCxnSpPr>
            <a:stCxn id="4" idx="2"/>
            <a:endCxn id="14" idx="0"/>
          </p:cNvCxnSpPr>
          <p:nvPr/>
        </p:nvCxnSpPr>
        <p:spPr bwMode="auto">
          <a:xfrm>
            <a:off x="2200949" y="2292825"/>
            <a:ext cx="2254156" cy="195034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829CE685-5339-4B37-91C9-FFD771375431}"/>
              </a:ext>
            </a:extLst>
          </p:cNvPr>
          <p:cNvCxnSpPr>
            <a:stCxn id="16" idx="2"/>
            <a:endCxn id="14" idx="0"/>
          </p:cNvCxnSpPr>
          <p:nvPr/>
        </p:nvCxnSpPr>
        <p:spPr bwMode="auto">
          <a:xfrm flipH="1">
            <a:off x="4455105" y="2292825"/>
            <a:ext cx="2456596" cy="1950341"/>
          </a:xfrm>
          <a:prstGeom prst="straightConnector1">
            <a:avLst/>
          </a:prstGeom>
          <a:solidFill>
            <a:schemeClr val="accent1"/>
          </a:solidFill>
          <a:ln w="9525" cap="flat" cmpd="sng" algn="ctr">
            <a:solidFill>
              <a:schemeClr val="tx1"/>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86A7D395-3FAA-4D62-940D-F96F00EA96DE}"/>
              </a:ext>
            </a:extLst>
          </p:cNvPr>
          <p:cNvCxnSpPr>
            <a:stCxn id="13" idx="2"/>
            <a:endCxn id="20" idx="0"/>
          </p:cNvCxnSpPr>
          <p:nvPr/>
        </p:nvCxnSpPr>
        <p:spPr bwMode="auto">
          <a:xfrm>
            <a:off x="4455105" y="2292825"/>
            <a:ext cx="4948253" cy="1950341"/>
          </a:xfrm>
          <a:prstGeom prst="straightConnector1">
            <a:avLst/>
          </a:prstGeom>
          <a:solidFill>
            <a:schemeClr val="accent1"/>
          </a:solidFill>
          <a:ln w="9525" cap="flat" cmpd="sng" algn="ctr">
            <a:solidFill>
              <a:srgbClr val="FF000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B61991B3-1A25-4B83-BA8D-A3A07CE3DB0D}"/>
              </a:ext>
            </a:extLst>
          </p:cNvPr>
          <p:cNvCxnSpPr>
            <a:stCxn id="13" idx="2"/>
            <a:endCxn id="17" idx="0"/>
          </p:cNvCxnSpPr>
          <p:nvPr/>
        </p:nvCxnSpPr>
        <p:spPr bwMode="auto">
          <a:xfrm>
            <a:off x="4455105" y="2292825"/>
            <a:ext cx="2456596"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4D78B9D2-B3DC-4E58-B9B5-AC646A844602}"/>
              </a:ext>
            </a:extLst>
          </p:cNvPr>
          <p:cNvCxnSpPr>
            <a:stCxn id="16" idx="2"/>
            <a:endCxn id="20" idx="0"/>
          </p:cNvCxnSpPr>
          <p:nvPr/>
        </p:nvCxnSpPr>
        <p:spPr bwMode="auto">
          <a:xfrm>
            <a:off x="6911701" y="2292825"/>
            <a:ext cx="2491657"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048837E3-AA47-4799-808F-A005ACB0A9AB}"/>
              </a:ext>
            </a:extLst>
          </p:cNvPr>
          <p:cNvCxnSpPr>
            <a:stCxn id="19" idx="2"/>
            <a:endCxn id="17" idx="0"/>
          </p:cNvCxnSpPr>
          <p:nvPr/>
        </p:nvCxnSpPr>
        <p:spPr bwMode="auto">
          <a:xfrm flipH="1">
            <a:off x="6911701" y="2292825"/>
            <a:ext cx="2491657" cy="1950341"/>
          </a:xfrm>
          <a:prstGeom prst="straightConnector1">
            <a:avLst/>
          </a:prstGeom>
          <a:solidFill>
            <a:schemeClr val="accent1"/>
          </a:solidFill>
          <a:ln w="9525" cap="flat" cmpd="sng" algn="ctr">
            <a:solidFill>
              <a:schemeClr val="tx1"/>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5DF0390E-A37E-45AA-9A93-877D05E5779F}"/>
              </a:ext>
            </a:extLst>
          </p:cNvPr>
          <p:cNvCxnSpPr>
            <a:stCxn id="19" idx="2"/>
            <a:endCxn id="14" idx="0"/>
          </p:cNvCxnSpPr>
          <p:nvPr/>
        </p:nvCxnSpPr>
        <p:spPr bwMode="auto">
          <a:xfrm flipH="1">
            <a:off x="4455105" y="2292825"/>
            <a:ext cx="4948253"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a:extLst>
              <a:ext uri="{FF2B5EF4-FFF2-40B4-BE49-F238E27FC236}">
                <a16:creationId xmlns:a16="http://schemas.microsoft.com/office/drawing/2014/main" id="{4DAAB802-DD63-4DB0-8484-CCFBD725E012}"/>
              </a:ext>
            </a:extLst>
          </p:cNvPr>
          <p:cNvCxnSpPr>
            <a:stCxn id="16" idx="2"/>
          </p:cNvCxnSpPr>
          <p:nvPr/>
        </p:nvCxnSpPr>
        <p:spPr bwMode="auto">
          <a:xfrm flipH="1">
            <a:off x="2200948" y="2292825"/>
            <a:ext cx="4710753"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868AB779-1152-4750-B8F7-1B913AD3877F}"/>
              </a:ext>
            </a:extLst>
          </p:cNvPr>
          <p:cNvCxnSpPr>
            <a:stCxn id="4" idx="2"/>
            <a:endCxn id="17" idx="0"/>
          </p:cNvCxnSpPr>
          <p:nvPr/>
        </p:nvCxnSpPr>
        <p:spPr bwMode="auto">
          <a:xfrm>
            <a:off x="2200949" y="2292825"/>
            <a:ext cx="4710752"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2972971D-17F8-46E3-AC48-E9770FAFB0A3}"/>
              </a:ext>
            </a:extLst>
          </p:cNvPr>
          <p:cNvCxnSpPr>
            <a:stCxn id="4" idx="2"/>
            <a:endCxn id="20" idx="0"/>
          </p:cNvCxnSpPr>
          <p:nvPr/>
        </p:nvCxnSpPr>
        <p:spPr bwMode="auto">
          <a:xfrm>
            <a:off x="2200949" y="2292825"/>
            <a:ext cx="7202409"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1F6315CF-3833-4C9D-B8B7-7F7E56C56E90}"/>
              </a:ext>
            </a:extLst>
          </p:cNvPr>
          <p:cNvCxnSpPr>
            <a:stCxn id="19" idx="2"/>
            <a:endCxn id="5" idx="0"/>
          </p:cNvCxnSpPr>
          <p:nvPr/>
        </p:nvCxnSpPr>
        <p:spPr bwMode="auto">
          <a:xfrm flipH="1">
            <a:off x="2200949" y="2292825"/>
            <a:ext cx="7202409" cy="19503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B4845E7E-4A34-4218-950F-E16718281D2D}"/>
              </a:ext>
            </a:extLst>
          </p:cNvPr>
          <p:cNvCxnSpPr>
            <a:stCxn id="13" idx="2"/>
            <a:endCxn id="5" idx="0"/>
          </p:cNvCxnSpPr>
          <p:nvPr/>
        </p:nvCxnSpPr>
        <p:spPr bwMode="auto">
          <a:xfrm flipH="1">
            <a:off x="2200949" y="2292825"/>
            <a:ext cx="2254156" cy="1950341"/>
          </a:xfrm>
          <a:prstGeom prst="straightConnector1">
            <a:avLst/>
          </a:prstGeom>
          <a:solidFill>
            <a:schemeClr val="accent1"/>
          </a:solidFill>
          <a:ln w="9525" cap="flat" cmpd="sng" algn="ctr">
            <a:solidFill>
              <a:srgbClr val="00B0F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a:extLst>
              <a:ext uri="{FF2B5EF4-FFF2-40B4-BE49-F238E27FC236}">
                <a16:creationId xmlns:a16="http://schemas.microsoft.com/office/drawing/2014/main" id="{194BC313-D704-4C2F-8AE6-EDC9167638A3}"/>
              </a:ext>
            </a:extLst>
          </p:cNvPr>
          <p:cNvSpPr txBox="1"/>
          <p:nvPr/>
        </p:nvSpPr>
        <p:spPr>
          <a:xfrm>
            <a:off x="1337481" y="5581934"/>
            <a:ext cx="7809125" cy="369332"/>
          </a:xfrm>
          <a:prstGeom prst="rect">
            <a:avLst/>
          </a:prstGeom>
          <a:noFill/>
        </p:spPr>
        <p:txBody>
          <a:bodyPr wrap="none" rtlCol="0">
            <a:spAutoFit/>
          </a:bodyPr>
          <a:lstStyle/>
          <a:p>
            <a:r>
              <a:rPr lang="en-IN" dirty="0"/>
              <a:t>4 source Systems and 4 Target Systems =&gt; 16 integrations </a:t>
            </a:r>
            <a:r>
              <a:rPr lang="en-IN" dirty="0">
                <a:solidFill>
                  <a:srgbClr val="FF0000"/>
                </a:solidFill>
              </a:rPr>
              <a:t>(!!!)</a:t>
            </a:r>
          </a:p>
        </p:txBody>
      </p:sp>
      <p:sp>
        <p:nvSpPr>
          <p:cNvPr id="47" name="TextBox 46">
            <a:extLst>
              <a:ext uri="{FF2B5EF4-FFF2-40B4-BE49-F238E27FC236}">
                <a16:creationId xmlns:a16="http://schemas.microsoft.com/office/drawing/2014/main" id="{32895715-2B93-4135-8C12-ECBA75CCCD3C}"/>
              </a:ext>
            </a:extLst>
          </p:cNvPr>
          <p:cNvSpPr txBox="1"/>
          <p:nvPr/>
        </p:nvSpPr>
        <p:spPr>
          <a:xfrm>
            <a:off x="9532332" y="5581934"/>
            <a:ext cx="1273105" cy="369332"/>
          </a:xfrm>
          <a:prstGeom prst="rect">
            <a:avLst/>
          </a:prstGeom>
          <a:noFill/>
        </p:spPr>
        <p:txBody>
          <a:bodyPr wrap="none" rtlCol="0">
            <a:spAutoFit/>
          </a:bodyPr>
          <a:lstStyle/>
          <a:p>
            <a:r>
              <a:rPr lang="en-IN" dirty="0"/>
              <a:t>Not Good</a:t>
            </a:r>
          </a:p>
        </p:txBody>
      </p:sp>
    </p:spTree>
    <p:extLst>
      <p:ext uri="{BB962C8B-B14F-4D97-AF65-F5344CB8AC3E}">
        <p14:creationId xmlns:p14="http://schemas.microsoft.com/office/powerpoint/2010/main" val="221880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EA8513C-DB0B-4400-8362-AC10089B0FB6}"/>
              </a:ext>
            </a:extLst>
          </p:cNvPr>
          <p:cNvSpPr/>
          <p:nvPr/>
        </p:nvSpPr>
        <p:spPr bwMode="auto">
          <a:xfrm>
            <a:off x="7309638" y="3625507"/>
            <a:ext cx="2160104" cy="204083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2" name="Content Placeholder 1">
            <a:extLst>
              <a:ext uri="{FF2B5EF4-FFF2-40B4-BE49-F238E27FC236}">
                <a16:creationId xmlns:a16="http://schemas.microsoft.com/office/drawing/2014/main" id="{A6D48878-BBA6-4790-81E5-6D78FB95BEBB}"/>
              </a:ext>
            </a:extLst>
          </p:cNvPr>
          <p:cNvSpPr>
            <a:spLocks noGrp="1"/>
          </p:cNvSpPr>
          <p:nvPr>
            <p:ph idx="1"/>
          </p:nvPr>
        </p:nvSpPr>
        <p:spPr>
          <a:xfrm>
            <a:off x="223938" y="1007164"/>
            <a:ext cx="11623506" cy="2291655"/>
          </a:xfrm>
        </p:spPr>
        <p:txBody>
          <a:bodyPr/>
          <a:lstStyle/>
          <a:p>
            <a:r>
              <a:rPr lang="en-IN" dirty="0"/>
              <a:t>A producer is an application that sends data to the broker</a:t>
            </a:r>
          </a:p>
          <a:p>
            <a:r>
              <a:rPr lang="en-IN" dirty="0"/>
              <a:t>Kafka stores messages as byte array</a:t>
            </a:r>
          </a:p>
          <a:p>
            <a:r>
              <a:rPr lang="en-IN" dirty="0"/>
              <a:t>Each message is a record</a:t>
            </a:r>
          </a:p>
          <a:p>
            <a:r>
              <a:rPr lang="en-IN" dirty="0"/>
              <a:t>The producer may send message in any format but it is stored as byte array</a:t>
            </a:r>
          </a:p>
        </p:txBody>
      </p:sp>
      <p:sp>
        <p:nvSpPr>
          <p:cNvPr id="3" name="TextBox 2">
            <a:extLst>
              <a:ext uri="{FF2B5EF4-FFF2-40B4-BE49-F238E27FC236}">
                <a16:creationId xmlns:a16="http://schemas.microsoft.com/office/drawing/2014/main" id="{D56E0622-F18F-4F90-8936-B0ABD7646D0F}"/>
              </a:ext>
            </a:extLst>
          </p:cNvPr>
          <p:cNvSpPr txBox="1"/>
          <p:nvPr/>
        </p:nvSpPr>
        <p:spPr>
          <a:xfrm>
            <a:off x="223938" y="236418"/>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Producer</a:t>
            </a:r>
          </a:p>
        </p:txBody>
      </p:sp>
      <p:grpSp>
        <p:nvGrpSpPr>
          <p:cNvPr id="4" name="Group 3">
            <a:extLst>
              <a:ext uri="{FF2B5EF4-FFF2-40B4-BE49-F238E27FC236}">
                <a16:creationId xmlns:a16="http://schemas.microsoft.com/office/drawing/2014/main" id="{1E2E3CBD-D7F1-482F-A494-06FFF8B2E4AF}"/>
              </a:ext>
            </a:extLst>
          </p:cNvPr>
          <p:cNvGrpSpPr/>
          <p:nvPr/>
        </p:nvGrpSpPr>
        <p:grpSpPr>
          <a:xfrm>
            <a:off x="11290852" y="57308"/>
            <a:ext cx="556592" cy="742122"/>
            <a:chOff x="1434905" y="305656"/>
            <a:chExt cx="1992234" cy="3269260"/>
          </a:xfrm>
          <a:solidFill>
            <a:schemeClr val="bg1">
              <a:lumMod val="75000"/>
            </a:schemeClr>
          </a:solidFill>
        </p:grpSpPr>
        <p:sp>
          <p:nvSpPr>
            <p:cNvPr id="5" name="Circle: Hollow 4">
              <a:extLst>
                <a:ext uri="{FF2B5EF4-FFF2-40B4-BE49-F238E27FC236}">
                  <a16:creationId xmlns:a16="http://schemas.microsoft.com/office/drawing/2014/main" id="{CEC2CB69-3DB7-44E7-8C43-20756D5B785D}"/>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03F13EF2-F6D3-47A5-85CC-2E7E81C7117D}"/>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26E652DA-6E14-48A9-A46E-F5DC68FFB8C6}"/>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6F0F48E0-9131-4B6E-BFCB-97D5B8D44589}"/>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13291403-EE61-4F30-ADAB-825074025FDA}"/>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0D650447-353E-4D84-A34F-957D4D9989B1}"/>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5B5BB5C5-34CD-4342-9DFA-4BB42EB29CE6}"/>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91ED2FE-5BCB-43CC-BD7B-12A2C61A6E93}"/>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7890C0B-1EBE-4A43-ABD0-9F3875631088}"/>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BD5D2D31-21BD-4DE2-9A90-52A9CFAF80CC}"/>
              </a:ext>
            </a:extLst>
          </p:cNvPr>
          <p:cNvGrpSpPr/>
          <p:nvPr/>
        </p:nvGrpSpPr>
        <p:grpSpPr>
          <a:xfrm>
            <a:off x="8857188" y="3719431"/>
            <a:ext cx="440790" cy="589687"/>
            <a:chOff x="1434905" y="305656"/>
            <a:chExt cx="1992234" cy="3269260"/>
          </a:xfrm>
          <a:solidFill>
            <a:schemeClr val="tx1"/>
          </a:solidFill>
        </p:grpSpPr>
        <p:sp>
          <p:nvSpPr>
            <p:cNvPr id="15" name="Circle: Hollow 14">
              <a:extLst>
                <a:ext uri="{FF2B5EF4-FFF2-40B4-BE49-F238E27FC236}">
                  <a16:creationId xmlns:a16="http://schemas.microsoft.com/office/drawing/2014/main" id="{8089D709-EA0E-4646-BB0D-7682EF3C45F4}"/>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id="{AA620C1B-AE3B-4AE7-ABC6-A5C1936ED49C}"/>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id="{C856E82A-A6E9-4D49-A266-8B7B1BB20CD0}"/>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Circle: Hollow 17">
              <a:extLst>
                <a:ext uri="{FF2B5EF4-FFF2-40B4-BE49-F238E27FC236}">
                  <a16:creationId xmlns:a16="http://schemas.microsoft.com/office/drawing/2014/main" id="{41307BF7-8D01-4CF1-9EA6-90A243F3208B}"/>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ircle: Hollow 18">
              <a:extLst>
                <a:ext uri="{FF2B5EF4-FFF2-40B4-BE49-F238E27FC236}">
                  <a16:creationId xmlns:a16="http://schemas.microsoft.com/office/drawing/2014/main" id="{A67966B5-038E-4EF8-AB80-23A3A502F749}"/>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2433F129-0F75-42FF-ABA3-9643C46DF2A2}"/>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15A4B8D-DB4F-4C1D-8D74-6EAD011EE010}"/>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E677145-9F55-4448-BD2A-FA6790F463B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3834474-1A4F-4087-B932-D507C5E3639A}"/>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Rectangle 31">
            <a:extLst>
              <a:ext uri="{FF2B5EF4-FFF2-40B4-BE49-F238E27FC236}">
                <a16:creationId xmlns:a16="http://schemas.microsoft.com/office/drawing/2014/main" id="{609AA282-9062-4AD1-BB8B-78763D982CF7}"/>
              </a:ext>
            </a:extLst>
          </p:cNvPr>
          <p:cNvSpPr/>
          <p:nvPr/>
        </p:nvSpPr>
        <p:spPr bwMode="auto">
          <a:xfrm>
            <a:off x="7680699" y="4645925"/>
            <a:ext cx="1490564" cy="503524"/>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   Topic</a:t>
            </a:r>
          </a:p>
        </p:txBody>
      </p:sp>
      <p:grpSp>
        <p:nvGrpSpPr>
          <p:cNvPr id="33" name="Group 32">
            <a:extLst>
              <a:ext uri="{FF2B5EF4-FFF2-40B4-BE49-F238E27FC236}">
                <a16:creationId xmlns:a16="http://schemas.microsoft.com/office/drawing/2014/main" id="{529E93A7-4FCB-4FC8-8B0D-B318D988C035}"/>
              </a:ext>
            </a:extLst>
          </p:cNvPr>
          <p:cNvGrpSpPr/>
          <p:nvPr/>
        </p:nvGrpSpPr>
        <p:grpSpPr>
          <a:xfrm>
            <a:off x="1782446" y="4424152"/>
            <a:ext cx="1083734" cy="993510"/>
            <a:chOff x="2753958" y="1226372"/>
            <a:chExt cx="4216997" cy="3065926"/>
          </a:xfrm>
          <a:solidFill>
            <a:schemeClr val="accent6">
              <a:lumMod val="60000"/>
              <a:lumOff val="40000"/>
            </a:schemeClr>
          </a:solidFill>
          <a:effectLst>
            <a:outerShdw blurRad="50800" dist="38100" algn="l" rotWithShape="0">
              <a:prstClr val="black">
                <a:alpha val="40000"/>
              </a:prstClr>
            </a:outerShdw>
          </a:effectLst>
        </p:grpSpPr>
        <p:sp>
          <p:nvSpPr>
            <p:cNvPr id="34" name="Rounded Rectangle 3">
              <a:extLst>
                <a:ext uri="{FF2B5EF4-FFF2-40B4-BE49-F238E27FC236}">
                  <a16:creationId xmlns:a16="http://schemas.microsoft.com/office/drawing/2014/main" id="{E25FCDFD-2854-4BEE-AD33-5D26A52ADEFE}"/>
                </a:ext>
              </a:extLst>
            </p:cNvPr>
            <p:cNvSpPr/>
            <p:nvPr/>
          </p:nvSpPr>
          <p:spPr>
            <a:xfrm>
              <a:off x="2753958" y="1226372"/>
              <a:ext cx="4216997" cy="2312894"/>
            </a:xfrm>
            <a:prstGeom prst="roundRect">
              <a:avLst>
                <a:gd name="adj" fmla="val 1002"/>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4">
              <a:extLst>
                <a:ext uri="{FF2B5EF4-FFF2-40B4-BE49-F238E27FC236}">
                  <a16:creationId xmlns:a16="http://schemas.microsoft.com/office/drawing/2014/main" id="{012A373C-9FD9-4EDB-B89B-2848BB110F22}"/>
                </a:ext>
              </a:extLst>
            </p:cNvPr>
            <p:cNvSpPr/>
            <p:nvPr/>
          </p:nvSpPr>
          <p:spPr>
            <a:xfrm>
              <a:off x="3060550" y="1463040"/>
              <a:ext cx="3603812" cy="183955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58C8A32-B4A1-4A9C-8186-DEA4BEE05DB9}"/>
                </a:ext>
              </a:extLst>
            </p:cNvPr>
            <p:cNvSpPr/>
            <p:nvPr/>
          </p:nvSpPr>
          <p:spPr>
            <a:xfrm>
              <a:off x="4366211" y="3539260"/>
              <a:ext cx="1111903" cy="55940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B2BF7B-1067-4C0A-A7C9-E921C3664638}"/>
                </a:ext>
              </a:extLst>
            </p:cNvPr>
            <p:cNvSpPr/>
            <p:nvPr/>
          </p:nvSpPr>
          <p:spPr>
            <a:xfrm>
              <a:off x="3475738" y="4055634"/>
              <a:ext cx="2850581" cy="23666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73EE3FD7-AE29-40FD-B417-41D5E182AFDC}"/>
              </a:ext>
            </a:extLst>
          </p:cNvPr>
          <p:cNvGrpSpPr/>
          <p:nvPr/>
        </p:nvGrpSpPr>
        <p:grpSpPr>
          <a:xfrm>
            <a:off x="3046008" y="4371142"/>
            <a:ext cx="429009" cy="993512"/>
            <a:chOff x="7896113" y="1226372"/>
            <a:chExt cx="1376979" cy="3302596"/>
          </a:xfrm>
          <a:solidFill>
            <a:schemeClr val="accent6">
              <a:lumMod val="60000"/>
              <a:lumOff val="40000"/>
            </a:schemeClr>
          </a:solidFill>
          <a:effectLst>
            <a:outerShdw blurRad="50800" dist="38100" dir="5400000" algn="t" rotWithShape="0">
              <a:prstClr val="black">
                <a:alpha val="40000"/>
              </a:prstClr>
            </a:outerShdw>
          </a:effectLst>
        </p:grpSpPr>
        <p:sp>
          <p:nvSpPr>
            <p:cNvPr id="39" name="Rectangle 38">
              <a:extLst>
                <a:ext uri="{FF2B5EF4-FFF2-40B4-BE49-F238E27FC236}">
                  <a16:creationId xmlns:a16="http://schemas.microsoft.com/office/drawing/2014/main" id="{43027A59-B751-452B-8109-D4EAF63AE8F5}"/>
                </a:ext>
              </a:extLst>
            </p:cNvPr>
            <p:cNvSpPr/>
            <p:nvPr/>
          </p:nvSpPr>
          <p:spPr>
            <a:xfrm>
              <a:off x="7896113" y="1226372"/>
              <a:ext cx="1376979" cy="330259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8759A8B-0DDE-4C17-80E9-93ED503BB862}"/>
                </a:ext>
              </a:extLst>
            </p:cNvPr>
            <p:cNvSpPr/>
            <p:nvPr/>
          </p:nvSpPr>
          <p:spPr>
            <a:xfrm>
              <a:off x="8030579" y="1471108"/>
              <a:ext cx="1108039" cy="279699"/>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C5D2025-28FF-4C45-91CE-048BC1AC3B19}"/>
                </a:ext>
              </a:extLst>
            </p:cNvPr>
            <p:cNvSpPr/>
            <p:nvPr/>
          </p:nvSpPr>
          <p:spPr>
            <a:xfrm>
              <a:off x="8030579" y="1847626"/>
              <a:ext cx="1108039" cy="279699"/>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76F39D-0028-4DF2-9E89-CC528B895D62}"/>
                </a:ext>
              </a:extLst>
            </p:cNvPr>
            <p:cNvSpPr/>
            <p:nvPr/>
          </p:nvSpPr>
          <p:spPr>
            <a:xfrm>
              <a:off x="8030582" y="2883049"/>
              <a:ext cx="1108039" cy="13447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017631B6-C0E4-4599-B973-AA6B23A99EE3}"/>
                </a:ext>
              </a:extLst>
            </p:cNvPr>
            <p:cNvSpPr/>
            <p:nvPr/>
          </p:nvSpPr>
          <p:spPr>
            <a:xfrm>
              <a:off x="8030581" y="3068618"/>
              <a:ext cx="1108039" cy="13447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44ACB1D-EF7B-4806-8013-309509FC2DF0}"/>
                </a:ext>
              </a:extLst>
            </p:cNvPr>
            <p:cNvSpPr/>
            <p:nvPr/>
          </p:nvSpPr>
          <p:spPr>
            <a:xfrm>
              <a:off x="8030580" y="3254187"/>
              <a:ext cx="1108039" cy="13447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oughnut 14">
              <a:extLst>
                <a:ext uri="{FF2B5EF4-FFF2-40B4-BE49-F238E27FC236}">
                  <a16:creationId xmlns:a16="http://schemas.microsoft.com/office/drawing/2014/main" id="{4A660BAB-19AE-4EC5-A118-D912AC194EFD}"/>
                </a:ext>
              </a:extLst>
            </p:cNvPr>
            <p:cNvSpPr/>
            <p:nvPr/>
          </p:nvSpPr>
          <p:spPr>
            <a:xfrm>
              <a:off x="8288763" y="3775932"/>
              <a:ext cx="591670" cy="559400"/>
            </a:xfrm>
            <a:prstGeom prst="donu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8" name="Straight Arrow Connector 47">
            <a:extLst>
              <a:ext uri="{FF2B5EF4-FFF2-40B4-BE49-F238E27FC236}">
                <a16:creationId xmlns:a16="http://schemas.microsoft.com/office/drawing/2014/main" id="{23EC1E3C-B1A1-4D0C-94DC-3B52095ADCF4}"/>
              </a:ext>
            </a:extLst>
          </p:cNvPr>
          <p:cNvCxnSpPr>
            <a:stCxn id="39" idx="3"/>
          </p:cNvCxnSpPr>
          <p:nvPr/>
        </p:nvCxnSpPr>
        <p:spPr bwMode="auto">
          <a:xfrm flipV="1">
            <a:off x="3475017" y="4831296"/>
            <a:ext cx="4033404" cy="366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6" name="Group 55">
            <a:extLst>
              <a:ext uri="{FF2B5EF4-FFF2-40B4-BE49-F238E27FC236}">
                <a16:creationId xmlns:a16="http://schemas.microsoft.com/office/drawing/2014/main" id="{7CB7F3D6-CD7D-4A02-BDBF-BFCD8DBE79A5}"/>
              </a:ext>
            </a:extLst>
          </p:cNvPr>
          <p:cNvGrpSpPr/>
          <p:nvPr/>
        </p:nvGrpSpPr>
        <p:grpSpPr>
          <a:xfrm>
            <a:off x="4694979" y="4347460"/>
            <a:ext cx="918381" cy="657111"/>
            <a:chOff x="4329480" y="2855553"/>
            <a:chExt cx="918381" cy="657111"/>
          </a:xfrm>
        </p:grpSpPr>
        <p:sp>
          <p:nvSpPr>
            <p:cNvPr id="50" name="Arrow: Right 49">
              <a:extLst>
                <a:ext uri="{FF2B5EF4-FFF2-40B4-BE49-F238E27FC236}">
                  <a16:creationId xmlns:a16="http://schemas.microsoft.com/office/drawing/2014/main" id="{F33BA1A5-877B-4CA1-B502-71D9173C93CD}"/>
                </a:ext>
              </a:extLst>
            </p:cNvPr>
            <p:cNvSpPr/>
            <p:nvPr/>
          </p:nvSpPr>
          <p:spPr bwMode="auto">
            <a:xfrm>
              <a:off x="4505739" y="3286539"/>
              <a:ext cx="609600" cy="22612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51" name="Flowchart: Card 50">
              <a:extLst>
                <a:ext uri="{FF2B5EF4-FFF2-40B4-BE49-F238E27FC236}">
                  <a16:creationId xmlns:a16="http://schemas.microsoft.com/office/drawing/2014/main" id="{84B8BA85-9B4B-4E82-8689-24F7D80898C5}"/>
                </a:ext>
              </a:extLst>
            </p:cNvPr>
            <p:cNvSpPr/>
            <p:nvPr/>
          </p:nvSpPr>
          <p:spPr bwMode="auto">
            <a:xfrm>
              <a:off x="4329480" y="2855553"/>
              <a:ext cx="918381" cy="414834"/>
            </a:xfrm>
            <a:prstGeom prst="flowChartPunchedCar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message</a:t>
              </a:r>
            </a:p>
          </p:txBody>
        </p:sp>
      </p:grpSp>
      <p:sp>
        <p:nvSpPr>
          <p:cNvPr id="52" name="TextBox 51">
            <a:extLst>
              <a:ext uri="{FF2B5EF4-FFF2-40B4-BE49-F238E27FC236}">
                <a16:creationId xmlns:a16="http://schemas.microsoft.com/office/drawing/2014/main" id="{3EFFD76A-EA7D-49B9-9092-4EBF73D8383A}"/>
              </a:ext>
            </a:extLst>
          </p:cNvPr>
          <p:cNvSpPr txBox="1"/>
          <p:nvPr/>
        </p:nvSpPr>
        <p:spPr>
          <a:xfrm>
            <a:off x="1755133" y="5785611"/>
            <a:ext cx="1207382" cy="369332"/>
          </a:xfrm>
          <a:prstGeom prst="rect">
            <a:avLst/>
          </a:prstGeom>
          <a:noFill/>
        </p:spPr>
        <p:txBody>
          <a:bodyPr wrap="none" rtlCol="0">
            <a:spAutoFit/>
          </a:bodyPr>
          <a:lstStyle/>
          <a:p>
            <a:r>
              <a:rPr lang="en-IN" dirty="0"/>
              <a:t>Producer</a:t>
            </a:r>
          </a:p>
        </p:txBody>
      </p:sp>
      <p:sp>
        <p:nvSpPr>
          <p:cNvPr id="53" name="TextBox 52">
            <a:extLst>
              <a:ext uri="{FF2B5EF4-FFF2-40B4-BE49-F238E27FC236}">
                <a16:creationId xmlns:a16="http://schemas.microsoft.com/office/drawing/2014/main" id="{E4B7F6F2-BE42-47E2-B120-AB4CC513D8C7}"/>
              </a:ext>
            </a:extLst>
          </p:cNvPr>
          <p:cNvSpPr txBox="1"/>
          <p:nvPr/>
        </p:nvSpPr>
        <p:spPr>
          <a:xfrm>
            <a:off x="7737905" y="5754975"/>
            <a:ext cx="1679306" cy="369332"/>
          </a:xfrm>
          <a:prstGeom prst="rect">
            <a:avLst/>
          </a:prstGeom>
          <a:noFill/>
        </p:spPr>
        <p:txBody>
          <a:bodyPr wrap="none" rtlCol="0">
            <a:spAutoFit/>
          </a:bodyPr>
          <a:lstStyle/>
          <a:p>
            <a:r>
              <a:rPr lang="en-IN" dirty="0"/>
              <a:t>Kafka Broker</a:t>
            </a:r>
          </a:p>
        </p:txBody>
      </p:sp>
    </p:spTree>
    <p:extLst>
      <p:ext uri="{BB962C8B-B14F-4D97-AF65-F5344CB8AC3E}">
        <p14:creationId xmlns:p14="http://schemas.microsoft.com/office/powerpoint/2010/main" val="1778274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78D6A7-2799-4350-BC54-A689BCC6BEA1}"/>
              </a:ext>
            </a:extLst>
          </p:cNvPr>
          <p:cNvSpPr/>
          <p:nvPr/>
        </p:nvSpPr>
        <p:spPr bwMode="auto">
          <a:xfrm>
            <a:off x="4951682" y="2829876"/>
            <a:ext cx="2160104" cy="204083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grpSp>
        <p:nvGrpSpPr>
          <p:cNvPr id="4" name="Group 3">
            <a:extLst>
              <a:ext uri="{FF2B5EF4-FFF2-40B4-BE49-F238E27FC236}">
                <a16:creationId xmlns:a16="http://schemas.microsoft.com/office/drawing/2014/main" id="{FCB0CBD0-B7D0-4337-A4FA-2074EB07E86B}"/>
              </a:ext>
            </a:extLst>
          </p:cNvPr>
          <p:cNvGrpSpPr/>
          <p:nvPr/>
        </p:nvGrpSpPr>
        <p:grpSpPr>
          <a:xfrm>
            <a:off x="6499232" y="2923800"/>
            <a:ext cx="440790" cy="589687"/>
            <a:chOff x="1434905" y="305656"/>
            <a:chExt cx="1992234" cy="3269260"/>
          </a:xfrm>
          <a:solidFill>
            <a:schemeClr val="tx1"/>
          </a:solidFill>
        </p:grpSpPr>
        <p:sp>
          <p:nvSpPr>
            <p:cNvPr id="5" name="Circle: Hollow 4">
              <a:extLst>
                <a:ext uri="{FF2B5EF4-FFF2-40B4-BE49-F238E27FC236}">
                  <a16:creationId xmlns:a16="http://schemas.microsoft.com/office/drawing/2014/main" id="{58089597-D24D-46FC-9954-0366849A5C21}"/>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ircle: Hollow 5">
              <a:extLst>
                <a:ext uri="{FF2B5EF4-FFF2-40B4-BE49-F238E27FC236}">
                  <a16:creationId xmlns:a16="http://schemas.microsoft.com/office/drawing/2014/main" id="{9DDA8FA2-6304-4316-A3F1-CE3C920DED7D}"/>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ircle: Hollow 6">
              <a:extLst>
                <a:ext uri="{FF2B5EF4-FFF2-40B4-BE49-F238E27FC236}">
                  <a16:creationId xmlns:a16="http://schemas.microsoft.com/office/drawing/2014/main" id="{2BD4BF95-D7B0-427E-9236-E80C820415DB}"/>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ircle: Hollow 7">
              <a:extLst>
                <a:ext uri="{FF2B5EF4-FFF2-40B4-BE49-F238E27FC236}">
                  <a16:creationId xmlns:a16="http://schemas.microsoft.com/office/drawing/2014/main" id="{B486C24B-8D42-4181-BB65-17360567E68B}"/>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ircle: Hollow 8">
              <a:extLst>
                <a:ext uri="{FF2B5EF4-FFF2-40B4-BE49-F238E27FC236}">
                  <a16:creationId xmlns:a16="http://schemas.microsoft.com/office/drawing/2014/main" id="{9F60D87C-C1FC-4CDC-A000-A972A242F9D3}"/>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6C68C1B7-50F2-4007-9394-737087AA54DF}"/>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2F8D085-A3B8-4475-8E62-5DCF30980894}"/>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8FFB27D-4D4C-458A-A766-30D2F55A425F}"/>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9A73E01-3D27-4969-B433-2BB3BBB69BE7}"/>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a:extLst>
              <a:ext uri="{FF2B5EF4-FFF2-40B4-BE49-F238E27FC236}">
                <a16:creationId xmlns:a16="http://schemas.microsoft.com/office/drawing/2014/main" id="{516BD7A9-6B7F-416A-B1FF-A53E532343E7}"/>
              </a:ext>
            </a:extLst>
          </p:cNvPr>
          <p:cNvSpPr/>
          <p:nvPr/>
        </p:nvSpPr>
        <p:spPr bwMode="auto">
          <a:xfrm>
            <a:off x="5322743" y="3745364"/>
            <a:ext cx="1490564" cy="503524"/>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   Topic</a:t>
            </a:r>
          </a:p>
        </p:txBody>
      </p:sp>
      <p:grpSp>
        <p:nvGrpSpPr>
          <p:cNvPr id="15" name="Group 14">
            <a:extLst>
              <a:ext uri="{FF2B5EF4-FFF2-40B4-BE49-F238E27FC236}">
                <a16:creationId xmlns:a16="http://schemas.microsoft.com/office/drawing/2014/main" id="{C38C2F6D-71EA-47A1-90B5-91A75864FD49}"/>
              </a:ext>
            </a:extLst>
          </p:cNvPr>
          <p:cNvGrpSpPr/>
          <p:nvPr/>
        </p:nvGrpSpPr>
        <p:grpSpPr>
          <a:xfrm>
            <a:off x="626482" y="3561751"/>
            <a:ext cx="1083734" cy="993510"/>
            <a:chOff x="2753958" y="1226372"/>
            <a:chExt cx="4216997" cy="3065926"/>
          </a:xfrm>
          <a:effectLst>
            <a:outerShdw blurRad="50800" dist="38100" algn="l" rotWithShape="0">
              <a:prstClr val="black">
                <a:alpha val="40000"/>
              </a:prstClr>
            </a:outerShdw>
          </a:effectLst>
        </p:grpSpPr>
        <p:sp>
          <p:nvSpPr>
            <p:cNvPr id="16" name="Rounded Rectangle 3">
              <a:extLst>
                <a:ext uri="{FF2B5EF4-FFF2-40B4-BE49-F238E27FC236}">
                  <a16:creationId xmlns:a16="http://schemas.microsoft.com/office/drawing/2014/main" id="{0EAC3CB1-229C-4638-9765-5A191475CF43}"/>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4">
              <a:extLst>
                <a:ext uri="{FF2B5EF4-FFF2-40B4-BE49-F238E27FC236}">
                  <a16:creationId xmlns:a16="http://schemas.microsoft.com/office/drawing/2014/main" id="{D92DB5B5-E082-478E-8E80-276F5FE1F220}"/>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3C392E-A350-4458-8964-BE70153A2487}"/>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8231FC-FF16-48B1-A21C-B4763484D5F6}"/>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E1DF8C0A-E4A6-420C-9E51-264EA47D1013}"/>
              </a:ext>
            </a:extLst>
          </p:cNvPr>
          <p:cNvGrpSpPr/>
          <p:nvPr/>
        </p:nvGrpSpPr>
        <p:grpSpPr>
          <a:xfrm>
            <a:off x="1890044" y="3508741"/>
            <a:ext cx="429009" cy="993512"/>
            <a:chOff x="7896113" y="1226372"/>
            <a:chExt cx="1376979" cy="3302596"/>
          </a:xfrm>
          <a:effectLst>
            <a:outerShdw blurRad="50800" dist="38100" dir="5400000" algn="t" rotWithShape="0">
              <a:prstClr val="black">
                <a:alpha val="40000"/>
              </a:prstClr>
            </a:outerShdw>
          </a:effectLst>
        </p:grpSpPr>
        <p:sp>
          <p:nvSpPr>
            <p:cNvPr id="21" name="Rectangle 20">
              <a:extLst>
                <a:ext uri="{FF2B5EF4-FFF2-40B4-BE49-F238E27FC236}">
                  <a16:creationId xmlns:a16="http://schemas.microsoft.com/office/drawing/2014/main" id="{A0F14267-E1EA-4EB0-BE92-28F4579329A8}"/>
                </a:ext>
              </a:extLst>
            </p:cNvPr>
            <p:cNvSpPr/>
            <p:nvPr/>
          </p:nvSpPr>
          <p:spPr>
            <a:xfrm>
              <a:off x="7896113" y="1226372"/>
              <a:ext cx="1376979" cy="3302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35D266-F90B-46C7-BB3A-F26FFFE19CB2}"/>
                </a:ext>
              </a:extLst>
            </p:cNvPr>
            <p:cNvSpPr/>
            <p:nvPr/>
          </p:nvSpPr>
          <p:spPr>
            <a:xfrm>
              <a:off x="8030579" y="1471108"/>
              <a:ext cx="1108039" cy="2796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D9655C-70C7-483F-BDFF-1A4972792389}"/>
                </a:ext>
              </a:extLst>
            </p:cNvPr>
            <p:cNvSpPr/>
            <p:nvPr/>
          </p:nvSpPr>
          <p:spPr>
            <a:xfrm>
              <a:off x="8030579" y="1847626"/>
              <a:ext cx="1108039" cy="2796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0F7CD9-B8E0-43F4-ADCF-2A3073E2F818}"/>
                </a:ext>
              </a:extLst>
            </p:cNvPr>
            <p:cNvSpPr/>
            <p:nvPr/>
          </p:nvSpPr>
          <p:spPr>
            <a:xfrm>
              <a:off x="8030582" y="2883049"/>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9B870A5-A15D-4773-B69C-BFCF7E8079D7}"/>
                </a:ext>
              </a:extLst>
            </p:cNvPr>
            <p:cNvSpPr/>
            <p:nvPr/>
          </p:nvSpPr>
          <p:spPr>
            <a:xfrm>
              <a:off x="8030581" y="3068618"/>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94A3532-D292-4A27-B896-F7EA4789CEDB}"/>
                </a:ext>
              </a:extLst>
            </p:cNvPr>
            <p:cNvSpPr/>
            <p:nvPr/>
          </p:nvSpPr>
          <p:spPr>
            <a:xfrm>
              <a:off x="8030580" y="3254187"/>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ughnut 14">
              <a:extLst>
                <a:ext uri="{FF2B5EF4-FFF2-40B4-BE49-F238E27FC236}">
                  <a16:creationId xmlns:a16="http://schemas.microsoft.com/office/drawing/2014/main" id="{2B3FF269-A21D-490F-AAD0-86AF13522822}"/>
                </a:ext>
              </a:extLst>
            </p:cNvPr>
            <p:cNvSpPr/>
            <p:nvPr/>
          </p:nvSpPr>
          <p:spPr>
            <a:xfrm>
              <a:off x="8288763" y="3775932"/>
              <a:ext cx="591670" cy="559400"/>
            </a:xfrm>
            <a:prstGeom prst="don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8" name="Straight Arrow Connector 27">
            <a:extLst>
              <a:ext uri="{FF2B5EF4-FFF2-40B4-BE49-F238E27FC236}">
                <a16:creationId xmlns:a16="http://schemas.microsoft.com/office/drawing/2014/main" id="{068D35FA-9DEF-40D3-9B07-73717C0114D2}"/>
              </a:ext>
            </a:extLst>
          </p:cNvPr>
          <p:cNvCxnSpPr>
            <a:stCxn id="21" idx="3"/>
            <a:endCxn id="14" idx="1"/>
          </p:cNvCxnSpPr>
          <p:nvPr/>
        </p:nvCxnSpPr>
        <p:spPr bwMode="auto">
          <a:xfrm flipV="1">
            <a:off x="2319053" y="3997126"/>
            <a:ext cx="3003690" cy="83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 name="Group 28">
            <a:extLst>
              <a:ext uri="{FF2B5EF4-FFF2-40B4-BE49-F238E27FC236}">
                <a16:creationId xmlns:a16="http://schemas.microsoft.com/office/drawing/2014/main" id="{93537645-E474-4002-816C-EF65EA374AD4}"/>
              </a:ext>
            </a:extLst>
          </p:cNvPr>
          <p:cNvGrpSpPr/>
          <p:nvPr/>
        </p:nvGrpSpPr>
        <p:grpSpPr>
          <a:xfrm>
            <a:off x="2858792" y="3572827"/>
            <a:ext cx="918381" cy="657111"/>
            <a:chOff x="4329480" y="2855553"/>
            <a:chExt cx="918381" cy="657111"/>
          </a:xfrm>
        </p:grpSpPr>
        <p:sp>
          <p:nvSpPr>
            <p:cNvPr id="30" name="Arrow: Right 29">
              <a:extLst>
                <a:ext uri="{FF2B5EF4-FFF2-40B4-BE49-F238E27FC236}">
                  <a16:creationId xmlns:a16="http://schemas.microsoft.com/office/drawing/2014/main" id="{FBBC037F-3B51-4661-A55A-210C4690FAB5}"/>
                </a:ext>
              </a:extLst>
            </p:cNvPr>
            <p:cNvSpPr/>
            <p:nvPr/>
          </p:nvSpPr>
          <p:spPr bwMode="auto">
            <a:xfrm>
              <a:off x="4505739" y="3286539"/>
              <a:ext cx="609600" cy="22612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31" name="Flowchart: Card 30">
              <a:extLst>
                <a:ext uri="{FF2B5EF4-FFF2-40B4-BE49-F238E27FC236}">
                  <a16:creationId xmlns:a16="http://schemas.microsoft.com/office/drawing/2014/main" id="{7DEDF406-711C-4931-A1AD-2B9A79DBBCA9}"/>
                </a:ext>
              </a:extLst>
            </p:cNvPr>
            <p:cNvSpPr/>
            <p:nvPr/>
          </p:nvSpPr>
          <p:spPr bwMode="auto">
            <a:xfrm>
              <a:off x="4329480" y="2855553"/>
              <a:ext cx="918381" cy="414834"/>
            </a:xfrm>
            <a:prstGeom prst="flowChartPunchedCar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message</a:t>
              </a:r>
            </a:p>
          </p:txBody>
        </p:sp>
      </p:grpSp>
      <p:sp>
        <p:nvSpPr>
          <p:cNvPr id="32" name="TextBox 31">
            <a:extLst>
              <a:ext uri="{FF2B5EF4-FFF2-40B4-BE49-F238E27FC236}">
                <a16:creationId xmlns:a16="http://schemas.microsoft.com/office/drawing/2014/main" id="{27663CBE-4F42-4212-B2BB-3EAF4951C4B5}"/>
              </a:ext>
            </a:extLst>
          </p:cNvPr>
          <p:cNvSpPr txBox="1"/>
          <p:nvPr/>
        </p:nvSpPr>
        <p:spPr>
          <a:xfrm>
            <a:off x="682662" y="5144010"/>
            <a:ext cx="1207382" cy="369332"/>
          </a:xfrm>
          <a:prstGeom prst="rect">
            <a:avLst/>
          </a:prstGeom>
          <a:noFill/>
        </p:spPr>
        <p:txBody>
          <a:bodyPr wrap="none" rtlCol="0">
            <a:spAutoFit/>
          </a:bodyPr>
          <a:lstStyle/>
          <a:p>
            <a:r>
              <a:rPr lang="en-IN" dirty="0"/>
              <a:t>Producer</a:t>
            </a:r>
          </a:p>
        </p:txBody>
      </p:sp>
      <p:sp>
        <p:nvSpPr>
          <p:cNvPr id="33" name="TextBox 32">
            <a:extLst>
              <a:ext uri="{FF2B5EF4-FFF2-40B4-BE49-F238E27FC236}">
                <a16:creationId xmlns:a16="http://schemas.microsoft.com/office/drawing/2014/main" id="{3A9B61A3-96A0-4DBD-9426-6F73FC5A3C77}"/>
              </a:ext>
            </a:extLst>
          </p:cNvPr>
          <p:cNvSpPr txBox="1"/>
          <p:nvPr/>
        </p:nvSpPr>
        <p:spPr>
          <a:xfrm>
            <a:off x="5379949" y="4959344"/>
            <a:ext cx="1679306" cy="369332"/>
          </a:xfrm>
          <a:prstGeom prst="rect">
            <a:avLst/>
          </a:prstGeom>
          <a:noFill/>
        </p:spPr>
        <p:txBody>
          <a:bodyPr wrap="none" rtlCol="0">
            <a:spAutoFit/>
          </a:bodyPr>
          <a:lstStyle/>
          <a:p>
            <a:r>
              <a:rPr lang="en-IN" dirty="0"/>
              <a:t>Kafka Broker</a:t>
            </a:r>
          </a:p>
        </p:txBody>
      </p:sp>
      <p:sp>
        <p:nvSpPr>
          <p:cNvPr id="34" name="Content Placeholder 1">
            <a:extLst>
              <a:ext uri="{FF2B5EF4-FFF2-40B4-BE49-F238E27FC236}">
                <a16:creationId xmlns:a16="http://schemas.microsoft.com/office/drawing/2014/main" id="{FC79D941-B3A2-411D-BA6B-D36AEE652775}"/>
              </a:ext>
            </a:extLst>
          </p:cNvPr>
          <p:cNvSpPr>
            <a:spLocks noGrp="1"/>
          </p:cNvSpPr>
          <p:nvPr>
            <p:ph idx="1"/>
          </p:nvPr>
        </p:nvSpPr>
        <p:spPr>
          <a:xfrm>
            <a:off x="223938" y="1007164"/>
            <a:ext cx="11623506" cy="958263"/>
          </a:xfrm>
        </p:spPr>
        <p:txBody>
          <a:bodyPr/>
          <a:lstStyle/>
          <a:p>
            <a:r>
              <a:rPr lang="en-IN" dirty="0"/>
              <a:t>A consumer is an application that reads/receives data from the broker</a:t>
            </a:r>
          </a:p>
        </p:txBody>
      </p:sp>
      <p:sp>
        <p:nvSpPr>
          <p:cNvPr id="35" name="TextBox 34">
            <a:extLst>
              <a:ext uri="{FF2B5EF4-FFF2-40B4-BE49-F238E27FC236}">
                <a16:creationId xmlns:a16="http://schemas.microsoft.com/office/drawing/2014/main" id="{946F869D-BC04-4CFC-83C5-DB0B40A9E15A}"/>
              </a:ext>
            </a:extLst>
          </p:cNvPr>
          <p:cNvSpPr txBox="1"/>
          <p:nvPr/>
        </p:nvSpPr>
        <p:spPr>
          <a:xfrm>
            <a:off x="223938" y="236418"/>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Consumer</a:t>
            </a:r>
          </a:p>
        </p:txBody>
      </p:sp>
      <p:grpSp>
        <p:nvGrpSpPr>
          <p:cNvPr id="36" name="Group 35">
            <a:extLst>
              <a:ext uri="{FF2B5EF4-FFF2-40B4-BE49-F238E27FC236}">
                <a16:creationId xmlns:a16="http://schemas.microsoft.com/office/drawing/2014/main" id="{5D2DB263-7170-436F-ABC2-B8302A02579F}"/>
              </a:ext>
            </a:extLst>
          </p:cNvPr>
          <p:cNvGrpSpPr/>
          <p:nvPr/>
        </p:nvGrpSpPr>
        <p:grpSpPr>
          <a:xfrm>
            <a:off x="9707688" y="3616481"/>
            <a:ext cx="1083734" cy="993510"/>
            <a:chOff x="2753958" y="1226372"/>
            <a:chExt cx="4216997" cy="3065926"/>
          </a:xfrm>
          <a:solidFill>
            <a:schemeClr val="accent6">
              <a:lumMod val="60000"/>
              <a:lumOff val="40000"/>
            </a:schemeClr>
          </a:solidFill>
          <a:effectLst>
            <a:outerShdw blurRad="50800" dist="38100" algn="l" rotWithShape="0">
              <a:prstClr val="black">
                <a:alpha val="40000"/>
              </a:prstClr>
            </a:outerShdw>
          </a:effectLst>
        </p:grpSpPr>
        <p:sp>
          <p:nvSpPr>
            <p:cNvPr id="37" name="Rounded Rectangle 3">
              <a:extLst>
                <a:ext uri="{FF2B5EF4-FFF2-40B4-BE49-F238E27FC236}">
                  <a16:creationId xmlns:a16="http://schemas.microsoft.com/office/drawing/2014/main" id="{51BB0E90-9157-43DC-9516-AB99B14A1EE1}"/>
                </a:ext>
              </a:extLst>
            </p:cNvPr>
            <p:cNvSpPr/>
            <p:nvPr/>
          </p:nvSpPr>
          <p:spPr>
            <a:xfrm>
              <a:off x="2753958" y="1226372"/>
              <a:ext cx="4216997" cy="2312894"/>
            </a:xfrm>
            <a:prstGeom prst="roundRect">
              <a:avLst>
                <a:gd name="adj" fmla="val 1002"/>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4">
              <a:extLst>
                <a:ext uri="{FF2B5EF4-FFF2-40B4-BE49-F238E27FC236}">
                  <a16:creationId xmlns:a16="http://schemas.microsoft.com/office/drawing/2014/main" id="{D3CE4712-946E-4F94-BF8C-6B8298A0388F}"/>
                </a:ext>
              </a:extLst>
            </p:cNvPr>
            <p:cNvSpPr/>
            <p:nvPr/>
          </p:nvSpPr>
          <p:spPr>
            <a:xfrm>
              <a:off x="3060550" y="1463040"/>
              <a:ext cx="3603812" cy="183955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1B6DD6-9E07-4C5B-9DE4-8ECA5347D006}"/>
                </a:ext>
              </a:extLst>
            </p:cNvPr>
            <p:cNvSpPr/>
            <p:nvPr/>
          </p:nvSpPr>
          <p:spPr>
            <a:xfrm>
              <a:off x="4366211" y="3539260"/>
              <a:ext cx="1111903" cy="559403"/>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2593799-6584-4488-8753-D77ECE5E0A5E}"/>
                </a:ext>
              </a:extLst>
            </p:cNvPr>
            <p:cNvSpPr/>
            <p:nvPr/>
          </p:nvSpPr>
          <p:spPr>
            <a:xfrm>
              <a:off x="3475738" y="4055634"/>
              <a:ext cx="2850581" cy="236664"/>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5C0918C2-7721-45BE-85B4-AF7E25EEBC8D}"/>
              </a:ext>
            </a:extLst>
          </p:cNvPr>
          <p:cNvGrpSpPr/>
          <p:nvPr/>
        </p:nvGrpSpPr>
        <p:grpSpPr>
          <a:xfrm>
            <a:off x="10971250" y="3596278"/>
            <a:ext cx="429009" cy="993512"/>
            <a:chOff x="7896113" y="1226372"/>
            <a:chExt cx="1376979" cy="3302596"/>
          </a:xfrm>
          <a:solidFill>
            <a:schemeClr val="accent6">
              <a:lumMod val="60000"/>
              <a:lumOff val="40000"/>
            </a:schemeClr>
          </a:solidFill>
          <a:effectLst>
            <a:outerShdw blurRad="50800" dist="38100" dir="5400000" algn="t" rotWithShape="0">
              <a:prstClr val="black">
                <a:alpha val="40000"/>
              </a:prstClr>
            </a:outerShdw>
          </a:effectLst>
        </p:grpSpPr>
        <p:sp>
          <p:nvSpPr>
            <p:cNvPr id="42" name="Rectangle 41">
              <a:extLst>
                <a:ext uri="{FF2B5EF4-FFF2-40B4-BE49-F238E27FC236}">
                  <a16:creationId xmlns:a16="http://schemas.microsoft.com/office/drawing/2014/main" id="{7A9E6E2A-4814-40AA-BCCC-BB2B38668EA3}"/>
                </a:ext>
              </a:extLst>
            </p:cNvPr>
            <p:cNvSpPr/>
            <p:nvPr/>
          </p:nvSpPr>
          <p:spPr>
            <a:xfrm>
              <a:off x="7896113" y="1226372"/>
              <a:ext cx="1376979" cy="330259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05543E6-F14D-48CD-8AF4-B2DFBD166443}"/>
                </a:ext>
              </a:extLst>
            </p:cNvPr>
            <p:cNvSpPr/>
            <p:nvPr/>
          </p:nvSpPr>
          <p:spPr>
            <a:xfrm>
              <a:off x="8030579" y="1471108"/>
              <a:ext cx="1108039" cy="279699"/>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8B11AB-2FE2-4646-8296-883E77C54969}"/>
                </a:ext>
              </a:extLst>
            </p:cNvPr>
            <p:cNvSpPr/>
            <p:nvPr/>
          </p:nvSpPr>
          <p:spPr>
            <a:xfrm>
              <a:off x="8030579" y="1847626"/>
              <a:ext cx="1108039" cy="279699"/>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B60F92E-5F65-441A-BDF2-9017193E0ED3}"/>
                </a:ext>
              </a:extLst>
            </p:cNvPr>
            <p:cNvSpPr/>
            <p:nvPr/>
          </p:nvSpPr>
          <p:spPr>
            <a:xfrm>
              <a:off x="8030582" y="2883049"/>
              <a:ext cx="1108039" cy="13447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BA56180-F26B-47B3-A99B-35594DAF8A48}"/>
                </a:ext>
              </a:extLst>
            </p:cNvPr>
            <p:cNvSpPr/>
            <p:nvPr/>
          </p:nvSpPr>
          <p:spPr>
            <a:xfrm>
              <a:off x="8030581" y="3068618"/>
              <a:ext cx="1108039" cy="13447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229D68BC-BE93-4D25-9F3B-F4C3A86E10BD}"/>
                </a:ext>
              </a:extLst>
            </p:cNvPr>
            <p:cNvSpPr/>
            <p:nvPr/>
          </p:nvSpPr>
          <p:spPr>
            <a:xfrm>
              <a:off x="8030580" y="3254187"/>
              <a:ext cx="1108039" cy="13447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Doughnut 14">
              <a:extLst>
                <a:ext uri="{FF2B5EF4-FFF2-40B4-BE49-F238E27FC236}">
                  <a16:creationId xmlns:a16="http://schemas.microsoft.com/office/drawing/2014/main" id="{5C4C23C1-F1BE-4A7B-9E25-CEBD19192123}"/>
                </a:ext>
              </a:extLst>
            </p:cNvPr>
            <p:cNvSpPr/>
            <p:nvPr/>
          </p:nvSpPr>
          <p:spPr>
            <a:xfrm>
              <a:off x="8288763" y="3775932"/>
              <a:ext cx="591670" cy="559400"/>
            </a:xfrm>
            <a:prstGeom prst="donu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56" name="Straight Arrow Connector 55">
            <a:extLst>
              <a:ext uri="{FF2B5EF4-FFF2-40B4-BE49-F238E27FC236}">
                <a16:creationId xmlns:a16="http://schemas.microsoft.com/office/drawing/2014/main" id="{AD4E8A87-C7C4-475D-B422-50D698373353}"/>
              </a:ext>
            </a:extLst>
          </p:cNvPr>
          <p:cNvCxnSpPr>
            <a:stCxn id="14" idx="3"/>
            <a:endCxn id="37" idx="1"/>
          </p:cNvCxnSpPr>
          <p:nvPr/>
        </p:nvCxnSpPr>
        <p:spPr bwMode="auto">
          <a:xfrm flipV="1">
            <a:off x="6813307" y="3991227"/>
            <a:ext cx="2894381" cy="589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6051B2B8-AEFA-4D5B-B587-385F95EC6A1C}"/>
              </a:ext>
            </a:extLst>
          </p:cNvPr>
          <p:cNvSpPr txBox="1"/>
          <p:nvPr/>
        </p:nvSpPr>
        <p:spPr>
          <a:xfrm>
            <a:off x="10113756" y="5144010"/>
            <a:ext cx="1358064" cy="369332"/>
          </a:xfrm>
          <a:prstGeom prst="rect">
            <a:avLst/>
          </a:prstGeom>
          <a:noFill/>
        </p:spPr>
        <p:txBody>
          <a:bodyPr wrap="none" rtlCol="0">
            <a:spAutoFit/>
          </a:bodyPr>
          <a:lstStyle/>
          <a:p>
            <a:r>
              <a:rPr lang="en-IN" dirty="0"/>
              <a:t>Consumer</a:t>
            </a:r>
          </a:p>
        </p:txBody>
      </p:sp>
      <p:grpSp>
        <p:nvGrpSpPr>
          <p:cNvPr id="58" name="Group 57">
            <a:extLst>
              <a:ext uri="{FF2B5EF4-FFF2-40B4-BE49-F238E27FC236}">
                <a16:creationId xmlns:a16="http://schemas.microsoft.com/office/drawing/2014/main" id="{4CB942BC-2DDD-4194-AEC1-9165466E70D5}"/>
              </a:ext>
            </a:extLst>
          </p:cNvPr>
          <p:cNvGrpSpPr/>
          <p:nvPr/>
        </p:nvGrpSpPr>
        <p:grpSpPr>
          <a:xfrm>
            <a:off x="7962844" y="3451216"/>
            <a:ext cx="918381" cy="657111"/>
            <a:chOff x="4329480" y="2855553"/>
            <a:chExt cx="918381" cy="657111"/>
          </a:xfrm>
        </p:grpSpPr>
        <p:sp>
          <p:nvSpPr>
            <p:cNvPr id="59" name="Arrow: Right 58">
              <a:extLst>
                <a:ext uri="{FF2B5EF4-FFF2-40B4-BE49-F238E27FC236}">
                  <a16:creationId xmlns:a16="http://schemas.microsoft.com/office/drawing/2014/main" id="{33E60D23-BC00-409F-BBC8-AEC193434883}"/>
                </a:ext>
              </a:extLst>
            </p:cNvPr>
            <p:cNvSpPr/>
            <p:nvPr/>
          </p:nvSpPr>
          <p:spPr bwMode="auto">
            <a:xfrm>
              <a:off x="4505739" y="3286539"/>
              <a:ext cx="609600" cy="22612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60" name="Flowchart: Card 59">
              <a:extLst>
                <a:ext uri="{FF2B5EF4-FFF2-40B4-BE49-F238E27FC236}">
                  <a16:creationId xmlns:a16="http://schemas.microsoft.com/office/drawing/2014/main" id="{9B7DD110-ABE4-4A42-A1B3-EC2257FE9527}"/>
                </a:ext>
              </a:extLst>
            </p:cNvPr>
            <p:cNvSpPr/>
            <p:nvPr/>
          </p:nvSpPr>
          <p:spPr bwMode="auto">
            <a:xfrm>
              <a:off x="4329480" y="2855553"/>
              <a:ext cx="918381" cy="414834"/>
            </a:xfrm>
            <a:prstGeom prst="flowChartPunchedCar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message</a:t>
              </a:r>
            </a:p>
          </p:txBody>
        </p:sp>
      </p:grpSp>
    </p:spTree>
    <p:extLst>
      <p:ext uri="{BB962C8B-B14F-4D97-AF65-F5344CB8AC3E}">
        <p14:creationId xmlns:p14="http://schemas.microsoft.com/office/powerpoint/2010/main" val="1904628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A3433D-0D06-4FCA-8020-AB3B48CCD6A2}"/>
              </a:ext>
            </a:extLst>
          </p:cNvPr>
          <p:cNvSpPr>
            <a:spLocks noGrp="1"/>
          </p:cNvSpPr>
          <p:nvPr>
            <p:ph idx="1"/>
          </p:nvPr>
        </p:nvSpPr>
        <p:spPr>
          <a:xfrm>
            <a:off x="223938" y="1229193"/>
            <a:ext cx="4108219" cy="5016032"/>
          </a:xfrm>
        </p:spPr>
        <p:txBody>
          <a:bodyPr/>
          <a:lstStyle/>
          <a:p>
            <a:r>
              <a:rPr lang="en-IN" dirty="0"/>
              <a:t>When many producers send messages in volume to a topic, one consumer will not be able to process that data.</a:t>
            </a:r>
          </a:p>
          <a:p>
            <a:r>
              <a:rPr lang="en-IN" dirty="0"/>
              <a:t>More than one consumer is needed.</a:t>
            </a:r>
          </a:p>
          <a:p>
            <a:r>
              <a:rPr lang="en-IN" dirty="0"/>
              <a:t>Consumer group is a Group of consumers to share the work load</a:t>
            </a:r>
          </a:p>
          <a:p>
            <a:endParaRPr lang="en-IN" dirty="0"/>
          </a:p>
        </p:txBody>
      </p:sp>
      <p:sp>
        <p:nvSpPr>
          <p:cNvPr id="3" name="TextBox 2">
            <a:extLst>
              <a:ext uri="{FF2B5EF4-FFF2-40B4-BE49-F238E27FC236}">
                <a16:creationId xmlns:a16="http://schemas.microsoft.com/office/drawing/2014/main" id="{34DB5C47-0740-4030-AB92-C46655B1EFE8}"/>
              </a:ext>
            </a:extLst>
          </p:cNvPr>
          <p:cNvSpPr txBox="1"/>
          <p:nvPr/>
        </p:nvSpPr>
        <p:spPr>
          <a:xfrm>
            <a:off x="248231" y="252253"/>
            <a:ext cx="10509021" cy="523220"/>
          </a:xfrm>
          <a:prstGeom prst="rect">
            <a:avLst/>
          </a:prstGeom>
          <a:noFill/>
        </p:spPr>
        <p:txBody>
          <a:bodyPr wrap="square" rtlCol="0">
            <a:spAutoFit/>
          </a:bodyPr>
          <a:lstStyle/>
          <a:p>
            <a:pPr algn="ctr"/>
            <a:r>
              <a:rPr lang="en-IN" sz="2800" dirty="0">
                <a:latin typeface="Consolas" panose="020B0609020204030204" pitchFamily="49" charset="0"/>
                <a:cs typeface="Arial" panose="020B0604020202020204" pitchFamily="34" charset="0"/>
              </a:rPr>
              <a:t>Consumer Group</a:t>
            </a:r>
          </a:p>
        </p:txBody>
      </p:sp>
      <p:grpSp>
        <p:nvGrpSpPr>
          <p:cNvPr id="4" name="Group 3">
            <a:extLst>
              <a:ext uri="{FF2B5EF4-FFF2-40B4-BE49-F238E27FC236}">
                <a16:creationId xmlns:a16="http://schemas.microsoft.com/office/drawing/2014/main" id="{089144CD-9DD4-4968-906B-59D37EE54BE1}"/>
              </a:ext>
            </a:extLst>
          </p:cNvPr>
          <p:cNvGrpSpPr/>
          <p:nvPr/>
        </p:nvGrpSpPr>
        <p:grpSpPr>
          <a:xfrm>
            <a:off x="4636272" y="2774331"/>
            <a:ext cx="723290" cy="523221"/>
            <a:chOff x="4966302" y="389743"/>
            <a:chExt cx="1348319" cy="1049018"/>
          </a:xfrm>
          <a:solidFill>
            <a:schemeClr val="accent2">
              <a:lumMod val="60000"/>
              <a:lumOff val="40000"/>
            </a:schemeClr>
          </a:solidFill>
        </p:grpSpPr>
        <p:sp>
          <p:nvSpPr>
            <p:cNvPr id="5" name="Freeform: Shape 4">
              <a:extLst>
                <a:ext uri="{FF2B5EF4-FFF2-40B4-BE49-F238E27FC236}">
                  <a16:creationId xmlns:a16="http://schemas.microsoft.com/office/drawing/2014/main" id="{84E6EFD6-34F9-4E94-AC47-BD85D090E33E}"/>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 name="Straight Connector 5">
              <a:extLst>
                <a:ext uri="{FF2B5EF4-FFF2-40B4-BE49-F238E27FC236}">
                  <a16:creationId xmlns:a16="http://schemas.microsoft.com/office/drawing/2014/main" id="{80131FB7-88B3-4E7B-B8BB-D4B37C8D3C60}"/>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9384D40-6C86-4120-ABA4-4E6CE0CA9830}"/>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830D51-60F1-4EF8-BBE0-06E150E549AA}"/>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CE8C374-82FE-48CE-9F20-DC918844AC3E}"/>
              </a:ext>
            </a:extLst>
          </p:cNvPr>
          <p:cNvGrpSpPr/>
          <p:nvPr/>
        </p:nvGrpSpPr>
        <p:grpSpPr>
          <a:xfrm>
            <a:off x="4636272" y="2046508"/>
            <a:ext cx="723290" cy="523221"/>
            <a:chOff x="4966302" y="389743"/>
            <a:chExt cx="1348319" cy="1049018"/>
          </a:xfrm>
          <a:solidFill>
            <a:schemeClr val="accent2">
              <a:lumMod val="60000"/>
              <a:lumOff val="40000"/>
            </a:schemeClr>
          </a:solidFill>
        </p:grpSpPr>
        <p:sp>
          <p:nvSpPr>
            <p:cNvPr id="10" name="Freeform: Shape 9">
              <a:extLst>
                <a:ext uri="{FF2B5EF4-FFF2-40B4-BE49-F238E27FC236}">
                  <a16:creationId xmlns:a16="http://schemas.microsoft.com/office/drawing/2014/main" id="{45545501-65ED-4AC7-9ACB-566980BC84F2}"/>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11" name="Straight Connector 10">
              <a:extLst>
                <a:ext uri="{FF2B5EF4-FFF2-40B4-BE49-F238E27FC236}">
                  <a16:creationId xmlns:a16="http://schemas.microsoft.com/office/drawing/2014/main" id="{FE554CB1-62E3-4093-BC10-95C52A46A633}"/>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D62238-BE89-4892-8EDD-B481DF97A2E3}"/>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5ADC72-ECB3-41A8-AE2E-12355A50FDAE}"/>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F7318CCD-5420-4346-9E30-4DACE7341AC7}"/>
              </a:ext>
            </a:extLst>
          </p:cNvPr>
          <p:cNvGrpSpPr/>
          <p:nvPr/>
        </p:nvGrpSpPr>
        <p:grpSpPr>
          <a:xfrm>
            <a:off x="4636272" y="1318685"/>
            <a:ext cx="723290" cy="523221"/>
            <a:chOff x="4966302" y="389743"/>
            <a:chExt cx="1348319" cy="1049018"/>
          </a:xfrm>
          <a:solidFill>
            <a:schemeClr val="accent2">
              <a:lumMod val="60000"/>
              <a:lumOff val="40000"/>
            </a:schemeClr>
          </a:solidFill>
        </p:grpSpPr>
        <p:sp>
          <p:nvSpPr>
            <p:cNvPr id="15" name="Freeform: Shape 14">
              <a:extLst>
                <a:ext uri="{FF2B5EF4-FFF2-40B4-BE49-F238E27FC236}">
                  <a16:creationId xmlns:a16="http://schemas.microsoft.com/office/drawing/2014/main" id="{E50869C0-C87F-4868-ABB2-DC1F3E9C66C5}"/>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16" name="Straight Connector 15">
              <a:extLst>
                <a:ext uri="{FF2B5EF4-FFF2-40B4-BE49-F238E27FC236}">
                  <a16:creationId xmlns:a16="http://schemas.microsoft.com/office/drawing/2014/main" id="{B60FAED0-24C7-406E-9803-9293213E4C6A}"/>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1D3750-5272-4F30-84E6-AF0D4C2712A7}"/>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35B367-B612-4373-8997-FC853BB17B8E}"/>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5D30B036-B32F-462C-9D13-5C4119AA655F}"/>
              </a:ext>
            </a:extLst>
          </p:cNvPr>
          <p:cNvGrpSpPr/>
          <p:nvPr/>
        </p:nvGrpSpPr>
        <p:grpSpPr>
          <a:xfrm>
            <a:off x="4636272" y="4957801"/>
            <a:ext cx="723290" cy="495671"/>
            <a:chOff x="4966302" y="389743"/>
            <a:chExt cx="1348319" cy="1049018"/>
          </a:xfrm>
          <a:solidFill>
            <a:schemeClr val="accent2">
              <a:lumMod val="60000"/>
              <a:lumOff val="40000"/>
            </a:schemeClr>
          </a:solidFill>
        </p:grpSpPr>
        <p:sp>
          <p:nvSpPr>
            <p:cNvPr id="20" name="Freeform: Shape 19">
              <a:extLst>
                <a:ext uri="{FF2B5EF4-FFF2-40B4-BE49-F238E27FC236}">
                  <a16:creationId xmlns:a16="http://schemas.microsoft.com/office/drawing/2014/main" id="{EE460083-F069-4412-8CC7-FF9BF0807FDE}"/>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21" name="Straight Connector 20">
              <a:extLst>
                <a:ext uri="{FF2B5EF4-FFF2-40B4-BE49-F238E27FC236}">
                  <a16:creationId xmlns:a16="http://schemas.microsoft.com/office/drawing/2014/main" id="{808D4061-1D3E-4F1D-9063-9BCED7CE9338}"/>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E6B115-5464-46C6-89D9-C6DBC13EDCCB}"/>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5727DBD-F972-45A7-A272-54C3E384EEFC}"/>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20AC6D51-C64D-46EB-B0AE-F1EDB9866145}"/>
              </a:ext>
            </a:extLst>
          </p:cNvPr>
          <p:cNvGrpSpPr/>
          <p:nvPr/>
        </p:nvGrpSpPr>
        <p:grpSpPr>
          <a:xfrm>
            <a:off x="4636272" y="4229977"/>
            <a:ext cx="723290" cy="523221"/>
            <a:chOff x="4966302" y="389743"/>
            <a:chExt cx="1348319" cy="1049018"/>
          </a:xfrm>
          <a:solidFill>
            <a:schemeClr val="accent2">
              <a:lumMod val="60000"/>
              <a:lumOff val="40000"/>
            </a:schemeClr>
          </a:solidFill>
        </p:grpSpPr>
        <p:sp>
          <p:nvSpPr>
            <p:cNvPr id="25" name="Freeform: Shape 24">
              <a:extLst>
                <a:ext uri="{FF2B5EF4-FFF2-40B4-BE49-F238E27FC236}">
                  <a16:creationId xmlns:a16="http://schemas.microsoft.com/office/drawing/2014/main" id="{E0F49E49-D80A-49F1-8D17-9C477C4D2326}"/>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26" name="Straight Connector 25">
              <a:extLst>
                <a:ext uri="{FF2B5EF4-FFF2-40B4-BE49-F238E27FC236}">
                  <a16:creationId xmlns:a16="http://schemas.microsoft.com/office/drawing/2014/main" id="{2ED82C96-562B-4C06-B37D-E3D4A2A692B1}"/>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9B488C-B878-469B-B0AF-803DC618683E}"/>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45E122-5C28-43A0-BE12-70E858C23909}"/>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32FB2D-E9C0-48AE-90F6-D3C7E47F4CE0}"/>
              </a:ext>
            </a:extLst>
          </p:cNvPr>
          <p:cNvGrpSpPr/>
          <p:nvPr/>
        </p:nvGrpSpPr>
        <p:grpSpPr>
          <a:xfrm>
            <a:off x="4636272" y="3502154"/>
            <a:ext cx="723290" cy="523221"/>
            <a:chOff x="4966302" y="389743"/>
            <a:chExt cx="1348319" cy="1049018"/>
          </a:xfrm>
          <a:solidFill>
            <a:schemeClr val="accent2">
              <a:lumMod val="60000"/>
              <a:lumOff val="40000"/>
            </a:schemeClr>
          </a:solidFill>
        </p:grpSpPr>
        <p:sp>
          <p:nvSpPr>
            <p:cNvPr id="30" name="Freeform: Shape 29">
              <a:extLst>
                <a:ext uri="{FF2B5EF4-FFF2-40B4-BE49-F238E27FC236}">
                  <a16:creationId xmlns:a16="http://schemas.microsoft.com/office/drawing/2014/main" id="{7798C8EE-5D0B-4F98-874E-9210B451DD72}"/>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31" name="Straight Connector 30">
              <a:extLst>
                <a:ext uri="{FF2B5EF4-FFF2-40B4-BE49-F238E27FC236}">
                  <a16:creationId xmlns:a16="http://schemas.microsoft.com/office/drawing/2014/main" id="{B737D286-3743-44C0-8F09-ABC017A48BE7}"/>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78998C-A59F-44BD-8672-1755A0CD82C6}"/>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79A31E0-065D-4338-85BA-6136E70D9020}"/>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F3912053-EE6B-4EAC-8081-7797F084ACA5}"/>
              </a:ext>
            </a:extLst>
          </p:cNvPr>
          <p:cNvCxnSpPr>
            <a:cxnSpLocks/>
          </p:cNvCxnSpPr>
          <p:nvPr/>
        </p:nvCxnSpPr>
        <p:spPr bwMode="auto">
          <a:xfrm>
            <a:off x="5359562" y="1532760"/>
            <a:ext cx="2108954" cy="17754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0AC5A781-ABFA-45CA-9B10-5713C75FAE9E}"/>
              </a:ext>
            </a:extLst>
          </p:cNvPr>
          <p:cNvCxnSpPr>
            <a:cxnSpLocks/>
          </p:cNvCxnSpPr>
          <p:nvPr/>
        </p:nvCxnSpPr>
        <p:spPr bwMode="auto">
          <a:xfrm flipV="1">
            <a:off x="5348960" y="3308204"/>
            <a:ext cx="2119556" cy="19406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3BF3A632-14D0-41E2-94ED-87BD52595818}"/>
              </a:ext>
            </a:extLst>
          </p:cNvPr>
          <p:cNvCxnSpPr>
            <a:cxnSpLocks/>
          </p:cNvCxnSpPr>
          <p:nvPr/>
        </p:nvCxnSpPr>
        <p:spPr bwMode="auto">
          <a:xfrm>
            <a:off x="5334038" y="2279091"/>
            <a:ext cx="2134478" cy="10291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9DF2BE52-04E9-4130-B026-398B9292ED7A}"/>
              </a:ext>
            </a:extLst>
          </p:cNvPr>
          <p:cNvCxnSpPr>
            <a:cxnSpLocks/>
          </p:cNvCxnSpPr>
          <p:nvPr/>
        </p:nvCxnSpPr>
        <p:spPr bwMode="auto">
          <a:xfrm flipV="1">
            <a:off x="5307100" y="3308204"/>
            <a:ext cx="2161416" cy="11358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FF8612E7-2C3E-46A5-A62E-FA86493A739E}"/>
              </a:ext>
            </a:extLst>
          </p:cNvPr>
          <p:cNvCxnSpPr>
            <a:cxnSpLocks/>
            <a:stCxn id="5" idx="7"/>
          </p:cNvCxnSpPr>
          <p:nvPr/>
        </p:nvCxnSpPr>
        <p:spPr bwMode="auto">
          <a:xfrm>
            <a:off x="5359562" y="3131121"/>
            <a:ext cx="2108954" cy="1770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a:extLst>
              <a:ext uri="{FF2B5EF4-FFF2-40B4-BE49-F238E27FC236}">
                <a16:creationId xmlns:a16="http://schemas.microsoft.com/office/drawing/2014/main" id="{D0585258-B4C5-4182-A855-825EDAAACCD9}"/>
              </a:ext>
            </a:extLst>
          </p:cNvPr>
          <p:cNvCxnSpPr>
            <a:cxnSpLocks/>
          </p:cNvCxnSpPr>
          <p:nvPr/>
        </p:nvCxnSpPr>
        <p:spPr bwMode="auto">
          <a:xfrm flipV="1">
            <a:off x="5359562" y="3308204"/>
            <a:ext cx="2108954" cy="41748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a:extLst>
              <a:ext uri="{FF2B5EF4-FFF2-40B4-BE49-F238E27FC236}">
                <a16:creationId xmlns:a16="http://schemas.microsoft.com/office/drawing/2014/main" id="{3B65C6B3-5C4E-4A4D-B641-C7920B969C0B}"/>
              </a:ext>
            </a:extLst>
          </p:cNvPr>
          <p:cNvSpPr txBox="1"/>
          <p:nvPr/>
        </p:nvSpPr>
        <p:spPr>
          <a:xfrm>
            <a:off x="4567955" y="5845071"/>
            <a:ext cx="1535998" cy="369332"/>
          </a:xfrm>
          <a:prstGeom prst="rect">
            <a:avLst/>
          </a:prstGeom>
          <a:noFill/>
        </p:spPr>
        <p:txBody>
          <a:bodyPr wrap="none" rtlCol="0">
            <a:spAutoFit/>
          </a:bodyPr>
          <a:lstStyle/>
          <a:p>
            <a:r>
              <a:rPr lang="en-IN" dirty="0"/>
              <a:t>Producer(s)</a:t>
            </a:r>
          </a:p>
        </p:txBody>
      </p:sp>
      <p:grpSp>
        <p:nvGrpSpPr>
          <p:cNvPr id="57" name="Group 56">
            <a:extLst>
              <a:ext uri="{FF2B5EF4-FFF2-40B4-BE49-F238E27FC236}">
                <a16:creationId xmlns:a16="http://schemas.microsoft.com/office/drawing/2014/main" id="{C6AD26C9-868A-42D0-BF0B-EBDBD4C12E08}"/>
              </a:ext>
            </a:extLst>
          </p:cNvPr>
          <p:cNvGrpSpPr/>
          <p:nvPr/>
        </p:nvGrpSpPr>
        <p:grpSpPr>
          <a:xfrm>
            <a:off x="10252672" y="2472956"/>
            <a:ext cx="723290" cy="523221"/>
            <a:chOff x="4966302" y="389743"/>
            <a:chExt cx="1348319" cy="1049018"/>
          </a:xfrm>
          <a:solidFill>
            <a:schemeClr val="accent2">
              <a:lumMod val="60000"/>
              <a:lumOff val="40000"/>
            </a:schemeClr>
          </a:solidFill>
        </p:grpSpPr>
        <p:sp>
          <p:nvSpPr>
            <p:cNvPr id="58" name="Freeform: Shape 57">
              <a:extLst>
                <a:ext uri="{FF2B5EF4-FFF2-40B4-BE49-F238E27FC236}">
                  <a16:creationId xmlns:a16="http://schemas.microsoft.com/office/drawing/2014/main" id="{7F5A8DB5-C756-43F9-BA91-7E389B81D9CC}"/>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59" name="Straight Connector 58">
              <a:extLst>
                <a:ext uri="{FF2B5EF4-FFF2-40B4-BE49-F238E27FC236}">
                  <a16:creationId xmlns:a16="http://schemas.microsoft.com/office/drawing/2014/main" id="{64617E27-0220-4689-B6F4-C12509A902D5}"/>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A3C828D-6DE3-4569-BA4F-B1B4006686F3}"/>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DC079C7-D194-4EC7-AB6B-44088600AC83}"/>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C2B3D987-682A-41F9-82CF-32FA3A55E1E0}"/>
              </a:ext>
            </a:extLst>
          </p:cNvPr>
          <p:cNvGrpSpPr/>
          <p:nvPr/>
        </p:nvGrpSpPr>
        <p:grpSpPr>
          <a:xfrm>
            <a:off x="10252672" y="3207110"/>
            <a:ext cx="723290" cy="523221"/>
            <a:chOff x="4966302" y="389743"/>
            <a:chExt cx="1348319" cy="1049018"/>
          </a:xfrm>
          <a:solidFill>
            <a:schemeClr val="accent2">
              <a:lumMod val="60000"/>
              <a:lumOff val="40000"/>
            </a:schemeClr>
          </a:solidFill>
        </p:grpSpPr>
        <p:sp>
          <p:nvSpPr>
            <p:cNvPr id="63" name="Freeform: Shape 62">
              <a:extLst>
                <a:ext uri="{FF2B5EF4-FFF2-40B4-BE49-F238E27FC236}">
                  <a16:creationId xmlns:a16="http://schemas.microsoft.com/office/drawing/2014/main" id="{FC489DC6-7632-42C8-9253-ECA5B67E8E70}"/>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4" name="Straight Connector 63">
              <a:extLst>
                <a:ext uri="{FF2B5EF4-FFF2-40B4-BE49-F238E27FC236}">
                  <a16:creationId xmlns:a16="http://schemas.microsoft.com/office/drawing/2014/main" id="{E34EE822-938D-49B9-BE33-D7F09CB2EB3E}"/>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860F351-B105-4F75-955C-C5DCE8B941CA}"/>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BC8568-EA02-4103-AEB0-52928619948E}"/>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EA8D1289-58B4-422E-A3DF-40458C75D772}"/>
              </a:ext>
            </a:extLst>
          </p:cNvPr>
          <p:cNvGrpSpPr/>
          <p:nvPr/>
        </p:nvGrpSpPr>
        <p:grpSpPr>
          <a:xfrm>
            <a:off x="10252672" y="3941264"/>
            <a:ext cx="723290" cy="523221"/>
            <a:chOff x="4966302" y="389743"/>
            <a:chExt cx="1348319" cy="1049018"/>
          </a:xfrm>
          <a:solidFill>
            <a:schemeClr val="accent2">
              <a:lumMod val="60000"/>
              <a:lumOff val="40000"/>
            </a:schemeClr>
          </a:solidFill>
        </p:grpSpPr>
        <p:sp>
          <p:nvSpPr>
            <p:cNvPr id="68" name="Freeform: Shape 67">
              <a:extLst>
                <a:ext uri="{FF2B5EF4-FFF2-40B4-BE49-F238E27FC236}">
                  <a16:creationId xmlns:a16="http://schemas.microsoft.com/office/drawing/2014/main" id="{A6688C2A-CFFB-4A42-A3DB-1F40CBEED998}"/>
                </a:ext>
              </a:extLst>
            </p:cNvPr>
            <p:cNvSpPr/>
            <p:nvPr/>
          </p:nvSpPr>
          <p:spPr>
            <a:xfrm>
              <a:off x="4966302" y="389743"/>
              <a:ext cx="1348319" cy="858408"/>
            </a:xfrm>
            <a:custGeom>
              <a:avLst/>
              <a:gdLst>
                <a:gd name="connsiteX0" fmla="*/ 98107 w 1348319"/>
                <a:gd name="connsiteY0" fmla="*/ 106343 h 858408"/>
                <a:gd name="connsiteX1" fmla="*/ 98107 w 1348319"/>
                <a:gd name="connsiteY1" fmla="*/ 728210 h 858408"/>
                <a:gd name="connsiteX2" fmla="*/ 1234473 w 1348319"/>
                <a:gd name="connsiteY2" fmla="*/ 728210 h 858408"/>
                <a:gd name="connsiteX3" fmla="*/ 1234473 w 1348319"/>
                <a:gd name="connsiteY3" fmla="*/ 106343 h 858408"/>
                <a:gd name="connsiteX4" fmla="*/ 143071 w 1348319"/>
                <a:gd name="connsiteY4" fmla="*/ 0 h 858408"/>
                <a:gd name="connsiteX5" fmla="*/ 1205248 w 1348319"/>
                <a:gd name="connsiteY5" fmla="*/ 0 h 858408"/>
                <a:gd name="connsiteX6" fmla="*/ 1348319 w 1348319"/>
                <a:gd name="connsiteY6" fmla="*/ 143071 h 858408"/>
                <a:gd name="connsiteX7" fmla="*/ 1348319 w 1348319"/>
                <a:gd name="connsiteY7" fmla="*/ 715337 h 858408"/>
                <a:gd name="connsiteX8" fmla="*/ 1205248 w 1348319"/>
                <a:gd name="connsiteY8" fmla="*/ 858408 h 858408"/>
                <a:gd name="connsiteX9" fmla="*/ 143071 w 1348319"/>
                <a:gd name="connsiteY9" fmla="*/ 858408 h 858408"/>
                <a:gd name="connsiteX10" fmla="*/ 0 w 1348319"/>
                <a:gd name="connsiteY10" fmla="*/ 715337 h 858408"/>
                <a:gd name="connsiteX11" fmla="*/ 0 w 1348319"/>
                <a:gd name="connsiteY11" fmla="*/ 143071 h 858408"/>
                <a:gd name="connsiteX12" fmla="*/ 143071 w 1348319"/>
                <a:gd name="connsiteY12" fmla="*/ 0 h 858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8319" h="858408">
                  <a:moveTo>
                    <a:pt x="98107" y="106343"/>
                  </a:moveTo>
                  <a:lnTo>
                    <a:pt x="98107" y="728210"/>
                  </a:lnTo>
                  <a:lnTo>
                    <a:pt x="1234473" y="728210"/>
                  </a:lnTo>
                  <a:lnTo>
                    <a:pt x="1234473" y="106343"/>
                  </a:lnTo>
                  <a:close/>
                  <a:moveTo>
                    <a:pt x="143071" y="0"/>
                  </a:moveTo>
                  <a:lnTo>
                    <a:pt x="1205248" y="0"/>
                  </a:lnTo>
                  <a:cubicBezTo>
                    <a:pt x="1284264" y="0"/>
                    <a:pt x="1348319" y="64055"/>
                    <a:pt x="1348319" y="143071"/>
                  </a:cubicBezTo>
                  <a:lnTo>
                    <a:pt x="1348319" y="715337"/>
                  </a:lnTo>
                  <a:cubicBezTo>
                    <a:pt x="1348319" y="794353"/>
                    <a:pt x="1284264" y="858408"/>
                    <a:pt x="1205248" y="858408"/>
                  </a:cubicBezTo>
                  <a:lnTo>
                    <a:pt x="143071" y="858408"/>
                  </a:lnTo>
                  <a:cubicBezTo>
                    <a:pt x="64055" y="858408"/>
                    <a:pt x="0" y="794353"/>
                    <a:pt x="0" y="715337"/>
                  </a:cubicBezTo>
                  <a:lnTo>
                    <a:pt x="0" y="143071"/>
                  </a:lnTo>
                  <a:cubicBezTo>
                    <a:pt x="0" y="64055"/>
                    <a:pt x="64055" y="0"/>
                    <a:pt x="1430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9" name="Straight Connector 68">
              <a:extLst>
                <a:ext uri="{FF2B5EF4-FFF2-40B4-BE49-F238E27FC236}">
                  <a16:creationId xmlns:a16="http://schemas.microsoft.com/office/drawing/2014/main" id="{5A9F42CD-A12B-4958-8739-2A1B38DF8D15}"/>
                </a:ext>
              </a:extLst>
            </p:cNvPr>
            <p:cNvCxnSpPr/>
            <p:nvPr/>
          </p:nvCxnSpPr>
          <p:spPr>
            <a:xfrm>
              <a:off x="5335674" y="1438761"/>
              <a:ext cx="580919" cy="0"/>
            </a:xfrm>
            <a:prstGeom prst="line">
              <a:avLst/>
            </a:prstGeom>
            <a:grpFill/>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4596A95-6346-40CF-A2E5-70F7A0ED2D85}"/>
                </a:ext>
              </a:extLst>
            </p:cNvPr>
            <p:cNvCxnSpPr/>
            <p:nvPr/>
          </p:nvCxnSpPr>
          <p:spPr>
            <a:xfrm>
              <a:off x="5514977" y="1248151"/>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0E82E3F-4185-406C-A34B-E8158B145D2A}"/>
                </a:ext>
              </a:extLst>
            </p:cNvPr>
            <p:cNvCxnSpPr/>
            <p:nvPr/>
          </p:nvCxnSpPr>
          <p:spPr>
            <a:xfrm>
              <a:off x="5724527" y="1248527"/>
              <a:ext cx="0" cy="149643"/>
            </a:xfrm>
            <a:prstGeom prst="line">
              <a:avLst/>
            </a:prstGeom>
            <a:grpFill/>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72" name="Rectangle 71">
            <a:extLst>
              <a:ext uri="{FF2B5EF4-FFF2-40B4-BE49-F238E27FC236}">
                <a16:creationId xmlns:a16="http://schemas.microsoft.com/office/drawing/2014/main" id="{508D1CCA-D4F9-4B0F-BE1C-308CE4521BD0}"/>
              </a:ext>
            </a:extLst>
          </p:cNvPr>
          <p:cNvSpPr/>
          <p:nvPr/>
        </p:nvSpPr>
        <p:spPr bwMode="auto">
          <a:xfrm>
            <a:off x="9833548" y="1904814"/>
            <a:ext cx="1514006" cy="3251802"/>
          </a:xfrm>
          <a:prstGeom prst="rect">
            <a:avLst/>
          </a:prstGeom>
          <a:noFill/>
          <a:ln w="28575" cap="flat" cmpd="sng" algn="ctr">
            <a:solidFill>
              <a:srgbClr val="AF8F5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73" name="TextBox 72">
            <a:extLst>
              <a:ext uri="{FF2B5EF4-FFF2-40B4-BE49-F238E27FC236}">
                <a16:creationId xmlns:a16="http://schemas.microsoft.com/office/drawing/2014/main" id="{0A10835B-C07B-4A75-A8E6-B7EF5B1FB7B4}"/>
              </a:ext>
            </a:extLst>
          </p:cNvPr>
          <p:cNvSpPr txBox="1"/>
          <p:nvPr/>
        </p:nvSpPr>
        <p:spPr>
          <a:xfrm>
            <a:off x="9517180" y="5655900"/>
            <a:ext cx="2146742" cy="369332"/>
          </a:xfrm>
          <a:prstGeom prst="rect">
            <a:avLst/>
          </a:prstGeom>
          <a:noFill/>
        </p:spPr>
        <p:txBody>
          <a:bodyPr wrap="none" rtlCol="0">
            <a:spAutoFit/>
          </a:bodyPr>
          <a:lstStyle/>
          <a:p>
            <a:r>
              <a:rPr lang="en-IN" dirty="0"/>
              <a:t>Consumer Group</a:t>
            </a:r>
          </a:p>
        </p:txBody>
      </p:sp>
      <p:sp>
        <p:nvSpPr>
          <p:cNvPr id="74" name="Rectangle 73">
            <a:extLst>
              <a:ext uri="{FF2B5EF4-FFF2-40B4-BE49-F238E27FC236}">
                <a16:creationId xmlns:a16="http://schemas.microsoft.com/office/drawing/2014/main" id="{32FDF660-0B2A-4806-B086-4FAB615D1A0D}"/>
              </a:ext>
            </a:extLst>
          </p:cNvPr>
          <p:cNvSpPr/>
          <p:nvPr/>
        </p:nvSpPr>
        <p:spPr bwMode="auto">
          <a:xfrm>
            <a:off x="7497385" y="1819771"/>
            <a:ext cx="1514006" cy="3251802"/>
          </a:xfrm>
          <a:prstGeom prst="rect">
            <a:avLst/>
          </a:prstGeom>
          <a:noFill/>
          <a:ln w="28575" cap="flat" cmpd="sng" algn="ctr">
            <a:solidFill>
              <a:srgbClr val="AF8F5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grpSp>
        <p:nvGrpSpPr>
          <p:cNvPr id="80" name="Group 79">
            <a:extLst>
              <a:ext uri="{FF2B5EF4-FFF2-40B4-BE49-F238E27FC236}">
                <a16:creationId xmlns:a16="http://schemas.microsoft.com/office/drawing/2014/main" id="{A075C9F5-E90D-4D02-A3A2-7E19364C150E}"/>
              </a:ext>
            </a:extLst>
          </p:cNvPr>
          <p:cNvGrpSpPr/>
          <p:nvPr/>
        </p:nvGrpSpPr>
        <p:grpSpPr>
          <a:xfrm>
            <a:off x="7749915" y="2046508"/>
            <a:ext cx="908145" cy="502788"/>
            <a:chOff x="7749915" y="2046508"/>
            <a:chExt cx="908145" cy="502788"/>
          </a:xfrm>
        </p:grpSpPr>
        <p:grpSp>
          <p:nvGrpSpPr>
            <p:cNvPr id="34" name="Group 33">
              <a:extLst>
                <a:ext uri="{FF2B5EF4-FFF2-40B4-BE49-F238E27FC236}">
                  <a16:creationId xmlns:a16="http://schemas.microsoft.com/office/drawing/2014/main" id="{E133A31F-9F5B-4FDC-8923-7BE6090EF9D0}"/>
                </a:ext>
              </a:extLst>
            </p:cNvPr>
            <p:cNvGrpSpPr/>
            <p:nvPr/>
          </p:nvGrpSpPr>
          <p:grpSpPr>
            <a:xfrm>
              <a:off x="7871951" y="2076507"/>
              <a:ext cx="185311" cy="221395"/>
              <a:chOff x="1434905" y="305656"/>
              <a:chExt cx="1992234" cy="3269260"/>
            </a:xfrm>
            <a:solidFill>
              <a:schemeClr val="tx1"/>
            </a:solidFill>
          </p:grpSpPr>
          <p:sp>
            <p:nvSpPr>
              <p:cNvPr id="35" name="Circle: Hollow 34">
                <a:extLst>
                  <a:ext uri="{FF2B5EF4-FFF2-40B4-BE49-F238E27FC236}">
                    <a16:creationId xmlns:a16="http://schemas.microsoft.com/office/drawing/2014/main" id="{423FA9AF-238D-486F-8B8E-ECF0F51CF2B6}"/>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Circle: Hollow 35">
                <a:extLst>
                  <a:ext uri="{FF2B5EF4-FFF2-40B4-BE49-F238E27FC236}">
                    <a16:creationId xmlns:a16="http://schemas.microsoft.com/office/drawing/2014/main" id="{C0FAC72E-D9B5-4F79-A90D-43679FE6B907}"/>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Circle: Hollow 36">
                <a:extLst>
                  <a:ext uri="{FF2B5EF4-FFF2-40B4-BE49-F238E27FC236}">
                    <a16:creationId xmlns:a16="http://schemas.microsoft.com/office/drawing/2014/main" id="{9AB3A4C0-F194-4E61-8964-13BAA8CE7350}"/>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Circle: Hollow 37">
                <a:extLst>
                  <a:ext uri="{FF2B5EF4-FFF2-40B4-BE49-F238E27FC236}">
                    <a16:creationId xmlns:a16="http://schemas.microsoft.com/office/drawing/2014/main" id="{3063CD32-1C9A-4C93-9E13-A631BCBFE58F}"/>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Circle: Hollow 38">
                <a:extLst>
                  <a:ext uri="{FF2B5EF4-FFF2-40B4-BE49-F238E27FC236}">
                    <a16:creationId xmlns:a16="http://schemas.microsoft.com/office/drawing/2014/main" id="{211AB004-1E45-46B8-9B1D-C90C401D7FF0}"/>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ectangle 39">
                <a:extLst>
                  <a:ext uri="{FF2B5EF4-FFF2-40B4-BE49-F238E27FC236}">
                    <a16:creationId xmlns:a16="http://schemas.microsoft.com/office/drawing/2014/main" id="{1EDBAC78-1420-4917-A720-5D7D35845DDA}"/>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F7CC2DFB-086F-4DFB-A1CE-5C29F5047A64}"/>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4BCA7100-E7A0-434E-AA63-FE29D65DFD7D}"/>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4290FF3F-1B3D-4A4F-A702-8D54D27547F1}"/>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Rectangle 74">
              <a:extLst>
                <a:ext uri="{FF2B5EF4-FFF2-40B4-BE49-F238E27FC236}">
                  <a16:creationId xmlns:a16="http://schemas.microsoft.com/office/drawing/2014/main" id="{74434C20-51E7-43BF-A8CE-26934783669C}"/>
                </a:ext>
              </a:extLst>
            </p:cNvPr>
            <p:cNvSpPr/>
            <p:nvPr/>
          </p:nvSpPr>
          <p:spPr bwMode="auto">
            <a:xfrm>
              <a:off x="7749915" y="2046508"/>
              <a:ext cx="908145" cy="5027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79" name="Rectangle 78">
              <a:extLst>
                <a:ext uri="{FF2B5EF4-FFF2-40B4-BE49-F238E27FC236}">
                  <a16:creationId xmlns:a16="http://schemas.microsoft.com/office/drawing/2014/main" id="{C8D4B9C4-3F3D-4958-9A56-CD2C07D342FC}"/>
                </a:ext>
              </a:extLst>
            </p:cNvPr>
            <p:cNvSpPr/>
            <p:nvPr/>
          </p:nvSpPr>
          <p:spPr bwMode="auto">
            <a:xfrm>
              <a:off x="8191807" y="2174875"/>
              <a:ext cx="422262" cy="215900"/>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P0</a:t>
              </a:r>
            </a:p>
          </p:txBody>
        </p:sp>
      </p:grpSp>
      <p:grpSp>
        <p:nvGrpSpPr>
          <p:cNvPr id="81" name="Group 80">
            <a:extLst>
              <a:ext uri="{FF2B5EF4-FFF2-40B4-BE49-F238E27FC236}">
                <a16:creationId xmlns:a16="http://schemas.microsoft.com/office/drawing/2014/main" id="{8468CC49-2C5D-41C7-A5A7-8002E1B101AA}"/>
              </a:ext>
            </a:extLst>
          </p:cNvPr>
          <p:cNvGrpSpPr/>
          <p:nvPr/>
        </p:nvGrpSpPr>
        <p:grpSpPr>
          <a:xfrm>
            <a:off x="7749915" y="2780320"/>
            <a:ext cx="908145" cy="502788"/>
            <a:chOff x="7749915" y="2046508"/>
            <a:chExt cx="908145" cy="502788"/>
          </a:xfrm>
        </p:grpSpPr>
        <p:grpSp>
          <p:nvGrpSpPr>
            <p:cNvPr id="82" name="Group 81">
              <a:extLst>
                <a:ext uri="{FF2B5EF4-FFF2-40B4-BE49-F238E27FC236}">
                  <a16:creationId xmlns:a16="http://schemas.microsoft.com/office/drawing/2014/main" id="{18900BE6-36DD-4FBB-9572-DAA52A937BD1}"/>
                </a:ext>
              </a:extLst>
            </p:cNvPr>
            <p:cNvGrpSpPr/>
            <p:nvPr/>
          </p:nvGrpSpPr>
          <p:grpSpPr>
            <a:xfrm>
              <a:off x="7871951" y="2076507"/>
              <a:ext cx="185311" cy="221395"/>
              <a:chOff x="1434905" y="305656"/>
              <a:chExt cx="1992234" cy="3269260"/>
            </a:xfrm>
            <a:solidFill>
              <a:schemeClr val="tx1"/>
            </a:solidFill>
          </p:grpSpPr>
          <p:sp>
            <p:nvSpPr>
              <p:cNvPr id="85" name="Circle: Hollow 84">
                <a:extLst>
                  <a:ext uri="{FF2B5EF4-FFF2-40B4-BE49-F238E27FC236}">
                    <a16:creationId xmlns:a16="http://schemas.microsoft.com/office/drawing/2014/main" id="{2B22673F-7E3F-4F65-A83E-622AC0D2829E}"/>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6" name="Circle: Hollow 85">
                <a:extLst>
                  <a:ext uri="{FF2B5EF4-FFF2-40B4-BE49-F238E27FC236}">
                    <a16:creationId xmlns:a16="http://schemas.microsoft.com/office/drawing/2014/main" id="{C22A7966-D7BD-497D-930A-793995D7945F}"/>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7" name="Circle: Hollow 86">
                <a:extLst>
                  <a:ext uri="{FF2B5EF4-FFF2-40B4-BE49-F238E27FC236}">
                    <a16:creationId xmlns:a16="http://schemas.microsoft.com/office/drawing/2014/main" id="{9523EEA0-639F-4CA9-8DD3-C907CD895DAF}"/>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8" name="Circle: Hollow 87">
                <a:extLst>
                  <a:ext uri="{FF2B5EF4-FFF2-40B4-BE49-F238E27FC236}">
                    <a16:creationId xmlns:a16="http://schemas.microsoft.com/office/drawing/2014/main" id="{A6D269F1-C10F-4FEE-9F8E-842625D350B2}"/>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9" name="Circle: Hollow 88">
                <a:extLst>
                  <a:ext uri="{FF2B5EF4-FFF2-40B4-BE49-F238E27FC236}">
                    <a16:creationId xmlns:a16="http://schemas.microsoft.com/office/drawing/2014/main" id="{DBFD0D97-424E-4148-B8B4-6D53830D7B6A}"/>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0" name="Rectangle 89">
                <a:extLst>
                  <a:ext uri="{FF2B5EF4-FFF2-40B4-BE49-F238E27FC236}">
                    <a16:creationId xmlns:a16="http://schemas.microsoft.com/office/drawing/2014/main" id="{B7935B7D-0DFC-4693-9D89-3A57E76755A8}"/>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Rectangle 90">
                <a:extLst>
                  <a:ext uri="{FF2B5EF4-FFF2-40B4-BE49-F238E27FC236}">
                    <a16:creationId xmlns:a16="http://schemas.microsoft.com/office/drawing/2014/main" id="{2E755D31-4647-4351-AEC3-DDF86FCA3877}"/>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a:extLst>
                  <a:ext uri="{FF2B5EF4-FFF2-40B4-BE49-F238E27FC236}">
                    <a16:creationId xmlns:a16="http://schemas.microsoft.com/office/drawing/2014/main" id="{FD9AC7F2-0C32-4E5B-A8BA-22A8F6A29DEC}"/>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ectangle 92">
                <a:extLst>
                  <a:ext uri="{FF2B5EF4-FFF2-40B4-BE49-F238E27FC236}">
                    <a16:creationId xmlns:a16="http://schemas.microsoft.com/office/drawing/2014/main" id="{6FAED179-DA7A-481C-A421-E7B4733A0000}"/>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3" name="Rectangle 82">
              <a:extLst>
                <a:ext uri="{FF2B5EF4-FFF2-40B4-BE49-F238E27FC236}">
                  <a16:creationId xmlns:a16="http://schemas.microsoft.com/office/drawing/2014/main" id="{F4A7A3B8-DBFA-4E29-8440-13896C58C998}"/>
                </a:ext>
              </a:extLst>
            </p:cNvPr>
            <p:cNvSpPr/>
            <p:nvPr/>
          </p:nvSpPr>
          <p:spPr bwMode="auto">
            <a:xfrm>
              <a:off x="7749915" y="2046508"/>
              <a:ext cx="908145" cy="5027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84" name="Rectangle 83">
              <a:extLst>
                <a:ext uri="{FF2B5EF4-FFF2-40B4-BE49-F238E27FC236}">
                  <a16:creationId xmlns:a16="http://schemas.microsoft.com/office/drawing/2014/main" id="{C92E304D-9938-459C-A2E1-F9C37F5F8D06}"/>
                </a:ext>
              </a:extLst>
            </p:cNvPr>
            <p:cNvSpPr/>
            <p:nvPr/>
          </p:nvSpPr>
          <p:spPr bwMode="auto">
            <a:xfrm>
              <a:off x="8191807" y="2174875"/>
              <a:ext cx="422262" cy="215900"/>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P1</a:t>
              </a:r>
            </a:p>
          </p:txBody>
        </p:sp>
      </p:grpSp>
      <p:grpSp>
        <p:nvGrpSpPr>
          <p:cNvPr id="94" name="Group 93">
            <a:extLst>
              <a:ext uri="{FF2B5EF4-FFF2-40B4-BE49-F238E27FC236}">
                <a16:creationId xmlns:a16="http://schemas.microsoft.com/office/drawing/2014/main" id="{6247C22F-B503-4B70-AD30-98AD62D6EB86}"/>
              </a:ext>
            </a:extLst>
          </p:cNvPr>
          <p:cNvGrpSpPr/>
          <p:nvPr/>
        </p:nvGrpSpPr>
        <p:grpSpPr>
          <a:xfrm>
            <a:off x="7774462" y="3495050"/>
            <a:ext cx="908145" cy="502788"/>
            <a:chOff x="7749915" y="2046508"/>
            <a:chExt cx="908145" cy="502788"/>
          </a:xfrm>
        </p:grpSpPr>
        <p:grpSp>
          <p:nvGrpSpPr>
            <p:cNvPr id="95" name="Group 94">
              <a:extLst>
                <a:ext uri="{FF2B5EF4-FFF2-40B4-BE49-F238E27FC236}">
                  <a16:creationId xmlns:a16="http://schemas.microsoft.com/office/drawing/2014/main" id="{BA77D221-DDCC-43EC-B978-B65A9E5A132B}"/>
                </a:ext>
              </a:extLst>
            </p:cNvPr>
            <p:cNvGrpSpPr/>
            <p:nvPr/>
          </p:nvGrpSpPr>
          <p:grpSpPr>
            <a:xfrm>
              <a:off x="7871951" y="2076507"/>
              <a:ext cx="185311" cy="221395"/>
              <a:chOff x="1434905" y="305656"/>
              <a:chExt cx="1992234" cy="3269260"/>
            </a:xfrm>
            <a:solidFill>
              <a:schemeClr val="tx1"/>
            </a:solidFill>
          </p:grpSpPr>
          <p:sp>
            <p:nvSpPr>
              <p:cNvPr id="98" name="Circle: Hollow 97">
                <a:extLst>
                  <a:ext uri="{FF2B5EF4-FFF2-40B4-BE49-F238E27FC236}">
                    <a16:creationId xmlns:a16="http://schemas.microsoft.com/office/drawing/2014/main" id="{1EE4A1DA-88F6-4D6B-B74F-4E5E4B349DF3}"/>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9" name="Circle: Hollow 98">
                <a:extLst>
                  <a:ext uri="{FF2B5EF4-FFF2-40B4-BE49-F238E27FC236}">
                    <a16:creationId xmlns:a16="http://schemas.microsoft.com/office/drawing/2014/main" id="{CA25922D-7D8F-4299-8250-1E103A2FCB61}"/>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0" name="Circle: Hollow 99">
                <a:extLst>
                  <a:ext uri="{FF2B5EF4-FFF2-40B4-BE49-F238E27FC236}">
                    <a16:creationId xmlns:a16="http://schemas.microsoft.com/office/drawing/2014/main" id="{784A9360-5203-4B92-A62F-DE50894A5A56}"/>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1" name="Circle: Hollow 100">
                <a:extLst>
                  <a:ext uri="{FF2B5EF4-FFF2-40B4-BE49-F238E27FC236}">
                    <a16:creationId xmlns:a16="http://schemas.microsoft.com/office/drawing/2014/main" id="{69D3BE59-6445-45FD-945F-155E445A7407}"/>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2" name="Circle: Hollow 101">
                <a:extLst>
                  <a:ext uri="{FF2B5EF4-FFF2-40B4-BE49-F238E27FC236}">
                    <a16:creationId xmlns:a16="http://schemas.microsoft.com/office/drawing/2014/main" id="{2FBA1985-026D-4F34-89AB-3F3E04621641}"/>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3" name="Rectangle 102">
                <a:extLst>
                  <a:ext uri="{FF2B5EF4-FFF2-40B4-BE49-F238E27FC236}">
                    <a16:creationId xmlns:a16="http://schemas.microsoft.com/office/drawing/2014/main" id="{A858F617-4CCF-4604-829C-CEC8AD7A137D}"/>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 name="Rectangle 103">
                <a:extLst>
                  <a:ext uri="{FF2B5EF4-FFF2-40B4-BE49-F238E27FC236}">
                    <a16:creationId xmlns:a16="http://schemas.microsoft.com/office/drawing/2014/main" id="{06057D2F-F0C0-43E0-B6C6-72C75E229006}"/>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ectangle 104">
                <a:extLst>
                  <a:ext uri="{FF2B5EF4-FFF2-40B4-BE49-F238E27FC236}">
                    <a16:creationId xmlns:a16="http://schemas.microsoft.com/office/drawing/2014/main" id="{7B40A5C9-379E-43EC-8598-C1DE6A6181E1}"/>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105">
                <a:extLst>
                  <a:ext uri="{FF2B5EF4-FFF2-40B4-BE49-F238E27FC236}">
                    <a16:creationId xmlns:a16="http://schemas.microsoft.com/office/drawing/2014/main" id="{FFBA560B-4151-4882-BA4D-060BC5C123DF}"/>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6" name="Rectangle 95">
              <a:extLst>
                <a:ext uri="{FF2B5EF4-FFF2-40B4-BE49-F238E27FC236}">
                  <a16:creationId xmlns:a16="http://schemas.microsoft.com/office/drawing/2014/main" id="{D7DC4930-344E-480C-BFA1-9738D07920CD}"/>
                </a:ext>
              </a:extLst>
            </p:cNvPr>
            <p:cNvSpPr/>
            <p:nvPr/>
          </p:nvSpPr>
          <p:spPr bwMode="auto">
            <a:xfrm>
              <a:off x="7749915" y="2046508"/>
              <a:ext cx="908145" cy="5027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97" name="Rectangle 96">
              <a:extLst>
                <a:ext uri="{FF2B5EF4-FFF2-40B4-BE49-F238E27FC236}">
                  <a16:creationId xmlns:a16="http://schemas.microsoft.com/office/drawing/2014/main" id="{0E709A1E-188F-428C-B11D-E9255D61F3DF}"/>
                </a:ext>
              </a:extLst>
            </p:cNvPr>
            <p:cNvSpPr/>
            <p:nvPr/>
          </p:nvSpPr>
          <p:spPr bwMode="auto">
            <a:xfrm>
              <a:off x="8191807" y="2174875"/>
              <a:ext cx="422262" cy="215900"/>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P2</a:t>
              </a:r>
            </a:p>
          </p:txBody>
        </p:sp>
      </p:grpSp>
      <p:grpSp>
        <p:nvGrpSpPr>
          <p:cNvPr id="107" name="Group 106">
            <a:extLst>
              <a:ext uri="{FF2B5EF4-FFF2-40B4-BE49-F238E27FC236}">
                <a16:creationId xmlns:a16="http://schemas.microsoft.com/office/drawing/2014/main" id="{A5A68DF5-CDDF-45D1-B2F5-E1C6D17130B2}"/>
              </a:ext>
            </a:extLst>
          </p:cNvPr>
          <p:cNvGrpSpPr/>
          <p:nvPr/>
        </p:nvGrpSpPr>
        <p:grpSpPr>
          <a:xfrm>
            <a:off x="7774462" y="4275877"/>
            <a:ext cx="908145" cy="502788"/>
            <a:chOff x="7749915" y="2046508"/>
            <a:chExt cx="908145" cy="502788"/>
          </a:xfrm>
        </p:grpSpPr>
        <p:grpSp>
          <p:nvGrpSpPr>
            <p:cNvPr id="108" name="Group 107">
              <a:extLst>
                <a:ext uri="{FF2B5EF4-FFF2-40B4-BE49-F238E27FC236}">
                  <a16:creationId xmlns:a16="http://schemas.microsoft.com/office/drawing/2014/main" id="{F70D3C55-634F-4796-8C5D-B22627A2D37F}"/>
                </a:ext>
              </a:extLst>
            </p:cNvPr>
            <p:cNvGrpSpPr/>
            <p:nvPr/>
          </p:nvGrpSpPr>
          <p:grpSpPr>
            <a:xfrm>
              <a:off x="7871951" y="2076507"/>
              <a:ext cx="185311" cy="221395"/>
              <a:chOff x="1434905" y="305656"/>
              <a:chExt cx="1992234" cy="3269260"/>
            </a:xfrm>
            <a:solidFill>
              <a:schemeClr val="tx1"/>
            </a:solidFill>
          </p:grpSpPr>
          <p:sp>
            <p:nvSpPr>
              <p:cNvPr id="111" name="Circle: Hollow 110">
                <a:extLst>
                  <a:ext uri="{FF2B5EF4-FFF2-40B4-BE49-F238E27FC236}">
                    <a16:creationId xmlns:a16="http://schemas.microsoft.com/office/drawing/2014/main" id="{A6032F6A-07D2-43CE-88CB-97DE763C1184}"/>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2" name="Circle: Hollow 111">
                <a:extLst>
                  <a:ext uri="{FF2B5EF4-FFF2-40B4-BE49-F238E27FC236}">
                    <a16:creationId xmlns:a16="http://schemas.microsoft.com/office/drawing/2014/main" id="{60F98D7D-9FF8-4D5C-BC5F-383F51BA3AE1}"/>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3" name="Circle: Hollow 112">
                <a:extLst>
                  <a:ext uri="{FF2B5EF4-FFF2-40B4-BE49-F238E27FC236}">
                    <a16:creationId xmlns:a16="http://schemas.microsoft.com/office/drawing/2014/main" id="{A98A49A9-7AB7-400D-A0C0-544C1BB33B41}"/>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4" name="Circle: Hollow 113">
                <a:extLst>
                  <a:ext uri="{FF2B5EF4-FFF2-40B4-BE49-F238E27FC236}">
                    <a16:creationId xmlns:a16="http://schemas.microsoft.com/office/drawing/2014/main" id="{AC206A71-73C6-4ABA-A355-25F9C5509C6A}"/>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5" name="Circle: Hollow 114">
                <a:extLst>
                  <a:ext uri="{FF2B5EF4-FFF2-40B4-BE49-F238E27FC236}">
                    <a16:creationId xmlns:a16="http://schemas.microsoft.com/office/drawing/2014/main" id="{93AF3A5D-256F-4D30-83F7-D7BE5E2534B8}"/>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6" name="Rectangle 115">
                <a:extLst>
                  <a:ext uri="{FF2B5EF4-FFF2-40B4-BE49-F238E27FC236}">
                    <a16:creationId xmlns:a16="http://schemas.microsoft.com/office/drawing/2014/main" id="{FF826FE6-8ACE-40A3-9CFE-75EC50535034}"/>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 name="Rectangle 116">
                <a:extLst>
                  <a:ext uri="{FF2B5EF4-FFF2-40B4-BE49-F238E27FC236}">
                    <a16:creationId xmlns:a16="http://schemas.microsoft.com/office/drawing/2014/main" id="{D1F8BC2C-E3B2-4E8C-8A9D-2B81C5B1C07B}"/>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Rectangle 117">
                <a:extLst>
                  <a:ext uri="{FF2B5EF4-FFF2-40B4-BE49-F238E27FC236}">
                    <a16:creationId xmlns:a16="http://schemas.microsoft.com/office/drawing/2014/main" id="{4434DE92-4A0A-4A4D-ACE2-A677F21FD75C}"/>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8EE03A0A-6833-406D-B010-287193437AAD}"/>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9" name="Rectangle 108">
              <a:extLst>
                <a:ext uri="{FF2B5EF4-FFF2-40B4-BE49-F238E27FC236}">
                  <a16:creationId xmlns:a16="http://schemas.microsoft.com/office/drawing/2014/main" id="{51DB4008-56A4-4E37-B7EB-973B44E0CD3B}"/>
                </a:ext>
              </a:extLst>
            </p:cNvPr>
            <p:cNvSpPr/>
            <p:nvPr/>
          </p:nvSpPr>
          <p:spPr bwMode="auto">
            <a:xfrm>
              <a:off x="7749915" y="2046508"/>
              <a:ext cx="908145" cy="50278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110" name="Rectangle 109">
              <a:extLst>
                <a:ext uri="{FF2B5EF4-FFF2-40B4-BE49-F238E27FC236}">
                  <a16:creationId xmlns:a16="http://schemas.microsoft.com/office/drawing/2014/main" id="{D1442A8D-F86A-41A5-B8F2-87DAE0CA890D}"/>
                </a:ext>
              </a:extLst>
            </p:cNvPr>
            <p:cNvSpPr/>
            <p:nvPr/>
          </p:nvSpPr>
          <p:spPr bwMode="auto">
            <a:xfrm>
              <a:off x="8191807" y="2174875"/>
              <a:ext cx="422262" cy="215900"/>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Verdana" panose="020B0604030504040204" pitchFamily="34" charset="0"/>
                </a:rPr>
                <a:t>P3</a:t>
              </a:r>
            </a:p>
          </p:txBody>
        </p:sp>
      </p:grpSp>
      <p:cxnSp>
        <p:nvCxnSpPr>
          <p:cNvPr id="121" name="Straight Arrow Connector 120">
            <a:extLst>
              <a:ext uri="{FF2B5EF4-FFF2-40B4-BE49-F238E27FC236}">
                <a16:creationId xmlns:a16="http://schemas.microsoft.com/office/drawing/2014/main" id="{0E96416E-F953-4500-ABF5-44A1290A6CFE}"/>
              </a:ext>
            </a:extLst>
          </p:cNvPr>
          <p:cNvCxnSpPr>
            <a:stCxn id="75" idx="3"/>
          </p:cNvCxnSpPr>
          <p:nvPr/>
        </p:nvCxnSpPr>
        <p:spPr bwMode="auto">
          <a:xfrm>
            <a:off x="8658060" y="2297902"/>
            <a:ext cx="1594612" cy="389129"/>
          </a:xfrm>
          <a:prstGeom prst="straightConnector1">
            <a:avLst/>
          </a:prstGeom>
          <a:solidFill>
            <a:schemeClr val="accent1"/>
          </a:solidFill>
          <a:ln w="9525" cap="flat" cmpd="sng" algn="ctr">
            <a:solidFill>
              <a:schemeClr val="tx1"/>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Straight Arrow Connector 122">
            <a:extLst>
              <a:ext uri="{FF2B5EF4-FFF2-40B4-BE49-F238E27FC236}">
                <a16:creationId xmlns:a16="http://schemas.microsoft.com/office/drawing/2014/main" id="{9B729A48-42F4-4817-8D88-BE835B5C0C15}"/>
              </a:ext>
            </a:extLst>
          </p:cNvPr>
          <p:cNvCxnSpPr>
            <a:stCxn id="83" idx="3"/>
          </p:cNvCxnSpPr>
          <p:nvPr/>
        </p:nvCxnSpPr>
        <p:spPr bwMode="auto">
          <a:xfrm>
            <a:off x="8658060" y="3031714"/>
            <a:ext cx="1594612" cy="1102830"/>
          </a:xfrm>
          <a:prstGeom prst="straightConnector1">
            <a:avLst/>
          </a:prstGeom>
          <a:ln>
            <a:prstDash val="lgDash"/>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01D3FECA-8085-4B34-9F08-EC759834E3F8}"/>
              </a:ext>
            </a:extLst>
          </p:cNvPr>
          <p:cNvCxnSpPr>
            <a:stCxn id="96" idx="3"/>
            <a:endCxn id="58" idx="10"/>
          </p:cNvCxnSpPr>
          <p:nvPr/>
        </p:nvCxnSpPr>
        <p:spPr bwMode="auto">
          <a:xfrm flipV="1">
            <a:off x="8682607" y="2829746"/>
            <a:ext cx="1570065" cy="916698"/>
          </a:xfrm>
          <a:prstGeom prst="straightConnector1">
            <a:avLst/>
          </a:prstGeom>
          <a:ln>
            <a:prstDash val="lgDash"/>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7" name="Straight Arrow Connector 126">
            <a:extLst>
              <a:ext uri="{FF2B5EF4-FFF2-40B4-BE49-F238E27FC236}">
                <a16:creationId xmlns:a16="http://schemas.microsoft.com/office/drawing/2014/main" id="{A8C82567-1323-420B-A913-ED6C24778876}"/>
              </a:ext>
            </a:extLst>
          </p:cNvPr>
          <p:cNvCxnSpPr>
            <a:stCxn id="109" idx="3"/>
          </p:cNvCxnSpPr>
          <p:nvPr/>
        </p:nvCxnSpPr>
        <p:spPr bwMode="auto">
          <a:xfrm flipV="1">
            <a:off x="8682607" y="3441980"/>
            <a:ext cx="1587360" cy="108529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TextBox 127">
            <a:extLst>
              <a:ext uri="{FF2B5EF4-FFF2-40B4-BE49-F238E27FC236}">
                <a16:creationId xmlns:a16="http://schemas.microsoft.com/office/drawing/2014/main" id="{23F93E53-4748-4AD0-A5C6-638779EE1009}"/>
              </a:ext>
            </a:extLst>
          </p:cNvPr>
          <p:cNvSpPr txBox="1"/>
          <p:nvPr/>
        </p:nvSpPr>
        <p:spPr>
          <a:xfrm>
            <a:off x="7387964" y="5238723"/>
            <a:ext cx="1732847" cy="369332"/>
          </a:xfrm>
          <a:prstGeom prst="rect">
            <a:avLst/>
          </a:prstGeom>
          <a:noFill/>
        </p:spPr>
        <p:txBody>
          <a:bodyPr wrap="none" rtlCol="0">
            <a:spAutoFit/>
          </a:bodyPr>
          <a:lstStyle/>
          <a:p>
            <a:r>
              <a:rPr lang="en-IN" dirty="0"/>
              <a:t>Kafka Cluster</a:t>
            </a:r>
          </a:p>
        </p:txBody>
      </p:sp>
      <p:cxnSp>
        <p:nvCxnSpPr>
          <p:cNvPr id="130" name="Straight Connector 129">
            <a:extLst>
              <a:ext uri="{FF2B5EF4-FFF2-40B4-BE49-F238E27FC236}">
                <a16:creationId xmlns:a16="http://schemas.microsoft.com/office/drawing/2014/main" id="{8E747814-E803-4CC0-899C-6C5322F9D4AF}"/>
              </a:ext>
            </a:extLst>
          </p:cNvPr>
          <p:cNvCxnSpPr/>
          <p:nvPr/>
        </p:nvCxnSpPr>
        <p:spPr bwMode="auto">
          <a:xfrm>
            <a:off x="4332157" y="1229193"/>
            <a:ext cx="0" cy="5016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85768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FED1A354-4C47-6243-94C5-CC53A54115EE}"/>
              </a:ext>
            </a:extLst>
          </p:cNvPr>
          <p:cNvGrpSpPr/>
          <p:nvPr/>
        </p:nvGrpSpPr>
        <p:grpSpPr>
          <a:xfrm>
            <a:off x="7554686" y="1198480"/>
            <a:ext cx="3222172" cy="4676831"/>
            <a:chOff x="7554686" y="1198480"/>
            <a:chExt cx="3222172" cy="4676831"/>
          </a:xfrm>
        </p:grpSpPr>
        <p:grpSp>
          <p:nvGrpSpPr>
            <p:cNvPr id="32" name="Group 31">
              <a:extLst>
                <a:ext uri="{FF2B5EF4-FFF2-40B4-BE49-F238E27FC236}">
                  <a16:creationId xmlns:a16="http://schemas.microsoft.com/office/drawing/2014/main" id="{63D36F41-4C8B-4B49-B2F6-18FFA851B8DC}"/>
                </a:ext>
              </a:extLst>
            </p:cNvPr>
            <p:cNvGrpSpPr/>
            <p:nvPr/>
          </p:nvGrpSpPr>
          <p:grpSpPr>
            <a:xfrm>
              <a:off x="7554686" y="1198480"/>
              <a:ext cx="3145972" cy="1284515"/>
              <a:chOff x="5127171" y="674914"/>
              <a:chExt cx="3145972" cy="1284515"/>
            </a:xfrm>
          </p:grpSpPr>
          <p:grpSp>
            <p:nvGrpSpPr>
              <p:cNvPr id="6" name="Group 5">
                <a:extLst>
                  <a:ext uri="{FF2B5EF4-FFF2-40B4-BE49-F238E27FC236}">
                    <a16:creationId xmlns:a16="http://schemas.microsoft.com/office/drawing/2014/main" id="{B7CBCDA5-0563-FD48-A6F5-A5CC040312FD}"/>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7" name="Rounded Rectangle 3">
                  <a:extLst>
                    <a:ext uri="{FF2B5EF4-FFF2-40B4-BE49-F238E27FC236}">
                      <a16:creationId xmlns:a16="http://schemas.microsoft.com/office/drawing/2014/main" id="{4FA88029-A448-B34B-B1D6-3E0E9B014722}"/>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4">
                  <a:extLst>
                    <a:ext uri="{FF2B5EF4-FFF2-40B4-BE49-F238E27FC236}">
                      <a16:creationId xmlns:a16="http://schemas.microsoft.com/office/drawing/2014/main" id="{1E15E3C6-FE58-B948-A75D-DE7C64B28FDB}"/>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FED63-D5FB-B643-9C9D-19BDB50BB765}"/>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7BAE75F-DD95-254A-A5A6-69CA07482174}"/>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BAB3A17-EC3A-7F4F-823B-DFDB0A5B887E}"/>
                  </a:ext>
                </a:extLst>
              </p:cNvPr>
              <p:cNvGrpSpPr/>
              <p:nvPr/>
            </p:nvGrpSpPr>
            <p:grpSpPr>
              <a:xfrm>
                <a:off x="5556579" y="1022771"/>
                <a:ext cx="305956" cy="421944"/>
                <a:chOff x="1434905" y="305656"/>
                <a:chExt cx="1992234" cy="3269260"/>
              </a:xfrm>
              <a:solidFill>
                <a:schemeClr val="tx1"/>
              </a:solidFill>
            </p:grpSpPr>
            <p:sp>
              <p:nvSpPr>
                <p:cNvPr id="20" name="Circle: Hollow 4">
                  <a:extLst>
                    <a:ext uri="{FF2B5EF4-FFF2-40B4-BE49-F238E27FC236}">
                      <a16:creationId xmlns:a16="http://schemas.microsoft.com/office/drawing/2014/main" id="{EEF111C1-33EC-864C-A6B8-6C69F91BB7E2}"/>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21" name="Circle: Hollow 5">
                  <a:extLst>
                    <a:ext uri="{FF2B5EF4-FFF2-40B4-BE49-F238E27FC236}">
                      <a16:creationId xmlns:a16="http://schemas.microsoft.com/office/drawing/2014/main" id="{F11C99F8-EF12-4748-9988-191D258E028F}"/>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22" name="Circle: Hollow 6">
                  <a:extLst>
                    <a:ext uri="{FF2B5EF4-FFF2-40B4-BE49-F238E27FC236}">
                      <a16:creationId xmlns:a16="http://schemas.microsoft.com/office/drawing/2014/main" id="{11461125-E583-5641-8806-76B5D3CAB46B}"/>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23" name="Circle: Hollow 7">
                  <a:extLst>
                    <a:ext uri="{FF2B5EF4-FFF2-40B4-BE49-F238E27FC236}">
                      <a16:creationId xmlns:a16="http://schemas.microsoft.com/office/drawing/2014/main" id="{53B292EB-690D-814E-8A08-14CD4D6BFFF7}"/>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24" name="Circle: Hollow 8">
                  <a:extLst>
                    <a:ext uri="{FF2B5EF4-FFF2-40B4-BE49-F238E27FC236}">
                      <a16:creationId xmlns:a16="http://schemas.microsoft.com/office/drawing/2014/main" id="{4A21CA8A-4426-AB46-9AA9-63EC30331CCD}"/>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31CF55D4-BE65-1149-BCA7-CA7AB6505D3B}"/>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997330C0-13AF-1443-9ADD-7026E80983CC}"/>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C1B135E3-9A68-B047-B243-367FBDF5D5C9}"/>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8F4C9FF9-23B2-0B4A-8FF9-5BE95788093D}"/>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29" name="Rectangle 28">
                <a:extLst>
                  <a:ext uri="{FF2B5EF4-FFF2-40B4-BE49-F238E27FC236}">
                    <a16:creationId xmlns:a16="http://schemas.microsoft.com/office/drawing/2014/main" id="{587B2534-C0F8-8E47-99B8-FEE96DBEDBA7}"/>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30" name="Rounded Rectangle 29">
                <a:extLst>
                  <a:ext uri="{FF2B5EF4-FFF2-40B4-BE49-F238E27FC236}">
                    <a16:creationId xmlns:a16="http://schemas.microsoft.com/office/drawing/2014/main" id="{07632584-8749-7648-94E3-11A70E4AD934}"/>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31" name="Rectangle 30">
                <a:extLst>
                  <a:ext uri="{FF2B5EF4-FFF2-40B4-BE49-F238E27FC236}">
                    <a16:creationId xmlns:a16="http://schemas.microsoft.com/office/drawing/2014/main" id="{D17F8AF7-F9CF-7C47-B0AF-EDD96F850BCA}"/>
                  </a:ext>
                </a:extLst>
              </p:cNvPr>
              <p:cNvSpPr/>
              <p:nvPr/>
            </p:nvSpPr>
            <p:spPr bwMode="auto">
              <a:xfrm>
                <a:off x="6368037" y="1296774"/>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33" name="Group 32">
              <a:extLst>
                <a:ext uri="{FF2B5EF4-FFF2-40B4-BE49-F238E27FC236}">
                  <a16:creationId xmlns:a16="http://schemas.microsoft.com/office/drawing/2014/main" id="{D6100DA0-422B-9240-842E-670404E1CCCF}"/>
                </a:ext>
              </a:extLst>
            </p:cNvPr>
            <p:cNvGrpSpPr/>
            <p:nvPr/>
          </p:nvGrpSpPr>
          <p:grpSpPr>
            <a:xfrm>
              <a:off x="7554686" y="2889085"/>
              <a:ext cx="3145972" cy="1284515"/>
              <a:chOff x="5127171" y="674914"/>
              <a:chExt cx="3145972" cy="1284515"/>
            </a:xfrm>
          </p:grpSpPr>
          <p:grpSp>
            <p:nvGrpSpPr>
              <p:cNvPr id="34" name="Group 33">
                <a:extLst>
                  <a:ext uri="{FF2B5EF4-FFF2-40B4-BE49-F238E27FC236}">
                    <a16:creationId xmlns:a16="http://schemas.microsoft.com/office/drawing/2014/main" id="{A6F02857-C553-C54D-8FEE-619810A42FE6}"/>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48" name="Rounded Rectangle 3">
                  <a:extLst>
                    <a:ext uri="{FF2B5EF4-FFF2-40B4-BE49-F238E27FC236}">
                      <a16:creationId xmlns:a16="http://schemas.microsoft.com/office/drawing/2014/main" id="{C8205B7D-5621-0A4A-AD05-A4A0D55FA9C8}"/>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
                  <a:extLst>
                    <a:ext uri="{FF2B5EF4-FFF2-40B4-BE49-F238E27FC236}">
                      <a16:creationId xmlns:a16="http://schemas.microsoft.com/office/drawing/2014/main" id="{F3A09C9A-E2E6-154E-9356-8F779541471D}"/>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CC6E3C2-56CB-9249-8A2D-A985A5AAE3E8}"/>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B3D62C-A4A4-A94D-9FD5-81B85EDBE22F}"/>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D8212EE7-C202-8F4B-B21C-8DF0836364B5}"/>
                  </a:ext>
                </a:extLst>
              </p:cNvPr>
              <p:cNvGrpSpPr/>
              <p:nvPr/>
            </p:nvGrpSpPr>
            <p:grpSpPr>
              <a:xfrm>
                <a:off x="5556579" y="1022771"/>
                <a:ext cx="305956" cy="421944"/>
                <a:chOff x="1434905" y="305656"/>
                <a:chExt cx="1992234" cy="3269260"/>
              </a:xfrm>
              <a:solidFill>
                <a:schemeClr val="tx1"/>
              </a:solidFill>
            </p:grpSpPr>
            <p:sp>
              <p:nvSpPr>
                <p:cNvPr id="39" name="Circle: Hollow 4">
                  <a:extLst>
                    <a:ext uri="{FF2B5EF4-FFF2-40B4-BE49-F238E27FC236}">
                      <a16:creationId xmlns:a16="http://schemas.microsoft.com/office/drawing/2014/main" id="{2047B711-D139-A042-ACAF-326873A432B9}"/>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40" name="Circle: Hollow 5">
                  <a:extLst>
                    <a:ext uri="{FF2B5EF4-FFF2-40B4-BE49-F238E27FC236}">
                      <a16:creationId xmlns:a16="http://schemas.microsoft.com/office/drawing/2014/main" id="{B22E0BCE-BC8D-EA4E-B2BA-AC31FD78FE55}"/>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41" name="Circle: Hollow 6">
                  <a:extLst>
                    <a:ext uri="{FF2B5EF4-FFF2-40B4-BE49-F238E27FC236}">
                      <a16:creationId xmlns:a16="http://schemas.microsoft.com/office/drawing/2014/main" id="{3BB5A4AF-673D-E941-BCBF-8B882D4F373C}"/>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42" name="Circle: Hollow 7">
                  <a:extLst>
                    <a:ext uri="{FF2B5EF4-FFF2-40B4-BE49-F238E27FC236}">
                      <a16:creationId xmlns:a16="http://schemas.microsoft.com/office/drawing/2014/main" id="{344664E2-FA50-5D4C-A2C3-83FA825459AF}"/>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43" name="Circle: Hollow 8">
                  <a:extLst>
                    <a:ext uri="{FF2B5EF4-FFF2-40B4-BE49-F238E27FC236}">
                      <a16:creationId xmlns:a16="http://schemas.microsoft.com/office/drawing/2014/main" id="{BEDD435E-7124-5040-AABC-E5BE248DEA5E}"/>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C8470898-2EB0-DD42-AAC6-69CF65EE4356}"/>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45" name="Rectangle 44">
                  <a:extLst>
                    <a:ext uri="{FF2B5EF4-FFF2-40B4-BE49-F238E27FC236}">
                      <a16:creationId xmlns:a16="http://schemas.microsoft.com/office/drawing/2014/main" id="{858C6818-8090-0644-A204-09C2283F4C91}"/>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46" name="Rectangle 45">
                  <a:extLst>
                    <a:ext uri="{FF2B5EF4-FFF2-40B4-BE49-F238E27FC236}">
                      <a16:creationId xmlns:a16="http://schemas.microsoft.com/office/drawing/2014/main" id="{16863BE7-852F-E64B-83DA-4DF131A19AFD}"/>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D457A0EB-509D-8941-8627-1C7D9A4CCB4C}"/>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36" name="Rectangle 35">
                <a:extLst>
                  <a:ext uri="{FF2B5EF4-FFF2-40B4-BE49-F238E27FC236}">
                    <a16:creationId xmlns:a16="http://schemas.microsoft.com/office/drawing/2014/main" id="{985EC577-2980-A94B-954B-FA11973F2AAF}"/>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sp>
            <p:nvSpPr>
              <p:cNvPr id="37" name="Rounded Rectangle 36">
                <a:extLst>
                  <a:ext uri="{FF2B5EF4-FFF2-40B4-BE49-F238E27FC236}">
                    <a16:creationId xmlns:a16="http://schemas.microsoft.com/office/drawing/2014/main" id="{1DBBD103-AE1B-0343-AF13-FCB3FD90D041}"/>
                  </a:ext>
                </a:extLst>
              </p:cNvPr>
              <p:cNvSpPr/>
              <p:nvPr/>
            </p:nvSpPr>
            <p:spPr bwMode="auto">
              <a:xfrm>
                <a:off x="6291943" y="874004"/>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200" dirty="0">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1</a:t>
                </a:r>
              </a:p>
            </p:txBody>
          </p:sp>
          <p:sp>
            <p:nvSpPr>
              <p:cNvPr id="38" name="Rectangle 37">
                <a:extLst>
                  <a:ext uri="{FF2B5EF4-FFF2-40B4-BE49-F238E27FC236}">
                    <a16:creationId xmlns:a16="http://schemas.microsoft.com/office/drawing/2014/main" id="{D3AA7BF8-8238-4C4D-8373-9E185CD1BD0D}"/>
                  </a:ext>
                </a:extLst>
              </p:cNvPr>
              <p:cNvSpPr/>
              <p:nvPr/>
            </p:nvSpPr>
            <p:spPr bwMode="auto">
              <a:xfrm>
                <a:off x="6368037" y="982137"/>
                <a:ext cx="754321" cy="284184"/>
              </a:xfrm>
              <a:prstGeom prst="rect">
                <a:avLst/>
              </a:prstGeom>
              <a:solidFill>
                <a:srgbClr val="FF93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grpSp>
        <p:grpSp>
          <p:nvGrpSpPr>
            <p:cNvPr id="52" name="Group 51">
              <a:extLst>
                <a:ext uri="{FF2B5EF4-FFF2-40B4-BE49-F238E27FC236}">
                  <a16:creationId xmlns:a16="http://schemas.microsoft.com/office/drawing/2014/main" id="{F2E4A03D-F5E8-984A-B8F5-38AA0BF9D434}"/>
                </a:ext>
              </a:extLst>
            </p:cNvPr>
            <p:cNvGrpSpPr/>
            <p:nvPr/>
          </p:nvGrpSpPr>
          <p:grpSpPr>
            <a:xfrm>
              <a:off x="7630886" y="4590796"/>
              <a:ext cx="3145972" cy="1284515"/>
              <a:chOff x="5127171" y="674914"/>
              <a:chExt cx="3145972" cy="1284515"/>
            </a:xfrm>
          </p:grpSpPr>
          <p:grpSp>
            <p:nvGrpSpPr>
              <p:cNvPr id="53" name="Group 52">
                <a:extLst>
                  <a:ext uri="{FF2B5EF4-FFF2-40B4-BE49-F238E27FC236}">
                    <a16:creationId xmlns:a16="http://schemas.microsoft.com/office/drawing/2014/main" id="{547051C9-741D-C747-9C9C-8F57C0108ECC}"/>
                  </a:ext>
                </a:extLst>
              </p:cNvPr>
              <p:cNvGrpSpPr/>
              <p:nvPr/>
            </p:nvGrpSpPr>
            <p:grpSpPr>
              <a:xfrm>
                <a:off x="5323114" y="925285"/>
                <a:ext cx="772886" cy="767033"/>
                <a:chOff x="2753958" y="1226372"/>
                <a:chExt cx="4216997" cy="3065926"/>
              </a:xfrm>
              <a:effectLst>
                <a:outerShdw blurRad="50800" dist="38100" algn="l" rotWithShape="0">
                  <a:prstClr val="black">
                    <a:alpha val="40000"/>
                  </a:prstClr>
                </a:outerShdw>
              </a:effectLst>
            </p:grpSpPr>
            <p:sp>
              <p:nvSpPr>
                <p:cNvPr id="67" name="Rounded Rectangle 3">
                  <a:extLst>
                    <a:ext uri="{FF2B5EF4-FFF2-40B4-BE49-F238E27FC236}">
                      <a16:creationId xmlns:a16="http://schemas.microsoft.com/office/drawing/2014/main" id="{F8361FDA-B504-7A48-9A16-57C12D277A9E}"/>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ounded Rectangle 4">
                  <a:extLst>
                    <a:ext uri="{FF2B5EF4-FFF2-40B4-BE49-F238E27FC236}">
                      <a16:creationId xmlns:a16="http://schemas.microsoft.com/office/drawing/2014/main" id="{6CE108FE-537A-7245-9485-307A5E786C7E}"/>
                    </a:ext>
                  </a:extLst>
                </p:cNvPr>
                <p:cNvSpPr/>
                <p:nvPr/>
              </p:nvSpPr>
              <p:spPr>
                <a:xfrm>
                  <a:off x="3060550" y="1463040"/>
                  <a:ext cx="3603812" cy="183955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7E40D70-496B-1943-B33B-217AFCD7CFBB}"/>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DF76F5C9-A88D-CF4B-9EDE-A7A13A28D126}"/>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19366624-26B8-7246-B036-BA1A5F4F65FB}"/>
                  </a:ext>
                </a:extLst>
              </p:cNvPr>
              <p:cNvGrpSpPr/>
              <p:nvPr/>
            </p:nvGrpSpPr>
            <p:grpSpPr>
              <a:xfrm>
                <a:off x="5556579" y="1022771"/>
                <a:ext cx="305956" cy="421944"/>
                <a:chOff x="1434905" y="305656"/>
                <a:chExt cx="1992234" cy="3269260"/>
              </a:xfrm>
              <a:solidFill>
                <a:schemeClr val="tx1"/>
              </a:solidFill>
            </p:grpSpPr>
            <p:sp>
              <p:nvSpPr>
                <p:cNvPr id="58" name="Circle: Hollow 4">
                  <a:extLst>
                    <a:ext uri="{FF2B5EF4-FFF2-40B4-BE49-F238E27FC236}">
                      <a16:creationId xmlns:a16="http://schemas.microsoft.com/office/drawing/2014/main" id="{DC2E98D9-65D0-7949-B02C-9CE0DD6D127C}"/>
                    </a:ext>
                  </a:extLst>
                </p:cNvPr>
                <p:cNvSpPr/>
                <p:nvPr/>
              </p:nvSpPr>
              <p:spPr>
                <a:xfrm>
                  <a:off x="1434905" y="150524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59" name="Circle: Hollow 5">
                  <a:extLst>
                    <a:ext uri="{FF2B5EF4-FFF2-40B4-BE49-F238E27FC236}">
                      <a16:creationId xmlns:a16="http://schemas.microsoft.com/office/drawing/2014/main" id="{E049B6F2-10E1-464C-9188-D23CED0C6333}"/>
                    </a:ext>
                  </a:extLst>
                </p:cNvPr>
                <p:cNvSpPr/>
                <p:nvPr/>
              </p:nvSpPr>
              <p:spPr>
                <a:xfrm>
                  <a:off x="1434905" y="2696879"/>
                  <a:ext cx="900332" cy="878037"/>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60" name="Circle: Hollow 6">
                  <a:extLst>
                    <a:ext uri="{FF2B5EF4-FFF2-40B4-BE49-F238E27FC236}">
                      <a16:creationId xmlns:a16="http://schemas.microsoft.com/office/drawing/2014/main" id="{98380620-901C-BF40-9940-42D22BFABEDD}"/>
                    </a:ext>
                  </a:extLst>
                </p:cNvPr>
                <p:cNvSpPr/>
                <p:nvPr/>
              </p:nvSpPr>
              <p:spPr>
                <a:xfrm>
                  <a:off x="1460292" y="305656"/>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61" name="Circle: Hollow 7">
                  <a:extLst>
                    <a:ext uri="{FF2B5EF4-FFF2-40B4-BE49-F238E27FC236}">
                      <a16:creationId xmlns:a16="http://schemas.microsoft.com/office/drawing/2014/main" id="{D11289FB-3C4B-7747-ADD3-EC28330109D8}"/>
                    </a:ext>
                  </a:extLst>
                </p:cNvPr>
                <p:cNvSpPr/>
                <p:nvPr/>
              </p:nvSpPr>
              <p:spPr>
                <a:xfrm>
                  <a:off x="2526808" y="902343"/>
                  <a:ext cx="900331"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62" name="Circle: Hollow 8">
                  <a:extLst>
                    <a:ext uri="{FF2B5EF4-FFF2-40B4-BE49-F238E27FC236}">
                      <a16:creationId xmlns:a16="http://schemas.microsoft.com/office/drawing/2014/main" id="{01843E89-7DF2-ED4C-A2CB-E6037E7ADB39}"/>
                    </a:ext>
                  </a:extLst>
                </p:cNvPr>
                <p:cNvSpPr/>
                <p:nvPr/>
              </p:nvSpPr>
              <p:spPr>
                <a:xfrm>
                  <a:off x="2481209" y="2172853"/>
                  <a:ext cx="900332" cy="878036"/>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Consolas" panose="020B0609020204030204" pitchFamily="49" charset="0"/>
                    <a:cs typeface="Consolas" panose="020B0609020204030204" pitchFamily="49" charset="0"/>
                  </a:endParaRPr>
                </a:p>
              </p:txBody>
            </p:sp>
            <p:sp>
              <p:nvSpPr>
                <p:cNvPr id="63" name="Rectangle 62">
                  <a:extLst>
                    <a:ext uri="{FF2B5EF4-FFF2-40B4-BE49-F238E27FC236}">
                      <a16:creationId xmlns:a16="http://schemas.microsoft.com/office/drawing/2014/main" id="{AE873BE7-CEEA-CB48-ABB0-9E9172EBB40A}"/>
                    </a:ext>
                  </a:extLst>
                </p:cNvPr>
                <p:cNvSpPr/>
                <p:nvPr/>
              </p:nvSpPr>
              <p:spPr>
                <a:xfrm>
                  <a:off x="1833083" y="1091761"/>
                  <a:ext cx="175514"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01539282-5314-8A4C-A1AB-5F1654BF5BF7}"/>
                    </a:ext>
                  </a:extLst>
                </p:cNvPr>
                <p:cNvSpPr/>
                <p:nvPr/>
              </p:nvSpPr>
              <p:spPr>
                <a:xfrm>
                  <a:off x="1803802" y="2303946"/>
                  <a:ext cx="204795" cy="488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824F2DE2-6E63-794E-87F7-FE768AAAEEE5}"/>
                    </a:ext>
                  </a:extLst>
                </p:cNvPr>
                <p:cNvSpPr/>
                <p:nvPr/>
              </p:nvSpPr>
              <p:spPr>
                <a:xfrm rot="3614813">
                  <a:off x="2367517" y="1419511"/>
                  <a:ext cx="160012" cy="5306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59E4B3B9-CBAC-DA40-B246-85954A612C0A}"/>
                    </a:ext>
                  </a:extLst>
                </p:cNvPr>
                <p:cNvSpPr/>
                <p:nvPr/>
              </p:nvSpPr>
              <p:spPr>
                <a:xfrm rot="7414614">
                  <a:off x="2373714" y="2052946"/>
                  <a:ext cx="196715" cy="5262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nsolas" panose="020B0609020204030204" pitchFamily="49" charset="0"/>
                    <a:cs typeface="Consolas" panose="020B0609020204030204" pitchFamily="49" charset="0"/>
                  </a:endParaRPr>
                </a:p>
              </p:txBody>
            </p:sp>
          </p:grpSp>
          <p:sp>
            <p:nvSpPr>
              <p:cNvPr id="55" name="Rectangle 54">
                <a:extLst>
                  <a:ext uri="{FF2B5EF4-FFF2-40B4-BE49-F238E27FC236}">
                    <a16:creationId xmlns:a16="http://schemas.microsoft.com/office/drawing/2014/main" id="{171CC884-ED94-C64C-8F90-FEE7A1647C63}"/>
                  </a:ext>
                </a:extLst>
              </p:cNvPr>
              <p:cNvSpPr/>
              <p:nvPr/>
            </p:nvSpPr>
            <p:spPr bwMode="auto">
              <a:xfrm>
                <a:off x="5127171" y="674914"/>
                <a:ext cx="3145972" cy="12845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anose="020B0604030504040204" pitchFamily="34" charset="0"/>
                </a:endParaRPr>
              </a:p>
            </p:txBody>
          </p:sp>
        </p:grpSp>
        <p:sp>
          <p:nvSpPr>
            <p:cNvPr id="71" name="Rounded Rectangle 70">
              <a:extLst>
                <a:ext uri="{FF2B5EF4-FFF2-40B4-BE49-F238E27FC236}">
                  <a16:creationId xmlns:a16="http://schemas.microsoft.com/office/drawing/2014/main" id="{6FA21104-2C2B-A94A-9C5A-1C2D1B119042}"/>
                </a:ext>
              </a:extLst>
            </p:cNvPr>
            <p:cNvSpPr/>
            <p:nvPr/>
          </p:nvSpPr>
          <p:spPr bwMode="auto">
            <a:xfrm>
              <a:off x="9665551" y="4816412"/>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72" name="Rectangle 71">
              <a:extLst>
                <a:ext uri="{FF2B5EF4-FFF2-40B4-BE49-F238E27FC236}">
                  <a16:creationId xmlns:a16="http://schemas.microsoft.com/office/drawing/2014/main" id="{9B6F0355-8AD6-B747-9696-FC270ED3702C}"/>
                </a:ext>
              </a:extLst>
            </p:cNvPr>
            <p:cNvSpPr/>
            <p:nvPr/>
          </p:nvSpPr>
          <p:spPr bwMode="auto">
            <a:xfrm>
              <a:off x="9768350" y="4909884"/>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sp>
          <p:nvSpPr>
            <p:cNvPr id="73" name="Rounded Rectangle 72">
              <a:extLst>
                <a:ext uri="{FF2B5EF4-FFF2-40B4-BE49-F238E27FC236}">
                  <a16:creationId xmlns:a16="http://schemas.microsoft.com/office/drawing/2014/main" id="{0E712C5A-E79F-0744-8796-5FE025ED2B0E}"/>
                </a:ext>
              </a:extLst>
            </p:cNvPr>
            <p:cNvSpPr/>
            <p:nvPr/>
          </p:nvSpPr>
          <p:spPr bwMode="auto">
            <a:xfrm>
              <a:off x="9760422" y="3082421"/>
              <a:ext cx="925286" cy="813348"/>
            </a:xfrm>
            <a:prstGeom prst="round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Topic 2</a:t>
              </a:r>
            </a:p>
          </p:txBody>
        </p:sp>
        <p:sp>
          <p:nvSpPr>
            <p:cNvPr id="74" name="Rectangle 73">
              <a:extLst>
                <a:ext uri="{FF2B5EF4-FFF2-40B4-BE49-F238E27FC236}">
                  <a16:creationId xmlns:a16="http://schemas.microsoft.com/office/drawing/2014/main" id="{E5DFD10F-FD32-1447-84A5-97217817FCA0}"/>
                </a:ext>
              </a:extLst>
            </p:cNvPr>
            <p:cNvSpPr/>
            <p:nvPr/>
          </p:nvSpPr>
          <p:spPr bwMode="auto">
            <a:xfrm>
              <a:off x="9836516" y="3505191"/>
              <a:ext cx="754321" cy="284184"/>
            </a:xfrm>
            <a:prstGeom prst="rect">
              <a:avLst/>
            </a:prstGeom>
            <a:solidFill>
              <a:schemeClr val="accent6">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p0</a:t>
              </a:r>
            </a:p>
          </p:txBody>
        </p:sp>
        <p:cxnSp>
          <p:nvCxnSpPr>
            <p:cNvPr id="76" name="Straight Arrow Connector 75">
              <a:extLst>
                <a:ext uri="{FF2B5EF4-FFF2-40B4-BE49-F238E27FC236}">
                  <a16:creationId xmlns:a16="http://schemas.microsoft.com/office/drawing/2014/main" id="{91429B29-BA4F-DF4C-B778-898186A47657}"/>
                </a:ext>
              </a:extLst>
            </p:cNvPr>
            <p:cNvCxnSpPr>
              <a:endCxn id="38" idx="0"/>
            </p:cNvCxnSpPr>
            <p:nvPr/>
          </p:nvCxnSpPr>
          <p:spPr bwMode="auto">
            <a:xfrm>
              <a:off x="9172712" y="209703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a:extLst>
                <a:ext uri="{FF2B5EF4-FFF2-40B4-BE49-F238E27FC236}">
                  <a16:creationId xmlns:a16="http://schemas.microsoft.com/office/drawing/2014/main" id="{B1497DD5-9DC8-8149-BD0F-67E3F12CBDA3}"/>
                </a:ext>
              </a:extLst>
            </p:cNvPr>
            <p:cNvCxnSpPr/>
            <p:nvPr/>
          </p:nvCxnSpPr>
          <p:spPr bwMode="auto">
            <a:xfrm>
              <a:off x="10149543" y="3787481"/>
              <a:ext cx="1" cy="1099277"/>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6580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EF372-2243-4AB4-AED9-083064973500}"/>
              </a:ext>
            </a:extLst>
          </p:cNvPr>
          <p:cNvSpPr txBox="1"/>
          <p:nvPr/>
        </p:nvSpPr>
        <p:spPr>
          <a:xfrm>
            <a:off x="484150" y="265639"/>
            <a:ext cx="8095486" cy="584775"/>
          </a:xfrm>
          <a:prstGeom prst="rect">
            <a:avLst/>
          </a:prstGeom>
          <a:noFill/>
        </p:spPr>
        <p:txBody>
          <a:bodyPr wrap="none" rtlCol="0">
            <a:spAutoFit/>
          </a:bodyPr>
          <a:lstStyle/>
          <a:p>
            <a:r>
              <a:rPr lang="en-US" sz="3200" dirty="0">
                <a:latin typeface="Consolas" panose="020B0609020204030204" pitchFamily="49" charset="0"/>
              </a:rPr>
              <a:t>Disadvantages of Direct Integration</a:t>
            </a:r>
          </a:p>
        </p:txBody>
      </p:sp>
      <p:sp>
        <p:nvSpPr>
          <p:cNvPr id="30" name="Content Placeholder 1">
            <a:extLst>
              <a:ext uri="{FF2B5EF4-FFF2-40B4-BE49-F238E27FC236}">
                <a16:creationId xmlns:a16="http://schemas.microsoft.com/office/drawing/2014/main" id="{7E1A91F9-07D7-4D15-A6B8-D85BDCAFE368}"/>
              </a:ext>
            </a:extLst>
          </p:cNvPr>
          <p:cNvSpPr>
            <a:spLocks noGrp="1"/>
          </p:cNvSpPr>
          <p:nvPr>
            <p:ph idx="1"/>
          </p:nvPr>
        </p:nvSpPr>
        <p:spPr>
          <a:xfrm>
            <a:off x="728195" y="1091029"/>
            <a:ext cx="10735610" cy="5180700"/>
          </a:xfrm>
        </p:spPr>
        <p:txBody>
          <a:bodyPr/>
          <a:lstStyle/>
          <a:p>
            <a:r>
              <a:rPr lang="en-IN" dirty="0"/>
              <a:t>The Integration System has to handle a large number of connections (</a:t>
            </a:r>
            <a:r>
              <a:rPr lang="en-IN" dirty="0">
                <a:solidFill>
                  <a:schemeClr val="accent2">
                    <a:lumMod val="60000"/>
                    <a:lumOff val="40000"/>
                  </a:schemeClr>
                </a:solidFill>
              </a:rPr>
              <a:t>LOAD</a:t>
            </a:r>
            <a:r>
              <a:rPr lang="en-IN" dirty="0"/>
              <a:t>)</a:t>
            </a:r>
          </a:p>
          <a:p>
            <a:pPr marL="0" indent="0">
              <a:buNone/>
            </a:pPr>
            <a:endParaRPr lang="en-IN" dirty="0"/>
          </a:p>
          <a:p>
            <a:r>
              <a:rPr lang="en-IN" dirty="0"/>
              <a:t>Each Integration between Systems comes with difficulties</a:t>
            </a:r>
          </a:p>
          <a:p>
            <a:pPr lvl="1"/>
            <a:r>
              <a:rPr lang="en-IN" dirty="0"/>
              <a:t>Data Format -&gt; How the data is exchanged(text, XML, JSON, Binary etc)</a:t>
            </a:r>
          </a:p>
          <a:p>
            <a:pPr lvl="1"/>
            <a:r>
              <a:rPr lang="en-IN" dirty="0"/>
              <a:t>Protocol-&gt; Which protocol is used in the communication (</a:t>
            </a:r>
            <a:r>
              <a:rPr lang="en-IN" dirty="0" err="1"/>
              <a:t>http,jdbc,ftp,tcp</a:t>
            </a:r>
            <a:r>
              <a:rPr lang="en-IN" dirty="0"/>
              <a:t>)</a:t>
            </a:r>
          </a:p>
          <a:p>
            <a:pPr lvl="1"/>
            <a:r>
              <a:rPr lang="en-IN" dirty="0"/>
              <a:t>Schema Handling-&gt; how the data is shaped and organised.</a:t>
            </a:r>
          </a:p>
          <a:p>
            <a:pPr lvl="1"/>
            <a:endParaRPr lang="en-IN" dirty="0"/>
          </a:p>
        </p:txBody>
      </p:sp>
    </p:spTree>
    <p:extLst>
      <p:ext uri="{BB962C8B-B14F-4D97-AF65-F5344CB8AC3E}">
        <p14:creationId xmlns:p14="http://schemas.microsoft.com/office/powerpoint/2010/main" val="143051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EF372-2243-4AB4-AED9-083064973500}"/>
              </a:ext>
            </a:extLst>
          </p:cNvPr>
          <p:cNvSpPr txBox="1"/>
          <p:nvPr/>
        </p:nvSpPr>
        <p:spPr>
          <a:xfrm>
            <a:off x="306730" y="154034"/>
            <a:ext cx="8095486" cy="584775"/>
          </a:xfrm>
          <a:prstGeom prst="rect">
            <a:avLst/>
          </a:prstGeom>
          <a:noFill/>
        </p:spPr>
        <p:txBody>
          <a:bodyPr wrap="none" rtlCol="0">
            <a:spAutoFit/>
          </a:bodyPr>
          <a:lstStyle/>
          <a:p>
            <a:r>
              <a:rPr lang="en-US" sz="3200" dirty="0">
                <a:latin typeface="Consolas" panose="020B0609020204030204" pitchFamily="49" charset="0"/>
              </a:rPr>
              <a:t>Data Exchange with messaging System</a:t>
            </a:r>
          </a:p>
        </p:txBody>
      </p:sp>
      <p:sp>
        <p:nvSpPr>
          <p:cNvPr id="4" name="Rectangle 3">
            <a:extLst>
              <a:ext uri="{FF2B5EF4-FFF2-40B4-BE49-F238E27FC236}">
                <a16:creationId xmlns:a16="http://schemas.microsoft.com/office/drawing/2014/main" id="{75A0AC44-4D6E-458B-85A0-075EF5A382FC}"/>
              </a:ext>
            </a:extLst>
          </p:cNvPr>
          <p:cNvSpPr/>
          <p:nvPr/>
        </p:nvSpPr>
        <p:spPr bwMode="auto">
          <a:xfrm>
            <a:off x="1167378"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5" name="Rectangle 4">
            <a:extLst>
              <a:ext uri="{FF2B5EF4-FFF2-40B4-BE49-F238E27FC236}">
                <a16:creationId xmlns:a16="http://schemas.microsoft.com/office/drawing/2014/main" id="{3FED1D45-E816-4F2C-9EA9-7A96C14620FB}"/>
              </a:ext>
            </a:extLst>
          </p:cNvPr>
          <p:cNvSpPr/>
          <p:nvPr/>
        </p:nvSpPr>
        <p:spPr bwMode="auto">
          <a:xfrm>
            <a:off x="1167378"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sp>
        <p:nvSpPr>
          <p:cNvPr id="13" name="Rectangle 12">
            <a:extLst>
              <a:ext uri="{FF2B5EF4-FFF2-40B4-BE49-F238E27FC236}">
                <a16:creationId xmlns:a16="http://schemas.microsoft.com/office/drawing/2014/main" id="{77C86553-D70C-46D6-B037-7D8A9CD5ABDD}"/>
              </a:ext>
            </a:extLst>
          </p:cNvPr>
          <p:cNvSpPr/>
          <p:nvPr/>
        </p:nvSpPr>
        <p:spPr bwMode="auto">
          <a:xfrm>
            <a:off x="3421534"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14" name="Rectangle 13">
            <a:extLst>
              <a:ext uri="{FF2B5EF4-FFF2-40B4-BE49-F238E27FC236}">
                <a16:creationId xmlns:a16="http://schemas.microsoft.com/office/drawing/2014/main" id="{C430766A-53A6-456A-BD82-0B2AD2CABAD6}"/>
              </a:ext>
            </a:extLst>
          </p:cNvPr>
          <p:cNvSpPr/>
          <p:nvPr/>
        </p:nvSpPr>
        <p:spPr bwMode="auto">
          <a:xfrm>
            <a:off x="3421534"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sp>
        <p:nvSpPr>
          <p:cNvPr id="16" name="Rectangle 15">
            <a:extLst>
              <a:ext uri="{FF2B5EF4-FFF2-40B4-BE49-F238E27FC236}">
                <a16:creationId xmlns:a16="http://schemas.microsoft.com/office/drawing/2014/main" id="{0B45CD18-F4D4-450B-9475-1483A035996B}"/>
              </a:ext>
            </a:extLst>
          </p:cNvPr>
          <p:cNvSpPr/>
          <p:nvPr/>
        </p:nvSpPr>
        <p:spPr bwMode="auto">
          <a:xfrm>
            <a:off x="5878130"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17" name="Rectangle 16">
            <a:extLst>
              <a:ext uri="{FF2B5EF4-FFF2-40B4-BE49-F238E27FC236}">
                <a16:creationId xmlns:a16="http://schemas.microsoft.com/office/drawing/2014/main" id="{CF579C4B-BEE0-4272-A626-49A6020E0ECF}"/>
              </a:ext>
            </a:extLst>
          </p:cNvPr>
          <p:cNvSpPr/>
          <p:nvPr/>
        </p:nvSpPr>
        <p:spPr bwMode="auto">
          <a:xfrm>
            <a:off x="5878130"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sp>
        <p:nvSpPr>
          <p:cNvPr id="19" name="Rectangle 18">
            <a:extLst>
              <a:ext uri="{FF2B5EF4-FFF2-40B4-BE49-F238E27FC236}">
                <a16:creationId xmlns:a16="http://schemas.microsoft.com/office/drawing/2014/main" id="{CE2CD5B7-25CA-4FDA-B240-32745BF15F57}"/>
              </a:ext>
            </a:extLst>
          </p:cNvPr>
          <p:cNvSpPr/>
          <p:nvPr/>
        </p:nvSpPr>
        <p:spPr bwMode="auto">
          <a:xfrm>
            <a:off x="8369787" y="1331545"/>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Source System</a:t>
            </a:r>
          </a:p>
        </p:txBody>
      </p:sp>
      <p:sp>
        <p:nvSpPr>
          <p:cNvPr id="20" name="Rectangle 19">
            <a:extLst>
              <a:ext uri="{FF2B5EF4-FFF2-40B4-BE49-F238E27FC236}">
                <a16:creationId xmlns:a16="http://schemas.microsoft.com/office/drawing/2014/main" id="{4B5A1EA6-4F0A-48B2-87C2-69770FD03D36}"/>
              </a:ext>
            </a:extLst>
          </p:cNvPr>
          <p:cNvSpPr/>
          <p:nvPr/>
        </p:nvSpPr>
        <p:spPr bwMode="auto">
          <a:xfrm>
            <a:off x="8369787" y="4243166"/>
            <a:ext cx="2067141" cy="961280"/>
          </a:xfrm>
          <a:prstGeom prst="rect">
            <a:avLst/>
          </a:prstGeom>
          <a:solidFill>
            <a:schemeClr val="bg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dirty="0">
              <a:ln>
                <a:noFill/>
              </a:ln>
              <a:solidFill>
                <a:schemeClr val="bg1"/>
              </a:solidFill>
              <a:effectLst/>
              <a:latin typeface="Verdana" panose="020B0604030504040204"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IN" sz="1800" b="0" i="0" u="none" strike="noStrike" cap="none" normalizeH="0" baseline="0" dirty="0">
                <a:ln>
                  <a:noFill/>
                </a:ln>
                <a:solidFill>
                  <a:schemeClr val="bg1"/>
                </a:solidFill>
                <a:effectLst/>
                <a:latin typeface="Verdana" panose="020B0604030504040204" pitchFamily="34" charset="0"/>
              </a:rPr>
              <a:t>Target System</a:t>
            </a:r>
          </a:p>
        </p:txBody>
      </p:sp>
      <p:sp>
        <p:nvSpPr>
          <p:cNvPr id="2" name="Rectangle 1">
            <a:extLst>
              <a:ext uri="{FF2B5EF4-FFF2-40B4-BE49-F238E27FC236}">
                <a16:creationId xmlns:a16="http://schemas.microsoft.com/office/drawing/2014/main" id="{3AD4964D-4FEA-4BDC-A832-F4A0BAA1EF33}"/>
              </a:ext>
            </a:extLst>
          </p:cNvPr>
          <p:cNvSpPr/>
          <p:nvPr/>
        </p:nvSpPr>
        <p:spPr bwMode="auto">
          <a:xfrm>
            <a:off x="1167378" y="3021496"/>
            <a:ext cx="9269550" cy="584775"/>
          </a:xfrm>
          <a:prstGeom prst="rect">
            <a:avLst/>
          </a:prstGeom>
          <a:noFill/>
          <a:ln w="571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Verdana" panose="020B0604030504040204" pitchFamily="34" charset="0"/>
            </a:endParaRPr>
          </a:p>
        </p:txBody>
      </p:sp>
      <p:sp>
        <p:nvSpPr>
          <p:cNvPr id="7" name="TextBox 6">
            <a:extLst>
              <a:ext uri="{FF2B5EF4-FFF2-40B4-BE49-F238E27FC236}">
                <a16:creationId xmlns:a16="http://schemas.microsoft.com/office/drawing/2014/main" id="{F28A272A-27C0-4AF6-B5D4-127447A28D7C}"/>
              </a:ext>
            </a:extLst>
          </p:cNvPr>
          <p:cNvSpPr txBox="1"/>
          <p:nvPr/>
        </p:nvSpPr>
        <p:spPr>
          <a:xfrm>
            <a:off x="4319220" y="3115124"/>
            <a:ext cx="2338910" cy="369332"/>
          </a:xfrm>
          <a:prstGeom prst="rect">
            <a:avLst/>
          </a:prstGeom>
          <a:noFill/>
        </p:spPr>
        <p:txBody>
          <a:bodyPr wrap="none" rtlCol="0">
            <a:spAutoFit/>
          </a:bodyPr>
          <a:lstStyle/>
          <a:p>
            <a:r>
              <a:rPr lang="en-IN" dirty="0"/>
              <a:t>Messaging System</a:t>
            </a:r>
          </a:p>
        </p:txBody>
      </p:sp>
      <p:cxnSp>
        <p:nvCxnSpPr>
          <p:cNvPr id="9" name="Straight Arrow Connector 8">
            <a:extLst>
              <a:ext uri="{FF2B5EF4-FFF2-40B4-BE49-F238E27FC236}">
                <a16:creationId xmlns:a16="http://schemas.microsoft.com/office/drawing/2014/main" id="{82A7BE66-397C-45EA-9F92-277E0345E703}"/>
              </a:ext>
            </a:extLst>
          </p:cNvPr>
          <p:cNvCxnSpPr>
            <a:stCxn id="4" idx="2"/>
          </p:cNvCxnSpPr>
          <p:nvPr/>
        </p:nvCxnSpPr>
        <p:spPr bwMode="auto">
          <a:xfrm flipH="1">
            <a:off x="2200948" y="2292825"/>
            <a:ext cx="1" cy="72867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B9DDEE54-E01B-4471-A7F4-D9E6260764A6}"/>
              </a:ext>
            </a:extLst>
          </p:cNvPr>
          <p:cNvCxnSpPr>
            <a:stCxn id="13" idx="2"/>
          </p:cNvCxnSpPr>
          <p:nvPr/>
        </p:nvCxnSpPr>
        <p:spPr bwMode="auto">
          <a:xfrm flipH="1">
            <a:off x="4455104" y="2292825"/>
            <a:ext cx="1" cy="7286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9127D2D6-9154-43F4-BC37-42F79F50304A}"/>
              </a:ext>
            </a:extLst>
          </p:cNvPr>
          <p:cNvCxnSpPr>
            <a:stCxn id="16" idx="2"/>
          </p:cNvCxnSpPr>
          <p:nvPr/>
        </p:nvCxnSpPr>
        <p:spPr bwMode="auto">
          <a:xfrm flipH="1">
            <a:off x="6911700" y="2292825"/>
            <a:ext cx="1" cy="7286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24630F11-E28D-46E5-9899-DC1A74A6287D}"/>
              </a:ext>
            </a:extLst>
          </p:cNvPr>
          <p:cNvCxnSpPr>
            <a:stCxn id="19" idx="2"/>
          </p:cNvCxnSpPr>
          <p:nvPr/>
        </p:nvCxnSpPr>
        <p:spPr bwMode="auto">
          <a:xfrm flipH="1">
            <a:off x="9403357" y="2292825"/>
            <a:ext cx="1" cy="7286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0842BDF0-03FA-49C0-9707-728E3A00C54E}"/>
              </a:ext>
            </a:extLst>
          </p:cNvPr>
          <p:cNvCxnSpPr>
            <a:stCxn id="5" idx="0"/>
          </p:cNvCxnSpPr>
          <p:nvPr/>
        </p:nvCxnSpPr>
        <p:spPr bwMode="auto">
          <a:xfrm flipH="1" flipV="1">
            <a:off x="2193236" y="3606271"/>
            <a:ext cx="7713" cy="6368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1EBE013F-B4E3-4226-BD0F-60A35F500407}"/>
              </a:ext>
            </a:extLst>
          </p:cNvPr>
          <p:cNvCxnSpPr>
            <a:stCxn id="14" idx="0"/>
          </p:cNvCxnSpPr>
          <p:nvPr/>
        </p:nvCxnSpPr>
        <p:spPr bwMode="auto">
          <a:xfrm flipH="1" flipV="1">
            <a:off x="4455104" y="3606271"/>
            <a:ext cx="1" cy="6368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FB862E91-B2F3-450C-897F-2A8988899021}"/>
              </a:ext>
            </a:extLst>
          </p:cNvPr>
          <p:cNvCxnSpPr>
            <a:stCxn id="17" idx="0"/>
          </p:cNvCxnSpPr>
          <p:nvPr/>
        </p:nvCxnSpPr>
        <p:spPr bwMode="auto">
          <a:xfrm flipH="1" flipV="1">
            <a:off x="6911700" y="3606271"/>
            <a:ext cx="1" cy="6368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a:extLst>
              <a:ext uri="{FF2B5EF4-FFF2-40B4-BE49-F238E27FC236}">
                <a16:creationId xmlns:a16="http://schemas.microsoft.com/office/drawing/2014/main" id="{1EA752D7-5ED0-45B9-8C3A-4A9439F6786F}"/>
              </a:ext>
            </a:extLst>
          </p:cNvPr>
          <p:cNvCxnSpPr>
            <a:stCxn id="20" idx="0"/>
          </p:cNvCxnSpPr>
          <p:nvPr/>
        </p:nvCxnSpPr>
        <p:spPr bwMode="auto">
          <a:xfrm flipH="1" flipV="1">
            <a:off x="9403357" y="3606271"/>
            <a:ext cx="1" cy="6368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188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8EDA5E-943D-40D9-B95A-EE25D148EB0B}"/>
              </a:ext>
            </a:extLst>
          </p:cNvPr>
          <p:cNvSpPr>
            <a:spLocks noGrp="1"/>
          </p:cNvSpPr>
          <p:nvPr>
            <p:ph idx="1"/>
          </p:nvPr>
        </p:nvSpPr>
        <p:spPr>
          <a:xfrm>
            <a:off x="2463557" y="2660374"/>
            <a:ext cx="7223782" cy="768626"/>
          </a:xfrm>
        </p:spPr>
        <p:txBody>
          <a:bodyPr/>
          <a:lstStyle/>
          <a:p>
            <a:pPr marL="0" indent="0">
              <a:buNone/>
            </a:pPr>
            <a:r>
              <a:rPr lang="en-IN" sz="2800" dirty="0"/>
              <a:t>So, what is this messaging system?</a:t>
            </a:r>
          </a:p>
        </p:txBody>
      </p:sp>
    </p:spTree>
    <p:extLst>
      <p:ext uri="{BB962C8B-B14F-4D97-AF65-F5344CB8AC3E}">
        <p14:creationId xmlns:p14="http://schemas.microsoft.com/office/powerpoint/2010/main" val="215296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726E35-560A-46DD-BA5E-5F21B696FC6F}"/>
              </a:ext>
            </a:extLst>
          </p:cNvPr>
          <p:cNvSpPr>
            <a:spLocks noGrp="1"/>
          </p:cNvSpPr>
          <p:nvPr>
            <p:ph idx="1"/>
          </p:nvPr>
        </p:nvSpPr>
        <p:spPr>
          <a:xfrm>
            <a:off x="493786" y="1221562"/>
            <a:ext cx="11425561" cy="2263805"/>
          </a:xfrm>
        </p:spPr>
        <p:txBody>
          <a:bodyPr/>
          <a:lstStyle/>
          <a:p>
            <a:pPr marL="0" indent="0" algn="l" fontAlgn="base">
              <a:buNone/>
            </a:pPr>
            <a:r>
              <a:rPr lang="en-US" sz="3000" b="0" i="1" dirty="0">
                <a:solidFill>
                  <a:srgbClr val="333333"/>
                </a:solidFill>
                <a:effectLst/>
              </a:rPr>
              <a:t>“Message Oriented Middleware is a concept that involves the passing of data between applications using a communication channel that carries self-contained units of information (messages).” </a:t>
            </a:r>
          </a:p>
          <a:p>
            <a:endParaRPr lang="en-US" sz="3000" i="1" dirty="0"/>
          </a:p>
        </p:txBody>
      </p:sp>
      <p:sp>
        <p:nvSpPr>
          <p:cNvPr id="3" name="TextBox 2">
            <a:extLst>
              <a:ext uri="{FF2B5EF4-FFF2-40B4-BE49-F238E27FC236}">
                <a16:creationId xmlns:a16="http://schemas.microsoft.com/office/drawing/2014/main" id="{F29FB35C-B9F4-44B1-A06C-CCB479A6EEFF}"/>
              </a:ext>
            </a:extLst>
          </p:cNvPr>
          <p:cNvSpPr txBox="1"/>
          <p:nvPr/>
        </p:nvSpPr>
        <p:spPr>
          <a:xfrm>
            <a:off x="399495" y="243443"/>
            <a:ext cx="6347379" cy="584775"/>
          </a:xfrm>
          <a:prstGeom prst="rect">
            <a:avLst/>
          </a:prstGeom>
          <a:noFill/>
        </p:spPr>
        <p:txBody>
          <a:bodyPr wrap="none" rtlCol="0">
            <a:spAutoFit/>
          </a:bodyPr>
          <a:lstStyle/>
          <a:p>
            <a:r>
              <a:rPr lang="en-US" sz="3200" dirty="0">
                <a:latin typeface="Consolas" panose="020B0609020204030204" pitchFamily="49" charset="0"/>
              </a:rPr>
              <a:t>Message Oriented Middleware</a:t>
            </a:r>
          </a:p>
        </p:txBody>
      </p:sp>
      <p:sp>
        <p:nvSpPr>
          <p:cNvPr id="5" name="TextBox 4">
            <a:extLst>
              <a:ext uri="{FF2B5EF4-FFF2-40B4-BE49-F238E27FC236}">
                <a16:creationId xmlns:a16="http://schemas.microsoft.com/office/drawing/2014/main" id="{0211C83C-9852-4858-A275-DC791CFD3574}"/>
              </a:ext>
            </a:extLst>
          </p:cNvPr>
          <p:cNvSpPr txBox="1"/>
          <p:nvPr/>
        </p:nvSpPr>
        <p:spPr>
          <a:xfrm>
            <a:off x="5007006" y="5326602"/>
            <a:ext cx="564578" cy="369332"/>
          </a:xfrm>
          <a:prstGeom prst="rect">
            <a:avLst/>
          </a:prstGeom>
          <a:noFill/>
        </p:spPr>
        <p:txBody>
          <a:bodyPr wrap="none" rtlCol="0">
            <a:spAutoFit/>
          </a:bodyPr>
          <a:lstStyle/>
          <a:p>
            <a:r>
              <a:rPr lang="en-US" dirty="0">
                <a:latin typeface="Consolas" panose="020B0609020204030204" pitchFamily="49" charset="0"/>
              </a:rPr>
              <a:t>MOM</a:t>
            </a:r>
          </a:p>
        </p:txBody>
      </p:sp>
      <p:sp>
        <p:nvSpPr>
          <p:cNvPr id="8" name="TextBox 7">
            <a:extLst>
              <a:ext uri="{FF2B5EF4-FFF2-40B4-BE49-F238E27FC236}">
                <a16:creationId xmlns:a16="http://schemas.microsoft.com/office/drawing/2014/main" id="{89FCDCF2-F13D-414B-A931-4A6E1825A3B6}"/>
              </a:ext>
            </a:extLst>
          </p:cNvPr>
          <p:cNvSpPr txBox="1"/>
          <p:nvPr/>
        </p:nvSpPr>
        <p:spPr>
          <a:xfrm>
            <a:off x="1340528" y="5171242"/>
            <a:ext cx="1830950" cy="369332"/>
          </a:xfrm>
          <a:prstGeom prst="rect">
            <a:avLst/>
          </a:prstGeom>
          <a:noFill/>
        </p:spPr>
        <p:txBody>
          <a:bodyPr wrap="none" rtlCol="0">
            <a:spAutoFit/>
          </a:bodyPr>
          <a:lstStyle/>
          <a:p>
            <a:r>
              <a:rPr lang="en-US" dirty="0">
                <a:latin typeface="Consolas" panose="020B0609020204030204" pitchFamily="49" charset="0"/>
              </a:rPr>
              <a:t>Application 1</a:t>
            </a:r>
          </a:p>
        </p:txBody>
      </p:sp>
      <p:sp>
        <p:nvSpPr>
          <p:cNvPr id="9" name="TextBox 8">
            <a:extLst>
              <a:ext uri="{FF2B5EF4-FFF2-40B4-BE49-F238E27FC236}">
                <a16:creationId xmlns:a16="http://schemas.microsoft.com/office/drawing/2014/main" id="{261868F2-8044-4C01-BE86-C19F112D9369}"/>
              </a:ext>
            </a:extLst>
          </p:cNvPr>
          <p:cNvSpPr txBox="1"/>
          <p:nvPr/>
        </p:nvSpPr>
        <p:spPr>
          <a:xfrm>
            <a:off x="8041175" y="5009679"/>
            <a:ext cx="1830950" cy="369332"/>
          </a:xfrm>
          <a:prstGeom prst="rect">
            <a:avLst/>
          </a:prstGeom>
          <a:noFill/>
        </p:spPr>
        <p:txBody>
          <a:bodyPr wrap="none" rtlCol="0">
            <a:spAutoFit/>
          </a:bodyPr>
          <a:lstStyle/>
          <a:p>
            <a:r>
              <a:rPr lang="en-US" dirty="0">
                <a:latin typeface="Consolas" panose="020B0609020204030204" pitchFamily="49" charset="0"/>
              </a:rPr>
              <a:t>Application 2</a:t>
            </a:r>
          </a:p>
        </p:txBody>
      </p:sp>
      <p:cxnSp>
        <p:nvCxnSpPr>
          <p:cNvPr id="11" name="Straight Arrow Connector 10">
            <a:extLst>
              <a:ext uri="{FF2B5EF4-FFF2-40B4-BE49-F238E27FC236}">
                <a16:creationId xmlns:a16="http://schemas.microsoft.com/office/drawing/2014/main" id="{466157A7-2C50-4AEC-8EF9-718CB9F7816E}"/>
              </a:ext>
            </a:extLst>
          </p:cNvPr>
          <p:cNvCxnSpPr>
            <a:cxnSpLocks/>
            <a:endCxn id="40" idx="1"/>
          </p:cNvCxnSpPr>
          <p:nvPr/>
        </p:nvCxnSpPr>
        <p:spPr bwMode="auto">
          <a:xfrm flipV="1">
            <a:off x="2530136" y="4560894"/>
            <a:ext cx="1949099" cy="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0CFEBBBC-9AEF-45B2-934A-F174FD2EC9BE}"/>
              </a:ext>
            </a:extLst>
          </p:cNvPr>
          <p:cNvCxnSpPr>
            <a:cxnSpLocks/>
            <a:stCxn id="40" idx="3"/>
          </p:cNvCxnSpPr>
          <p:nvPr/>
        </p:nvCxnSpPr>
        <p:spPr bwMode="auto">
          <a:xfrm>
            <a:off x="6622920" y="4560894"/>
            <a:ext cx="1679182" cy="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9">
            <a:extLst>
              <a:ext uri="{FF2B5EF4-FFF2-40B4-BE49-F238E27FC236}">
                <a16:creationId xmlns:a16="http://schemas.microsoft.com/office/drawing/2014/main" id="{3852FD55-E679-46AA-9859-F3C843880ACD}"/>
              </a:ext>
            </a:extLst>
          </p:cNvPr>
          <p:cNvGrpSpPr/>
          <p:nvPr/>
        </p:nvGrpSpPr>
        <p:grpSpPr>
          <a:xfrm>
            <a:off x="1499218" y="4266401"/>
            <a:ext cx="1186248" cy="698096"/>
            <a:chOff x="1499218" y="4266401"/>
            <a:chExt cx="1186248" cy="698096"/>
          </a:xfrm>
        </p:grpSpPr>
        <p:grpSp>
          <p:nvGrpSpPr>
            <p:cNvPr id="12" name="Group 11">
              <a:extLst>
                <a:ext uri="{FF2B5EF4-FFF2-40B4-BE49-F238E27FC236}">
                  <a16:creationId xmlns:a16="http://schemas.microsoft.com/office/drawing/2014/main" id="{EB463BEA-185A-45CC-AFA0-85F61785BDEF}"/>
                </a:ext>
              </a:extLst>
            </p:cNvPr>
            <p:cNvGrpSpPr/>
            <p:nvPr/>
          </p:nvGrpSpPr>
          <p:grpSpPr>
            <a:xfrm>
              <a:off x="1499218" y="4316427"/>
              <a:ext cx="730184" cy="648070"/>
              <a:chOff x="2753958" y="1226372"/>
              <a:chExt cx="4216997" cy="3065926"/>
            </a:xfrm>
          </p:grpSpPr>
          <p:sp>
            <p:nvSpPr>
              <p:cNvPr id="14" name="Rounded Rectangle 3">
                <a:extLst>
                  <a:ext uri="{FF2B5EF4-FFF2-40B4-BE49-F238E27FC236}">
                    <a16:creationId xmlns:a16="http://schemas.microsoft.com/office/drawing/2014/main" id="{1F64869F-A3BE-4B9E-91CD-40A2F2E1108F}"/>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15" name="Rounded Rectangle 4">
                <a:extLst>
                  <a:ext uri="{FF2B5EF4-FFF2-40B4-BE49-F238E27FC236}">
                    <a16:creationId xmlns:a16="http://schemas.microsoft.com/office/drawing/2014/main" id="{0FC1D738-95D3-4F12-896B-3502C1F598AC}"/>
                  </a:ext>
                </a:extLst>
              </p:cNvPr>
              <p:cNvSpPr/>
              <p:nvPr/>
            </p:nvSpPr>
            <p:spPr>
              <a:xfrm>
                <a:off x="3060550" y="1463040"/>
                <a:ext cx="3603812" cy="183955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API</a:t>
                </a:r>
              </a:p>
            </p:txBody>
          </p:sp>
          <p:sp>
            <p:nvSpPr>
              <p:cNvPr id="16" name="Rectangle 15">
                <a:extLst>
                  <a:ext uri="{FF2B5EF4-FFF2-40B4-BE49-F238E27FC236}">
                    <a16:creationId xmlns:a16="http://schemas.microsoft.com/office/drawing/2014/main" id="{3969E743-319A-4921-AF87-46E30AE34B46}"/>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17" name="Rectangle 16">
                <a:extLst>
                  <a:ext uri="{FF2B5EF4-FFF2-40B4-BE49-F238E27FC236}">
                    <a16:creationId xmlns:a16="http://schemas.microsoft.com/office/drawing/2014/main" id="{08CE2463-D25F-4343-BD60-D456907C6C47}"/>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grpSp>
        <p:grpSp>
          <p:nvGrpSpPr>
            <p:cNvPr id="18" name="Group 17">
              <a:extLst>
                <a:ext uri="{FF2B5EF4-FFF2-40B4-BE49-F238E27FC236}">
                  <a16:creationId xmlns:a16="http://schemas.microsoft.com/office/drawing/2014/main" id="{465EFF8F-D0DE-4A02-9120-54392A844FAE}"/>
                </a:ext>
              </a:extLst>
            </p:cNvPr>
            <p:cNvGrpSpPr/>
            <p:nvPr/>
          </p:nvGrpSpPr>
          <p:grpSpPr>
            <a:xfrm>
              <a:off x="2396414" y="4266401"/>
              <a:ext cx="289052" cy="698096"/>
              <a:chOff x="7896113" y="1226372"/>
              <a:chExt cx="1376979" cy="3302596"/>
            </a:xfrm>
          </p:grpSpPr>
          <p:sp>
            <p:nvSpPr>
              <p:cNvPr id="19" name="Rectangle 18">
                <a:extLst>
                  <a:ext uri="{FF2B5EF4-FFF2-40B4-BE49-F238E27FC236}">
                    <a16:creationId xmlns:a16="http://schemas.microsoft.com/office/drawing/2014/main" id="{14EC8BEF-929B-48DB-9A0C-1E54D8B4A437}"/>
                  </a:ext>
                </a:extLst>
              </p:cNvPr>
              <p:cNvSpPr/>
              <p:nvPr/>
            </p:nvSpPr>
            <p:spPr>
              <a:xfrm>
                <a:off x="7896113" y="1226372"/>
                <a:ext cx="1376979" cy="3302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0" name="Rectangle 19">
                <a:extLst>
                  <a:ext uri="{FF2B5EF4-FFF2-40B4-BE49-F238E27FC236}">
                    <a16:creationId xmlns:a16="http://schemas.microsoft.com/office/drawing/2014/main" id="{A098DB44-E094-4E40-8519-A0C4FB4FFAE7}"/>
                  </a:ext>
                </a:extLst>
              </p:cNvPr>
              <p:cNvSpPr/>
              <p:nvPr/>
            </p:nvSpPr>
            <p:spPr>
              <a:xfrm>
                <a:off x="8030579" y="1471108"/>
                <a:ext cx="1108039" cy="2796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1" name="Rectangle 20">
                <a:extLst>
                  <a:ext uri="{FF2B5EF4-FFF2-40B4-BE49-F238E27FC236}">
                    <a16:creationId xmlns:a16="http://schemas.microsoft.com/office/drawing/2014/main" id="{C9A168ED-B9D0-4BF7-970D-C77E327C5179}"/>
                  </a:ext>
                </a:extLst>
              </p:cNvPr>
              <p:cNvSpPr/>
              <p:nvPr/>
            </p:nvSpPr>
            <p:spPr>
              <a:xfrm>
                <a:off x="8030579" y="1847626"/>
                <a:ext cx="1108039" cy="2796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22" name="Rectangle 21">
                <a:extLst>
                  <a:ext uri="{FF2B5EF4-FFF2-40B4-BE49-F238E27FC236}">
                    <a16:creationId xmlns:a16="http://schemas.microsoft.com/office/drawing/2014/main" id="{90481985-7BBD-493B-BB02-7B2D178343D5}"/>
                  </a:ext>
                </a:extLst>
              </p:cNvPr>
              <p:cNvSpPr/>
              <p:nvPr/>
            </p:nvSpPr>
            <p:spPr>
              <a:xfrm>
                <a:off x="8030582" y="2883049"/>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3" name="Rectangle 22">
                <a:extLst>
                  <a:ext uri="{FF2B5EF4-FFF2-40B4-BE49-F238E27FC236}">
                    <a16:creationId xmlns:a16="http://schemas.microsoft.com/office/drawing/2014/main" id="{3F143EB0-CF85-44C6-A00E-983F572995F5}"/>
                  </a:ext>
                </a:extLst>
              </p:cNvPr>
              <p:cNvSpPr/>
              <p:nvPr/>
            </p:nvSpPr>
            <p:spPr>
              <a:xfrm>
                <a:off x="8030581" y="3068618"/>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4" name="Rectangle 23">
                <a:extLst>
                  <a:ext uri="{FF2B5EF4-FFF2-40B4-BE49-F238E27FC236}">
                    <a16:creationId xmlns:a16="http://schemas.microsoft.com/office/drawing/2014/main" id="{E7D4E12F-8354-4B7C-873D-3803249B2F6E}"/>
                  </a:ext>
                </a:extLst>
              </p:cNvPr>
              <p:cNvSpPr/>
              <p:nvPr/>
            </p:nvSpPr>
            <p:spPr>
              <a:xfrm>
                <a:off x="8030580" y="3254187"/>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5" name="Doughnut 14">
                <a:extLst>
                  <a:ext uri="{FF2B5EF4-FFF2-40B4-BE49-F238E27FC236}">
                    <a16:creationId xmlns:a16="http://schemas.microsoft.com/office/drawing/2014/main" id="{443039C7-D6BE-4F29-88A7-ECF190ADBF33}"/>
                  </a:ext>
                </a:extLst>
              </p:cNvPr>
              <p:cNvSpPr/>
              <p:nvPr/>
            </p:nvSpPr>
            <p:spPr>
              <a:xfrm>
                <a:off x="8288763" y="3775932"/>
                <a:ext cx="591670" cy="559400"/>
              </a:xfrm>
              <a:prstGeom prst="don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endParaRPr>
              </a:p>
            </p:txBody>
          </p:sp>
        </p:grpSp>
      </p:grpSp>
      <p:grpSp>
        <p:nvGrpSpPr>
          <p:cNvPr id="26" name="Group 25">
            <a:extLst>
              <a:ext uri="{FF2B5EF4-FFF2-40B4-BE49-F238E27FC236}">
                <a16:creationId xmlns:a16="http://schemas.microsoft.com/office/drawing/2014/main" id="{FA8162B6-5584-4A9E-9396-3837BD1A5046}"/>
              </a:ext>
            </a:extLst>
          </p:cNvPr>
          <p:cNvGrpSpPr/>
          <p:nvPr/>
        </p:nvGrpSpPr>
        <p:grpSpPr>
          <a:xfrm>
            <a:off x="8302102" y="4208175"/>
            <a:ext cx="1186248" cy="698096"/>
            <a:chOff x="1499218" y="4266401"/>
            <a:chExt cx="1186248" cy="698096"/>
          </a:xfrm>
        </p:grpSpPr>
        <p:grpSp>
          <p:nvGrpSpPr>
            <p:cNvPr id="27" name="Group 26">
              <a:extLst>
                <a:ext uri="{FF2B5EF4-FFF2-40B4-BE49-F238E27FC236}">
                  <a16:creationId xmlns:a16="http://schemas.microsoft.com/office/drawing/2014/main" id="{55B3478B-E826-40BE-A5C8-DDABBBE8B123}"/>
                </a:ext>
              </a:extLst>
            </p:cNvPr>
            <p:cNvGrpSpPr/>
            <p:nvPr/>
          </p:nvGrpSpPr>
          <p:grpSpPr>
            <a:xfrm>
              <a:off x="1499218" y="4316427"/>
              <a:ext cx="730184" cy="648070"/>
              <a:chOff x="2753958" y="1226372"/>
              <a:chExt cx="4216997" cy="3065926"/>
            </a:xfrm>
          </p:grpSpPr>
          <p:sp>
            <p:nvSpPr>
              <p:cNvPr id="36" name="Rounded Rectangle 3">
                <a:extLst>
                  <a:ext uri="{FF2B5EF4-FFF2-40B4-BE49-F238E27FC236}">
                    <a16:creationId xmlns:a16="http://schemas.microsoft.com/office/drawing/2014/main" id="{92C4072D-7DF6-4873-AC88-11283DA3D6E9}"/>
                  </a:ext>
                </a:extLst>
              </p:cNvPr>
              <p:cNvSpPr/>
              <p:nvPr/>
            </p:nvSpPr>
            <p:spPr>
              <a:xfrm>
                <a:off x="2753958" y="1226372"/>
                <a:ext cx="4216997" cy="2312894"/>
              </a:xfrm>
              <a:prstGeom prst="roundRect">
                <a:avLst>
                  <a:gd name="adj" fmla="val 1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Rounded Rectangle 4">
                <a:extLst>
                  <a:ext uri="{FF2B5EF4-FFF2-40B4-BE49-F238E27FC236}">
                    <a16:creationId xmlns:a16="http://schemas.microsoft.com/office/drawing/2014/main" id="{3A858C20-3AB4-44B2-8586-37A84BAE589D}"/>
                  </a:ext>
                </a:extLst>
              </p:cNvPr>
              <p:cNvSpPr/>
              <p:nvPr/>
            </p:nvSpPr>
            <p:spPr>
              <a:xfrm>
                <a:off x="3060550" y="1463040"/>
                <a:ext cx="3603812" cy="183955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API</a:t>
                </a:r>
              </a:p>
            </p:txBody>
          </p:sp>
          <p:sp>
            <p:nvSpPr>
              <p:cNvPr id="38" name="Rectangle 37">
                <a:extLst>
                  <a:ext uri="{FF2B5EF4-FFF2-40B4-BE49-F238E27FC236}">
                    <a16:creationId xmlns:a16="http://schemas.microsoft.com/office/drawing/2014/main" id="{FAAC1C4D-2AE9-437A-9234-9137EA87AD04}"/>
                  </a:ext>
                </a:extLst>
              </p:cNvPr>
              <p:cNvSpPr/>
              <p:nvPr/>
            </p:nvSpPr>
            <p:spPr>
              <a:xfrm>
                <a:off x="4366211" y="3539260"/>
                <a:ext cx="1111903" cy="55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9" name="Rectangle 38">
                <a:extLst>
                  <a:ext uri="{FF2B5EF4-FFF2-40B4-BE49-F238E27FC236}">
                    <a16:creationId xmlns:a16="http://schemas.microsoft.com/office/drawing/2014/main" id="{6AC72757-53F0-4DE7-9C92-F30B9E938F04}"/>
                  </a:ext>
                </a:extLst>
              </p:cNvPr>
              <p:cNvSpPr/>
              <p:nvPr/>
            </p:nvSpPr>
            <p:spPr>
              <a:xfrm>
                <a:off x="3475738" y="4055634"/>
                <a:ext cx="2850581" cy="236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grpSp>
        <p:grpSp>
          <p:nvGrpSpPr>
            <p:cNvPr id="28" name="Group 27">
              <a:extLst>
                <a:ext uri="{FF2B5EF4-FFF2-40B4-BE49-F238E27FC236}">
                  <a16:creationId xmlns:a16="http://schemas.microsoft.com/office/drawing/2014/main" id="{FFC5BC80-6A44-4495-9B92-FB2641456E7D}"/>
                </a:ext>
              </a:extLst>
            </p:cNvPr>
            <p:cNvGrpSpPr/>
            <p:nvPr/>
          </p:nvGrpSpPr>
          <p:grpSpPr>
            <a:xfrm>
              <a:off x="2396414" y="4266401"/>
              <a:ext cx="289052" cy="698096"/>
              <a:chOff x="7896113" y="1226372"/>
              <a:chExt cx="1376979" cy="3302596"/>
            </a:xfrm>
          </p:grpSpPr>
          <p:sp>
            <p:nvSpPr>
              <p:cNvPr id="29" name="Rectangle 28">
                <a:extLst>
                  <a:ext uri="{FF2B5EF4-FFF2-40B4-BE49-F238E27FC236}">
                    <a16:creationId xmlns:a16="http://schemas.microsoft.com/office/drawing/2014/main" id="{B0CBB71B-7F53-4A71-A8E8-23999700B35E}"/>
                  </a:ext>
                </a:extLst>
              </p:cNvPr>
              <p:cNvSpPr/>
              <p:nvPr/>
            </p:nvSpPr>
            <p:spPr>
              <a:xfrm>
                <a:off x="7896113" y="1226372"/>
                <a:ext cx="1376979" cy="3302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30" name="Rectangle 29">
                <a:extLst>
                  <a:ext uri="{FF2B5EF4-FFF2-40B4-BE49-F238E27FC236}">
                    <a16:creationId xmlns:a16="http://schemas.microsoft.com/office/drawing/2014/main" id="{4C76C588-EE62-4D7F-A6A9-1B4C4BD3CB1D}"/>
                  </a:ext>
                </a:extLst>
              </p:cNvPr>
              <p:cNvSpPr/>
              <p:nvPr/>
            </p:nvSpPr>
            <p:spPr>
              <a:xfrm>
                <a:off x="8030579" y="1471108"/>
                <a:ext cx="1108039" cy="2796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31" name="Rectangle 30">
                <a:extLst>
                  <a:ext uri="{FF2B5EF4-FFF2-40B4-BE49-F238E27FC236}">
                    <a16:creationId xmlns:a16="http://schemas.microsoft.com/office/drawing/2014/main" id="{974151AB-9984-4F35-B49A-1F5A71635612}"/>
                  </a:ext>
                </a:extLst>
              </p:cNvPr>
              <p:cNvSpPr/>
              <p:nvPr/>
            </p:nvSpPr>
            <p:spPr>
              <a:xfrm>
                <a:off x="8030579" y="1847626"/>
                <a:ext cx="1108039" cy="27969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32" name="Rectangle 31">
                <a:extLst>
                  <a:ext uri="{FF2B5EF4-FFF2-40B4-BE49-F238E27FC236}">
                    <a16:creationId xmlns:a16="http://schemas.microsoft.com/office/drawing/2014/main" id="{4153CF47-3AD8-4CE9-B2C3-FCC619CEF4AE}"/>
                  </a:ext>
                </a:extLst>
              </p:cNvPr>
              <p:cNvSpPr/>
              <p:nvPr/>
            </p:nvSpPr>
            <p:spPr>
              <a:xfrm>
                <a:off x="8030582" y="2883049"/>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3" name="Rectangle 32">
                <a:extLst>
                  <a:ext uri="{FF2B5EF4-FFF2-40B4-BE49-F238E27FC236}">
                    <a16:creationId xmlns:a16="http://schemas.microsoft.com/office/drawing/2014/main" id="{AE5416CC-ED69-43B2-A1BA-F7F1015FE303}"/>
                  </a:ext>
                </a:extLst>
              </p:cNvPr>
              <p:cNvSpPr/>
              <p:nvPr/>
            </p:nvSpPr>
            <p:spPr>
              <a:xfrm>
                <a:off x="8030581" y="3068618"/>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4" name="Rectangle 33">
                <a:extLst>
                  <a:ext uri="{FF2B5EF4-FFF2-40B4-BE49-F238E27FC236}">
                    <a16:creationId xmlns:a16="http://schemas.microsoft.com/office/drawing/2014/main" id="{864A5DA5-BDE1-45EE-8D7C-51468BF1EC18}"/>
                  </a:ext>
                </a:extLst>
              </p:cNvPr>
              <p:cNvSpPr/>
              <p:nvPr/>
            </p:nvSpPr>
            <p:spPr>
              <a:xfrm>
                <a:off x="8030580" y="3254187"/>
                <a:ext cx="1108039" cy="1344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5" name="Doughnut 14">
                <a:extLst>
                  <a:ext uri="{FF2B5EF4-FFF2-40B4-BE49-F238E27FC236}">
                    <a16:creationId xmlns:a16="http://schemas.microsoft.com/office/drawing/2014/main" id="{590C4BD6-BBCA-4481-BE15-AA68BF33870B}"/>
                  </a:ext>
                </a:extLst>
              </p:cNvPr>
              <p:cNvSpPr/>
              <p:nvPr/>
            </p:nvSpPr>
            <p:spPr>
              <a:xfrm>
                <a:off x="8288763" y="3775932"/>
                <a:ext cx="591670" cy="559400"/>
              </a:xfrm>
              <a:prstGeom prst="don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endParaRPr>
              </a:p>
            </p:txBody>
          </p:sp>
        </p:grpSp>
      </p:grpSp>
      <p:sp>
        <p:nvSpPr>
          <p:cNvPr id="40" name="Rectangle: Rounded Corners 39">
            <a:extLst>
              <a:ext uri="{FF2B5EF4-FFF2-40B4-BE49-F238E27FC236}">
                <a16:creationId xmlns:a16="http://schemas.microsoft.com/office/drawing/2014/main" id="{D191F96F-4EA3-486E-A0E1-CEAC716FEEE3}"/>
              </a:ext>
            </a:extLst>
          </p:cNvPr>
          <p:cNvSpPr/>
          <p:nvPr/>
        </p:nvSpPr>
        <p:spPr bwMode="auto">
          <a:xfrm>
            <a:off x="4479235" y="3428991"/>
            <a:ext cx="2143685" cy="2263805"/>
          </a:xfrm>
          <a:prstGeom prst="roundRect">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Consolas" panose="020B0609020204030204" pitchFamily="49" charset="0"/>
            </a:endParaRPr>
          </a:p>
        </p:txBody>
      </p:sp>
      <p:sp>
        <p:nvSpPr>
          <p:cNvPr id="42" name="Flowchart: Card 41">
            <a:extLst>
              <a:ext uri="{FF2B5EF4-FFF2-40B4-BE49-F238E27FC236}">
                <a16:creationId xmlns:a16="http://schemas.microsoft.com/office/drawing/2014/main" id="{3F7A115A-E263-4B58-8179-FABE2FA236CE}"/>
              </a:ext>
            </a:extLst>
          </p:cNvPr>
          <p:cNvSpPr/>
          <p:nvPr/>
        </p:nvSpPr>
        <p:spPr bwMode="auto">
          <a:xfrm>
            <a:off x="3148544" y="4121801"/>
            <a:ext cx="696570" cy="683513"/>
          </a:xfrm>
          <a:prstGeom prst="flowChartPunchedCar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effectLst/>
                <a:latin typeface="Consolas" panose="020B0609020204030204" pitchFamily="49" charset="0"/>
              </a:rPr>
              <a:t>Msg1</a:t>
            </a:r>
          </a:p>
        </p:txBody>
      </p:sp>
      <p:sp>
        <p:nvSpPr>
          <p:cNvPr id="43" name="Flowchart: Card 42">
            <a:extLst>
              <a:ext uri="{FF2B5EF4-FFF2-40B4-BE49-F238E27FC236}">
                <a16:creationId xmlns:a16="http://schemas.microsoft.com/office/drawing/2014/main" id="{BBF995AE-ADD1-487E-B457-3680A76F03D5}"/>
              </a:ext>
            </a:extLst>
          </p:cNvPr>
          <p:cNvSpPr/>
          <p:nvPr/>
        </p:nvSpPr>
        <p:spPr bwMode="auto">
          <a:xfrm>
            <a:off x="7185080" y="4155813"/>
            <a:ext cx="696570" cy="648071"/>
          </a:xfrm>
          <a:prstGeom prst="flowChartPunchedCar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effectLst/>
                <a:latin typeface="Consolas" panose="020B0609020204030204" pitchFamily="49" charset="0"/>
              </a:rPr>
              <a:t>Msg1</a:t>
            </a:r>
          </a:p>
        </p:txBody>
      </p:sp>
      <p:sp>
        <p:nvSpPr>
          <p:cNvPr id="47" name="Cylinder 46">
            <a:extLst>
              <a:ext uri="{FF2B5EF4-FFF2-40B4-BE49-F238E27FC236}">
                <a16:creationId xmlns:a16="http://schemas.microsoft.com/office/drawing/2014/main" id="{BC715E13-5419-4870-8F62-7FD24CB14FC5}"/>
              </a:ext>
            </a:extLst>
          </p:cNvPr>
          <p:cNvSpPr/>
          <p:nvPr/>
        </p:nvSpPr>
        <p:spPr bwMode="auto">
          <a:xfrm>
            <a:off x="4899687" y="4200497"/>
            <a:ext cx="1306880" cy="925609"/>
          </a:xfrm>
          <a:prstGeom prst="can">
            <a:avLst/>
          </a:prstGeom>
          <a:solidFill>
            <a:srgbClr val="EFA01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effectLst/>
                <a:latin typeface="Consolas" panose="020B0609020204030204" pitchFamily="49" charset="0"/>
              </a:rPr>
              <a:t>Destination</a:t>
            </a:r>
          </a:p>
        </p:txBody>
      </p:sp>
      <p:sp>
        <p:nvSpPr>
          <p:cNvPr id="48" name="TextBox 47">
            <a:extLst>
              <a:ext uri="{FF2B5EF4-FFF2-40B4-BE49-F238E27FC236}">
                <a16:creationId xmlns:a16="http://schemas.microsoft.com/office/drawing/2014/main" id="{C31DB8E3-DAE4-47E1-9A3B-04CE37D971C3}"/>
              </a:ext>
            </a:extLst>
          </p:cNvPr>
          <p:cNvSpPr txBox="1"/>
          <p:nvPr/>
        </p:nvSpPr>
        <p:spPr>
          <a:xfrm>
            <a:off x="5174211" y="5699216"/>
            <a:ext cx="564578" cy="369332"/>
          </a:xfrm>
          <a:prstGeom prst="rect">
            <a:avLst/>
          </a:prstGeom>
          <a:noFill/>
        </p:spPr>
        <p:txBody>
          <a:bodyPr wrap="none" rtlCol="0">
            <a:spAutoFit/>
          </a:bodyPr>
          <a:lstStyle/>
          <a:p>
            <a:r>
              <a:rPr lang="en-IN" dirty="0">
                <a:latin typeface="Consolas" panose="020B0609020204030204" pitchFamily="49" charset="0"/>
              </a:rPr>
              <a:t>MOM</a:t>
            </a:r>
          </a:p>
        </p:txBody>
      </p:sp>
    </p:spTree>
    <p:extLst>
      <p:ext uri="{BB962C8B-B14F-4D97-AF65-F5344CB8AC3E}">
        <p14:creationId xmlns:p14="http://schemas.microsoft.com/office/powerpoint/2010/main" val="345789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613C5C-A907-4E69-AFDE-0F2197F8FE37}"/>
              </a:ext>
            </a:extLst>
          </p:cNvPr>
          <p:cNvSpPr>
            <a:spLocks noGrp="1"/>
          </p:cNvSpPr>
          <p:nvPr>
            <p:ph idx="1"/>
          </p:nvPr>
        </p:nvSpPr>
        <p:spPr>
          <a:xfrm>
            <a:off x="223938" y="1296140"/>
            <a:ext cx="11744125" cy="3872208"/>
          </a:xfrm>
        </p:spPr>
        <p:txBody>
          <a:bodyPr/>
          <a:lstStyle/>
          <a:p>
            <a:pPr algn="l" fontAlgn="base"/>
            <a:r>
              <a:rPr lang="en-US" b="0" i="0" dirty="0">
                <a:solidFill>
                  <a:srgbClr val="333333"/>
                </a:solidFill>
                <a:effectLst/>
              </a:rPr>
              <a:t>In a MOM-based communication environment, messages are usually sent and received asynchronously.</a:t>
            </a:r>
          </a:p>
          <a:p>
            <a:pPr algn="l" fontAlgn="base"/>
            <a:r>
              <a:rPr lang="en-US" b="0" i="0" dirty="0">
                <a:solidFill>
                  <a:srgbClr val="333333"/>
                </a:solidFill>
                <a:effectLst/>
              </a:rPr>
              <a:t>Using message-based communications, applications are abstractly decoupled</a:t>
            </a:r>
          </a:p>
          <a:p>
            <a:pPr lvl="1"/>
            <a:r>
              <a:rPr lang="en-US" sz="2200" b="0" i="0" dirty="0">
                <a:solidFill>
                  <a:srgbClr val="333333"/>
                </a:solidFill>
                <a:effectLst/>
              </a:rPr>
              <a:t>senders and receivers are never aware of each other. </a:t>
            </a:r>
          </a:p>
          <a:p>
            <a:pPr lvl="1"/>
            <a:r>
              <a:rPr lang="en-US" sz="2200" b="0" i="0" dirty="0">
                <a:solidFill>
                  <a:srgbClr val="333333"/>
                </a:solidFill>
                <a:effectLst/>
              </a:rPr>
              <a:t>they send and receive messages to and from the messaging system</a:t>
            </a:r>
          </a:p>
          <a:p>
            <a:pPr lvl="1"/>
            <a:r>
              <a:rPr lang="en-US" sz="2200" b="0" i="0" dirty="0">
                <a:solidFill>
                  <a:srgbClr val="333333"/>
                </a:solidFill>
                <a:effectLst/>
              </a:rPr>
              <a:t>It is the responsibility of the messaging system (MOM) to get the messages to their intended destinations.</a:t>
            </a:r>
          </a:p>
          <a:p>
            <a:endParaRPr lang="en-US" dirty="0"/>
          </a:p>
        </p:txBody>
      </p:sp>
      <p:sp>
        <p:nvSpPr>
          <p:cNvPr id="3" name="TextBox 2">
            <a:extLst>
              <a:ext uri="{FF2B5EF4-FFF2-40B4-BE49-F238E27FC236}">
                <a16:creationId xmlns:a16="http://schemas.microsoft.com/office/drawing/2014/main" id="{5D5E5E7C-452A-438A-A3A6-5B50356D0021}"/>
              </a:ext>
            </a:extLst>
          </p:cNvPr>
          <p:cNvSpPr txBox="1"/>
          <p:nvPr/>
        </p:nvSpPr>
        <p:spPr>
          <a:xfrm>
            <a:off x="399495" y="243443"/>
            <a:ext cx="10215425" cy="584775"/>
          </a:xfrm>
          <a:prstGeom prst="rect">
            <a:avLst/>
          </a:prstGeom>
          <a:noFill/>
        </p:spPr>
        <p:txBody>
          <a:bodyPr wrap="none" rtlCol="0">
            <a:spAutoFit/>
          </a:bodyPr>
          <a:lstStyle/>
          <a:p>
            <a:r>
              <a:rPr lang="en-US" sz="3200" dirty="0">
                <a:latin typeface="Consolas" panose="020B0609020204030204" pitchFamily="49" charset="0"/>
              </a:rPr>
              <a:t>Communication in Message Oriented Middleware</a:t>
            </a:r>
          </a:p>
        </p:txBody>
      </p:sp>
    </p:spTree>
    <p:extLst>
      <p:ext uri="{BB962C8B-B14F-4D97-AF65-F5344CB8AC3E}">
        <p14:creationId xmlns:p14="http://schemas.microsoft.com/office/powerpoint/2010/main" val="13893763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oodone2.potx" id="{F68FAB02-69FD-422E-A03C-7BF06C14698F}" vid="{E0979AF5-DD48-40FD-A517-08917485A615}"/>
    </a:ext>
  </a:extLst>
</a:theme>
</file>

<file path=docProps/app.xml><?xml version="1.0" encoding="utf-8"?>
<Properties xmlns="http://schemas.openxmlformats.org/officeDocument/2006/extended-properties" xmlns:vt="http://schemas.openxmlformats.org/officeDocument/2006/docPropsVTypes">
  <Template>goodone2</Template>
  <TotalTime>2359</TotalTime>
  <Words>1775</Words>
  <Application>Microsoft Macintosh PowerPoint</Application>
  <PresentationFormat>Widescreen</PresentationFormat>
  <Paragraphs>467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Consolas</vt:lpstr>
      <vt:lpstr>Times New Roman</vt:lpstr>
      <vt:lpstr>Verdana</vt:lpstr>
      <vt:lpstr>Wingdings</vt:lpstr>
      <vt:lpstr>Profile</vt:lpstr>
      <vt:lpstr>Kafka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Banerjee</dc:creator>
  <cp:lastModifiedBy>Microsoft Office User</cp:lastModifiedBy>
  <cp:revision>137</cp:revision>
  <dcterms:created xsi:type="dcterms:W3CDTF">2021-05-19T05:12:53Z</dcterms:created>
  <dcterms:modified xsi:type="dcterms:W3CDTF">2021-06-07T14:12:52Z</dcterms:modified>
</cp:coreProperties>
</file>