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8" r:id="rId25"/>
    <p:sldId id="309" r:id="rId26"/>
    <p:sldId id="310" r:id="rId27"/>
    <p:sldId id="311" r:id="rId28"/>
    <p:sldId id="256" r:id="rId29"/>
    <p:sldId id="281" r:id="rId30"/>
    <p:sldId id="257" r:id="rId31"/>
    <p:sldId id="258" r:id="rId32"/>
    <p:sldId id="259" r:id="rId33"/>
    <p:sldId id="260" r:id="rId34"/>
    <p:sldId id="261" r:id="rId35"/>
    <p:sldId id="319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321" r:id="rId47"/>
    <p:sldId id="274" r:id="rId48"/>
    <p:sldId id="275" r:id="rId49"/>
    <p:sldId id="276" r:id="rId50"/>
    <p:sldId id="277" r:id="rId51"/>
    <p:sldId id="320" r:id="rId52"/>
    <p:sldId id="278" r:id="rId53"/>
    <p:sldId id="279" r:id="rId54"/>
    <p:sldId id="280" r:id="rId55"/>
    <p:sldId id="312" r:id="rId56"/>
    <p:sldId id="313" r:id="rId57"/>
    <p:sldId id="314" r:id="rId58"/>
    <p:sldId id="315" r:id="rId59"/>
    <p:sldId id="316" r:id="rId60"/>
    <p:sldId id="317" r:id="rId61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0AAE80-4DF2-CD31-3746-022CFAB530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IN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6FE7E07-4263-D827-CFBD-6DFDBCB072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IN" altLang="en-US" noProof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7FACBDD-03E8-B917-31C9-481505C897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28DF7BE-C81F-DD5B-0B0A-FF52B2DB8A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E13754C-B1EB-F975-685C-4AAA1D6F44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  <p:sp>
        <p:nvSpPr>
          <p:cNvPr id="5127" name="AutoShape 7">
            <a:extLst>
              <a:ext uri="{FF2B5EF4-FFF2-40B4-BE49-F238E27FC236}">
                <a16:creationId xmlns:a16="http://schemas.microsoft.com/office/drawing/2014/main" id="{AB87480B-9E8B-ECA4-7F89-72374B9C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4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242-4123-64B8-D27F-BE1C84C1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58C3-83DC-A03C-FB9E-728FFEBE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7E92-9D67-A60A-C71D-34160D00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F581-CEE8-4565-35BA-48A6DAE4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85D6-2A2F-AE4F-3C4F-E25F2A63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27072-5D02-1824-910E-B36DF9D7F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01101" y="152400"/>
            <a:ext cx="26797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6831E-FB21-CC03-1756-A683C00B3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5652" y="152400"/>
            <a:ext cx="7842249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BD3F-4537-9437-B68B-EEF472B2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1300-C50D-CB18-761D-D4AB7706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8C65-28EE-8FC6-98EF-A618D02C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9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730B-8486-02BB-7C79-A1BDF06D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3E44-A4D4-CA99-F1A5-45913000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6E56-A14F-B9E1-94FE-9A20DD40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7C9C-1065-9302-BB48-5AB69DD2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B3309-022B-FEEB-43CF-1A68C566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0A49-7B3E-E389-7DDA-C583AEC9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7477-09C1-5CB8-97E3-D3240581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11F1-4DA2-B51C-EBCD-15A3D594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3A06-6E09-3470-6F09-44955374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DF07-9429-229A-99B4-6D5DF353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2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B01D-642B-330A-296C-F9FBC89D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B730-F54B-02C6-FBED-80367E405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1" y="1295400"/>
            <a:ext cx="523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AE58F-1ECB-78C7-3C79-44E7EB0C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295400"/>
            <a:ext cx="523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549EA-BC6F-37B3-CC1F-AD2F06D0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2D96-E8B6-7232-530D-832E1077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1593A-7706-8ADC-97B8-BC27E784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EFC7-B3C3-1F67-0485-9FEB0290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2914-EDE4-5AED-8924-78F8AFA5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4B6F3-A35D-F44A-D479-47003B303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EFFF4-16D2-604E-3E4D-B07797EE0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5FD0A-EE98-9501-43BB-23ADC2671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40A4D-8EDB-E887-AF7B-B7BF432A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0E13D-CE91-EA03-B763-BA9C1A6B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83A5-0F3E-E306-5C8A-A0EF3A56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8DF7-BE79-2D07-AF18-3EE241D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310AC-2E0D-CB7B-FD5D-8331A6B5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C8270-5279-796F-E7A6-838C68B8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8232E-FB74-EBF3-AF1B-06F8A4A4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B67EF-008A-877D-59BC-185AD1A9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9E847-313B-B013-0AC6-FA275796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F72D8-72BF-9BAE-03AF-062E150D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15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762E-430F-317B-E2F4-041DE37C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1F17-F278-1391-F2A8-87F00E0A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032B3-85A2-8E18-6893-FE2D4C0E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A668C-24D2-CC61-43C0-0BE81112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1770-BA02-CF94-59D1-64BB8ECC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ABA4-8EEB-CE07-75F6-C2C7C895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6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CEA3-1E12-26EB-7CF3-93CED60A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B1A2B-3D8C-BE3B-C500-0DFD168D1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15850-38A7-20CE-40E9-533818FE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FFAD5-D5C9-C70B-0B5D-9197BC4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5E60B-58B7-4B4C-83F4-B85E82CD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BFD-F108-162E-7965-07CED280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39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3DE9A4F-9713-44CF-62F0-505645DB4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52400"/>
            <a:ext cx="1066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80FCDF5-BA73-4BE3-9C5A-F0265C67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95400"/>
            <a:ext cx="10668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8A0E46C0-0058-3DE6-C427-8AE995FF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109664"/>
            <a:ext cx="10610851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7ABEEFB8-9DD1-FA5F-A55C-0005D75C5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324600"/>
            <a:ext cx="10566400" cy="0"/>
          </a:xfrm>
          <a:prstGeom prst="line">
            <a:avLst/>
          </a:prstGeom>
          <a:noFill/>
          <a:ln w="3175">
            <a:solidFill>
              <a:srgbClr val="EE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C18C89D-31D7-5F20-797C-ED65480368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458380F4-BEBB-45E7-A425-6BF1433C6C6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7E48251-50BB-F720-17C4-4A16B772EA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I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98BFA58-0250-CBAE-0A5A-002924DCE6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7626"/>
            <a:ext cx="2641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57FA0BC-C517-4071-BEA4-E090C4F1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0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o"/>
        <a:defRPr sz="2200" kern="1200">
          <a:solidFill>
            <a:schemeClr val="folHlink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98349F8-3190-D1CC-5015-3DAEBA2B31F4}"/>
              </a:ext>
            </a:extLst>
          </p:cNvPr>
          <p:cNvSpPr/>
          <p:nvPr/>
        </p:nvSpPr>
        <p:spPr bwMode="auto">
          <a:xfrm>
            <a:off x="731520" y="914400"/>
            <a:ext cx="10895798" cy="4521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9ED7CEC-2F43-49B9-D2C1-5DE693E49DD9}"/>
              </a:ext>
            </a:extLst>
          </p:cNvPr>
          <p:cNvSpPr/>
          <p:nvPr/>
        </p:nvSpPr>
        <p:spPr bwMode="auto">
          <a:xfrm>
            <a:off x="8524240" y="920022"/>
            <a:ext cx="1473200" cy="1148080"/>
          </a:xfrm>
          <a:prstGeom prst="hexag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Instance (A)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422E7-3987-55A9-EFCD-DB2E5D1DE4B8}"/>
              </a:ext>
            </a:extLst>
          </p:cNvPr>
          <p:cNvSpPr/>
          <p:nvPr/>
        </p:nvSpPr>
        <p:spPr bwMode="auto">
          <a:xfrm>
            <a:off x="2608446" y="4968239"/>
            <a:ext cx="4056514" cy="131627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solidFill>
                  <a:schemeClr val="bg1"/>
                </a:solidFill>
              </a:rPr>
              <a:t>Service Registry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072B8AA-A5CA-B7B4-6A94-C3B2E5368F01}"/>
              </a:ext>
            </a:extLst>
          </p:cNvPr>
          <p:cNvSpPr/>
          <p:nvPr/>
        </p:nvSpPr>
        <p:spPr bwMode="auto">
          <a:xfrm>
            <a:off x="8533130" y="2587090"/>
            <a:ext cx="1473200" cy="1148080"/>
          </a:xfrm>
          <a:prstGeom prst="hexag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Instance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(A)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AF83ABE-D202-7497-8432-8A4C29DE361F}"/>
              </a:ext>
            </a:extLst>
          </p:cNvPr>
          <p:cNvSpPr/>
          <p:nvPr/>
        </p:nvSpPr>
        <p:spPr bwMode="auto">
          <a:xfrm>
            <a:off x="8546587" y="4206433"/>
            <a:ext cx="1473200" cy="1148080"/>
          </a:xfrm>
          <a:prstGeom prst="hexag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Instance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(A)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77229E-82EA-6C62-E413-828FBDFC47CF}"/>
              </a:ext>
            </a:extLst>
          </p:cNvPr>
          <p:cNvCxnSpPr>
            <a:cxnSpLocks/>
            <a:stCxn id="47" idx="1"/>
            <a:endCxn id="8" idx="3"/>
          </p:cNvCxnSpPr>
          <p:nvPr/>
        </p:nvCxnSpPr>
        <p:spPr bwMode="auto">
          <a:xfrm rot="10800000" flipV="1">
            <a:off x="6664960" y="5237200"/>
            <a:ext cx="1940560" cy="389178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9A1C796-6496-87B6-FA9F-E5A25CB6DEFF}"/>
              </a:ext>
            </a:extLst>
          </p:cNvPr>
          <p:cNvCxnSpPr>
            <a:cxnSpLocks/>
            <a:stCxn id="46" idx="1"/>
          </p:cNvCxnSpPr>
          <p:nvPr/>
        </p:nvCxnSpPr>
        <p:spPr bwMode="auto">
          <a:xfrm rot="10800000" flipV="1">
            <a:off x="6532078" y="3725127"/>
            <a:ext cx="2039620" cy="154022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137A2A1-36C6-5CFD-A039-60E0CC682639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rot="10800000" flipV="1">
            <a:off x="5941929" y="2132872"/>
            <a:ext cx="2608580" cy="343971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ECBBDFC0-6DB4-1062-9D3C-CDFC106FEEE7}"/>
              </a:ext>
            </a:extLst>
          </p:cNvPr>
          <p:cNvSpPr/>
          <p:nvPr/>
        </p:nvSpPr>
        <p:spPr bwMode="auto">
          <a:xfrm>
            <a:off x="3952240" y="2550160"/>
            <a:ext cx="1513840" cy="1148080"/>
          </a:xfrm>
          <a:prstGeom prst="hexag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(B)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330E00B-97E8-109B-7CAF-75637EA5DEC1}"/>
              </a:ext>
            </a:extLst>
          </p:cNvPr>
          <p:cNvSpPr/>
          <p:nvPr/>
        </p:nvSpPr>
        <p:spPr bwMode="auto">
          <a:xfrm>
            <a:off x="731520" y="2616200"/>
            <a:ext cx="1635760" cy="10160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End User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D738FA4-B3BE-666F-99B3-72204FC91049}"/>
              </a:ext>
            </a:extLst>
          </p:cNvPr>
          <p:cNvCxnSpPr>
            <a:cxnSpLocks/>
            <a:stCxn id="52" idx="2"/>
            <a:endCxn id="8" idx="0"/>
          </p:cNvCxnSpPr>
          <p:nvPr/>
        </p:nvCxnSpPr>
        <p:spPr bwMode="auto">
          <a:xfrm rot="5400000">
            <a:off x="4217471" y="4476549"/>
            <a:ext cx="910923" cy="72457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F4072-866D-ECBE-B484-83DFBF007311}"/>
              </a:ext>
            </a:extLst>
          </p:cNvPr>
          <p:cNvCxnSpPr/>
          <p:nvPr/>
        </p:nvCxnSpPr>
        <p:spPr bwMode="auto">
          <a:xfrm>
            <a:off x="5466080" y="3131571"/>
            <a:ext cx="3139440" cy="3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603FCD-164F-2B82-5488-D7BAC409FEFB}"/>
              </a:ext>
            </a:extLst>
          </p:cNvPr>
          <p:cNvCxnSpPr>
            <a:stCxn id="29" idx="0"/>
            <a:endCxn id="10" idx="3"/>
          </p:cNvCxnSpPr>
          <p:nvPr/>
        </p:nvCxnSpPr>
        <p:spPr bwMode="auto">
          <a:xfrm>
            <a:off x="5466080" y="3124200"/>
            <a:ext cx="3080507" cy="1656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F91C13-F9F5-D15D-3FD3-230C71186E7C}"/>
              </a:ext>
            </a:extLst>
          </p:cNvPr>
          <p:cNvCxnSpPr>
            <a:stCxn id="29" idx="0"/>
            <a:endCxn id="6" idx="3"/>
          </p:cNvCxnSpPr>
          <p:nvPr/>
        </p:nvCxnSpPr>
        <p:spPr bwMode="auto">
          <a:xfrm flipV="1">
            <a:off x="5466080" y="1494062"/>
            <a:ext cx="3058160" cy="1630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6546D5-0345-CF5E-C95D-FD6C08832D5C}"/>
              </a:ext>
            </a:extLst>
          </p:cNvPr>
          <p:cNvCxnSpPr>
            <a:stCxn id="30" idx="3"/>
            <a:endCxn id="29" idx="3"/>
          </p:cNvCxnSpPr>
          <p:nvPr/>
        </p:nvCxnSpPr>
        <p:spPr bwMode="auto">
          <a:xfrm>
            <a:off x="2367280" y="3124200"/>
            <a:ext cx="15849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B01D22-9C69-3296-A745-DC5DE9D26FD8}"/>
              </a:ext>
            </a:extLst>
          </p:cNvPr>
          <p:cNvSpPr/>
          <p:nvPr/>
        </p:nvSpPr>
        <p:spPr bwMode="auto">
          <a:xfrm>
            <a:off x="8550509" y="1928681"/>
            <a:ext cx="1473200" cy="408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Discovery client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55F0551-57D4-E985-2DA6-C81946B51A3D}"/>
              </a:ext>
            </a:extLst>
          </p:cNvPr>
          <p:cNvSpPr/>
          <p:nvPr/>
        </p:nvSpPr>
        <p:spPr bwMode="auto">
          <a:xfrm>
            <a:off x="8571698" y="3520937"/>
            <a:ext cx="1473200" cy="408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Discovery client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CBE8110-A5B3-2965-E945-C20EDB04A88B}"/>
              </a:ext>
            </a:extLst>
          </p:cNvPr>
          <p:cNvSpPr/>
          <p:nvPr/>
        </p:nvSpPr>
        <p:spPr bwMode="auto">
          <a:xfrm>
            <a:off x="8605520" y="5033009"/>
            <a:ext cx="1473200" cy="408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Discovery client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8EC827B-F7F1-8B47-D8D4-7387BDB8C308}"/>
              </a:ext>
            </a:extLst>
          </p:cNvPr>
          <p:cNvSpPr/>
          <p:nvPr/>
        </p:nvSpPr>
        <p:spPr bwMode="auto">
          <a:xfrm>
            <a:off x="3972560" y="3648934"/>
            <a:ext cx="1473200" cy="408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Discovery client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26" name="Picture 2" descr="File:AWS Simple Icons Networking Amazon Elastic Load ...">
            <a:extLst>
              <a:ext uri="{FF2B5EF4-FFF2-40B4-BE49-F238E27FC236}">
                <a16:creationId xmlns:a16="http://schemas.microsoft.com/office/drawing/2014/main" id="{ADCE9BB2-8CDA-CE2D-1941-E3756672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135"/>
            <a:ext cx="592873" cy="59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03E71BB-F509-AEB9-1918-94CF9D1139A7}"/>
              </a:ext>
            </a:extLst>
          </p:cNvPr>
          <p:cNvSpPr/>
          <p:nvPr/>
        </p:nvSpPr>
        <p:spPr bwMode="auto">
          <a:xfrm>
            <a:off x="4840438" y="5180777"/>
            <a:ext cx="1722923" cy="66364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A[localhost:8080,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localhost:8081,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localhost:8082]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1D4F0A-F3C8-DBBA-A88C-6E0346DA59D1}"/>
              </a:ext>
            </a:extLst>
          </p:cNvPr>
          <p:cNvSpPr/>
          <p:nvPr/>
        </p:nvSpPr>
        <p:spPr bwMode="auto">
          <a:xfrm>
            <a:off x="2818196" y="5265357"/>
            <a:ext cx="1722923" cy="45945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B[localhost:8090]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25" name="Title 1">
            <a:extLst>
              <a:ext uri="{FF2B5EF4-FFF2-40B4-BE49-F238E27FC236}">
                <a16:creationId xmlns:a16="http://schemas.microsoft.com/office/drawing/2014/main" id="{3501B115-A926-E1E1-A149-65BDC8BE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52400"/>
            <a:ext cx="6978316" cy="581940"/>
          </a:xfrm>
        </p:spPr>
        <p:txBody>
          <a:bodyPr/>
          <a:lstStyle/>
          <a:p>
            <a:r>
              <a:rPr lang="en-US" sz="2400" b="1" dirty="0"/>
              <a:t>Service Discovery and Load Balancing</a:t>
            </a:r>
            <a:endParaRPr lang="en-IN" sz="2400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ED248516-378D-E6C5-B354-68CFF58589F0}"/>
              </a:ext>
            </a:extLst>
          </p:cNvPr>
          <p:cNvSpPr txBox="1"/>
          <p:nvPr/>
        </p:nvSpPr>
        <p:spPr>
          <a:xfrm>
            <a:off x="9968297" y="129178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Localhost:8080</a:t>
            </a:r>
            <a:endParaRPr lang="en-IN" sz="120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A0A5A0A-F83C-B04A-AB27-7662747E058A}"/>
              </a:ext>
            </a:extLst>
          </p:cNvPr>
          <p:cNvSpPr txBox="1"/>
          <p:nvPr/>
        </p:nvSpPr>
        <p:spPr>
          <a:xfrm>
            <a:off x="10067669" y="296012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Localhost:8081</a:t>
            </a:r>
            <a:endParaRPr lang="en-IN" sz="1200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D0964FE-BEE5-7007-2F1A-A5361C0F918A}"/>
              </a:ext>
            </a:extLst>
          </p:cNvPr>
          <p:cNvSpPr txBox="1"/>
          <p:nvPr/>
        </p:nvSpPr>
        <p:spPr>
          <a:xfrm>
            <a:off x="10162095" y="452423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Localhost:8082</a:t>
            </a:r>
            <a:endParaRPr lang="en-IN" sz="1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D3B501-545B-E59D-D461-028803927FA1}"/>
              </a:ext>
            </a:extLst>
          </p:cNvPr>
          <p:cNvSpPr/>
          <p:nvPr/>
        </p:nvSpPr>
        <p:spPr bwMode="auto">
          <a:xfrm>
            <a:off x="2714625" y="1814513"/>
            <a:ext cx="684697" cy="289113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 descr="File:AWS Simple Icons Networking Amazon Elastic Load ...">
            <a:extLst>
              <a:ext uri="{FF2B5EF4-FFF2-40B4-BE49-F238E27FC236}">
                <a16:creationId xmlns:a16="http://schemas.microsoft.com/office/drawing/2014/main" id="{AEA66B26-122A-2217-3531-91D50C05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59" y="2828994"/>
            <a:ext cx="592873" cy="59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52" grpId="0" animBg="1"/>
      <p:bldP spid="61" grpId="0" animBg="1"/>
      <p:bldP spid="62" grpId="0" animBg="1"/>
      <p:bldP spid="1028" grpId="0"/>
      <p:bldP spid="1029" grpId="0"/>
      <p:bldP spid="10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6CC2-2643-9677-048B-83E842B4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 Balancing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4F58-02F1-8645-6E53-B87B5EFD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696720"/>
            <a:ext cx="10668000" cy="4475480"/>
          </a:xfrm>
        </p:spPr>
        <p:txBody>
          <a:bodyPr/>
          <a:lstStyle/>
          <a:p>
            <a:r>
              <a:rPr lang="en-US" b="1" dirty="0"/>
              <a:t>Round Robin</a:t>
            </a:r>
            <a:r>
              <a:rPr lang="en-US" dirty="0"/>
              <a:t>: Distributes requests evenly in a circular order.</a:t>
            </a:r>
          </a:p>
          <a:p>
            <a:r>
              <a:rPr lang="en-US" b="1" dirty="0"/>
              <a:t>Random</a:t>
            </a:r>
            <a:r>
              <a:rPr lang="en-US" dirty="0"/>
              <a:t>: Selects an instance at random.</a:t>
            </a:r>
          </a:p>
          <a:p>
            <a:r>
              <a:rPr lang="en-US" b="1" dirty="0"/>
              <a:t>Weighted</a:t>
            </a:r>
            <a:r>
              <a:rPr lang="en-US" dirty="0"/>
              <a:t>: Requests are distributed based on pre-defined weights of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6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866-6DFC-4F49-5EE7-69F3A267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Customizing Load Balancing Behavior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A575-0430-0A07-37DD-3F32DEC6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4622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rule implementation for specific needs: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C244E-8D2E-54A0-FF86-0185AC57B7F9}"/>
              </a:ext>
            </a:extLst>
          </p:cNvPr>
          <p:cNvSpPr txBox="1"/>
          <p:nvPr/>
        </p:nvSpPr>
        <p:spPr>
          <a:xfrm>
            <a:off x="576833" y="2551837"/>
            <a:ext cx="103611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@Bean</a:t>
            </a:r>
          </a:p>
          <a:p>
            <a:r>
              <a:rPr lang="en-IN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ReactorLoadBalancer</a:t>
            </a:r>
            <a:r>
              <a:rPr lang="en-I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N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ServiceInstance</a:t>
            </a:r>
            <a:r>
              <a:rPr lang="en-I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IN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customLoadBalancer</a:t>
            </a:r>
            <a:r>
              <a:rPr lang="en-I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Environment environment</a:t>
            </a:r>
            <a:r>
              <a:rPr lang="en-I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IN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String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environment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getProperty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LoadBalancerClientFactory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PROPERTY_NAME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	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N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IN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IN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RandomLoadBalancer</a:t>
            </a:r>
            <a:r>
              <a:rPr lang="en-I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I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IN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5334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4BA2-67BB-D0C7-18BF-F6C537C4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&amp; Troubleshooting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C845-9279-B316-3A64-E6F1C2ED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635760"/>
            <a:ext cx="10668000" cy="4536440"/>
          </a:xfrm>
        </p:spPr>
        <p:txBody>
          <a:bodyPr/>
          <a:lstStyle/>
          <a:p>
            <a:r>
              <a:rPr lang="en-US" dirty="0"/>
              <a:t>Use tools like Spring Boot Actuator to monitor service instances.</a:t>
            </a:r>
          </a:p>
          <a:p>
            <a:r>
              <a:rPr lang="en-US" dirty="0"/>
              <a:t>Common issues:</a:t>
            </a:r>
          </a:p>
          <a:p>
            <a:pPr marL="800100" lvl="1" indent="-342900"/>
            <a:r>
              <a:rPr lang="en-US" dirty="0"/>
              <a:t>Misconfiguration of Service Discovery.</a:t>
            </a:r>
          </a:p>
          <a:p>
            <a:pPr marL="800100" lvl="1" indent="-342900"/>
            <a:r>
              <a:rPr lang="en-US" dirty="0"/>
              <a:t>Inconsistent request distribution.</a:t>
            </a:r>
          </a:p>
          <a:p>
            <a:pPr marL="800100" lvl="1" indent="-342900"/>
            <a:r>
              <a:rPr lang="en-US" dirty="0"/>
              <a:t>Health-check failures of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63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2B6A-1AEF-16D6-1329-2BAC3A7D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2518-FDB0-21C5-77FA-348A066C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2082800"/>
            <a:ext cx="10668000" cy="4089400"/>
          </a:xfrm>
        </p:spPr>
        <p:txBody>
          <a:bodyPr/>
          <a:lstStyle/>
          <a:p>
            <a:r>
              <a:rPr lang="en-US" dirty="0"/>
              <a:t>Use retry mechanisms to handle failed requests.</a:t>
            </a:r>
          </a:p>
          <a:p>
            <a:r>
              <a:rPr lang="en-US" dirty="0"/>
              <a:t>Combine client-side load balancing with circuit breakers (e.g., Resilience4j).</a:t>
            </a:r>
          </a:p>
          <a:p>
            <a:r>
              <a:rPr lang="en-US" dirty="0"/>
              <a:t>Ensure health checks are configured for all service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25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8714E-E9FA-2DE7-F5FB-2E2A0D956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C47BE7-0B69-8445-7F72-A0C0C9129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Eureka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91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781A-9DA9-1EB6-1B70-4F74CFF4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for Service Discovery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EE6A-9589-B726-3F67-3D5C00A1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727200"/>
            <a:ext cx="10668000" cy="4445000"/>
          </a:xfrm>
        </p:spPr>
        <p:txBody>
          <a:bodyPr/>
          <a:lstStyle/>
          <a:p>
            <a:r>
              <a:rPr lang="en-US" dirty="0"/>
              <a:t>Problem: As microservices scale, services need to find and communicate with each other dynamically.</a:t>
            </a:r>
          </a:p>
          <a:p>
            <a:r>
              <a:rPr lang="en-US" dirty="0"/>
              <a:t>Manual service registration vs. automated service discovery</a:t>
            </a:r>
          </a:p>
          <a:p>
            <a:r>
              <a:rPr lang="en-US" dirty="0"/>
              <a:t>Why hard-coding service locations doesn’t scale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09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B6F9-6FE8-F2E7-5E3F-BD1F1ADB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Service Discovery?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8B33-C1FC-33BA-35A0-C36DE6C6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mechanism where services register themselves with a central registry and clients discover the service dynamically.</a:t>
            </a:r>
          </a:p>
          <a:p>
            <a:r>
              <a:rPr lang="en-US" dirty="0"/>
              <a:t>Importance in Microservices architecture</a:t>
            </a:r>
          </a:p>
          <a:p>
            <a:r>
              <a:rPr lang="en-US" dirty="0"/>
              <a:t>Types of Service Discovery: Client-Side and Server-Side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3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77F8-4041-5085-7935-1FCA3353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Client-Side Service Discovery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B510-6E7B-1ACB-D666-866A3227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and example</a:t>
            </a:r>
          </a:p>
          <a:p>
            <a:r>
              <a:rPr lang="en-US" dirty="0"/>
              <a:t>How clients (microservices) look up services directly from the registry</a:t>
            </a:r>
          </a:p>
          <a:p>
            <a:r>
              <a:rPr lang="en-US" dirty="0"/>
              <a:t>Diagram: Service Client interacting directly with Service Registry</a:t>
            </a:r>
          </a:p>
          <a:p>
            <a:r>
              <a:rPr lang="en-US" dirty="0"/>
              <a:t>Tools: Netflix Eureka, Consul, Zookeeper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6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39E4-D969-0A3D-4CA0-0C3C8D28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Server-Side Service Discovery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AC0B-F717-012A-6DDA-5ABE6555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 and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 registry is used by a load balancer or gateway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Diagram: Clients interacting with a load balancer that queries the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Kubernetes (</a:t>
            </a:r>
            <a:r>
              <a:rPr lang="en-US" dirty="0" err="1"/>
              <a:t>Kube</a:t>
            </a:r>
            <a:r>
              <a:rPr lang="en-US" dirty="0"/>
              <a:t>-DNS), AWS ELB, Nginx with Consul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1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4B16-CF31-C696-D31E-0C3DEAD1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Netflix Eureka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F890-8A3C-F8D6-2FDC-FF89C4DE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Netflix Eureka?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Role in the Spring ecosystem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Features: Service Registration, Heartbeats, Service Discovery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6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1CCB-C349-97B1-3D10-91E40AE94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Side Load Balancing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82A6E-31F1-368B-AD4E-07F3602B9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err="1"/>
              <a:t>Loadbalancer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318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80C2-194D-CA9D-36AC-68B63E48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Eureka Server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827B-5468-6D01-925D-C15BBDB6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1041400"/>
          </a:xfrm>
        </p:spPr>
        <p:txBody>
          <a:bodyPr>
            <a:normAutofit/>
          </a:bodyPr>
          <a:lstStyle/>
          <a:p>
            <a:r>
              <a:rPr lang="en-IN" dirty="0"/>
              <a:t>Add dependencies: spring-cloud-starter-</a:t>
            </a:r>
            <a:r>
              <a:rPr lang="en-IN" dirty="0" err="1"/>
              <a:t>netflix</a:t>
            </a:r>
            <a:r>
              <a:rPr lang="en-IN" dirty="0"/>
              <a:t>-eureka-server</a:t>
            </a:r>
          </a:p>
          <a:p>
            <a:r>
              <a:rPr lang="en-IN" dirty="0"/>
              <a:t>Configurations for Eureka server: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5B0D-36F3-1080-4CDD-8A74CE6B844F}"/>
              </a:ext>
            </a:extLst>
          </p:cNvPr>
          <p:cNvSpPr txBox="1"/>
          <p:nvPr/>
        </p:nvSpPr>
        <p:spPr>
          <a:xfrm>
            <a:off x="1148080" y="2682240"/>
            <a:ext cx="3618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80"/>
                </a:solidFill>
                <a:highlight>
                  <a:srgbClr val="FFFFFF"/>
                </a:highlight>
              </a:rPr>
              <a:t>server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IN" sz="1800" dirty="0">
                <a:solidFill>
                  <a:srgbClr val="000080"/>
                </a:solidFill>
                <a:highlight>
                  <a:srgbClr val="FFFFFF"/>
                </a:highlight>
              </a:rPr>
              <a:t>  port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IN" sz="1800" dirty="0">
                <a:solidFill>
                  <a:srgbClr val="FF8040"/>
                </a:solidFill>
                <a:highlight>
                  <a:srgbClr val="FFFFFF"/>
                </a:highlight>
              </a:rPr>
              <a:t> 8761</a:t>
            </a:r>
          </a:p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dirty="0">
                <a:solidFill>
                  <a:srgbClr val="000080"/>
                </a:solidFill>
                <a:highlight>
                  <a:srgbClr val="FFFFFF"/>
                </a:highlight>
              </a:rPr>
              <a:t>eureka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IN" sz="1800" dirty="0">
                <a:solidFill>
                  <a:srgbClr val="000080"/>
                </a:solidFill>
                <a:highlight>
                  <a:srgbClr val="FFFFFF"/>
                </a:highlight>
              </a:rPr>
              <a:t>  client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IN" sz="1800" dirty="0">
                <a:solidFill>
                  <a:srgbClr val="000080"/>
                </a:solidFill>
                <a:highlight>
                  <a:srgbClr val="FFFFFF"/>
                </a:highlight>
              </a:rPr>
              <a:t>    register-with-eureka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</a:rPr>
              <a:t> false</a:t>
            </a:r>
          </a:p>
          <a:p>
            <a:r>
              <a:rPr lang="en-IN" sz="1800" dirty="0">
                <a:solidFill>
                  <a:srgbClr val="000080"/>
                </a:solidFill>
                <a:highlight>
                  <a:srgbClr val="FFFFFF"/>
                </a:highlight>
              </a:rPr>
              <a:t>    fetch-registry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</a:rPr>
              <a:t> 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77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E525-035E-0DD1-80E3-EBA8C51B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Eureka Client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6602-21F0-5EC4-D971-0EFBEB71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1183640"/>
          </a:xfrm>
        </p:spPr>
        <p:txBody>
          <a:bodyPr/>
          <a:lstStyle/>
          <a:p>
            <a:r>
              <a:rPr lang="en-IN" dirty="0"/>
              <a:t>Add dependencies: spring-cloud-starter-</a:t>
            </a:r>
            <a:r>
              <a:rPr lang="en-IN" dirty="0" err="1"/>
              <a:t>netflix</a:t>
            </a:r>
            <a:r>
              <a:rPr lang="en-IN" dirty="0"/>
              <a:t>-eureka-client</a:t>
            </a:r>
          </a:p>
          <a:p>
            <a:r>
              <a:rPr lang="en-IN" dirty="0"/>
              <a:t>Service registration configuration: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eureka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 client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   service-url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     defaultZone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: http://localhost:8761/eureka/</a:t>
            </a:r>
            <a:endParaRPr lang="en-IN" dirty="0"/>
          </a:p>
          <a:p>
            <a:endParaRPr lang="en-IN" dirty="0"/>
          </a:p>
          <a:p>
            <a:r>
              <a:rPr lang="en-IN" dirty="0"/>
              <a:t>Registering multiple services in Eureka</a:t>
            </a:r>
          </a:p>
        </p:txBody>
      </p:sp>
    </p:spTree>
    <p:extLst>
      <p:ext uri="{BB962C8B-B14F-4D97-AF65-F5344CB8AC3E}">
        <p14:creationId xmlns:p14="http://schemas.microsoft.com/office/powerpoint/2010/main" val="1881437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4773-169A-3E78-E93D-6212CE0E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Discovery in 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D77E-EAF6-DFB7-FA94-FB4C6CA8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services register themselves on the Eureka Server</a:t>
            </a:r>
          </a:p>
          <a:p>
            <a:r>
              <a:rPr lang="en-US" dirty="0"/>
              <a:t>How clients discover other services via Eureka</a:t>
            </a:r>
          </a:p>
          <a:p>
            <a:r>
              <a:rPr lang="en-US" dirty="0"/>
              <a:t>Live demo: Register two microservices and use Eureka to discover them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673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49E8-8E36-B260-497A-FDA39137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Fault Tolerance in Service Discovery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446E-73EA-B231-2C5F-D38F5C15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breaker pattern with Spring Cloud and Resilience4j</a:t>
            </a:r>
          </a:p>
          <a:p>
            <a:r>
              <a:rPr lang="en-US" dirty="0"/>
              <a:t>Handling service unavailability</a:t>
            </a:r>
          </a:p>
          <a:p>
            <a:r>
              <a:rPr lang="en-US" dirty="0"/>
              <a:t>Fall-back mechanisms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15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5CB7-B890-80E6-609E-1F1C8A2C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Server-Side Discovery with Spring Cloud Gateway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C37E-392A-DE9C-DB59-30D699F6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910080"/>
            <a:ext cx="10668000" cy="4262120"/>
          </a:xfrm>
        </p:spPr>
        <p:txBody>
          <a:bodyPr/>
          <a:lstStyle/>
          <a:p>
            <a:r>
              <a:rPr lang="en-US" dirty="0"/>
              <a:t>Integrating Eureka with Spring Cloud Gateway</a:t>
            </a:r>
          </a:p>
          <a:p>
            <a:r>
              <a:rPr lang="en-US" dirty="0"/>
              <a:t>Dynamic routing based on service registry</a:t>
            </a:r>
          </a:p>
          <a:p>
            <a:r>
              <a:rPr lang="en-US" dirty="0"/>
              <a:t>Config example for using Spring Cloud Gateway with Eureka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58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1D6C-1292-D761-0635-D4E2133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and Performance Considerations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9B47-2010-1980-4CD2-7CA8DD01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Horizontal scaling of Eureka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availability with multiple Eureka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tuning in large-scale 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98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5518-8AC0-6DA9-B571-F9703FB6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Alternatives to Eureka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5426-AEEE-717E-97C5-72BBCFF6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Zookeeper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Kubernetes Service Discovery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743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873F-06D7-22DA-51D8-4794227B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682B-F6A5-B7CA-5375-6852F76C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Recap of Service Discovery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Eureka in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thoughts on best practices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804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E409-F2A8-4DB0-B63C-DC2235BCC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Circuit Breaker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E83D7-CE6C-98AB-1085-EEBF3A37A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400" y="2997200"/>
            <a:ext cx="9347200" cy="2032000"/>
          </a:xfrm>
        </p:spPr>
        <p:txBody>
          <a:bodyPr/>
          <a:lstStyle/>
          <a:p>
            <a:r>
              <a:rPr lang="en-US" dirty="0"/>
              <a:t>Resilience4j in Spring Boot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IN" dirty="0"/>
              <a:t> Enhancing Microservice Resilience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D033A-C77A-6BEB-E53B-CD7926A92214}"/>
              </a:ext>
            </a:extLst>
          </p:cNvPr>
          <p:cNvSpPr txBox="1"/>
          <p:nvPr/>
        </p:nvSpPr>
        <p:spPr>
          <a:xfrm>
            <a:off x="7264400" y="588264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V-1.0</a:t>
            </a:r>
          </a:p>
        </p:txBody>
      </p:sp>
    </p:spTree>
    <p:extLst>
      <p:ext uri="{BB962C8B-B14F-4D97-AF65-F5344CB8AC3E}">
        <p14:creationId xmlns:p14="http://schemas.microsoft.com/office/powerpoint/2010/main" val="1130485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5DE9-B9A6-20BD-2B9D-11ED23AF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18FB-5288-E969-11AC-43A56257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Circuit Breaker Pattern?</a:t>
            </a:r>
          </a:p>
          <a:p>
            <a:r>
              <a:rPr lang="en-US" dirty="0"/>
              <a:t>Resilience in Microservices Architecture</a:t>
            </a:r>
          </a:p>
          <a:p>
            <a:r>
              <a:rPr lang="en-US" dirty="0"/>
              <a:t>Introduction to Resilience4j</a:t>
            </a:r>
          </a:p>
          <a:p>
            <a:r>
              <a:rPr lang="en-US" dirty="0"/>
              <a:t>Resilience4j Circuit Breaker with Spring Boot</a:t>
            </a:r>
          </a:p>
          <a:p>
            <a:r>
              <a:rPr lang="en-US" dirty="0"/>
              <a:t>Demonstration: Implementing Circuit Breaker</a:t>
            </a:r>
          </a:p>
          <a:p>
            <a:r>
              <a:rPr lang="en-US" dirty="0"/>
              <a:t>Key Takeaways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8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AB0-E3EA-43ED-214A-782ECE53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Client-Side Load Balancing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46D0-F6A2-C476-2768-C48DF912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Definition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 marL="471487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Client-side load balancing distributes network or application traffic across multiple servers.</a:t>
            </a:r>
          </a:p>
          <a:p>
            <a:r>
              <a:rPr lang="en-US" b="1" dirty="0">
                <a:solidFill>
                  <a:srgbClr val="002060"/>
                </a:solidFill>
              </a:rPr>
              <a:t>Use case: </a:t>
            </a:r>
          </a:p>
          <a:p>
            <a:pPr marL="471487" lvl="1" indent="0">
              <a:buNone/>
            </a:pPr>
            <a:r>
              <a:rPr lang="en-US" dirty="0"/>
              <a:t>Ensures even distribution of requests among available services in a microservice architecture.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Benefits:</a:t>
            </a:r>
          </a:p>
          <a:p>
            <a:pPr marL="471487" lvl="1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Better resource utilization, fault tolerance, and improved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58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CA7D-BB59-884F-D659-C8469536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Circuit Breaker Pattern?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58BE-056B-54B7-E46A-EA3E9C0F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design pattern that helps prevent cascading failures in distributed systems by temporarily stopping the execution of requests to an external service that’s failing.</a:t>
            </a:r>
          </a:p>
          <a:p>
            <a:r>
              <a:rPr lang="en-US" b="1" dirty="0"/>
              <a:t>Phases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b="1" dirty="0"/>
              <a:t>Closed</a:t>
            </a:r>
            <a:r>
              <a:rPr lang="en-US" dirty="0"/>
              <a:t>: Requests flow normally.</a:t>
            </a:r>
          </a:p>
          <a:p>
            <a:pPr marL="800100" lvl="1" indent="-342900"/>
            <a:r>
              <a:rPr lang="en-US" b="1" dirty="0"/>
              <a:t>Open</a:t>
            </a:r>
            <a:r>
              <a:rPr lang="en-US" dirty="0"/>
              <a:t>: Requests are blocked for a time.</a:t>
            </a:r>
          </a:p>
          <a:p>
            <a:pPr marL="800100" lvl="1" indent="-342900"/>
            <a:r>
              <a:rPr lang="en-US" b="1" dirty="0"/>
              <a:t>Half-Open</a:t>
            </a:r>
            <a:r>
              <a:rPr lang="en-US" dirty="0"/>
              <a:t>: Limited requests are sent to check if the service has recovered.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349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0B6C-33E7-FFE9-D8AA-95493CC8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Circuit Breakers?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8E5C-5162-C938-A48A-F639F6D5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503680"/>
            <a:ext cx="10668000" cy="4668520"/>
          </a:xfrm>
        </p:spPr>
        <p:txBody>
          <a:bodyPr/>
          <a:lstStyle/>
          <a:p>
            <a:r>
              <a:rPr lang="en-US" dirty="0"/>
              <a:t>Prevent service overloads.</a:t>
            </a:r>
          </a:p>
          <a:p>
            <a:r>
              <a:rPr lang="en-US" dirty="0"/>
              <a:t>Improve application resilience.</a:t>
            </a:r>
          </a:p>
          <a:p>
            <a:r>
              <a:rPr lang="en-US" dirty="0"/>
              <a:t>Enhance fault tolerance in distributed architectures.</a:t>
            </a:r>
          </a:p>
          <a:p>
            <a:r>
              <a:rPr lang="en-US" dirty="0"/>
              <a:t>Handle failures gracefully.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80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99F0-8014-F16A-D9F8-541A510F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Resilience in Microservices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E416-F294-0FCA-8E1C-99273429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Challenges in microservice communication:</a:t>
            </a:r>
          </a:p>
          <a:p>
            <a:pPr marL="800100" lvl="1" indent="-342900"/>
            <a:r>
              <a:rPr lang="en-IN" b="1" dirty="0"/>
              <a:t>Latency issues</a:t>
            </a:r>
            <a:endParaRPr lang="en-IN" dirty="0"/>
          </a:p>
          <a:p>
            <a:pPr marL="800100" lvl="1" indent="-342900"/>
            <a:r>
              <a:rPr lang="en-IN" b="1" dirty="0"/>
              <a:t>Service failures</a:t>
            </a:r>
            <a:endParaRPr lang="en-IN" dirty="0"/>
          </a:p>
          <a:p>
            <a:pPr marL="800100" lvl="1" indent="-342900"/>
            <a:r>
              <a:rPr lang="en-IN" b="1" dirty="0"/>
              <a:t>Network partitions</a:t>
            </a:r>
            <a:endParaRPr lang="en-IN" dirty="0"/>
          </a:p>
          <a:p>
            <a:r>
              <a:rPr lang="en-IN" dirty="0"/>
              <a:t>Solutions: Circuit Breakers, Retries, Bulkheads, Rate Limiters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04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0A96-71EA-6783-4CD6-FC32C8DD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Resilience4j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3612-CB48-66BF-CEAE-078021AC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Resilience4j</a:t>
            </a:r>
            <a:r>
              <a:rPr lang="en-IN" dirty="0"/>
              <a:t>: A lightweight, easy-to-use fault tolerance library for Java 8+ that provides implementations for circuit breakers, rate limiters, retries, etc.</a:t>
            </a:r>
          </a:p>
          <a:p>
            <a:r>
              <a:rPr lang="en-IN" dirty="0"/>
              <a:t>Modular, compared to Netflix </a:t>
            </a:r>
            <a:r>
              <a:rPr lang="en-IN" dirty="0" err="1"/>
              <a:t>Hystrix</a:t>
            </a:r>
            <a:r>
              <a:rPr lang="en-IN" dirty="0"/>
              <a:t> (retired).</a:t>
            </a:r>
          </a:p>
          <a:p>
            <a:r>
              <a:rPr lang="en-IN" dirty="0"/>
              <a:t>Key modules:</a:t>
            </a:r>
          </a:p>
          <a:p>
            <a:pPr marL="800100" lvl="1" indent="-342900"/>
            <a:r>
              <a:rPr lang="en-IN" dirty="0" err="1"/>
              <a:t>CircuitBreaker</a:t>
            </a:r>
            <a:endParaRPr lang="en-IN" dirty="0"/>
          </a:p>
          <a:p>
            <a:pPr marL="800100" lvl="1" indent="-342900"/>
            <a:r>
              <a:rPr lang="en-IN" dirty="0"/>
              <a:t>Retry</a:t>
            </a:r>
          </a:p>
          <a:p>
            <a:pPr marL="800100" lvl="1" indent="-342900"/>
            <a:r>
              <a:rPr lang="en-IN" dirty="0" err="1"/>
              <a:t>RateLimiter</a:t>
            </a:r>
            <a:endParaRPr lang="en-IN" dirty="0"/>
          </a:p>
          <a:p>
            <a:pPr marL="800100" lvl="1" indent="-342900"/>
            <a:r>
              <a:rPr lang="en-IN" dirty="0"/>
              <a:t>Bulkhead</a:t>
            </a:r>
          </a:p>
          <a:p>
            <a:pPr marL="800100" lvl="1" indent="-342900"/>
            <a:r>
              <a:rPr lang="en-IN" dirty="0" err="1"/>
              <a:t>TimeLimiter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23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39BD-4FB9-9593-A04E-08B98E1A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Circuit Breaker Works in Resilience4j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F0BB-2E49-0BF9-5E97-9EF4A0FF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Breaker transitions between:</a:t>
            </a:r>
          </a:p>
          <a:p>
            <a:pPr marL="800100" lvl="1" indent="-342900"/>
            <a:r>
              <a:rPr lang="en-US" b="1" dirty="0"/>
              <a:t>Closed</a:t>
            </a:r>
            <a:r>
              <a:rPr lang="en-US" dirty="0"/>
              <a:t>: All requests pass through.</a:t>
            </a:r>
          </a:p>
          <a:p>
            <a:pPr marL="800100" lvl="1" indent="-342900"/>
            <a:r>
              <a:rPr lang="en-US" b="1" dirty="0"/>
              <a:t>Open</a:t>
            </a:r>
            <a:r>
              <a:rPr lang="en-US" dirty="0"/>
              <a:t>: Requests are blocked for a time.</a:t>
            </a:r>
          </a:p>
          <a:p>
            <a:pPr marL="800100" lvl="1" indent="-342900"/>
            <a:r>
              <a:rPr lang="en-US" b="1" dirty="0"/>
              <a:t>Half-Open</a:t>
            </a:r>
            <a:r>
              <a:rPr lang="en-US" dirty="0"/>
              <a:t>: Test requests pass through to see if the service has recovered.</a:t>
            </a:r>
          </a:p>
          <a:p>
            <a:r>
              <a:rPr lang="en-US" dirty="0"/>
              <a:t>Configurable parameters:</a:t>
            </a:r>
          </a:p>
          <a:p>
            <a:pPr marL="800100" lvl="1" indent="-342900"/>
            <a:r>
              <a:rPr lang="en-US" dirty="0"/>
              <a:t>Failure rate threshold</a:t>
            </a:r>
          </a:p>
          <a:p>
            <a:pPr marL="800100" lvl="1" indent="-342900"/>
            <a:r>
              <a:rPr lang="en-US" dirty="0"/>
              <a:t>Wait duration before opening</a:t>
            </a:r>
          </a:p>
          <a:p>
            <a:pPr marL="800100" lvl="1" indent="-342900"/>
            <a:r>
              <a:rPr lang="en-US" dirty="0"/>
              <a:t>Sliding window 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925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03F2-BFDD-810A-8EE7-4A1CE7A5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3461F-88C9-1B96-34A0-4657DA79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637665"/>
            <a:ext cx="428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30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6CC6-24FB-1906-3EF9-72FF4A78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Integrating Resilience4j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178-D120-C63F-F61B-558F8611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Resilience4j provides Spring Boot Starter libraries.</a:t>
            </a:r>
          </a:p>
          <a:p>
            <a:r>
              <a:rPr lang="en-IN" dirty="0"/>
              <a:t>Configuration via </a:t>
            </a:r>
            <a:r>
              <a:rPr lang="en-IN" dirty="0" err="1"/>
              <a:t>application.properties</a:t>
            </a:r>
            <a:r>
              <a:rPr lang="en-IN" dirty="0"/>
              <a:t> or YAML files.</a:t>
            </a:r>
          </a:p>
          <a:p>
            <a:r>
              <a:rPr lang="en-IN" dirty="0"/>
              <a:t>Integration steps:</a:t>
            </a:r>
          </a:p>
          <a:p>
            <a:r>
              <a:rPr lang="en-IN" dirty="0"/>
              <a:t>Add the Resilience4j dependency.</a:t>
            </a:r>
          </a:p>
          <a:p>
            <a:r>
              <a:rPr lang="en-IN" dirty="0"/>
              <a:t>Configure circuit breaker properties.</a:t>
            </a:r>
          </a:p>
          <a:p>
            <a:r>
              <a:rPr lang="en-IN" dirty="0"/>
              <a:t>Annotate methods with @CircuitBreaker.</a:t>
            </a:r>
          </a:p>
        </p:txBody>
      </p:sp>
    </p:spTree>
    <p:extLst>
      <p:ext uri="{BB962C8B-B14F-4D97-AF65-F5344CB8AC3E}">
        <p14:creationId xmlns:p14="http://schemas.microsoft.com/office/powerpoint/2010/main" val="2784132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D43E-144C-D035-2A48-EAAE0CB2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A151-4D3D-A29C-9FA8-2B131DB2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2204720"/>
            <a:ext cx="10668000" cy="396748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&gt;io.github.resilience4j&lt;/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&gt;resilience4j-spring-boot2&lt;/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&lt;version&gt;1.7.0&lt;/version&gt;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3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BC2B-FF35-0DEF-FB66-EDE0D40B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64B7B-C83C-3BBA-7F6D-65C5333E968C}"/>
              </a:ext>
            </a:extLst>
          </p:cNvPr>
          <p:cNvSpPr txBox="1"/>
          <p:nvPr/>
        </p:nvSpPr>
        <p:spPr>
          <a:xfrm>
            <a:off x="1229360" y="1279574"/>
            <a:ext cx="7680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resilience4j.circuitbreaker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instances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     message-service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        </a:t>
            </a:r>
            <a:r>
              <a:rPr lang="en-IN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registerHealthIndicator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</a:rPr>
              <a:t> true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        </a:t>
            </a:r>
            <a:r>
              <a:rPr lang="en-IN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slidingWindowSize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IN" sz="1600" dirty="0">
                <a:solidFill>
                  <a:srgbClr val="FF8040"/>
                </a:solidFill>
                <a:highlight>
                  <a:srgbClr val="FFFFFF"/>
                </a:highlight>
              </a:rPr>
              <a:t> 10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        </a:t>
            </a:r>
            <a:r>
              <a:rPr lang="en-IN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permittedNumberOfCallsInHalfOpenState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IN" sz="1600" dirty="0">
                <a:solidFill>
                  <a:srgbClr val="FF8040"/>
                </a:solidFill>
                <a:highlight>
                  <a:srgbClr val="FFFFFF"/>
                </a:highlight>
              </a:rPr>
              <a:t> 3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        </a:t>
            </a:r>
            <a:r>
              <a:rPr lang="en-IN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slidingWindowType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 COUNT_BASED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        </a:t>
            </a:r>
            <a:r>
              <a:rPr lang="en-IN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minimumNumberOfCalls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IN" sz="1600" dirty="0">
                <a:solidFill>
                  <a:srgbClr val="FF8040"/>
                </a:solidFill>
                <a:highlight>
                  <a:srgbClr val="FFFFFF"/>
                </a:highlight>
              </a:rPr>
              <a:t> 5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        </a:t>
            </a:r>
            <a:r>
              <a:rPr lang="en-IN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waitDurationInOpenState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 5s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        </a:t>
            </a:r>
            <a:r>
              <a:rPr lang="en-IN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failureRateThreshold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IN" sz="1600" dirty="0">
                <a:solidFill>
                  <a:srgbClr val="FF8040"/>
                </a:solidFill>
                <a:highlight>
                  <a:srgbClr val="FFFFFF"/>
                </a:highlight>
              </a:rPr>
              <a:t> 33.3</a:t>
            </a:r>
          </a:p>
          <a:p>
            <a:r>
              <a:rPr lang="en-IN" sz="1600" dirty="0">
                <a:solidFill>
                  <a:srgbClr val="000080"/>
                </a:solidFill>
                <a:highlight>
                  <a:srgbClr val="FFFFFF"/>
                </a:highlight>
              </a:rPr>
              <a:t>            </a:t>
            </a:r>
            <a:r>
              <a:rPr lang="en-IN" sz="1600" dirty="0" err="1">
                <a:solidFill>
                  <a:srgbClr val="000080"/>
                </a:solidFill>
                <a:highlight>
                  <a:srgbClr val="FFFFFF"/>
                </a:highlight>
              </a:rPr>
              <a:t>automaticTransitionFromOpenToHalfOpenEnabled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</a:rPr>
              <a:t> true</a:t>
            </a:r>
            <a:endParaRPr lang="en-IN" sz="1600" dirty="0"/>
          </a:p>
        </p:txBody>
      </p:sp>
      <p:pic>
        <p:nvPicPr>
          <p:cNvPr id="2050" name="Picture 2" descr="sliding window size">
            <a:extLst>
              <a:ext uri="{FF2B5EF4-FFF2-40B4-BE49-F238E27FC236}">
                <a16:creationId xmlns:a16="http://schemas.microsoft.com/office/drawing/2014/main" id="{C450B7CC-92CD-85A9-626B-1F9A3D528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8" y="3775710"/>
            <a:ext cx="9229725" cy="27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088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5ED9-D0DE-1F90-3265-6E77E654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64BA4-914E-177B-9E74-F6072B65680C}"/>
              </a:ext>
            </a:extLst>
          </p:cNvPr>
          <p:cNvSpPr txBox="1"/>
          <p:nvPr/>
        </p:nvSpPr>
        <p:spPr>
          <a:xfrm>
            <a:off x="1320800" y="1858278"/>
            <a:ext cx="94589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@CircuitBreaker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myService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fallbackMethod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fallbackMethod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myService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Call to an external service</a:t>
            </a: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endParaRPr lang="en-IN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fallbackMethod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Throwable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"Service is currently unavailable."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849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759E-9707-0878-5990-CE603A52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668000" cy="680720"/>
          </a:xfrm>
        </p:spPr>
        <p:txBody>
          <a:bodyPr/>
          <a:lstStyle/>
          <a:p>
            <a:r>
              <a:rPr lang="en-US" sz="2400" b="1" dirty="0"/>
              <a:t>Client-Side Load Balancing vs. Server-Side Load Balancing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1E7D-F402-8394-D194-50358AC1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Server-Side Load Balancing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Managed by the server; uses external load balancers like NGINX or </a:t>
            </a:r>
            <a:r>
              <a:rPr lang="en-US" dirty="0" err="1"/>
              <a:t>HAProxy</a:t>
            </a:r>
            <a:r>
              <a:rPr lang="en-US" dirty="0"/>
              <a:t>.</a:t>
            </a:r>
          </a:p>
          <a:p>
            <a:r>
              <a:rPr lang="en-US" b="1" dirty="0"/>
              <a:t>Client-Side Load Balancing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client is aware of the available instances and chooses which one to call.</a:t>
            </a:r>
          </a:p>
          <a:p>
            <a:r>
              <a:rPr lang="en-US" dirty="0"/>
              <a:t>Example of frameworks:</a:t>
            </a:r>
          </a:p>
          <a:p>
            <a:pPr lvl="1"/>
            <a:r>
              <a:rPr lang="en-US" dirty="0"/>
              <a:t>Ribbon (deprecated). </a:t>
            </a:r>
          </a:p>
          <a:p>
            <a:pPr lvl="1"/>
            <a:r>
              <a:rPr lang="en-US" dirty="0"/>
              <a:t>Spring Cloud </a:t>
            </a:r>
            <a:r>
              <a:rPr lang="en-US" dirty="0" err="1"/>
              <a:t>LoadBalancer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71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0A7D-2627-3CDA-0A3D-77E457BD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dirty="0"/>
              <a:t>Demo: Circuit Breaker Implementation in Spring Boot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D8D6-972A-839A-C67D-7AB2B86A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demo of how to create a circuit breaker-enabled service in Spring Boot.</a:t>
            </a:r>
          </a:p>
          <a:p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Setup dependencies.</a:t>
            </a:r>
          </a:p>
          <a:p>
            <a:pPr marL="800100" lvl="1" indent="-342900"/>
            <a:r>
              <a:rPr lang="en-US" dirty="0"/>
              <a:t>Create a service class.</a:t>
            </a:r>
          </a:p>
          <a:p>
            <a:pPr marL="800100" lvl="1" indent="-342900"/>
            <a:r>
              <a:rPr lang="en-US" dirty="0"/>
              <a:t>Configure circuit breaker.</a:t>
            </a:r>
          </a:p>
          <a:p>
            <a:pPr marL="800100" lvl="1" indent="-342900"/>
            <a:r>
              <a:rPr lang="en-US" dirty="0"/>
              <a:t>Test with an external service failure.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19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84D86B-199B-6FA6-33CE-63EEB747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Breaker Metrics and Monitoring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CDF45D-E13E-23C4-DD29-6541D4DA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Micrometer</a:t>
            </a:r>
            <a:r>
              <a:rPr lang="en-IN" dirty="0"/>
              <a:t> integration: Monitor circuit breaker states.</a:t>
            </a:r>
          </a:p>
          <a:p>
            <a:r>
              <a:rPr lang="en-IN" dirty="0"/>
              <a:t>Actuator: Use Spring Boot Actuator for health checks and exposing circuit breaker metrics.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  /actuator/metrics/resilience4j.circuitbreaker.state</a:t>
            </a:r>
          </a:p>
        </p:txBody>
      </p:sp>
    </p:spTree>
    <p:extLst>
      <p:ext uri="{BB962C8B-B14F-4D97-AF65-F5344CB8AC3E}">
        <p14:creationId xmlns:p14="http://schemas.microsoft.com/office/powerpoint/2010/main" val="830414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AEF7-9552-3471-9DF1-863BF383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Fallback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5522-AC98-3F1F-C0D7-F79BA5DF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Fallback methods ensure the application doesn’t crash.</a:t>
            </a:r>
          </a:p>
          <a:p>
            <a:r>
              <a:rPr lang="en-US" dirty="0"/>
              <a:t>Fallbacks can return default responses or cached data.</a:t>
            </a:r>
          </a:p>
          <a:p>
            <a:r>
              <a:rPr lang="en-US" dirty="0"/>
              <a:t>Example:</a:t>
            </a:r>
          </a:p>
          <a:p>
            <a:pPr marL="800100" lvl="1" indent="-342900"/>
            <a:r>
              <a:rPr lang="en-US" dirty="0"/>
              <a:t>Static response</a:t>
            </a:r>
          </a:p>
          <a:p>
            <a:pPr marL="800100" lvl="1" indent="-342900"/>
            <a:r>
              <a:rPr lang="en-US" dirty="0"/>
              <a:t>Another service call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075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58BE-66AC-958C-1A25-51791B87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31CB-2E0F-082B-9705-9D161162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889760"/>
            <a:ext cx="10668000" cy="4282440"/>
          </a:xfrm>
        </p:spPr>
        <p:txBody>
          <a:bodyPr/>
          <a:lstStyle/>
          <a:p>
            <a:r>
              <a:rPr lang="en-US" dirty="0"/>
              <a:t>Circuit breaker pattern improves the resilience of microservices.</a:t>
            </a:r>
          </a:p>
          <a:p>
            <a:r>
              <a:rPr lang="en-US" dirty="0"/>
              <a:t>Resilience4j offers a modular and efficient way to implement circuit breakers.</a:t>
            </a:r>
          </a:p>
          <a:p>
            <a:r>
              <a:rPr lang="en-US" dirty="0"/>
              <a:t>Easy integration with Spring Boot via annotations and configuration.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ABF3-BFE7-111A-FBEB-DDF3E08E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4576-AD48-9596-3FF4-AF10D496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1081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0A5D8-AFEC-CD66-7203-6F10139BF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61AA2C-5C02-A9C3-FAFA-B942FC6E9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89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98349F8-3190-D1CC-5015-3DAEBA2B31F4}"/>
              </a:ext>
            </a:extLst>
          </p:cNvPr>
          <p:cNvSpPr/>
          <p:nvPr/>
        </p:nvSpPr>
        <p:spPr bwMode="auto">
          <a:xfrm>
            <a:off x="731520" y="914400"/>
            <a:ext cx="10895798" cy="4521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9ED7CEC-2F43-49B9-D2C1-5DE693E49DD9}"/>
              </a:ext>
            </a:extLst>
          </p:cNvPr>
          <p:cNvSpPr/>
          <p:nvPr/>
        </p:nvSpPr>
        <p:spPr bwMode="auto">
          <a:xfrm>
            <a:off x="8524240" y="920022"/>
            <a:ext cx="1473200" cy="1148080"/>
          </a:xfrm>
          <a:prstGeom prst="hexag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Instance (A)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422E7-3987-55A9-EFCD-DB2E5D1DE4B8}"/>
              </a:ext>
            </a:extLst>
          </p:cNvPr>
          <p:cNvSpPr/>
          <p:nvPr/>
        </p:nvSpPr>
        <p:spPr bwMode="auto">
          <a:xfrm>
            <a:off x="2608446" y="4968239"/>
            <a:ext cx="4056514" cy="131627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solidFill>
                  <a:schemeClr val="bg1"/>
                </a:solidFill>
              </a:rPr>
              <a:t>Service Registry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072B8AA-A5CA-B7B4-6A94-C3B2E5368F01}"/>
              </a:ext>
            </a:extLst>
          </p:cNvPr>
          <p:cNvSpPr/>
          <p:nvPr/>
        </p:nvSpPr>
        <p:spPr bwMode="auto">
          <a:xfrm>
            <a:off x="8533130" y="2587090"/>
            <a:ext cx="1473200" cy="1148080"/>
          </a:xfrm>
          <a:prstGeom prst="hexag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Instance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(A)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AF83ABE-D202-7497-8432-8A4C29DE361F}"/>
              </a:ext>
            </a:extLst>
          </p:cNvPr>
          <p:cNvSpPr/>
          <p:nvPr/>
        </p:nvSpPr>
        <p:spPr bwMode="auto">
          <a:xfrm>
            <a:off x="8546587" y="4206433"/>
            <a:ext cx="1473200" cy="1148080"/>
          </a:xfrm>
          <a:prstGeom prst="hexag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Instance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(A)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77229E-82EA-6C62-E413-828FBDFC47CF}"/>
              </a:ext>
            </a:extLst>
          </p:cNvPr>
          <p:cNvCxnSpPr>
            <a:cxnSpLocks/>
            <a:stCxn id="47" idx="1"/>
            <a:endCxn id="8" idx="3"/>
          </p:cNvCxnSpPr>
          <p:nvPr/>
        </p:nvCxnSpPr>
        <p:spPr bwMode="auto">
          <a:xfrm rot="10800000" flipV="1">
            <a:off x="6664960" y="5237200"/>
            <a:ext cx="1940560" cy="389178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9A1C796-6496-87B6-FA9F-E5A25CB6DEFF}"/>
              </a:ext>
            </a:extLst>
          </p:cNvPr>
          <p:cNvCxnSpPr>
            <a:cxnSpLocks/>
            <a:stCxn id="46" idx="1"/>
          </p:cNvCxnSpPr>
          <p:nvPr/>
        </p:nvCxnSpPr>
        <p:spPr bwMode="auto">
          <a:xfrm rot="10800000" flipV="1">
            <a:off x="6532078" y="3725127"/>
            <a:ext cx="2039620" cy="154022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137A2A1-36C6-5CFD-A039-60E0CC682639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rot="10800000" flipV="1">
            <a:off x="5941929" y="2132872"/>
            <a:ext cx="2608580" cy="343971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ECBBDFC0-6DB4-1062-9D3C-CDFC106FEEE7}"/>
              </a:ext>
            </a:extLst>
          </p:cNvPr>
          <p:cNvSpPr/>
          <p:nvPr/>
        </p:nvSpPr>
        <p:spPr bwMode="auto">
          <a:xfrm>
            <a:off x="3952240" y="2550160"/>
            <a:ext cx="1513840" cy="1148080"/>
          </a:xfrm>
          <a:prstGeom prst="hexag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(B)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330E00B-97E8-109B-7CAF-75637EA5DEC1}"/>
              </a:ext>
            </a:extLst>
          </p:cNvPr>
          <p:cNvSpPr/>
          <p:nvPr/>
        </p:nvSpPr>
        <p:spPr bwMode="auto">
          <a:xfrm>
            <a:off x="45652" y="2662062"/>
            <a:ext cx="1415582" cy="101600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End User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D738FA4-B3BE-666F-99B3-72204FC91049}"/>
              </a:ext>
            </a:extLst>
          </p:cNvPr>
          <p:cNvCxnSpPr>
            <a:cxnSpLocks/>
            <a:stCxn id="52" idx="2"/>
            <a:endCxn id="8" idx="0"/>
          </p:cNvCxnSpPr>
          <p:nvPr/>
        </p:nvCxnSpPr>
        <p:spPr bwMode="auto">
          <a:xfrm rot="5400000">
            <a:off x="4217471" y="4476549"/>
            <a:ext cx="910923" cy="72457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CF4072-866D-ECBE-B484-83DFBF007311}"/>
              </a:ext>
            </a:extLst>
          </p:cNvPr>
          <p:cNvCxnSpPr/>
          <p:nvPr/>
        </p:nvCxnSpPr>
        <p:spPr bwMode="auto">
          <a:xfrm>
            <a:off x="5466080" y="3131571"/>
            <a:ext cx="3139440" cy="3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603FCD-164F-2B82-5488-D7BAC409FEFB}"/>
              </a:ext>
            </a:extLst>
          </p:cNvPr>
          <p:cNvCxnSpPr>
            <a:stCxn id="29" idx="0"/>
            <a:endCxn id="10" idx="3"/>
          </p:cNvCxnSpPr>
          <p:nvPr/>
        </p:nvCxnSpPr>
        <p:spPr bwMode="auto">
          <a:xfrm>
            <a:off x="5466080" y="3124200"/>
            <a:ext cx="3080507" cy="1656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F91C13-F9F5-D15D-3FD3-230C71186E7C}"/>
              </a:ext>
            </a:extLst>
          </p:cNvPr>
          <p:cNvCxnSpPr>
            <a:stCxn id="29" idx="0"/>
            <a:endCxn id="6" idx="3"/>
          </p:cNvCxnSpPr>
          <p:nvPr/>
        </p:nvCxnSpPr>
        <p:spPr bwMode="auto">
          <a:xfrm flipV="1">
            <a:off x="5466080" y="1494062"/>
            <a:ext cx="3058160" cy="1630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B01D22-9C69-3296-A745-DC5DE9D26FD8}"/>
              </a:ext>
            </a:extLst>
          </p:cNvPr>
          <p:cNvSpPr/>
          <p:nvPr/>
        </p:nvSpPr>
        <p:spPr bwMode="auto">
          <a:xfrm>
            <a:off x="8550509" y="1928681"/>
            <a:ext cx="1473200" cy="408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Discovery client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55F0551-57D4-E985-2DA6-C81946B51A3D}"/>
              </a:ext>
            </a:extLst>
          </p:cNvPr>
          <p:cNvSpPr/>
          <p:nvPr/>
        </p:nvSpPr>
        <p:spPr bwMode="auto">
          <a:xfrm>
            <a:off x="8571698" y="3520937"/>
            <a:ext cx="1473200" cy="408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Discovery client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CBE8110-A5B3-2965-E945-C20EDB04A88B}"/>
              </a:ext>
            </a:extLst>
          </p:cNvPr>
          <p:cNvSpPr/>
          <p:nvPr/>
        </p:nvSpPr>
        <p:spPr bwMode="auto">
          <a:xfrm>
            <a:off x="8605520" y="5033009"/>
            <a:ext cx="1473200" cy="408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Discovery client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8EC827B-F7F1-8B47-D8D4-7387BDB8C308}"/>
              </a:ext>
            </a:extLst>
          </p:cNvPr>
          <p:cNvSpPr/>
          <p:nvPr/>
        </p:nvSpPr>
        <p:spPr bwMode="auto">
          <a:xfrm>
            <a:off x="3972560" y="3648934"/>
            <a:ext cx="1473200" cy="408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Discovery client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26" name="Picture 2" descr="File:AWS Simple Icons Networking Amazon Elastic Load ...">
            <a:extLst>
              <a:ext uri="{FF2B5EF4-FFF2-40B4-BE49-F238E27FC236}">
                <a16:creationId xmlns:a16="http://schemas.microsoft.com/office/drawing/2014/main" id="{ADCE9BB2-8CDA-CE2D-1941-E3756672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135"/>
            <a:ext cx="592873" cy="59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03E71BB-F509-AEB9-1918-94CF9D1139A7}"/>
              </a:ext>
            </a:extLst>
          </p:cNvPr>
          <p:cNvSpPr/>
          <p:nvPr/>
        </p:nvSpPr>
        <p:spPr bwMode="auto">
          <a:xfrm>
            <a:off x="4840438" y="5180777"/>
            <a:ext cx="1722923" cy="66364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A[localhost:8080,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localhost:8081,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localhost:8082]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1D4F0A-F3C8-DBBA-A88C-6E0346DA59D1}"/>
              </a:ext>
            </a:extLst>
          </p:cNvPr>
          <p:cNvSpPr/>
          <p:nvPr/>
        </p:nvSpPr>
        <p:spPr bwMode="auto">
          <a:xfrm>
            <a:off x="2818196" y="5265357"/>
            <a:ext cx="1722923" cy="45945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B[localhost:8090]</a:t>
            </a: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25" name="Title 1">
            <a:extLst>
              <a:ext uri="{FF2B5EF4-FFF2-40B4-BE49-F238E27FC236}">
                <a16:creationId xmlns:a16="http://schemas.microsoft.com/office/drawing/2014/main" id="{3501B115-A926-E1E1-A149-65BDC8BE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52400"/>
            <a:ext cx="6978316" cy="581940"/>
          </a:xfrm>
        </p:spPr>
        <p:txBody>
          <a:bodyPr/>
          <a:lstStyle/>
          <a:p>
            <a:r>
              <a:rPr lang="en-US" sz="2400" b="1" dirty="0"/>
              <a:t>Service Discovery and Load Balancing</a:t>
            </a:r>
            <a:endParaRPr lang="en-IN" sz="2400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ED248516-378D-E6C5-B354-68CFF58589F0}"/>
              </a:ext>
            </a:extLst>
          </p:cNvPr>
          <p:cNvSpPr txBox="1"/>
          <p:nvPr/>
        </p:nvSpPr>
        <p:spPr>
          <a:xfrm>
            <a:off x="9968297" y="129178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Localhost:8080</a:t>
            </a:r>
            <a:endParaRPr lang="en-IN" sz="120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A0A5A0A-F83C-B04A-AB27-7662747E058A}"/>
              </a:ext>
            </a:extLst>
          </p:cNvPr>
          <p:cNvSpPr txBox="1"/>
          <p:nvPr/>
        </p:nvSpPr>
        <p:spPr>
          <a:xfrm>
            <a:off x="10067669" y="296012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Localhost:8081</a:t>
            </a:r>
            <a:endParaRPr lang="en-IN" sz="1200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D0964FE-BEE5-7007-2F1A-A5361C0F918A}"/>
              </a:ext>
            </a:extLst>
          </p:cNvPr>
          <p:cNvSpPr txBox="1"/>
          <p:nvPr/>
        </p:nvSpPr>
        <p:spPr>
          <a:xfrm>
            <a:off x="10162095" y="452423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Localhost:8082</a:t>
            </a:r>
            <a:endParaRPr lang="en-IN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27D25A-779D-F761-745B-793AC687ED77}"/>
              </a:ext>
            </a:extLst>
          </p:cNvPr>
          <p:cNvSpPr/>
          <p:nvPr/>
        </p:nvSpPr>
        <p:spPr bwMode="auto">
          <a:xfrm>
            <a:off x="2172213" y="1704324"/>
            <a:ext cx="1319161" cy="2839752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API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324652-8680-96D4-0AFE-202AA1974EC7}"/>
              </a:ext>
            </a:extLst>
          </p:cNvPr>
          <p:cNvCxnSpPr>
            <a:stCxn id="30" idx="3"/>
          </p:cNvCxnSpPr>
          <p:nvPr/>
        </p:nvCxnSpPr>
        <p:spPr bwMode="auto">
          <a:xfrm>
            <a:off x="1461234" y="3170062"/>
            <a:ext cx="8165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73BEA4-8833-C14A-F0A0-66E75C2C6199}"/>
              </a:ext>
            </a:extLst>
          </p:cNvPr>
          <p:cNvCxnSpPr>
            <a:stCxn id="4" idx="3"/>
            <a:endCxn id="29" idx="3"/>
          </p:cNvCxnSpPr>
          <p:nvPr/>
        </p:nvCxnSpPr>
        <p:spPr bwMode="auto">
          <a:xfrm>
            <a:off x="3491374" y="3124200"/>
            <a:ext cx="4608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2" descr="File:AWS Simple Icons Networking Amazon Elastic Load ...">
            <a:extLst>
              <a:ext uri="{FF2B5EF4-FFF2-40B4-BE49-F238E27FC236}">
                <a16:creationId xmlns:a16="http://schemas.microsoft.com/office/drawing/2014/main" id="{799F1350-617F-11D3-14AA-33314326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42" y="2816153"/>
            <a:ext cx="592873" cy="59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ACE374-1D33-B667-2D69-D545F75D1D39}"/>
              </a:ext>
            </a:extLst>
          </p:cNvPr>
          <p:cNvSpPr/>
          <p:nvPr/>
        </p:nvSpPr>
        <p:spPr bwMode="auto">
          <a:xfrm>
            <a:off x="2608445" y="734340"/>
            <a:ext cx="9130343" cy="5795048"/>
          </a:xfrm>
          <a:prstGeom prst="roundRect">
            <a:avLst>
              <a:gd name="adj" fmla="val 4586"/>
            </a:avLst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6ED76-7D73-05AE-3646-007031EB9073}"/>
              </a:ext>
            </a:extLst>
          </p:cNvPr>
          <p:cNvSpPr txBox="1"/>
          <p:nvPr/>
        </p:nvSpPr>
        <p:spPr>
          <a:xfrm>
            <a:off x="6067631" y="79563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DMZ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B8836-38EF-C5D0-97C4-AA634942DB5B}"/>
              </a:ext>
            </a:extLst>
          </p:cNvPr>
          <p:cNvSpPr txBox="1"/>
          <p:nvPr/>
        </p:nvSpPr>
        <p:spPr>
          <a:xfrm>
            <a:off x="899088" y="142851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Public IP</a:t>
            </a:r>
          </a:p>
        </p:txBody>
      </p:sp>
    </p:spTree>
    <p:extLst>
      <p:ext uri="{BB962C8B-B14F-4D97-AF65-F5344CB8AC3E}">
        <p14:creationId xmlns:p14="http://schemas.microsoft.com/office/powerpoint/2010/main" val="332770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52" grpId="0" animBg="1"/>
      <p:bldP spid="61" grpId="0" animBg="1"/>
      <p:bldP spid="62" grpId="0" animBg="1"/>
      <p:bldP spid="1028" grpId="0"/>
      <p:bldP spid="1029" grpId="0"/>
      <p:bldP spid="10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B2CA-C27C-36A8-40AB-542CF6C3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API Gateway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4D0B5-7777-0C43-4B76-EEE01D81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an API Gateway?</a:t>
            </a:r>
            <a:endParaRPr lang="en-US" dirty="0"/>
          </a:p>
          <a:p>
            <a:pPr marL="800100" lvl="1" indent="-342900"/>
            <a:r>
              <a:rPr lang="en-US" dirty="0"/>
              <a:t>A server that acts as an entry point for all client requests.</a:t>
            </a:r>
          </a:p>
          <a:p>
            <a:pPr marL="800100" lvl="1" indent="-342900"/>
            <a:r>
              <a:rPr lang="en-US" dirty="0"/>
              <a:t>It routes requests to the appropriate backend microservices.</a:t>
            </a:r>
          </a:p>
          <a:p>
            <a:r>
              <a:rPr lang="en-US" b="1" dirty="0"/>
              <a:t>Why use an API Gateway?</a:t>
            </a:r>
            <a:endParaRPr lang="en-US" dirty="0"/>
          </a:p>
          <a:p>
            <a:pPr marL="800100" lvl="1" indent="-342900"/>
            <a:r>
              <a:rPr lang="en-US" dirty="0"/>
              <a:t>Centralized access control</a:t>
            </a:r>
          </a:p>
          <a:p>
            <a:pPr marL="800100" lvl="1" indent="-342900"/>
            <a:r>
              <a:rPr lang="en-US" dirty="0"/>
              <a:t>Cross-cutting concerns (logging, security, caching)</a:t>
            </a:r>
          </a:p>
          <a:p>
            <a:pPr marL="800100" lvl="1" indent="-342900"/>
            <a:r>
              <a:rPr lang="en-US" dirty="0"/>
              <a:t>Reduces complexity for clients</a:t>
            </a:r>
          </a:p>
          <a:p>
            <a:pPr marL="800100" lvl="1" indent="-342900"/>
            <a:r>
              <a:rPr lang="en-US" dirty="0"/>
              <a:t>Helps decouple front-end clients from multiple microservices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319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7C0-24F5-F6F4-A90B-AC6E584D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of an API Gateway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BE94-6FEC-E873-E5D0-040A09B3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Request Routing</a:t>
            </a:r>
            <a:endParaRPr lang="en-US" dirty="0"/>
          </a:p>
          <a:p>
            <a:pPr marL="800100" lvl="1" indent="-342900"/>
            <a:r>
              <a:rPr lang="en-US" dirty="0"/>
              <a:t>Directs client requests to the right microservice</a:t>
            </a:r>
          </a:p>
          <a:p>
            <a:r>
              <a:rPr lang="en-US" b="1" dirty="0"/>
              <a:t>Load Balancing</a:t>
            </a:r>
            <a:endParaRPr lang="en-US" dirty="0"/>
          </a:p>
          <a:p>
            <a:pPr marL="800100" lvl="1" indent="-342900"/>
            <a:r>
              <a:rPr lang="en-US" dirty="0"/>
              <a:t>Distributes incoming traffic across microservices</a:t>
            </a:r>
          </a:p>
          <a:p>
            <a:r>
              <a:rPr lang="en-US" b="1" dirty="0"/>
              <a:t>Security</a:t>
            </a:r>
            <a:endParaRPr lang="en-US" dirty="0"/>
          </a:p>
          <a:p>
            <a:pPr marL="800100" lvl="1" indent="-342900"/>
            <a:r>
              <a:rPr lang="en-US" dirty="0"/>
              <a:t>Authentication, authorization, and SSL termination</a:t>
            </a:r>
          </a:p>
          <a:p>
            <a:r>
              <a:rPr lang="en-US" b="1" dirty="0"/>
              <a:t>Rate Limiting</a:t>
            </a:r>
            <a:endParaRPr lang="en-US" dirty="0"/>
          </a:p>
          <a:p>
            <a:pPr marL="800100" lvl="1" indent="-342900"/>
            <a:r>
              <a:rPr lang="en-US" dirty="0"/>
              <a:t>Controls the number of requests per client</a:t>
            </a:r>
          </a:p>
          <a:p>
            <a:r>
              <a:rPr lang="en-US" b="1" dirty="0"/>
              <a:t>Logging &amp; Monitoring</a:t>
            </a:r>
            <a:endParaRPr lang="en-US" dirty="0"/>
          </a:p>
          <a:p>
            <a:pPr marL="800100" lvl="1" indent="-342900"/>
            <a:r>
              <a:rPr lang="en-US" dirty="0"/>
              <a:t>Tracks request flows, error logs, and metrics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604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9BCF-9870-213B-2C7A-2FC580AB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Cloud Gateway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02B9-8631-A5B6-3C51-C6EA50DB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Spring Cloud Gateway?</a:t>
            </a:r>
            <a:endParaRPr lang="en-US" dirty="0"/>
          </a:p>
          <a:p>
            <a:pPr marL="800100" lvl="1" indent="-342900"/>
            <a:r>
              <a:rPr lang="en-US" dirty="0"/>
              <a:t>A project built on top of Spring Boot for building API gateways.</a:t>
            </a:r>
          </a:p>
          <a:p>
            <a:pPr marL="800100" lvl="1" indent="-342900"/>
            <a:r>
              <a:rPr lang="en-US" dirty="0"/>
              <a:t>Provides features like routing, filters, security, and more.</a:t>
            </a:r>
          </a:p>
          <a:p>
            <a:pPr marL="800100" lvl="1" indent="-342900"/>
            <a:endParaRPr lang="en-US" dirty="0"/>
          </a:p>
          <a:p>
            <a:r>
              <a:rPr lang="en-US" b="1" dirty="0"/>
              <a:t>Why use Spring Cloud Gateway?</a:t>
            </a:r>
            <a:endParaRPr lang="en-US" dirty="0"/>
          </a:p>
          <a:p>
            <a:pPr marL="800100" lvl="1" indent="-342900"/>
            <a:r>
              <a:rPr lang="en-US" dirty="0"/>
              <a:t>Built on top of Project Reactor for reactive programming</a:t>
            </a:r>
          </a:p>
          <a:p>
            <a:pPr marL="800100" lvl="1" indent="-342900"/>
            <a:r>
              <a:rPr lang="en-US" dirty="0"/>
              <a:t>Easy integration with Spring ecosystem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85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271F-CD2E-EEDB-9A30-5CEF1970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Cloud </a:t>
            </a:r>
            <a:r>
              <a:rPr lang="en-US" b="1" dirty="0" err="1"/>
              <a:t>LoadBalancer</a:t>
            </a:r>
            <a:r>
              <a:rPr lang="en-US" b="1" dirty="0"/>
              <a:t>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AF65-3756-2B43-1210-3B67A8A9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2336800"/>
            <a:ext cx="10668000" cy="3835400"/>
          </a:xfrm>
        </p:spPr>
        <p:txBody>
          <a:bodyPr/>
          <a:lstStyle/>
          <a:p>
            <a:r>
              <a:rPr lang="en-US" dirty="0"/>
              <a:t>Replaced Netflix Ribbon in Spring Cloud.</a:t>
            </a:r>
          </a:p>
          <a:p>
            <a:r>
              <a:rPr lang="en-US" dirty="0"/>
              <a:t>Integrated with Spring Boot and Spring Cloud microservices.</a:t>
            </a:r>
          </a:p>
          <a:p>
            <a:r>
              <a:rPr lang="en-US" dirty="0"/>
              <a:t>Automatically distributes requests among instances of a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574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5581-4E42-5526-A8EF-6A7FABB1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 Access: No API Gateway</a:t>
            </a:r>
            <a:endParaRPr lang="en-IN" dirty="0"/>
          </a:p>
        </p:txBody>
      </p:sp>
      <p:pic>
        <p:nvPicPr>
          <p:cNvPr id="3074" name="Picture 2" descr="Diagram showing client-to-microservice communication architecture.">
            <a:extLst>
              <a:ext uri="{FF2B5EF4-FFF2-40B4-BE49-F238E27FC236}">
                <a16:creationId xmlns:a16="http://schemas.microsoft.com/office/drawing/2014/main" id="{6C14ECD9-FA70-BBC3-B73B-A210D803D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66" y="1754162"/>
            <a:ext cx="6496373" cy="380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50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5581-4E42-5526-A8EF-6A7FABB1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Diagram</a:t>
            </a:r>
            <a:endParaRPr lang="en-IN" dirty="0"/>
          </a:p>
        </p:txBody>
      </p:sp>
      <p:pic>
        <p:nvPicPr>
          <p:cNvPr id="4098" name="Picture 2" descr="Diagram showing an API Gateway implemented as a custom service.">
            <a:extLst>
              <a:ext uri="{FF2B5EF4-FFF2-40B4-BE49-F238E27FC236}">
                <a16:creationId xmlns:a16="http://schemas.microsoft.com/office/drawing/2014/main" id="{16DB6DD1-8F3B-5B6D-9A79-CCDE0713AA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48" y="2009139"/>
            <a:ext cx="4950667" cy="287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showing multiple custom API Gateways.">
            <a:extLst>
              <a:ext uri="{FF2B5EF4-FFF2-40B4-BE49-F238E27FC236}">
                <a16:creationId xmlns:a16="http://schemas.microsoft.com/office/drawing/2014/main" id="{40121626-6386-5195-D6DC-A9704F95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72" y="2009139"/>
            <a:ext cx="5058932" cy="28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512EC-6BEC-230D-9F83-D1E80119B5F4}"/>
              </a:ext>
            </a:extLst>
          </p:cNvPr>
          <p:cNvCxnSpPr/>
          <p:nvPr/>
        </p:nvCxnSpPr>
        <p:spPr bwMode="auto">
          <a:xfrm flipH="1">
            <a:off x="6146800" y="1493519"/>
            <a:ext cx="101587" cy="4673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D2342B-AF20-9F61-396A-9E7294DF8DBB}"/>
              </a:ext>
            </a:extLst>
          </p:cNvPr>
          <p:cNvSpPr txBox="1"/>
          <p:nvPr/>
        </p:nvSpPr>
        <p:spPr>
          <a:xfrm>
            <a:off x="6695412" y="5797788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Courtesy: Microsoft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C0C6-84B5-131B-B685-9DDDD071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05FC-E34C-3C7E-BF85-72C62F73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 Gateway Flow in Spring Boot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Client Request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API Gateway (Spring Cloud Gateway)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Request routed to appropriate microservice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Microservice Communication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Response sent back through the gateway to the client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261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6D1-09C4-B6DA-A6AF-93DCBFA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A593-181D-50D2-2A97-20A07BE9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Setting up Spring Cloud Gateway</a:t>
            </a:r>
          </a:p>
          <a:p>
            <a:r>
              <a:rPr lang="en-IN" dirty="0"/>
              <a:t>Dependencies in pom.xml:</a:t>
            </a:r>
          </a:p>
          <a:p>
            <a:r>
              <a:rPr lang="en-IN" dirty="0"/>
              <a:t>xml</a:t>
            </a:r>
          </a:p>
          <a:p>
            <a:r>
              <a:rPr lang="en-IN" dirty="0"/>
              <a:t>Copy code</a:t>
            </a:r>
          </a:p>
          <a:p>
            <a:r>
              <a:rPr lang="en-IN" dirty="0"/>
              <a:t>&lt;dependency&gt;</a:t>
            </a:r>
          </a:p>
          <a:p>
            <a:r>
              <a:rPr lang="en-IN" dirty="0"/>
              <a:t>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org.springframework.cloud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artifactId</a:t>
            </a:r>
            <a:r>
              <a:rPr lang="en-IN" dirty="0"/>
              <a:t>&gt;spring-cloud-starter-gateway&lt;/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&lt;/dependency&gt;</a:t>
            </a:r>
          </a:p>
          <a:p>
            <a:r>
              <a:rPr lang="en-IN" dirty="0"/>
              <a:t>Main Class Setup:</a:t>
            </a:r>
          </a:p>
          <a:p>
            <a:r>
              <a:rPr lang="en-IN" dirty="0"/>
              <a:t>java</a:t>
            </a:r>
          </a:p>
          <a:p>
            <a:r>
              <a:rPr lang="en-IN" dirty="0"/>
              <a:t>Copy code</a:t>
            </a:r>
          </a:p>
          <a:p>
            <a:r>
              <a:rPr lang="en-IN" dirty="0"/>
              <a:t>@SpringBootApplication</a:t>
            </a:r>
          </a:p>
          <a:p>
            <a:r>
              <a:rPr lang="en-IN" dirty="0"/>
              <a:t>public class </a:t>
            </a:r>
            <a:r>
              <a:rPr lang="en-IN" dirty="0" err="1"/>
              <a:t>ApiGatewayApplication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ApiGatewayApplication.class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650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FADE-2698-069D-2C78-10115488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9895-DA60-2C48-E370-A0DB4E91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Configuring Routes in API Gateway</a:t>
            </a:r>
          </a:p>
          <a:p>
            <a:r>
              <a:rPr lang="en-IN" dirty="0"/>
              <a:t>Example of Route Configuration in </a:t>
            </a:r>
            <a:r>
              <a:rPr lang="en-IN" dirty="0" err="1"/>
              <a:t>application.yml</a:t>
            </a:r>
            <a:r>
              <a:rPr lang="en-IN" dirty="0"/>
              <a:t>:</a:t>
            </a:r>
          </a:p>
          <a:p>
            <a:r>
              <a:rPr lang="en-IN" dirty="0" err="1"/>
              <a:t>yaml</a:t>
            </a:r>
            <a:endParaRPr lang="en-IN" dirty="0"/>
          </a:p>
          <a:p>
            <a:r>
              <a:rPr lang="en-IN" dirty="0"/>
              <a:t>Copy code</a:t>
            </a:r>
          </a:p>
          <a:p>
            <a:r>
              <a:rPr lang="en-IN" dirty="0"/>
              <a:t>spring:</a:t>
            </a:r>
          </a:p>
          <a:p>
            <a:r>
              <a:rPr lang="en-IN" dirty="0"/>
              <a:t>  cloud:</a:t>
            </a:r>
          </a:p>
          <a:p>
            <a:r>
              <a:rPr lang="en-IN" dirty="0"/>
              <a:t>    gateway:</a:t>
            </a:r>
          </a:p>
          <a:p>
            <a:r>
              <a:rPr lang="en-IN" dirty="0"/>
              <a:t>      routes:</a:t>
            </a:r>
          </a:p>
          <a:p>
            <a:r>
              <a:rPr lang="en-IN" dirty="0"/>
              <a:t>        - id: user-service</a:t>
            </a:r>
          </a:p>
          <a:p>
            <a:r>
              <a:rPr lang="en-IN" dirty="0"/>
              <a:t>          </a:t>
            </a:r>
            <a:r>
              <a:rPr lang="en-IN" dirty="0" err="1"/>
              <a:t>uri</a:t>
            </a:r>
            <a:r>
              <a:rPr lang="en-IN" dirty="0"/>
              <a:t>: http://localhost:8081</a:t>
            </a:r>
          </a:p>
          <a:p>
            <a:r>
              <a:rPr lang="en-IN" dirty="0"/>
              <a:t>          predicates:</a:t>
            </a:r>
          </a:p>
          <a:p>
            <a:r>
              <a:rPr lang="en-IN" dirty="0"/>
              <a:t>            - Path=/users/**</a:t>
            </a:r>
          </a:p>
          <a:p>
            <a:r>
              <a:rPr lang="en-IN" dirty="0"/>
              <a:t>        - id: order-service</a:t>
            </a:r>
          </a:p>
          <a:p>
            <a:r>
              <a:rPr lang="en-IN" dirty="0"/>
              <a:t>          </a:t>
            </a:r>
            <a:r>
              <a:rPr lang="en-IN" dirty="0" err="1"/>
              <a:t>uri</a:t>
            </a:r>
            <a:r>
              <a:rPr lang="en-IN" dirty="0"/>
              <a:t>: http://localhost:8082</a:t>
            </a:r>
          </a:p>
          <a:p>
            <a:r>
              <a:rPr lang="en-IN" dirty="0"/>
              <a:t>          predicates:</a:t>
            </a:r>
          </a:p>
          <a:p>
            <a:r>
              <a:rPr lang="en-IN" dirty="0"/>
              <a:t>            - Path=/orders/**</a:t>
            </a:r>
          </a:p>
          <a:p>
            <a:r>
              <a:rPr lang="en-IN" dirty="0"/>
              <a:t>Explanation:</a:t>
            </a:r>
          </a:p>
          <a:p>
            <a:r>
              <a:rPr lang="en-IN" dirty="0"/>
              <a:t>Define route IDs, URIs, and paths for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282245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F188-8626-1043-09F1-573F630F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537A-0D65-6320-6F24-F27ED48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Filters in API Gateway</a:t>
            </a:r>
          </a:p>
          <a:p>
            <a:r>
              <a:rPr lang="en-US" dirty="0"/>
              <a:t>Global Filters:</a:t>
            </a:r>
          </a:p>
          <a:p>
            <a:r>
              <a:rPr lang="en-US" dirty="0"/>
              <a:t>Applied to all routes.</a:t>
            </a:r>
          </a:p>
          <a:p>
            <a:r>
              <a:rPr lang="en-US" dirty="0"/>
              <a:t>Examples: Security, logging.</a:t>
            </a:r>
          </a:p>
          <a:p>
            <a:r>
              <a:rPr lang="en-US" dirty="0"/>
              <a:t>Route-Specific Filters:</a:t>
            </a:r>
          </a:p>
          <a:p>
            <a:r>
              <a:rPr lang="en-US" dirty="0"/>
              <a:t>Applied to specific routes.</a:t>
            </a:r>
          </a:p>
          <a:p>
            <a:r>
              <a:rPr lang="en-US" dirty="0"/>
              <a:t>Example of a Filter:</a:t>
            </a:r>
          </a:p>
          <a:p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Copy code</a:t>
            </a:r>
          </a:p>
          <a:p>
            <a:r>
              <a:rPr lang="en-US" dirty="0"/>
              <a:t>- id: order-service</a:t>
            </a:r>
          </a:p>
          <a:p>
            <a:r>
              <a:rPr lang="en-US" dirty="0"/>
              <a:t>  </a:t>
            </a:r>
            <a:r>
              <a:rPr lang="en-US" dirty="0" err="1"/>
              <a:t>uri</a:t>
            </a:r>
            <a:r>
              <a:rPr lang="en-US" dirty="0"/>
              <a:t>: http://localhost:8082</a:t>
            </a:r>
          </a:p>
          <a:p>
            <a:r>
              <a:rPr lang="en-US" dirty="0"/>
              <a:t>  filters:</a:t>
            </a:r>
          </a:p>
          <a:p>
            <a:r>
              <a:rPr lang="en-US" dirty="0"/>
              <a:t>    - </a:t>
            </a:r>
            <a:r>
              <a:rPr lang="en-US" dirty="0" err="1"/>
              <a:t>AddRequestHeader</a:t>
            </a:r>
            <a:r>
              <a:rPr lang="en-US" dirty="0"/>
              <a:t>=</a:t>
            </a:r>
            <a:r>
              <a:rPr lang="en-US" dirty="0" err="1"/>
              <a:t>Order,Service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611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43FB-28B6-90DA-6CC3-46EA6C0F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3DBE-E1F8-580C-04A0-2C8CB790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Load Balancing with API Gateway</a:t>
            </a:r>
          </a:p>
          <a:p>
            <a:r>
              <a:rPr lang="en-IN" dirty="0"/>
              <a:t>Enable Load Balancing:</a:t>
            </a:r>
          </a:p>
          <a:p>
            <a:r>
              <a:rPr lang="en-IN" dirty="0"/>
              <a:t>Use Spring Cloud's spring-cloud-starter-</a:t>
            </a:r>
            <a:r>
              <a:rPr lang="en-IN" dirty="0" err="1"/>
              <a:t>loadbalancer</a:t>
            </a:r>
            <a:r>
              <a:rPr lang="en-IN" dirty="0"/>
              <a:t>.</a:t>
            </a:r>
          </a:p>
          <a:p>
            <a:r>
              <a:rPr lang="en-IN" dirty="0"/>
              <a:t>Example Configuration:</a:t>
            </a:r>
          </a:p>
          <a:p>
            <a:r>
              <a:rPr lang="en-IN" dirty="0" err="1"/>
              <a:t>yaml</a:t>
            </a:r>
            <a:endParaRPr lang="en-IN" dirty="0"/>
          </a:p>
          <a:p>
            <a:r>
              <a:rPr lang="en-IN" dirty="0"/>
              <a:t>Copy code</a:t>
            </a:r>
          </a:p>
          <a:p>
            <a:r>
              <a:rPr lang="en-IN" dirty="0"/>
              <a:t>spring:</a:t>
            </a:r>
          </a:p>
          <a:p>
            <a:r>
              <a:rPr lang="en-IN" dirty="0"/>
              <a:t>  cloud:</a:t>
            </a:r>
          </a:p>
          <a:p>
            <a:r>
              <a:rPr lang="en-IN" dirty="0"/>
              <a:t>    gateway:</a:t>
            </a:r>
          </a:p>
          <a:p>
            <a:r>
              <a:rPr lang="en-IN" dirty="0"/>
              <a:t>      discovery:</a:t>
            </a:r>
          </a:p>
          <a:p>
            <a:r>
              <a:rPr lang="en-IN" dirty="0"/>
              <a:t>        locator:</a:t>
            </a:r>
          </a:p>
          <a:p>
            <a:r>
              <a:rPr lang="en-IN" dirty="0"/>
              <a:t>          enabled: true</a:t>
            </a:r>
          </a:p>
        </p:txBody>
      </p:sp>
    </p:spTree>
    <p:extLst>
      <p:ext uri="{BB962C8B-B14F-4D97-AF65-F5344CB8AC3E}">
        <p14:creationId xmlns:p14="http://schemas.microsoft.com/office/powerpoint/2010/main" val="3118127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CD0-630B-E248-8BD6-19E5C14A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42DB-64CF-68B2-CF9C-6A4E7C4E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Security in API Gateway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Authentication &amp; Authorization: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Spring Security with OAuth2 or JWT.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Configuration: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JWT validation to requests before forwarding them to microservices.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1857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829D-2E80-05CC-C76C-3AFF68A4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47CE-D912-00B2-7C50-AF3C0E7D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Rate Limiting in API Gateway</a:t>
            </a:r>
          </a:p>
          <a:p>
            <a:r>
              <a:rPr lang="en-IN" dirty="0"/>
              <a:t>Example Configuration for Rate Limiting:</a:t>
            </a:r>
          </a:p>
          <a:p>
            <a:r>
              <a:rPr lang="en-IN" dirty="0" err="1"/>
              <a:t>yaml</a:t>
            </a:r>
            <a:endParaRPr lang="en-IN" dirty="0"/>
          </a:p>
          <a:p>
            <a:r>
              <a:rPr lang="en-IN" dirty="0"/>
              <a:t>Copy code</a:t>
            </a:r>
          </a:p>
          <a:p>
            <a:r>
              <a:rPr lang="en-IN" dirty="0"/>
              <a:t>- id: </a:t>
            </a:r>
            <a:r>
              <a:rPr lang="en-IN" dirty="0" err="1"/>
              <a:t>rate_limiter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uri</a:t>
            </a:r>
            <a:r>
              <a:rPr lang="en-IN" dirty="0"/>
              <a:t>: http://localhost:8080</a:t>
            </a:r>
          </a:p>
          <a:p>
            <a:r>
              <a:rPr lang="en-IN" dirty="0"/>
              <a:t>  filters:</a:t>
            </a:r>
          </a:p>
          <a:p>
            <a:r>
              <a:rPr lang="en-IN" dirty="0"/>
              <a:t>    - name: </a:t>
            </a:r>
            <a:r>
              <a:rPr lang="en-IN" dirty="0" err="1"/>
              <a:t>RequestRateLimiter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args</a:t>
            </a:r>
            <a:r>
              <a:rPr lang="en-IN" dirty="0"/>
              <a:t>:</a:t>
            </a:r>
          </a:p>
          <a:p>
            <a:r>
              <a:rPr lang="en-IN" dirty="0"/>
              <a:t>        </a:t>
            </a:r>
            <a:r>
              <a:rPr lang="en-IN" dirty="0" err="1"/>
              <a:t>redis</a:t>
            </a:r>
            <a:r>
              <a:rPr lang="en-IN" dirty="0"/>
              <a:t>-rate-limiter:</a:t>
            </a:r>
          </a:p>
          <a:p>
            <a:r>
              <a:rPr lang="en-IN" dirty="0"/>
              <a:t>          </a:t>
            </a:r>
            <a:r>
              <a:rPr lang="en-IN" dirty="0" err="1"/>
              <a:t>replenishRate</a:t>
            </a:r>
            <a:r>
              <a:rPr lang="en-IN" dirty="0"/>
              <a:t>: 10</a:t>
            </a:r>
          </a:p>
          <a:p>
            <a:r>
              <a:rPr lang="en-IN" dirty="0"/>
              <a:t>          </a:t>
            </a:r>
            <a:r>
              <a:rPr lang="en-IN" dirty="0" err="1"/>
              <a:t>burstCapacity</a:t>
            </a:r>
            <a:r>
              <a:rPr lang="en-IN" dirty="0"/>
              <a:t>: 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451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8BA4-F159-3D91-B65A-B7268CE6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AB82-94D5-B21C-17D9-1254363F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 Gateway Best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Handle timeouts and retries effectively.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Ensure security policies are applied centrally.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the gateway for performance bottlenecks.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 caching for faster responses.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83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39C5-7F0D-C52F-AD8D-E3675561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Spring Cloud </a:t>
            </a:r>
            <a:r>
              <a:rPr lang="en-US" b="1" dirty="0" err="1"/>
              <a:t>LoadBalancer</a:t>
            </a:r>
            <a:r>
              <a:rPr lang="en-US" b="1" dirty="0"/>
              <a:t>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E4F1-B5F3-6EE2-35F5-E45FD8E8D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818640"/>
            <a:ext cx="10668000" cy="4353560"/>
          </a:xfrm>
        </p:spPr>
        <p:txBody>
          <a:bodyPr/>
          <a:lstStyle/>
          <a:p>
            <a:r>
              <a:rPr lang="en-US" dirty="0"/>
              <a:t>The client retrieves a list of service instances from a </a:t>
            </a:r>
            <a:r>
              <a:rPr lang="en-US" b="1" dirty="0"/>
              <a:t>Service Discovery</a:t>
            </a:r>
            <a:r>
              <a:rPr lang="en-US" dirty="0"/>
              <a:t> mechanism (like Eureka).</a:t>
            </a:r>
          </a:p>
          <a:p>
            <a:r>
              <a:rPr lang="en-US" dirty="0"/>
              <a:t>Balancing logic runs on the client to decide which instance to invoke.</a:t>
            </a:r>
          </a:p>
          <a:p>
            <a:r>
              <a:rPr lang="en-US" dirty="0" err="1"/>
              <a:t>LoadBalancerClient</a:t>
            </a:r>
            <a:r>
              <a:rPr lang="en-US" dirty="0"/>
              <a:t> manages the request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4363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6FCC-C3C7-12C1-96EC-47B57062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2B85-335D-16FA-5100-2BCC70C7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Recap: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 Gateway pattern simplifies microservice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Spring Cloud Gateway provides a powerful tool for implementing it in Spring Boot.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44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C8E5-FAAE-C9AB-A9BF-03B00C5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Configuration of Spring Cloud </a:t>
            </a:r>
            <a:r>
              <a:rPr lang="en-US" b="1" dirty="0" err="1"/>
              <a:t>LoadBalancer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3535-5536-6244-637C-0E3ED5A0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554480"/>
            <a:ext cx="10668000" cy="4617720"/>
          </a:xfrm>
        </p:spPr>
        <p:txBody>
          <a:bodyPr/>
          <a:lstStyle/>
          <a:p>
            <a:r>
              <a:rPr lang="en-US" dirty="0"/>
              <a:t>Add Spring Cloud </a:t>
            </a:r>
            <a:r>
              <a:rPr lang="en-US" dirty="0" err="1"/>
              <a:t>LoadBalancer</a:t>
            </a:r>
            <a:r>
              <a:rPr lang="en-US" dirty="0"/>
              <a:t> dependency:</a:t>
            </a:r>
          </a:p>
          <a:p>
            <a:r>
              <a:rPr lang="en-US" dirty="0"/>
              <a:t>Ensure Service Discovery integration (Eureka, Consul, etc.).</a:t>
            </a:r>
          </a:p>
          <a:p>
            <a:r>
              <a:rPr lang="en-US" dirty="0"/>
              <a:t>Enable client-side load balancing by annotating the </a:t>
            </a:r>
            <a:r>
              <a:rPr lang="en-US" dirty="0" err="1"/>
              <a:t>RestTemplate</a:t>
            </a:r>
            <a:r>
              <a:rPr lang="en-US" dirty="0"/>
              <a:t> or </a:t>
            </a:r>
            <a:r>
              <a:rPr lang="en-US" dirty="0" err="1"/>
              <a:t>WebClient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46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517B-304A-4C9F-EAAF-4E7A8CB2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668000" cy="853440"/>
          </a:xfrm>
        </p:spPr>
        <p:txBody>
          <a:bodyPr/>
          <a:lstStyle/>
          <a:p>
            <a:r>
              <a:rPr lang="en-US" dirty="0"/>
              <a:t>Client-Side Load Balancing in Spring Boot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6F0A-7EDE-CDDE-B250-0B7C750E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093" y="1478280"/>
            <a:ext cx="4588948" cy="853440"/>
          </a:xfrm>
        </p:spPr>
        <p:txBody>
          <a:bodyPr>
            <a:normAutofit/>
          </a:bodyPr>
          <a:lstStyle/>
          <a:p>
            <a:r>
              <a:rPr lang="en-US" dirty="0"/>
              <a:t>Example using </a:t>
            </a:r>
            <a:r>
              <a:rPr lang="en-US" dirty="0" err="1"/>
              <a:t>WebClient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A35A5-00E8-CE7D-DC37-F1C0E92FAD60}"/>
              </a:ext>
            </a:extLst>
          </p:cNvPr>
          <p:cNvSpPr txBox="1"/>
          <p:nvPr/>
        </p:nvSpPr>
        <p:spPr>
          <a:xfrm>
            <a:off x="1056640" y="2494956"/>
            <a:ext cx="45889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@Bean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@LoadBalanced</a:t>
            </a:r>
          </a:p>
          <a:p>
            <a:r>
              <a:rPr lang="en-IN" sz="18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RestTemplate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restTemplate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RestTemplate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E0640-D3B0-AD24-23ED-036BBB90BA79}"/>
              </a:ext>
            </a:extLst>
          </p:cNvPr>
          <p:cNvCxnSpPr/>
          <p:nvPr/>
        </p:nvCxnSpPr>
        <p:spPr bwMode="auto">
          <a:xfrm>
            <a:off x="6278880" y="1399431"/>
            <a:ext cx="0" cy="4899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00B805-75D6-411F-19FB-E84625B686F3}"/>
              </a:ext>
            </a:extLst>
          </p:cNvPr>
          <p:cNvSpPr txBox="1"/>
          <p:nvPr/>
        </p:nvSpPr>
        <p:spPr>
          <a:xfrm>
            <a:off x="6451600" y="2494956"/>
            <a:ext cx="55354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@Bean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@LoadBalanced</a:t>
            </a:r>
          </a:p>
          <a:p>
            <a:r>
              <a:rPr lang="en-IN" sz="18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WebClient</a:t>
            </a:r>
            <a:r>
              <a:rPr lang="en-IN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Builder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webClientBuilder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IN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WebClient</a:t>
            </a:r>
            <a:r>
              <a:rPr lang="en-IN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IN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builder</a:t>
            </a:r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IN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126382-18DE-A678-0C31-F5634A8EBD2A}"/>
              </a:ext>
            </a:extLst>
          </p:cNvPr>
          <p:cNvSpPr txBox="1">
            <a:spLocks/>
          </p:cNvSpPr>
          <p:nvPr/>
        </p:nvSpPr>
        <p:spPr bwMode="auto">
          <a:xfrm>
            <a:off x="1056640" y="1473876"/>
            <a:ext cx="4588948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EEB000"/>
              </a:buClr>
              <a:buFont typeface="Wingdings" panose="05000000000000000000" pitchFamily="2" charset="2"/>
              <a:buChar char="o"/>
              <a:defRPr sz="22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EEB000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EB000"/>
              </a:buClr>
              <a:buFont typeface="Wingdings" panose="05000000000000000000" pitchFamily="2" charset="2"/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EB000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EEB00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using </a:t>
            </a:r>
            <a:r>
              <a:rPr lang="en-US" dirty="0" err="1"/>
              <a:t>RestTemplate</a:t>
            </a:r>
            <a:r>
              <a:rPr lang="en-US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3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2D4B-B1B3-C6F1-8986-DEDFEF6D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Discovery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BC53-D7CC-40BD-C9D1-68F78F06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integrations:</a:t>
            </a:r>
          </a:p>
          <a:p>
            <a:pPr marL="800100" lvl="1" indent="-342900"/>
            <a:r>
              <a:rPr lang="en-US" b="1" dirty="0"/>
              <a:t>Eureka</a:t>
            </a:r>
            <a:r>
              <a:rPr lang="en-US" dirty="0"/>
              <a:t>: Popular for service registry and discovery.</a:t>
            </a:r>
          </a:p>
          <a:p>
            <a:pPr marL="800100" lvl="1" indent="-342900"/>
            <a:r>
              <a:rPr lang="en-US" b="1" dirty="0"/>
              <a:t>Consul</a:t>
            </a:r>
            <a:r>
              <a:rPr lang="en-US" dirty="0"/>
              <a:t>: A more robust alternative for service discovery.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LoadBalancer</a:t>
            </a:r>
            <a:r>
              <a:rPr lang="en-US" dirty="0"/>
              <a:t> gets available instances from these registries.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80322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good1</Template>
  <TotalTime>938</TotalTime>
  <Words>2127</Words>
  <Application>Microsoft Office PowerPoint</Application>
  <PresentationFormat>Widescreen</PresentationFormat>
  <Paragraphs>430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Courier New</vt:lpstr>
      <vt:lpstr>Times New Roman</vt:lpstr>
      <vt:lpstr>Verdana</vt:lpstr>
      <vt:lpstr>Wingdings</vt:lpstr>
      <vt:lpstr>Profile</vt:lpstr>
      <vt:lpstr>Service Discovery and Load Balancing</vt:lpstr>
      <vt:lpstr>Client Side Load Balancing</vt:lpstr>
      <vt:lpstr>Introduction to Client-Side Load Balancing</vt:lpstr>
      <vt:lpstr>Client-Side Load Balancing vs. Server-Side Load Balancing</vt:lpstr>
      <vt:lpstr>Spring Cloud LoadBalancer Overview</vt:lpstr>
      <vt:lpstr>How Spring Cloud LoadBalancer Works</vt:lpstr>
      <vt:lpstr>Configuration of Spring Cloud LoadBalancer</vt:lpstr>
      <vt:lpstr>Client-Side Load Balancing in Spring Boot</vt:lpstr>
      <vt:lpstr>Service Discovery Integration</vt:lpstr>
      <vt:lpstr>Load Balancing Strategies</vt:lpstr>
      <vt:lpstr>Customizing Load Balancing Behavior</vt:lpstr>
      <vt:lpstr>Monitoring &amp; Troubleshooting</vt:lpstr>
      <vt:lpstr>Best Practices</vt:lpstr>
      <vt:lpstr>Service Discovery</vt:lpstr>
      <vt:lpstr>The Need for Service Discovery</vt:lpstr>
      <vt:lpstr>What is Service Discovery?</vt:lpstr>
      <vt:lpstr>Client-Side Service Discovery</vt:lpstr>
      <vt:lpstr>Server-Side Service Discovery</vt:lpstr>
      <vt:lpstr>Introducing Netflix Eureka</vt:lpstr>
      <vt:lpstr>Setting up Eureka Server in Spring Boot</vt:lpstr>
      <vt:lpstr>Setting up Eureka Client in Spring Boot</vt:lpstr>
      <vt:lpstr>Service Discovery in Action</vt:lpstr>
      <vt:lpstr>Fault Tolerance in Service Discovery</vt:lpstr>
      <vt:lpstr>Server-Side Discovery with Spring Cloud Gateway</vt:lpstr>
      <vt:lpstr>Scaling and Performance Considerations</vt:lpstr>
      <vt:lpstr>Alternatives to Eureka</vt:lpstr>
      <vt:lpstr>Conclusion</vt:lpstr>
      <vt:lpstr>Circuit Breaker Pattern</vt:lpstr>
      <vt:lpstr>Agenda</vt:lpstr>
      <vt:lpstr>What is the Circuit Breaker Pattern?</vt:lpstr>
      <vt:lpstr>Why Use Circuit Breakers?</vt:lpstr>
      <vt:lpstr>Resilience in Microservices</vt:lpstr>
      <vt:lpstr>Introduction to Resilience4j</vt:lpstr>
      <vt:lpstr>How Circuit Breaker Works in Resilience4j</vt:lpstr>
      <vt:lpstr>PowerPoint Presentation</vt:lpstr>
      <vt:lpstr>Integrating Resilience4j with Spring Boot</vt:lpstr>
      <vt:lpstr>Dependency Management</vt:lpstr>
      <vt:lpstr>Properties</vt:lpstr>
      <vt:lpstr>Code Example</vt:lpstr>
      <vt:lpstr>Demo: Circuit Breaker Implementation in Spring Boot</vt:lpstr>
      <vt:lpstr>Circuit Breaker Metrics and Monitoring</vt:lpstr>
      <vt:lpstr>Fallback Strategies</vt:lpstr>
      <vt:lpstr>Key Takeaways</vt:lpstr>
      <vt:lpstr>PowerPoint Presentation</vt:lpstr>
      <vt:lpstr>API Gateway</vt:lpstr>
      <vt:lpstr>Service Discovery and Load Balancing</vt:lpstr>
      <vt:lpstr>Introduction to API Gateway Pattern</vt:lpstr>
      <vt:lpstr>Key Features of an API Gateway</vt:lpstr>
      <vt:lpstr>Spring Cloud Gateway Overview</vt:lpstr>
      <vt:lpstr>Direct Access: No API Gateway</vt:lpstr>
      <vt:lpstr>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Banerjee</dc:creator>
  <cp:lastModifiedBy>Shantanu Banerjee</cp:lastModifiedBy>
  <cp:revision>36</cp:revision>
  <dcterms:created xsi:type="dcterms:W3CDTF">2024-09-12T05:24:42Z</dcterms:created>
  <dcterms:modified xsi:type="dcterms:W3CDTF">2024-09-23T12:04:09Z</dcterms:modified>
</cp:coreProperties>
</file>