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1"/>
  </p:notesMasterIdLst>
  <p:sldIdLst>
    <p:sldId id="369" r:id="rId2"/>
    <p:sldId id="370" r:id="rId3"/>
    <p:sldId id="371" r:id="rId4"/>
    <p:sldId id="372" r:id="rId5"/>
    <p:sldId id="373" r:id="rId6"/>
    <p:sldId id="374" r:id="rId7"/>
    <p:sldId id="375" r:id="rId8"/>
    <p:sldId id="376" r:id="rId9"/>
    <p:sldId id="377"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9" r:id="rId23"/>
    <p:sldId id="394" r:id="rId24"/>
    <p:sldId id="395" r:id="rId25"/>
    <p:sldId id="396" r:id="rId26"/>
    <p:sldId id="397" r:id="rId27"/>
    <p:sldId id="400" r:id="rId28"/>
    <p:sldId id="401" r:id="rId29"/>
    <p:sldId id="260" r:id="rId30"/>
    <p:sldId id="258" r:id="rId31"/>
    <p:sldId id="259" r:id="rId32"/>
    <p:sldId id="261" r:id="rId33"/>
    <p:sldId id="262" r:id="rId34"/>
    <p:sldId id="263" r:id="rId35"/>
    <p:sldId id="264" r:id="rId36"/>
    <p:sldId id="265" r:id="rId37"/>
    <p:sldId id="271" r:id="rId38"/>
    <p:sldId id="272" r:id="rId39"/>
    <p:sldId id="40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404" r:id="rId53"/>
    <p:sldId id="285" r:id="rId54"/>
    <p:sldId id="286" r:id="rId55"/>
    <p:sldId id="287" r:id="rId56"/>
    <p:sldId id="288" r:id="rId57"/>
    <p:sldId id="289" r:id="rId58"/>
    <p:sldId id="290" r:id="rId59"/>
    <p:sldId id="291" r:id="rId60"/>
    <p:sldId id="292" r:id="rId61"/>
    <p:sldId id="294" r:id="rId62"/>
    <p:sldId id="293" r:id="rId63"/>
    <p:sldId id="295" r:id="rId64"/>
    <p:sldId id="296" r:id="rId65"/>
    <p:sldId id="298" r:id="rId66"/>
    <p:sldId id="297"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 id="322" r:id="rId91"/>
    <p:sldId id="323" r:id="rId92"/>
    <p:sldId id="324" r:id="rId93"/>
    <p:sldId id="325" r:id="rId94"/>
    <p:sldId id="326" r:id="rId95"/>
    <p:sldId id="327" r:id="rId96"/>
    <p:sldId id="328" r:id="rId97"/>
    <p:sldId id="329" r:id="rId98"/>
    <p:sldId id="330" r:id="rId99"/>
    <p:sldId id="331" r:id="rId100"/>
    <p:sldId id="332" r:id="rId101"/>
    <p:sldId id="333" r:id="rId102"/>
    <p:sldId id="334" r:id="rId103"/>
    <p:sldId id="335" r:id="rId104"/>
    <p:sldId id="336" r:id="rId105"/>
    <p:sldId id="403" r:id="rId106"/>
    <p:sldId id="337" r:id="rId107"/>
    <p:sldId id="338" r:id="rId108"/>
    <p:sldId id="339" r:id="rId109"/>
    <p:sldId id="340" r:id="rId110"/>
    <p:sldId id="341" r:id="rId111"/>
    <p:sldId id="342" r:id="rId112"/>
    <p:sldId id="343" r:id="rId113"/>
    <p:sldId id="344" r:id="rId114"/>
    <p:sldId id="345" r:id="rId115"/>
    <p:sldId id="346" r:id="rId116"/>
    <p:sldId id="347" r:id="rId117"/>
    <p:sldId id="348" r:id="rId118"/>
    <p:sldId id="349" r:id="rId119"/>
    <p:sldId id="398"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43" autoAdjust="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DB76C-9D09-46D4-AFF2-51CB23C06750}" type="datetimeFigureOut">
              <a:rPr lang="en-US" smtClean="0"/>
              <a:pPr/>
              <a:t>8/27/2021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87BF7F-9B6F-42E0-9FA1-1FAB730EAC9C}" type="slidenum">
              <a:rPr lang="en-US" smtClean="0"/>
              <a:pPr/>
              <a:t>‹#›</a:t>
            </a:fld>
            <a:endParaRPr lang="en-US"/>
          </a:p>
        </p:txBody>
      </p:sp>
    </p:spTree>
    <p:extLst>
      <p:ext uri="{BB962C8B-B14F-4D97-AF65-F5344CB8AC3E}">
        <p14:creationId xmlns:p14="http://schemas.microsoft.com/office/powerpoint/2010/main" val="256265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Consider a framework for applications that can present multiple documents to the user. Two key abstractions in this</a:t>
            </a:r>
          </a:p>
          <a:p>
            <a:r>
              <a:rPr lang="en-US" dirty="0"/>
              <a:t>framework are the classes Application and Document. Both classes are abstract, and clients have to subclass them to</a:t>
            </a:r>
          </a:p>
          <a:p>
            <a:r>
              <a:rPr lang="en-US" dirty="0"/>
              <a:t>realize their application-specific implementations. To create a drawing application, for example, we define the</a:t>
            </a:r>
          </a:p>
          <a:p>
            <a:r>
              <a:rPr lang="en-US" dirty="0"/>
              <a:t>classes </a:t>
            </a:r>
            <a:r>
              <a:rPr lang="en-US" dirty="0" err="1"/>
              <a:t>DrawingApplication</a:t>
            </a:r>
            <a:r>
              <a:rPr lang="en-US" dirty="0"/>
              <a:t> and </a:t>
            </a:r>
            <a:r>
              <a:rPr lang="en-US" dirty="0" err="1"/>
              <a:t>DrawingDocument</a:t>
            </a:r>
            <a:r>
              <a:rPr lang="en-US" dirty="0"/>
              <a:t>.</a:t>
            </a:r>
          </a:p>
          <a:p>
            <a:endParaRPr lang="en-US" dirty="0"/>
          </a:p>
          <a:p>
            <a:r>
              <a:rPr lang="en-US" dirty="0"/>
              <a:t> The Application class is responsible for managing Documents</a:t>
            </a:r>
          </a:p>
          <a:p>
            <a:r>
              <a:rPr lang="en-US" dirty="0"/>
              <a:t>and will create them as required—when the user selects Open or New from a menu, for example.</a:t>
            </a:r>
          </a:p>
          <a:p>
            <a:r>
              <a:rPr lang="en-US" dirty="0"/>
              <a:t>Because the particular Document subclass to instantiate is application-specific, the Application class can't predict</a:t>
            </a:r>
          </a:p>
          <a:p>
            <a:r>
              <a:rPr lang="en-US" dirty="0"/>
              <a:t>the subclass of Document to instantiate—the Application class only knows when a new document should be created,</a:t>
            </a:r>
          </a:p>
          <a:p>
            <a:r>
              <a:rPr lang="en-US" dirty="0"/>
              <a:t>not what kind of Document to create. This creates a dilemma: The framework must instantiate classes, but it only</a:t>
            </a:r>
          </a:p>
          <a:p>
            <a:r>
              <a:rPr lang="en-US" dirty="0"/>
              <a:t>knows about abstract classes, which it cannot instantiate.</a:t>
            </a:r>
          </a:p>
          <a:p>
            <a:endParaRPr lang="en-US" dirty="0"/>
          </a:p>
          <a:p>
            <a:r>
              <a:rPr lang="en-US" dirty="0"/>
              <a:t>The Factory Method pattern offers a solution. It encapsulates the knowledge of which Document subclass to create</a:t>
            </a:r>
          </a:p>
          <a:p>
            <a:r>
              <a:rPr lang="en-US" dirty="0"/>
              <a:t>and moves this knowledge out of the framework.</a:t>
            </a:r>
          </a:p>
          <a:p>
            <a:endParaRPr lang="en-US" dirty="0"/>
          </a:p>
          <a:p>
            <a:r>
              <a:rPr lang="en-US" dirty="0"/>
              <a:t>Application subclasses redefine an abstract </a:t>
            </a:r>
            <a:r>
              <a:rPr lang="en-US" dirty="0" err="1"/>
              <a:t>CreateDocument</a:t>
            </a:r>
            <a:r>
              <a:rPr lang="en-US" dirty="0"/>
              <a:t> operation on Application to return the appropriate</a:t>
            </a:r>
          </a:p>
          <a:p>
            <a:r>
              <a:rPr lang="en-US" dirty="0"/>
              <a:t>Document subclass. Once an Application subclass is instantiated, it can then instantiate application-specific</a:t>
            </a:r>
          </a:p>
          <a:p>
            <a:r>
              <a:rPr lang="en-US" dirty="0"/>
              <a:t>Documents without knowing their class. We call </a:t>
            </a:r>
            <a:r>
              <a:rPr lang="en-US" dirty="0" err="1"/>
              <a:t>CreateDocument</a:t>
            </a:r>
            <a:r>
              <a:rPr lang="en-US" dirty="0"/>
              <a:t> a factory method because it's responsible for</a:t>
            </a:r>
          </a:p>
          <a:p>
            <a:r>
              <a:rPr lang="en-US" dirty="0"/>
              <a:t>"manufacturing" an object.</a:t>
            </a:r>
          </a:p>
        </p:txBody>
      </p:sp>
      <p:sp>
        <p:nvSpPr>
          <p:cNvPr id="4" name="Slide Number Placeholder 3"/>
          <p:cNvSpPr>
            <a:spLocks noGrp="1"/>
          </p:cNvSpPr>
          <p:nvPr>
            <p:ph type="sldNum" sz="quarter" idx="10"/>
          </p:nvPr>
        </p:nvSpPr>
        <p:spPr/>
        <p:txBody>
          <a:bodyPr/>
          <a:lstStyle/>
          <a:p>
            <a:fld id="{7387BF7F-9B6F-42E0-9FA1-1FAB730EAC9C}" type="slidenum">
              <a:rPr lang="en-US" smtClean="0"/>
              <a:pPr/>
              <a:t>27</a:t>
            </a:fld>
            <a:endParaRPr lang="en-US"/>
          </a:p>
        </p:txBody>
      </p:sp>
    </p:spTree>
    <p:extLst>
      <p:ext uri="{BB962C8B-B14F-4D97-AF65-F5344CB8AC3E}">
        <p14:creationId xmlns:p14="http://schemas.microsoft.com/office/powerpoint/2010/main" val="342099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87BF7F-9B6F-42E0-9FA1-1FAB730EAC9C}" type="slidenum">
              <a:rPr lang="en-US" smtClean="0"/>
              <a:pPr/>
              <a:t>117</a:t>
            </a:fld>
            <a:endParaRPr lang="en-US"/>
          </a:p>
        </p:txBody>
      </p:sp>
    </p:spTree>
    <p:extLst>
      <p:ext uri="{BB962C8B-B14F-4D97-AF65-F5344CB8AC3E}">
        <p14:creationId xmlns:p14="http://schemas.microsoft.com/office/powerpoint/2010/main" val="421925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32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100"/>
            </a:lvl1pPr>
          </a:lstStyle>
          <a:p>
            <a:r>
              <a:rPr lang="en-US"/>
              <a:t>Click to edit Master subtitle style</a:t>
            </a:r>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fld id="{D0799010-9CC4-471B-A163-8271FD6A1EF1}" type="datetimeFigureOut">
              <a:rPr lang="en-US" smtClean="0"/>
              <a:pPr/>
              <a:t>8/27/2021</a:t>
            </a:fld>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C20A55E1-0C16-47BC-8B51-2FAB139DCD56}" type="slidenum">
              <a:rPr lang="en-US" smtClean="0"/>
              <a:pPr/>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152400"/>
            <a:ext cx="2009775"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152400"/>
            <a:ext cx="5881687"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0799010-9CC4-471B-A163-8271FD6A1EF1}" type="datetimeFigureOut">
              <a:rPr lang="en-US" smtClean="0"/>
              <a:pPr/>
              <a:t>8/27/2021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0A55E1-0C16-47BC-8B51-2FAB139DCD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152400"/>
            <a:ext cx="80010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566738" y="1295400"/>
            <a:ext cx="8001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AutoShape 4"/>
          <p:cNvSpPr>
            <a:spLocks noChangeArrowheads="1"/>
          </p:cNvSpPr>
          <p:nvPr/>
        </p:nvSpPr>
        <p:spPr bwMode="auto">
          <a:xfrm>
            <a:off x="609600" y="11096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itchFamily="18" charset="0"/>
            </a:endParaRPr>
          </a:p>
        </p:txBody>
      </p:sp>
      <p:sp>
        <p:nvSpPr>
          <p:cNvPr id="4101" name="Line 5"/>
          <p:cNvSpPr>
            <a:spLocks noChangeShapeType="1"/>
          </p:cNvSpPr>
          <p:nvPr/>
        </p:nvSpPr>
        <p:spPr bwMode="auto">
          <a:xfrm flipV="1">
            <a:off x="609600" y="6324600"/>
            <a:ext cx="7924800" cy="0"/>
          </a:xfrm>
          <a:prstGeom prst="line">
            <a:avLst/>
          </a:prstGeom>
          <a:noFill/>
          <a:ln w="3175">
            <a:solidFill>
              <a:srgbClr val="EEB000"/>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fld id="{D0799010-9CC4-471B-A163-8271FD6A1EF1}" type="datetimeFigureOut">
              <a:rPr lang="en-US" smtClean="0"/>
              <a:pPr/>
              <a:t>8/27/2021</a:t>
            </a:fld>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6553200" y="6397625"/>
            <a:ext cx="19812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20A55E1-0C16-47BC-8B51-2FAB139DCD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folHlink"/>
          </a:solidFill>
          <a:latin typeface="+mj-lt"/>
          <a:ea typeface="+mj-ea"/>
          <a:cs typeface="+mj-cs"/>
        </a:defRPr>
      </a:lvl1pPr>
      <a:lvl2pPr algn="l" rtl="0" eaLnBrk="1" fontAlgn="base" hangingPunct="1">
        <a:spcBef>
          <a:spcPct val="0"/>
        </a:spcBef>
        <a:spcAft>
          <a:spcPct val="0"/>
        </a:spcAft>
        <a:defRPr sz="3000">
          <a:solidFill>
            <a:schemeClr val="folHlink"/>
          </a:solidFill>
          <a:latin typeface="Verdana" pitchFamily="34" charset="0"/>
        </a:defRPr>
      </a:lvl2pPr>
      <a:lvl3pPr algn="l" rtl="0" eaLnBrk="1" fontAlgn="base" hangingPunct="1">
        <a:spcBef>
          <a:spcPct val="0"/>
        </a:spcBef>
        <a:spcAft>
          <a:spcPct val="0"/>
        </a:spcAft>
        <a:defRPr sz="3000">
          <a:solidFill>
            <a:schemeClr val="folHlink"/>
          </a:solidFill>
          <a:latin typeface="Verdana" pitchFamily="34" charset="0"/>
        </a:defRPr>
      </a:lvl3pPr>
      <a:lvl4pPr algn="l" rtl="0" eaLnBrk="1" fontAlgn="base" hangingPunct="1">
        <a:spcBef>
          <a:spcPct val="0"/>
        </a:spcBef>
        <a:spcAft>
          <a:spcPct val="0"/>
        </a:spcAft>
        <a:defRPr sz="3000">
          <a:solidFill>
            <a:schemeClr val="folHlink"/>
          </a:solidFill>
          <a:latin typeface="Verdana" pitchFamily="34" charset="0"/>
        </a:defRPr>
      </a:lvl4pPr>
      <a:lvl5pPr algn="l" rtl="0" eaLnBrk="1" fontAlgn="base" hangingPunct="1">
        <a:spcBef>
          <a:spcPct val="0"/>
        </a:spcBef>
        <a:spcAft>
          <a:spcPct val="0"/>
        </a:spcAft>
        <a:defRPr sz="3000">
          <a:solidFill>
            <a:schemeClr val="folHlink"/>
          </a:solidFill>
          <a:latin typeface="Verdana" pitchFamily="34" charset="0"/>
        </a:defRPr>
      </a:lvl5pPr>
      <a:lvl6pPr marL="457200" algn="l" rtl="0" eaLnBrk="1" fontAlgn="base" hangingPunct="1">
        <a:spcBef>
          <a:spcPct val="0"/>
        </a:spcBef>
        <a:spcAft>
          <a:spcPct val="0"/>
        </a:spcAft>
        <a:defRPr sz="3000">
          <a:solidFill>
            <a:schemeClr val="folHlink"/>
          </a:solidFill>
          <a:latin typeface="Verdana" pitchFamily="34" charset="0"/>
        </a:defRPr>
      </a:lvl6pPr>
      <a:lvl7pPr marL="914400" algn="l" rtl="0" eaLnBrk="1" fontAlgn="base" hangingPunct="1">
        <a:spcBef>
          <a:spcPct val="0"/>
        </a:spcBef>
        <a:spcAft>
          <a:spcPct val="0"/>
        </a:spcAft>
        <a:defRPr sz="3000">
          <a:solidFill>
            <a:schemeClr val="folHlink"/>
          </a:solidFill>
          <a:latin typeface="Verdana" pitchFamily="34" charset="0"/>
        </a:defRPr>
      </a:lvl7pPr>
      <a:lvl8pPr marL="1371600" algn="l" rtl="0" eaLnBrk="1" fontAlgn="base" hangingPunct="1">
        <a:spcBef>
          <a:spcPct val="0"/>
        </a:spcBef>
        <a:spcAft>
          <a:spcPct val="0"/>
        </a:spcAft>
        <a:defRPr sz="3000">
          <a:solidFill>
            <a:schemeClr val="folHlink"/>
          </a:solidFill>
          <a:latin typeface="Verdana" pitchFamily="34" charset="0"/>
        </a:defRPr>
      </a:lvl8pPr>
      <a:lvl9pPr marL="1828800" algn="l" rtl="0" eaLnBrk="1" fontAlgn="base" hangingPunct="1">
        <a:spcBef>
          <a:spcPct val="0"/>
        </a:spcBef>
        <a:spcAft>
          <a:spcPct val="0"/>
        </a:spcAft>
        <a:defRPr sz="3000">
          <a:solidFill>
            <a:schemeClr val="folHlink"/>
          </a:solidFill>
          <a:latin typeface="Verdana" pitchFamily="34" charset="0"/>
        </a:defRPr>
      </a:lvl9pPr>
    </p:titleStyle>
    <p:bodyStyle>
      <a:lvl1pPr marL="469900" indent="-469900" algn="l" rtl="0" eaLnBrk="1" fontAlgn="base" hangingPunct="1">
        <a:spcBef>
          <a:spcPct val="20000"/>
        </a:spcBef>
        <a:spcAft>
          <a:spcPct val="50000"/>
        </a:spcAft>
        <a:buClr>
          <a:srgbClr val="EEB000"/>
        </a:buClr>
        <a:buFont typeface="Wingdings" pitchFamily="2" charset="2"/>
        <a:buChar char="o"/>
        <a:defRPr sz="2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itchFamily="2" charset="2"/>
        <a:buChar char="n"/>
        <a:defRPr sz="2000">
          <a:solidFill>
            <a:schemeClr val="hlink"/>
          </a:solidFill>
          <a:latin typeface="+mn-lt"/>
        </a:defRPr>
      </a:lvl2pPr>
      <a:lvl3pPr marL="1304925" indent="-395288" algn="l" rtl="0" eaLnBrk="1" fontAlgn="base" hangingPunct="1">
        <a:spcBef>
          <a:spcPct val="20000"/>
        </a:spcBef>
        <a:spcAft>
          <a:spcPct val="0"/>
        </a:spcAft>
        <a:buClr>
          <a:srgbClr val="EEB000"/>
        </a:buClr>
        <a:buFont typeface="Wingdings" pitchFamily="2" charset="2"/>
        <a:buChar char="o"/>
        <a:defRPr>
          <a:solidFill>
            <a:schemeClr val="tx1"/>
          </a:solidFill>
          <a:latin typeface="+mn-lt"/>
        </a:defRPr>
      </a:lvl3pPr>
      <a:lvl4pPr marL="1693863" indent="-387350" algn="l" rtl="0" eaLnBrk="1" fontAlgn="base" hangingPunct="1">
        <a:spcBef>
          <a:spcPct val="20000"/>
        </a:spcBef>
        <a:spcAft>
          <a:spcPct val="0"/>
        </a:spcAft>
        <a:buClr>
          <a:srgbClr val="EEB000"/>
        </a:buClr>
        <a:buFont typeface="Wingdings" pitchFamily="2" charset="2"/>
        <a:buChar char="n"/>
        <a:defRPr>
          <a:solidFill>
            <a:schemeClr val="tx1"/>
          </a:solidFill>
          <a:latin typeface="+mn-lt"/>
        </a:defRPr>
      </a:lvl4pPr>
      <a:lvl5pPr marL="20939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5pPr>
      <a:lvl6pPr marL="25511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6pPr>
      <a:lvl7pPr marL="30083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7pPr>
      <a:lvl8pPr marL="34655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8pPr>
      <a:lvl9pPr marL="39227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Core Design 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solidFill>
                  <a:srgbClr val="001963"/>
                </a:solidFill>
                <a:latin typeface="TimesNewRoman,Bold" charset="0"/>
              </a:rPr>
              <a:t>When (not) to use design patterns</a:t>
            </a:r>
          </a:p>
        </p:txBody>
      </p:sp>
      <p:sp>
        <p:nvSpPr>
          <p:cNvPr id="13315" name="Rectangle 3"/>
          <p:cNvSpPr>
            <a:spLocks noGrp="1" noChangeArrowheads="1"/>
          </p:cNvSpPr>
          <p:nvPr>
            <p:ph type="body" idx="1"/>
          </p:nvPr>
        </p:nvSpPr>
        <p:spPr>
          <a:xfrm>
            <a:off x="533400" y="1295400"/>
            <a:ext cx="8001000" cy="4800600"/>
          </a:xfrm>
        </p:spPr>
        <p:txBody>
          <a:bodyPr>
            <a:normAutofit lnSpcReduction="10000"/>
          </a:bodyPr>
          <a:lstStyle/>
          <a:p>
            <a:pPr>
              <a:lnSpc>
                <a:spcPct val="80000"/>
              </a:lnSpc>
            </a:pPr>
            <a:r>
              <a:rPr lang="en-US" sz="2000" b="1" dirty="0"/>
              <a:t>Rule 1: delay</a:t>
            </a:r>
          </a:p>
          <a:p>
            <a:pPr>
              <a:lnSpc>
                <a:spcPct val="80000"/>
              </a:lnSpc>
            </a:pPr>
            <a:r>
              <a:rPr lang="en-US" sz="2000" b="1" dirty="0"/>
              <a:t>Design patterns can increase or decrease understandability</a:t>
            </a:r>
          </a:p>
          <a:p>
            <a:pPr lvl="1">
              <a:lnSpc>
                <a:spcPct val="80000"/>
              </a:lnSpc>
            </a:pPr>
            <a:r>
              <a:rPr lang="en-US" sz="1800" dirty="0"/>
              <a:t>Add indirection, increase code size</a:t>
            </a:r>
          </a:p>
          <a:p>
            <a:pPr lvl="1">
              <a:lnSpc>
                <a:spcPct val="80000"/>
              </a:lnSpc>
            </a:pPr>
            <a:r>
              <a:rPr lang="en-US" sz="1800" dirty="0"/>
              <a:t>Improve modularity, separate concerns, ease description</a:t>
            </a:r>
          </a:p>
          <a:p>
            <a:pPr>
              <a:lnSpc>
                <a:spcPct val="80000"/>
              </a:lnSpc>
            </a:pPr>
            <a:r>
              <a:rPr lang="en-US" sz="2000" b="1" dirty="0"/>
              <a:t>If your design or implementation has a problem, consider design patterns that address that problem</a:t>
            </a:r>
          </a:p>
          <a:p>
            <a:pPr>
              <a:lnSpc>
                <a:spcPct val="80000"/>
              </a:lnSpc>
            </a:pPr>
            <a:r>
              <a:rPr lang="en-US" sz="2000" b="1" dirty="0"/>
              <a:t>Canonical reference: the "Gang of Four" book</a:t>
            </a:r>
          </a:p>
          <a:p>
            <a:pPr lvl="1">
              <a:lnSpc>
                <a:spcPct val="80000"/>
              </a:lnSpc>
            </a:pPr>
            <a:r>
              <a:rPr lang="en-US" sz="1800" i="1" dirty="0"/>
              <a:t>Design Patterns: Elements of Reusable Object-Oriented Software</a:t>
            </a:r>
            <a:r>
              <a:rPr lang="en-US" sz="1800" dirty="0"/>
              <a:t>, by Erich Gamma, Richard Helm, Ralph Johnson, and John </a:t>
            </a:r>
            <a:r>
              <a:rPr lang="en-US" sz="1800" dirty="0" err="1"/>
              <a:t>Vlissides</a:t>
            </a:r>
            <a:r>
              <a:rPr lang="en-US" sz="1800" dirty="0"/>
              <a:t>, Addison-Wesley, 1995.</a:t>
            </a:r>
          </a:p>
          <a:p>
            <a:pPr>
              <a:lnSpc>
                <a:spcPct val="80000"/>
              </a:lnSpc>
            </a:pPr>
            <a:r>
              <a:rPr lang="en-US" sz="2000" b="1" dirty="0"/>
              <a:t>Another good reference for Java</a:t>
            </a:r>
          </a:p>
          <a:p>
            <a:pPr lvl="1">
              <a:lnSpc>
                <a:spcPct val="80000"/>
              </a:lnSpc>
            </a:pPr>
            <a:r>
              <a:rPr lang="en-US" sz="1800" i="1" dirty="0"/>
              <a:t>Effective Java: Programming Language Guide</a:t>
            </a:r>
            <a:r>
              <a:rPr lang="en-US" sz="1800" dirty="0"/>
              <a:t>, by Joshua Bloch, Addison-Wesley, 2001.</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Define a one-to-many dependency between objects so that when one object changes state, all its dependents are notified and updated automatically.</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9458" name="Picture 2" descr="D:\Dump\DP_Good_dofactory\observer.gif"/>
          <p:cNvPicPr>
            <a:picLocks noGrp="1" noChangeAspect="1" noChangeArrowheads="1"/>
          </p:cNvPicPr>
          <p:nvPr>
            <p:ph idx="1"/>
          </p:nvPr>
        </p:nvPicPr>
        <p:blipFill>
          <a:blip r:embed="rId2"/>
          <a:srcRect/>
          <a:stretch>
            <a:fillRect/>
          </a:stretch>
        </p:blipFill>
        <p:spPr bwMode="auto">
          <a:xfrm>
            <a:off x="1523999" y="1524000"/>
            <a:ext cx="5633357" cy="41910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85000" lnSpcReduction="20000"/>
          </a:bodyPr>
          <a:lstStyle/>
          <a:p>
            <a:pPr>
              <a:spcBef>
                <a:spcPts val="300"/>
              </a:spcBef>
              <a:spcAft>
                <a:spcPts val="500"/>
              </a:spcAft>
            </a:pPr>
            <a:r>
              <a:rPr lang="en-US" b="1" dirty="0">
                <a:solidFill>
                  <a:schemeClr val="folHlink"/>
                </a:solidFill>
                <a:latin typeface="+mn-lt"/>
                <a:ea typeface="+mn-ea"/>
                <a:cs typeface="+mn-cs"/>
              </a:rPr>
              <a:t>Subject (Stock) </a:t>
            </a:r>
          </a:p>
          <a:p>
            <a:pPr lvl="1">
              <a:spcBef>
                <a:spcPts val="300"/>
              </a:spcBef>
              <a:spcAft>
                <a:spcPts val="500"/>
              </a:spcAft>
            </a:pPr>
            <a:r>
              <a:rPr lang="en-US" dirty="0">
                <a:solidFill>
                  <a:schemeClr val="folHlink"/>
                </a:solidFill>
                <a:latin typeface="+mn-lt"/>
                <a:ea typeface="+mn-ea"/>
                <a:cs typeface="+mn-cs"/>
              </a:rPr>
              <a:t>knows its observers. Any number of Observer objects may observe a subject </a:t>
            </a:r>
          </a:p>
          <a:p>
            <a:pPr lvl="1">
              <a:spcBef>
                <a:spcPts val="300"/>
              </a:spcBef>
              <a:spcAft>
                <a:spcPts val="500"/>
              </a:spcAft>
            </a:pPr>
            <a:r>
              <a:rPr lang="en-US" dirty="0">
                <a:solidFill>
                  <a:schemeClr val="folHlink"/>
                </a:solidFill>
                <a:latin typeface="+mn-lt"/>
                <a:ea typeface="+mn-ea"/>
                <a:cs typeface="+mn-cs"/>
              </a:rPr>
              <a:t>provides an interface for attaching and detaching Observer objects. </a:t>
            </a:r>
          </a:p>
          <a:p>
            <a:pPr>
              <a:spcBef>
                <a:spcPts val="300"/>
              </a:spcBef>
              <a:spcAft>
                <a:spcPts val="500"/>
              </a:spcAft>
            </a:pPr>
            <a:r>
              <a:rPr lang="en-US" b="1" dirty="0" err="1">
                <a:solidFill>
                  <a:schemeClr val="folHlink"/>
                </a:solidFill>
                <a:latin typeface="+mn-lt"/>
                <a:ea typeface="+mn-ea"/>
                <a:cs typeface="+mn-cs"/>
              </a:rPr>
              <a:t>ConcreteSubject</a:t>
            </a:r>
            <a:r>
              <a:rPr lang="en-US" b="1" dirty="0">
                <a:solidFill>
                  <a:schemeClr val="folHlink"/>
                </a:solidFill>
                <a:latin typeface="+mn-lt"/>
                <a:ea typeface="+mn-ea"/>
                <a:cs typeface="+mn-cs"/>
              </a:rPr>
              <a:t> (IBM) </a:t>
            </a:r>
          </a:p>
          <a:p>
            <a:pPr lvl="1">
              <a:spcBef>
                <a:spcPts val="300"/>
              </a:spcBef>
              <a:spcAft>
                <a:spcPts val="500"/>
              </a:spcAft>
            </a:pPr>
            <a:r>
              <a:rPr lang="en-US" dirty="0">
                <a:solidFill>
                  <a:schemeClr val="folHlink"/>
                </a:solidFill>
                <a:latin typeface="+mn-lt"/>
                <a:ea typeface="+mn-ea"/>
                <a:cs typeface="+mn-cs"/>
              </a:rPr>
              <a:t>stores state of interest to </a:t>
            </a:r>
            <a:r>
              <a:rPr lang="en-US" dirty="0" err="1">
                <a:solidFill>
                  <a:schemeClr val="folHlink"/>
                </a:solidFill>
                <a:latin typeface="+mn-lt"/>
                <a:ea typeface="+mn-ea"/>
                <a:cs typeface="+mn-cs"/>
              </a:rPr>
              <a:t>ConcreteObserver</a:t>
            </a:r>
            <a:r>
              <a:rPr lang="en-US" dirty="0">
                <a:solidFill>
                  <a:schemeClr val="folHlink"/>
                </a:solidFill>
                <a:latin typeface="+mn-lt"/>
                <a:ea typeface="+mn-ea"/>
                <a:cs typeface="+mn-cs"/>
              </a:rPr>
              <a:t> </a:t>
            </a:r>
          </a:p>
          <a:p>
            <a:pPr lvl="1">
              <a:spcBef>
                <a:spcPts val="300"/>
              </a:spcBef>
              <a:spcAft>
                <a:spcPts val="500"/>
              </a:spcAft>
            </a:pPr>
            <a:r>
              <a:rPr lang="en-US" dirty="0">
                <a:solidFill>
                  <a:schemeClr val="folHlink"/>
                </a:solidFill>
                <a:latin typeface="+mn-lt"/>
                <a:ea typeface="+mn-ea"/>
                <a:cs typeface="+mn-cs"/>
              </a:rPr>
              <a:t>sends a notification to its observers when its state changes </a:t>
            </a:r>
          </a:p>
          <a:p>
            <a:pPr>
              <a:spcBef>
                <a:spcPts val="300"/>
              </a:spcBef>
              <a:spcAft>
                <a:spcPts val="500"/>
              </a:spcAft>
            </a:pPr>
            <a:r>
              <a:rPr lang="en-US" b="1" dirty="0">
                <a:solidFill>
                  <a:schemeClr val="folHlink"/>
                </a:solidFill>
                <a:latin typeface="+mn-lt"/>
                <a:ea typeface="+mn-ea"/>
                <a:cs typeface="+mn-cs"/>
              </a:rPr>
              <a:t>Observer (</a:t>
            </a:r>
            <a:r>
              <a:rPr lang="en-US" b="1" dirty="0" err="1">
                <a:solidFill>
                  <a:schemeClr val="folHlink"/>
                </a:solidFill>
                <a:latin typeface="+mn-lt"/>
                <a:ea typeface="+mn-ea"/>
                <a:cs typeface="+mn-cs"/>
              </a:rPr>
              <a:t>IInvestor</a:t>
            </a:r>
            <a:r>
              <a:rPr lang="en-US" b="1" dirty="0">
                <a:solidFill>
                  <a:schemeClr val="folHlink"/>
                </a:solidFill>
                <a:latin typeface="+mn-lt"/>
                <a:ea typeface="+mn-ea"/>
                <a:cs typeface="+mn-cs"/>
              </a:rPr>
              <a:t>) </a:t>
            </a:r>
          </a:p>
          <a:p>
            <a:pPr lvl="1">
              <a:spcBef>
                <a:spcPts val="300"/>
              </a:spcBef>
              <a:spcAft>
                <a:spcPts val="500"/>
              </a:spcAft>
            </a:pPr>
            <a:r>
              <a:rPr lang="en-US" dirty="0">
                <a:solidFill>
                  <a:schemeClr val="folHlink"/>
                </a:solidFill>
                <a:latin typeface="+mn-lt"/>
                <a:ea typeface="+mn-ea"/>
                <a:cs typeface="+mn-cs"/>
              </a:rPr>
              <a:t>defines an updating interface for objects that should be notified of changes in a subject. </a:t>
            </a:r>
          </a:p>
          <a:p>
            <a:pPr>
              <a:spcBef>
                <a:spcPts val="300"/>
              </a:spcBef>
              <a:spcAft>
                <a:spcPts val="500"/>
              </a:spcAft>
            </a:pPr>
            <a:r>
              <a:rPr lang="en-US" b="1" dirty="0" err="1">
                <a:solidFill>
                  <a:schemeClr val="folHlink"/>
                </a:solidFill>
                <a:latin typeface="+mn-lt"/>
                <a:ea typeface="+mn-ea"/>
                <a:cs typeface="+mn-cs"/>
              </a:rPr>
              <a:t>ConcreteObserver</a:t>
            </a:r>
            <a:r>
              <a:rPr lang="en-US" b="1" dirty="0">
                <a:solidFill>
                  <a:schemeClr val="folHlink"/>
                </a:solidFill>
                <a:latin typeface="+mn-lt"/>
                <a:ea typeface="+mn-ea"/>
                <a:cs typeface="+mn-cs"/>
              </a:rPr>
              <a:t> (Investor) </a:t>
            </a:r>
          </a:p>
          <a:p>
            <a:pPr lvl="1">
              <a:spcBef>
                <a:spcPts val="300"/>
              </a:spcBef>
              <a:spcAft>
                <a:spcPts val="500"/>
              </a:spcAft>
            </a:pPr>
            <a:r>
              <a:rPr lang="en-US" dirty="0">
                <a:solidFill>
                  <a:schemeClr val="folHlink"/>
                </a:solidFill>
                <a:latin typeface="+mn-lt"/>
                <a:ea typeface="+mn-ea"/>
                <a:cs typeface="+mn-cs"/>
              </a:rPr>
              <a:t>maintains a reference to a </a:t>
            </a:r>
            <a:r>
              <a:rPr lang="en-US" dirty="0" err="1">
                <a:solidFill>
                  <a:schemeClr val="folHlink"/>
                </a:solidFill>
                <a:latin typeface="+mn-lt"/>
                <a:ea typeface="+mn-ea"/>
                <a:cs typeface="+mn-cs"/>
              </a:rPr>
              <a:t>ConcreteSubject</a:t>
            </a:r>
            <a:r>
              <a:rPr lang="en-US" dirty="0">
                <a:solidFill>
                  <a:schemeClr val="folHlink"/>
                </a:solidFill>
                <a:latin typeface="+mn-lt"/>
                <a:ea typeface="+mn-ea"/>
                <a:cs typeface="+mn-cs"/>
              </a:rPr>
              <a:t> object </a:t>
            </a:r>
          </a:p>
          <a:p>
            <a:pPr lvl="1">
              <a:spcBef>
                <a:spcPts val="300"/>
              </a:spcBef>
              <a:spcAft>
                <a:spcPts val="500"/>
              </a:spcAft>
            </a:pPr>
            <a:r>
              <a:rPr lang="en-US" dirty="0">
                <a:solidFill>
                  <a:schemeClr val="folHlink"/>
                </a:solidFill>
                <a:latin typeface="+mn-lt"/>
                <a:ea typeface="+mn-ea"/>
                <a:cs typeface="+mn-cs"/>
              </a:rPr>
              <a:t>stores state that should stay consistent with the subject's </a:t>
            </a:r>
          </a:p>
          <a:p>
            <a:pPr lvl="1">
              <a:spcBef>
                <a:spcPts val="300"/>
              </a:spcBef>
              <a:spcAft>
                <a:spcPts val="500"/>
              </a:spcAft>
            </a:pPr>
            <a:r>
              <a:rPr lang="en-US" dirty="0">
                <a:solidFill>
                  <a:schemeClr val="folHlink"/>
                </a:solidFill>
                <a:latin typeface="+mn-lt"/>
                <a:ea typeface="+mn-ea"/>
                <a:cs typeface="+mn-cs"/>
              </a:rPr>
              <a:t>implements the Observer updating interface to keep its state consistent with the subject's </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State </a:t>
            </a:r>
            <a:endParaRPr lang="en-US" dirty="0"/>
          </a:p>
        </p:txBody>
      </p:sp>
      <p:sp>
        <p:nvSpPr>
          <p:cNvPr id="5" name="Subtitle 4"/>
          <p:cNvSpPr>
            <a:spLocks noGrp="1"/>
          </p:cNvSpPr>
          <p:nvPr>
            <p:ph type="subTitle" idx="1"/>
          </p:nvPr>
        </p:nvSpPr>
        <p:spPr/>
        <p:txBody>
          <a:bodyPr/>
          <a:lstStyle/>
          <a:p>
            <a:r>
              <a:rPr lang="en-US" dirty="0"/>
              <a:t>23</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Allow an object to alter its behavior when its internal state changes. </a:t>
            </a:r>
          </a:p>
          <a:p>
            <a:r>
              <a:rPr lang="en-US" dirty="0"/>
              <a:t>The main idea of State pattern is to allow the object for changing its behavior without changing its class.</a:t>
            </a:r>
          </a:p>
          <a:p>
            <a:r>
              <a:rPr lang="en-US" dirty="0"/>
              <a:t>By implementing it, the code should remain cleaner without many if/else statements. </a:t>
            </a:r>
          </a:p>
          <a:p>
            <a:r>
              <a:rPr lang="en-US" dirty="0"/>
              <a:t>The State pattern minimizes conditional complexity, eliminating the need for if and switch statements in objects that have different behavior requirements unique to different state transitions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shantanu\Desktop\state.gif"/>
          <p:cNvPicPr>
            <a:picLocks noGrp="1" noChangeAspect="1" noChangeArrowheads="1"/>
          </p:cNvPicPr>
          <p:nvPr>
            <p:ph idx="1"/>
          </p:nvPr>
        </p:nvPicPr>
        <p:blipFill>
          <a:blip r:embed="rId2"/>
          <a:srcRect/>
          <a:stretch>
            <a:fillRect/>
          </a:stretch>
        </p:blipFill>
        <p:spPr bwMode="auto">
          <a:xfrm>
            <a:off x="609600" y="1371600"/>
            <a:ext cx="8151146" cy="350520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lstStyle/>
          <a:p>
            <a:r>
              <a:rPr lang="en-US" b="1" dirty="0">
                <a:solidFill>
                  <a:schemeClr val="folHlink"/>
                </a:solidFill>
                <a:latin typeface="+mn-lt"/>
                <a:ea typeface="+mn-ea"/>
                <a:cs typeface="+mn-cs"/>
              </a:rPr>
              <a:t>Context (Account) </a:t>
            </a:r>
          </a:p>
          <a:p>
            <a:pPr lvl="1"/>
            <a:r>
              <a:rPr lang="en-US" dirty="0">
                <a:solidFill>
                  <a:schemeClr val="folHlink"/>
                </a:solidFill>
                <a:latin typeface="+mn-lt"/>
                <a:ea typeface="+mn-ea"/>
                <a:cs typeface="+mn-cs"/>
              </a:rPr>
              <a:t>defines the interface of interest to clients </a:t>
            </a:r>
          </a:p>
          <a:p>
            <a:pPr lvl="1"/>
            <a:r>
              <a:rPr lang="en-US" dirty="0">
                <a:solidFill>
                  <a:schemeClr val="folHlink"/>
                </a:solidFill>
                <a:latin typeface="+mn-lt"/>
                <a:ea typeface="+mn-ea"/>
                <a:cs typeface="+mn-cs"/>
              </a:rPr>
              <a:t>maintains an instance of a </a:t>
            </a:r>
            <a:r>
              <a:rPr lang="en-US" dirty="0" err="1">
                <a:solidFill>
                  <a:schemeClr val="folHlink"/>
                </a:solidFill>
                <a:latin typeface="+mn-lt"/>
                <a:ea typeface="+mn-ea"/>
                <a:cs typeface="+mn-cs"/>
              </a:rPr>
              <a:t>ConcreteState</a:t>
            </a:r>
            <a:r>
              <a:rPr lang="en-US" dirty="0">
                <a:solidFill>
                  <a:schemeClr val="folHlink"/>
                </a:solidFill>
                <a:latin typeface="+mn-lt"/>
                <a:ea typeface="+mn-ea"/>
                <a:cs typeface="+mn-cs"/>
              </a:rPr>
              <a:t> subclass that defines the current state. </a:t>
            </a:r>
          </a:p>
          <a:p>
            <a:r>
              <a:rPr lang="en-US" b="1" dirty="0">
                <a:solidFill>
                  <a:schemeClr val="folHlink"/>
                </a:solidFill>
                <a:latin typeface="+mn-lt"/>
                <a:ea typeface="+mn-ea"/>
                <a:cs typeface="+mn-cs"/>
              </a:rPr>
              <a:t>State (State) </a:t>
            </a:r>
          </a:p>
          <a:p>
            <a:pPr lvl="1"/>
            <a:r>
              <a:rPr lang="en-US" dirty="0">
                <a:solidFill>
                  <a:schemeClr val="folHlink"/>
                </a:solidFill>
                <a:latin typeface="+mn-lt"/>
                <a:ea typeface="+mn-ea"/>
                <a:cs typeface="+mn-cs"/>
              </a:rPr>
              <a:t>defines an interface for encapsulating the behavior associated with a particular state of the Context. </a:t>
            </a:r>
          </a:p>
          <a:p>
            <a:r>
              <a:rPr lang="en-US" b="1" dirty="0">
                <a:solidFill>
                  <a:schemeClr val="folHlink"/>
                </a:solidFill>
                <a:latin typeface="+mn-lt"/>
                <a:ea typeface="+mn-ea"/>
                <a:cs typeface="+mn-cs"/>
              </a:rPr>
              <a:t>Concrete State (</a:t>
            </a:r>
            <a:r>
              <a:rPr lang="en-US" b="1" dirty="0" err="1">
                <a:solidFill>
                  <a:schemeClr val="folHlink"/>
                </a:solidFill>
                <a:latin typeface="+mn-lt"/>
                <a:ea typeface="+mn-ea"/>
                <a:cs typeface="+mn-cs"/>
              </a:rPr>
              <a:t>RedState</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SilverState</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GoldState</a:t>
            </a:r>
            <a:r>
              <a:rPr lang="en-US" b="1" dirty="0">
                <a:solidFill>
                  <a:schemeClr val="folHlink"/>
                </a:solidFill>
                <a:latin typeface="+mn-lt"/>
                <a:ea typeface="+mn-ea"/>
                <a:cs typeface="+mn-cs"/>
              </a:rPr>
              <a:t>) </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Strategy </a:t>
            </a:r>
            <a:endParaRPr lang="en-US" dirty="0"/>
          </a:p>
        </p:txBody>
      </p:sp>
      <p:sp>
        <p:nvSpPr>
          <p:cNvPr id="5" name="Subtitle 4"/>
          <p:cNvSpPr>
            <a:spLocks noGrp="1"/>
          </p:cNvSpPr>
          <p:nvPr>
            <p:ph type="subTitle" idx="1"/>
          </p:nvPr>
        </p:nvSpPr>
        <p:spPr/>
        <p:txBody>
          <a:bodyPr/>
          <a:lstStyle/>
          <a:p>
            <a:r>
              <a:rPr lang="en-US"/>
              <a:t>22</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20482" name="Picture 2" descr="D:\Dump\DP_Good_dofactory\strategy.gif"/>
          <p:cNvPicPr>
            <a:picLocks noGrp="1" noChangeAspect="1" noChangeArrowheads="1"/>
          </p:cNvPicPr>
          <p:nvPr>
            <p:ph idx="1"/>
          </p:nvPr>
        </p:nvPicPr>
        <p:blipFill>
          <a:blip r:embed="rId2"/>
          <a:srcRect/>
          <a:stretch>
            <a:fillRect/>
          </a:stretch>
        </p:blipFill>
        <p:spPr bwMode="auto">
          <a:xfrm>
            <a:off x="990600" y="1905000"/>
            <a:ext cx="7309624" cy="2743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How many design patterns?</a:t>
            </a:r>
          </a:p>
        </p:txBody>
      </p:sp>
      <p:sp>
        <p:nvSpPr>
          <p:cNvPr id="14339" name="Rectangle 3"/>
          <p:cNvSpPr>
            <a:spLocks noGrp="1" noChangeArrowheads="1"/>
          </p:cNvSpPr>
          <p:nvPr>
            <p:ph type="body" idx="1"/>
          </p:nvPr>
        </p:nvSpPr>
        <p:spPr/>
        <p:txBody>
          <a:bodyPr/>
          <a:lstStyle/>
          <a:p>
            <a:r>
              <a:rPr lang="en-US" sz="2400" dirty="0"/>
              <a:t>Many</a:t>
            </a:r>
          </a:p>
          <a:p>
            <a:r>
              <a:rPr lang="en-US" sz="2400" dirty="0"/>
              <a:t> A site says at least 250 existing patterns are used in OO world, including </a:t>
            </a:r>
            <a:r>
              <a:rPr lang="en-US" sz="2400" b="1" dirty="0"/>
              <a:t>Spaghetti </a:t>
            </a:r>
            <a:r>
              <a:rPr lang="en-US" sz="2400" dirty="0"/>
              <a:t>which refers to poor coding habits</a:t>
            </a:r>
          </a:p>
          <a:p>
            <a:r>
              <a:rPr lang="en-US" sz="2400" dirty="0"/>
              <a:t> The 23 design patterns by </a:t>
            </a:r>
            <a:r>
              <a:rPr lang="en-US" sz="2400" b="1" dirty="0">
                <a:hlinkClick r:id="" action="ppaction://noaction"/>
                <a:hlinkMouseOver r:id="" action="ppaction://noaction">
                  <a:snd r:embed="rId2" name="arrow.wav"/>
                </a:hlinkMouseOver>
              </a:rPr>
              <a:t>GOF </a:t>
            </a:r>
            <a:r>
              <a:rPr lang="en-US" sz="2400" dirty="0"/>
              <a:t>are well known, and more are to be discovered on the way </a:t>
            </a:r>
          </a:p>
          <a:p>
            <a:r>
              <a:rPr lang="en-US" sz="2400" dirty="0"/>
              <a:t>Note that the design patterns are not idioms or algorithms or components.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92500" lnSpcReduction="10000"/>
          </a:bodyPr>
          <a:lstStyle/>
          <a:p>
            <a:r>
              <a:rPr lang="en-US" b="1" dirty="0">
                <a:solidFill>
                  <a:schemeClr val="folHlink"/>
                </a:solidFill>
                <a:latin typeface="+mn-lt"/>
                <a:ea typeface="+mn-ea"/>
                <a:cs typeface="+mn-cs"/>
              </a:rPr>
              <a:t>Strategy (</a:t>
            </a:r>
            <a:r>
              <a:rPr lang="en-US" b="1" dirty="0" err="1">
                <a:solidFill>
                  <a:schemeClr val="folHlink"/>
                </a:solidFill>
                <a:latin typeface="+mn-lt"/>
                <a:ea typeface="+mn-ea"/>
                <a:cs typeface="+mn-cs"/>
              </a:rPr>
              <a:t>SortStrategy</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declares an interface common to all supported algorithms. Context uses this interface to call the algorithm defined by a </a:t>
            </a:r>
            <a:r>
              <a:rPr lang="en-US" dirty="0" err="1">
                <a:solidFill>
                  <a:schemeClr val="folHlink"/>
                </a:solidFill>
                <a:latin typeface="+mn-lt"/>
                <a:ea typeface="+mn-ea"/>
                <a:cs typeface="+mn-cs"/>
              </a:rPr>
              <a:t>ConcreteStrategy</a:t>
            </a:r>
            <a:r>
              <a:rPr lang="en-US" dirty="0">
                <a:solidFill>
                  <a:schemeClr val="folHlink"/>
                </a:solidFill>
                <a:latin typeface="+mn-lt"/>
                <a:ea typeface="+mn-ea"/>
                <a:cs typeface="+mn-cs"/>
              </a:rPr>
              <a:t> </a:t>
            </a:r>
          </a:p>
          <a:p>
            <a:r>
              <a:rPr lang="en-US" b="1" dirty="0" err="1">
                <a:solidFill>
                  <a:schemeClr val="folHlink"/>
                </a:solidFill>
                <a:latin typeface="+mn-lt"/>
                <a:ea typeface="+mn-ea"/>
                <a:cs typeface="+mn-cs"/>
              </a:rPr>
              <a:t>ConcreteStrategy</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QuickSort</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ShellSort</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MergeSort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implements the algorithm using the Strategy interface </a:t>
            </a:r>
          </a:p>
          <a:p>
            <a:r>
              <a:rPr lang="en-US" b="1" dirty="0">
                <a:solidFill>
                  <a:schemeClr val="folHlink"/>
                </a:solidFill>
                <a:latin typeface="+mn-lt"/>
                <a:ea typeface="+mn-ea"/>
                <a:cs typeface="+mn-cs"/>
              </a:rPr>
              <a:t>Context (</a:t>
            </a:r>
            <a:r>
              <a:rPr lang="en-US" b="1" dirty="0" err="1">
                <a:solidFill>
                  <a:schemeClr val="folHlink"/>
                </a:solidFill>
                <a:latin typeface="+mn-lt"/>
                <a:ea typeface="+mn-ea"/>
                <a:cs typeface="+mn-cs"/>
              </a:rPr>
              <a:t>SortedList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is configured with a </a:t>
            </a:r>
            <a:r>
              <a:rPr lang="en-US" dirty="0" err="1">
                <a:solidFill>
                  <a:schemeClr val="folHlink"/>
                </a:solidFill>
                <a:latin typeface="+mn-lt"/>
                <a:ea typeface="+mn-ea"/>
                <a:cs typeface="+mn-cs"/>
              </a:rPr>
              <a:t>ConcreteStrategy</a:t>
            </a:r>
            <a:r>
              <a:rPr lang="en-US" dirty="0">
                <a:solidFill>
                  <a:schemeClr val="folHlink"/>
                </a:solidFill>
                <a:latin typeface="+mn-lt"/>
                <a:ea typeface="+mn-ea"/>
                <a:cs typeface="+mn-cs"/>
              </a:rPr>
              <a:t> object </a:t>
            </a:r>
          </a:p>
          <a:p>
            <a:pPr lvl="1"/>
            <a:r>
              <a:rPr lang="en-US" dirty="0">
                <a:solidFill>
                  <a:schemeClr val="folHlink"/>
                </a:solidFill>
                <a:latin typeface="+mn-lt"/>
                <a:ea typeface="+mn-ea"/>
                <a:cs typeface="+mn-cs"/>
              </a:rPr>
              <a:t>maintains a reference to a Strategy object </a:t>
            </a:r>
          </a:p>
          <a:p>
            <a:pPr lvl="1"/>
            <a:r>
              <a:rPr lang="en-US" dirty="0">
                <a:solidFill>
                  <a:schemeClr val="folHlink"/>
                </a:solidFill>
                <a:latin typeface="+mn-lt"/>
                <a:ea typeface="+mn-ea"/>
                <a:cs typeface="+mn-cs"/>
              </a:rPr>
              <a:t>may define an interface that lets Strategy access its data. </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Template Method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Define the skeleton of an algorithm in an operation, deferring some steps to subclasses. Template Method lets subclasses redefine certain steps of an algorithm without changing the algorithm's structure.</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Method</a:t>
            </a:r>
          </a:p>
        </p:txBody>
      </p:sp>
      <p:pic>
        <p:nvPicPr>
          <p:cNvPr id="21506" name="Picture 2" descr="D:\Dump\DP_Good_dofactory\template.gif"/>
          <p:cNvPicPr>
            <a:picLocks noGrp="1" noChangeAspect="1" noChangeArrowheads="1"/>
          </p:cNvPicPr>
          <p:nvPr>
            <p:ph idx="1"/>
          </p:nvPr>
        </p:nvPicPr>
        <p:blipFill>
          <a:blip r:embed="rId2"/>
          <a:srcRect/>
          <a:stretch>
            <a:fillRect/>
          </a:stretch>
        </p:blipFill>
        <p:spPr bwMode="auto">
          <a:xfrm>
            <a:off x="1600199" y="1752600"/>
            <a:ext cx="5651079" cy="3657600"/>
          </a:xfrm>
          <a:prstGeom prst="rect">
            <a:avLst/>
          </a:prstGeo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r>
              <a:rPr lang="en-US" b="1" dirty="0" err="1">
                <a:solidFill>
                  <a:schemeClr val="folHlink"/>
                </a:solidFill>
                <a:latin typeface="+mn-lt"/>
                <a:ea typeface="+mn-ea"/>
                <a:cs typeface="+mn-cs"/>
              </a:rPr>
              <a:t>AbstractClass</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DataObject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abstract </a:t>
            </a:r>
            <a:r>
              <a:rPr lang="en-US" i="1" dirty="0">
                <a:solidFill>
                  <a:schemeClr val="folHlink"/>
                </a:solidFill>
                <a:latin typeface="+mn-lt"/>
                <a:ea typeface="+mn-ea"/>
                <a:cs typeface="+mn-cs"/>
              </a:rPr>
              <a:t>primitive operations that concrete subclasses define to implement steps of an algorithm </a:t>
            </a:r>
          </a:p>
          <a:p>
            <a:pPr lvl="1"/>
            <a:r>
              <a:rPr lang="en-US" dirty="0">
                <a:solidFill>
                  <a:schemeClr val="folHlink"/>
                </a:solidFill>
                <a:latin typeface="+mn-lt"/>
                <a:ea typeface="+mn-ea"/>
                <a:cs typeface="+mn-cs"/>
              </a:rPr>
              <a:t>implements a template method defining the skeleton of an algorithm. The template method calls primitive operations as well as operations defined in </a:t>
            </a:r>
            <a:r>
              <a:rPr lang="en-US" dirty="0" err="1">
                <a:solidFill>
                  <a:schemeClr val="folHlink"/>
                </a:solidFill>
                <a:latin typeface="+mn-lt"/>
                <a:ea typeface="+mn-ea"/>
                <a:cs typeface="+mn-cs"/>
              </a:rPr>
              <a:t>AbstractClass</a:t>
            </a:r>
            <a:r>
              <a:rPr lang="en-US" dirty="0">
                <a:solidFill>
                  <a:schemeClr val="folHlink"/>
                </a:solidFill>
                <a:latin typeface="+mn-lt"/>
                <a:ea typeface="+mn-ea"/>
                <a:cs typeface="+mn-cs"/>
              </a:rPr>
              <a:t> or those of other objects. </a:t>
            </a:r>
          </a:p>
          <a:p>
            <a:r>
              <a:rPr lang="en-US" b="1" dirty="0" err="1">
                <a:solidFill>
                  <a:schemeClr val="folHlink"/>
                </a:solidFill>
                <a:latin typeface="+mn-lt"/>
                <a:ea typeface="+mn-ea"/>
                <a:cs typeface="+mn-cs"/>
              </a:rPr>
              <a:t>ConcreteClass</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CustomerDataObject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implements the primitive operations </a:t>
            </a:r>
            <a:r>
              <a:rPr lang="en-US" dirty="0" err="1">
                <a:solidFill>
                  <a:schemeClr val="folHlink"/>
                </a:solidFill>
                <a:latin typeface="+mn-lt"/>
                <a:ea typeface="+mn-ea"/>
                <a:cs typeface="+mn-cs"/>
              </a:rPr>
              <a:t>ot</a:t>
            </a:r>
            <a:r>
              <a:rPr lang="en-US" dirty="0">
                <a:solidFill>
                  <a:schemeClr val="folHlink"/>
                </a:solidFill>
                <a:latin typeface="+mn-lt"/>
                <a:ea typeface="+mn-ea"/>
                <a:cs typeface="+mn-cs"/>
              </a:rPr>
              <a:t> carry out subclass-specific steps of the algorithm </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Visitor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Represent an operation to be performed on the elements of an object structure. Visitor lets you define a new operation without changing the classes of the elements on which it operates.</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22530" name="Picture 2" descr="D:\Dump\DP_Good_dofactory\visitor.gif"/>
          <p:cNvPicPr>
            <a:picLocks noGrp="1" noChangeAspect="1" noChangeArrowheads="1"/>
          </p:cNvPicPr>
          <p:nvPr>
            <p:ph idx="1"/>
          </p:nvPr>
        </p:nvPicPr>
        <p:blipFill>
          <a:blip r:embed="rId3"/>
          <a:srcRect/>
          <a:stretch>
            <a:fillRect/>
          </a:stretch>
        </p:blipFill>
        <p:spPr bwMode="auto">
          <a:xfrm>
            <a:off x="1600200" y="1219200"/>
            <a:ext cx="5334000" cy="4957242"/>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a:xfrm>
            <a:off x="566738" y="1295400"/>
            <a:ext cx="8001000" cy="5029200"/>
          </a:xfrm>
        </p:spPr>
        <p:txBody>
          <a:bodyPr>
            <a:normAutofit fontScale="62500" lnSpcReduction="20000"/>
          </a:bodyPr>
          <a:lstStyle/>
          <a:p>
            <a:r>
              <a:rPr lang="en-US" b="1" dirty="0">
                <a:solidFill>
                  <a:schemeClr val="folHlink"/>
                </a:solidFill>
                <a:latin typeface="+mn-lt"/>
                <a:ea typeface="+mn-ea"/>
                <a:cs typeface="+mn-cs"/>
              </a:rPr>
              <a:t>Visitor (Visitor) </a:t>
            </a:r>
          </a:p>
          <a:p>
            <a:pPr lvl="1"/>
            <a:r>
              <a:rPr lang="en-US" dirty="0">
                <a:solidFill>
                  <a:schemeClr val="folHlink"/>
                </a:solidFill>
                <a:latin typeface="+mn-lt"/>
                <a:ea typeface="+mn-ea"/>
                <a:cs typeface="+mn-cs"/>
              </a:rPr>
              <a:t>declares a Visit operation for each class of </a:t>
            </a:r>
            <a:r>
              <a:rPr lang="en-US" dirty="0" err="1">
                <a:solidFill>
                  <a:schemeClr val="folHlink"/>
                </a:solidFill>
                <a:latin typeface="+mn-lt"/>
                <a:ea typeface="+mn-ea"/>
                <a:cs typeface="+mn-cs"/>
              </a:rPr>
              <a:t>ConcreteElement</a:t>
            </a:r>
            <a:r>
              <a:rPr lang="en-US" dirty="0">
                <a:solidFill>
                  <a:schemeClr val="folHlink"/>
                </a:solidFill>
                <a:latin typeface="+mn-lt"/>
                <a:ea typeface="+mn-ea"/>
                <a:cs typeface="+mn-cs"/>
              </a:rPr>
              <a:t> in the object structure. The operation's name and signature identifies the class that sends the Visit request to the visitor. That lets the visitor determine the concrete class of the element being visited. Then the visitor can access the elements directly through its particular interface </a:t>
            </a:r>
          </a:p>
          <a:p>
            <a:r>
              <a:rPr lang="en-US" b="1" dirty="0" err="1">
                <a:solidFill>
                  <a:schemeClr val="folHlink"/>
                </a:solidFill>
                <a:latin typeface="+mn-lt"/>
                <a:ea typeface="+mn-ea"/>
                <a:cs typeface="+mn-cs"/>
              </a:rPr>
              <a:t>ConcreteVisitor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IncomeVisitor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VacationVisitor</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implements each operation declared by Visitor. Each operation implements a fragment of the algorithm defined for the corresponding class or object in the structure. </a:t>
            </a:r>
            <a:r>
              <a:rPr lang="en-US" dirty="0" err="1">
                <a:solidFill>
                  <a:schemeClr val="folHlink"/>
                </a:solidFill>
                <a:latin typeface="+mn-lt"/>
                <a:ea typeface="+mn-ea"/>
                <a:cs typeface="+mn-cs"/>
              </a:rPr>
              <a:t>ConcreteVisitor</a:t>
            </a:r>
            <a:r>
              <a:rPr lang="en-US" dirty="0">
                <a:solidFill>
                  <a:schemeClr val="folHlink"/>
                </a:solidFill>
                <a:latin typeface="+mn-lt"/>
                <a:ea typeface="+mn-ea"/>
                <a:cs typeface="+mn-cs"/>
              </a:rPr>
              <a:t> provides the context for the algorithm and stores its local state. This state often accumulates results during the traversal of the structure. </a:t>
            </a:r>
          </a:p>
          <a:p>
            <a:r>
              <a:rPr lang="en-US" b="1" dirty="0">
                <a:solidFill>
                  <a:schemeClr val="folHlink"/>
                </a:solidFill>
                <a:latin typeface="+mn-lt"/>
                <a:ea typeface="+mn-ea"/>
                <a:cs typeface="+mn-cs"/>
              </a:rPr>
              <a:t>Element (Element) </a:t>
            </a:r>
          </a:p>
          <a:p>
            <a:pPr lvl="1"/>
            <a:r>
              <a:rPr lang="en-US" dirty="0">
                <a:solidFill>
                  <a:schemeClr val="folHlink"/>
                </a:solidFill>
                <a:latin typeface="+mn-lt"/>
                <a:ea typeface="+mn-ea"/>
                <a:cs typeface="+mn-cs"/>
              </a:rPr>
              <a:t>defines an Accept operation that takes a visitor as an argument. </a:t>
            </a:r>
          </a:p>
          <a:p>
            <a:r>
              <a:rPr lang="en-US" b="1" dirty="0" err="1">
                <a:solidFill>
                  <a:schemeClr val="folHlink"/>
                </a:solidFill>
                <a:latin typeface="+mn-lt"/>
                <a:ea typeface="+mn-ea"/>
                <a:cs typeface="+mn-cs"/>
              </a:rPr>
              <a:t>ConcreteElement</a:t>
            </a:r>
            <a:r>
              <a:rPr lang="en-US" b="1" dirty="0">
                <a:solidFill>
                  <a:schemeClr val="folHlink"/>
                </a:solidFill>
                <a:latin typeface="+mn-lt"/>
                <a:ea typeface="+mn-ea"/>
                <a:cs typeface="+mn-cs"/>
              </a:rPr>
              <a:t> (Employee) </a:t>
            </a:r>
          </a:p>
          <a:p>
            <a:pPr lvl="1"/>
            <a:r>
              <a:rPr lang="en-US" dirty="0">
                <a:solidFill>
                  <a:schemeClr val="folHlink"/>
                </a:solidFill>
                <a:latin typeface="+mn-lt"/>
                <a:ea typeface="+mn-ea"/>
                <a:cs typeface="+mn-cs"/>
              </a:rPr>
              <a:t>implements an Accept operation that takes a visitor as an argument </a:t>
            </a:r>
          </a:p>
          <a:p>
            <a:r>
              <a:rPr lang="en-US" b="1" dirty="0" err="1">
                <a:solidFill>
                  <a:schemeClr val="folHlink"/>
                </a:solidFill>
                <a:latin typeface="+mn-lt"/>
                <a:ea typeface="+mn-ea"/>
                <a:cs typeface="+mn-cs"/>
              </a:rPr>
              <a:t>ObjectStructure</a:t>
            </a:r>
            <a:r>
              <a:rPr lang="en-US" b="1" dirty="0">
                <a:solidFill>
                  <a:schemeClr val="folHlink"/>
                </a:solidFill>
                <a:latin typeface="+mn-lt"/>
                <a:ea typeface="+mn-ea"/>
                <a:cs typeface="+mn-cs"/>
              </a:rPr>
              <a:t> (Employees) </a:t>
            </a:r>
          </a:p>
          <a:p>
            <a:pPr lvl="1"/>
            <a:r>
              <a:rPr lang="en-US" dirty="0">
                <a:solidFill>
                  <a:schemeClr val="folHlink"/>
                </a:solidFill>
                <a:latin typeface="+mn-lt"/>
                <a:ea typeface="+mn-ea"/>
                <a:cs typeface="+mn-cs"/>
              </a:rPr>
              <a:t>can enumerate its elements </a:t>
            </a:r>
          </a:p>
          <a:p>
            <a:pPr lvl="1"/>
            <a:r>
              <a:rPr lang="en-US" dirty="0">
                <a:solidFill>
                  <a:schemeClr val="folHlink"/>
                </a:solidFill>
                <a:latin typeface="+mn-lt"/>
                <a:ea typeface="+mn-ea"/>
                <a:cs typeface="+mn-cs"/>
              </a:rPr>
              <a:t>may provide a high-level interface to allow the visitor to visit its elements </a:t>
            </a:r>
          </a:p>
          <a:p>
            <a:pPr lvl="1"/>
            <a:r>
              <a:rPr lang="en-US" dirty="0">
                <a:solidFill>
                  <a:schemeClr val="folHlink"/>
                </a:solidFill>
                <a:latin typeface="+mn-lt"/>
                <a:ea typeface="+mn-ea"/>
                <a:cs typeface="+mn-cs"/>
              </a:rPr>
              <a:t>may either be a Composite (pattern) or a collection such as a list or a set </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Gang Of Four- The GOF</a:t>
            </a:r>
          </a:p>
        </p:txBody>
      </p:sp>
      <p:sp>
        <p:nvSpPr>
          <p:cNvPr id="115715" name="Rectangle 3"/>
          <p:cNvSpPr>
            <a:spLocks noGrp="1" noChangeArrowheads="1"/>
          </p:cNvSpPr>
          <p:nvPr>
            <p:ph type="body" idx="1"/>
          </p:nvPr>
        </p:nvSpPr>
        <p:spPr>
          <a:xfrm>
            <a:off x="566738" y="1447800"/>
            <a:ext cx="8001000" cy="4648200"/>
          </a:xfrm>
        </p:spPr>
        <p:txBody>
          <a:bodyPr/>
          <a:lstStyle/>
          <a:p>
            <a:pPr>
              <a:lnSpc>
                <a:spcPct val="90000"/>
              </a:lnSpc>
            </a:pPr>
            <a:r>
              <a:rPr lang="en-US"/>
              <a:t>Erich Gamma</a:t>
            </a:r>
          </a:p>
          <a:p>
            <a:pPr>
              <a:lnSpc>
                <a:spcPct val="90000"/>
              </a:lnSpc>
            </a:pPr>
            <a:r>
              <a:rPr lang="en-US"/>
              <a:t> Richard Helm</a:t>
            </a:r>
          </a:p>
          <a:p>
            <a:pPr>
              <a:lnSpc>
                <a:spcPct val="90000"/>
              </a:lnSpc>
            </a:pPr>
            <a:r>
              <a:rPr lang="en-US"/>
              <a:t> Ralph Johnson</a:t>
            </a:r>
          </a:p>
          <a:p>
            <a:pPr>
              <a:lnSpc>
                <a:spcPct val="90000"/>
              </a:lnSpc>
            </a:pPr>
            <a:r>
              <a:rPr lang="en-US"/>
              <a:t>John Vlissides</a:t>
            </a:r>
          </a:p>
          <a:p>
            <a:pPr lvl="1">
              <a:lnSpc>
                <a:spcPct val="90000"/>
              </a:lnSpc>
              <a:buFont typeface="Wingdings" pitchFamily="2" charset="2"/>
              <a:buNone/>
            </a:pPr>
            <a:r>
              <a:rPr lang="en-US"/>
              <a:t>	</a:t>
            </a:r>
          </a:p>
          <a:p>
            <a:pPr lvl="1">
              <a:lnSpc>
                <a:spcPct val="90000"/>
              </a:lnSpc>
              <a:buFont typeface="Wingdings" pitchFamily="2" charset="2"/>
              <a:buNone/>
            </a:pPr>
            <a:r>
              <a:rPr lang="en-US"/>
              <a:t>	The authors of </a:t>
            </a:r>
            <a:r>
              <a:rPr lang="en-US" i="1"/>
              <a:t>Design Patterns </a:t>
            </a:r>
            <a:r>
              <a:rPr lang="en-US"/>
              <a:t>have suggested that every pattern start with an abstract class and that you derive concrete working classes from that abstraction</a:t>
            </a:r>
          </a:p>
        </p:txBody>
      </p:sp>
      <p:sp>
        <p:nvSpPr>
          <p:cNvPr id="115716" name="Text Box 4"/>
          <p:cNvSpPr txBox="1">
            <a:spLocks noChangeArrowheads="1"/>
          </p:cNvSpPr>
          <p:nvPr/>
        </p:nvSpPr>
        <p:spPr bwMode="auto">
          <a:xfrm>
            <a:off x="7086600" y="6248400"/>
            <a:ext cx="1828800" cy="366713"/>
          </a:xfrm>
          <a:prstGeom prst="rect">
            <a:avLst/>
          </a:prstGeom>
          <a:noFill/>
          <a:ln w="9525">
            <a:noFill/>
            <a:miter lim="800000"/>
            <a:headEnd/>
            <a:tailEnd/>
          </a:ln>
          <a:effectLst/>
        </p:spPr>
        <p:txBody>
          <a:bodyPr>
            <a:spAutoFit/>
          </a:bodyPr>
          <a:lstStyle/>
          <a:p>
            <a:pPr>
              <a:spcBef>
                <a:spcPct val="50000"/>
              </a:spcBef>
            </a:pPr>
            <a:r>
              <a:rPr lang="en-US">
                <a:sym typeface="Wingdings" pitchFamily="2" charset="2"/>
                <a:hlinkClick r:id="rId2" action="ppaction://hlinksldjump"/>
              </a:rPr>
              <a:t></a:t>
            </a:r>
            <a:r>
              <a:rPr lang="en-US">
                <a:hlinkClick r:id="rId2" action="ppaction://hlinksldjump"/>
              </a:rPr>
              <a:t>BACK</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001000" cy="1066800"/>
          </a:xfrm>
        </p:spPr>
        <p:txBody>
          <a:bodyPr/>
          <a:lstStyle/>
          <a:p>
            <a:r>
              <a:rPr lang="en-US" sz="2800" dirty="0">
                <a:solidFill>
                  <a:srgbClr val="000000"/>
                </a:solidFill>
              </a:rPr>
              <a:t>What is the relationship among these patterns?</a:t>
            </a:r>
          </a:p>
        </p:txBody>
      </p:sp>
      <p:sp>
        <p:nvSpPr>
          <p:cNvPr id="15363" name="Rectangle 3"/>
          <p:cNvSpPr>
            <a:spLocks noGrp="1" noChangeArrowheads="1"/>
          </p:cNvSpPr>
          <p:nvPr>
            <p:ph type="body" idx="1"/>
          </p:nvPr>
        </p:nvSpPr>
        <p:spPr>
          <a:xfrm>
            <a:off x="566738" y="1447800"/>
            <a:ext cx="8001000" cy="4876800"/>
          </a:xfrm>
        </p:spPr>
        <p:txBody>
          <a:bodyPr>
            <a:normAutofit lnSpcReduction="10000"/>
          </a:bodyPr>
          <a:lstStyle/>
          <a:p>
            <a:r>
              <a:rPr lang="en-US" sz="2400" dirty="0"/>
              <a:t>Generally, to build a system, you may need many patterns to fit together</a:t>
            </a:r>
          </a:p>
          <a:p>
            <a:r>
              <a:rPr lang="en-US" sz="2400" dirty="0"/>
              <a:t> Different designer may use different patterns to solve the same problem, Usually: </a:t>
            </a:r>
          </a:p>
          <a:p>
            <a:pPr lvl="1"/>
            <a:r>
              <a:rPr lang="en-US" sz="2000" dirty="0"/>
              <a:t>Some patterns naturally fit together </a:t>
            </a:r>
          </a:p>
          <a:p>
            <a:pPr lvl="1"/>
            <a:r>
              <a:rPr lang="en-US" sz="2000" dirty="0"/>
              <a:t>One pattern may lead to another </a:t>
            </a:r>
          </a:p>
          <a:p>
            <a:pPr lvl="1"/>
            <a:r>
              <a:rPr lang="en-US" sz="2000" dirty="0"/>
              <a:t>Some patterns are similar and alternative </a:t>
            </a:r>
          </a:p>
          <a:p>
            <a:pPr lvl="1"/>
            <a:r>
              <a:rPr lang="en-US" sz="2000" dirty="0"/>
              <a:t>Patterns are discoverable and documentable </a:t>
            </a:r>
          </a:p>
          <a:p>
            <a:pPr lvl="1"/>
            <a:r>
              <a:rPr lang="en-US" sz="2000" dirty="0"/>
              <a:t>Patterns are not methods or framework </a:t>
            </a:r>
          </a:p>
          <a:p>
            <a:pPr lvl="1"/>
            <a:r>
              <a:rPr lang="en-US" sz="2000" dirty="0"/>
              <a:t>Patterns give you hint to solve a problem effectively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Types of Patterns</a:t>
            </a:r>
          </a:p>
        </p:txBody>
      </p:sp>
      <p:sp>
        <p:nvSpPr>
          <p:cNvPr id="16387" name="Rectangle 3"/>
          <p:cNvSpPr>
            <a:spLocks noGrp="1" noChangeArrowheads="1"/>
          </p:cNvSpPr>
          <p:nvPr>
            <p:ph type="body" idx="1"/>
          </p:nvPr>
        </p:nvSpPr>
        <p:spPr>
          <a:xfrm>
            <a:off x="609600" y="2057400"/>
            <a:ext cx="8001000" cy="3200400"/>
          </a:xfrm>
        </p:spPr>
        <p:txBody>
          <a:bodyPr/>
          <a:lstStyle/>
          <a:p>
            <a:r>
              <a:rPr lang="en-US" dirty="0"/>
              <a:t>Creational Patterns </a:t>
            </a:r>
          </a:p>
          <a:p>
            <a:r>
              <a:rPr lang="en-US" dirty="0"/>
              <a:t>Structural Patterns </a:t>
            </a:r>
          </a:p>
          <a:p>
            <a:r>
              <a:rPr lang="en-US" dirty="0"/>
              <a:t>Behavioral Patterns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Creational Patterns</a:t>
            </a:r>
          </a:p>
        </p:txBody>
      </p:sp>
      <p:sp>
        <p:nvSpPr>
          <p:cNvPr id="17411" name="Rectangle 3"/>
          <p:cNvSpPr>
            <a:spLocks noGrp="1" noChangeArrowheads="1"/>
          </p:cNvSpPr>
          <p:nvPr>
            <p:ph type="body" idx="1"/>
          </p:nvPr>
        </p:nvSpPr>
        <p:spPr>
          <a:xfrm>
            <a:off x="566738" y="1447800"/>
            <a:ext cx="8001000" cy="4876800"/>
          </a:xfrm>
        </p:spPr>
        <p:txBody>
          <a:bodyPr>
            <a:normAutofit lnSpcReduction="10000"/>
          </a:bodyPr>
          <a:lstStyle/>
          <a:p>
            <a:pPr>
              <a:lnSpc>
                <a:spcPct val="80000"/>
              </a:lnSpc>
            </a:pPr>
            <a:r>
              <a:rPr lang="en-US" sz="1600" dirty="0"/>
              <a:t>Creational patterns deal with the best way to create instances of objects</a:t>
            </a:r>
          </a:p>
          <a:p>
            <a:pPr>
              <a:lnSpc>
                <a:spcPct val="80000"/>
              </a:lnSpc>
            </a:pPr>
            <a:r>
              <a:rPr lang="en-US" sz="1600" b="1" dirty="0"/>
              <a:t>The Factory Method </a:t>
            </a:r>
          </a:p>
          <a:p>
            <a:pPr lvl="1">
              <a:lnSpc>
                <a:spcPct val="80000"/>
              </a:lnSpc>
            </a:pPr>
            <a:r>
              <a:rPr lang="en-US" sz="1400" dirty="0"/>
              <a:t>provides a simple decision making class that returns one of several possible subclasses of an abstract base class depending on the data that are provided.</a:t>
            </a:r>
          </a:p>
          <a:p>
            <a:pPr>
              <a:lnSpc>
                <a:spcPct val="80000"/>
              </a:lnSpc>
            </a:pPr>
            <a:r>
              <a:rPr lang="en-US" sz="1600" b="1" dirty="0"/>
              <a:t>The Abstract Factory Method </a:t>
            </a:r>
          </a:p>
          <a:p>
            <a:pPr lvl="1">
              <a:lnSpc>
                <a:spcPct val="80000"/>
              </a:lnSpc>
            </a:pPr>
            <a:r>
              <a:rPr lang="en-US" sz="1400" dirty="0"/>
              <a:t>provides an interface to create and return one of several families of related objects.</a:t>
            </a:r>
          </a:p>
          <a:p>
            <a:pPr>
              <a:lnSpc>
                <a:spcPct val="80000"/>
              </a:lnSpc>
            </a:pPr>
            <a:r>
              <a:rPr lang="en-US" sz="1600" b="1" dirty="0"/>
              <a:t>The Builder Pattern</a:t>
            </a:r>
          </a:p>
          <a:p>
            <a:pPr lvl="1">
              <a:lnSpc>
                <a:spcPct val="80000"/>
              </a:lnSpc>
            </a:pPr>
            <a:r>
              <a:rPr lang="en-US" sz="1400" b="1" dirty="0"/>
              <a:t> </a:t>
            </a:r>
            <a:r>
              <a:rPr lang="en-US" sz="1400" dirty="0"/>
              <a:t>separates the construction of a complex object from its representation, so that several different representations can be created depending on the needs of the program.</a:t>
            </a:r>
          </a:p>
          <a:p>
            <a:pPr>
              <a:lnSpc>
                <a:spcPct val="80000"/>
              </a:lnSpc>
            </a:pPr>
            <a:r>
              <a:rPr lang="en-US" sz="1600" b="1" dirty="0"/>
              <a:t>The Prototype Pattern </a:t>
            </a:r>
          </a:p>
          <a:p>
            <a:pPr lvl="1">
              <a:lnSpc>
                <a:spcPct val="80000"/>
              </a:lnSpc>
            </a:pPr>
            <a:r>
              <a:rPr lang="en-US" sz="1400" dirty="0"/>
              <a:t>starts with an initialized and instantiated class and copies or clones it to make new instances rather than creating new instances.</a:t>
            </a:r>
          </a:p>
          <a:p>
            <a:pPr>
              <a:lnSpc>
                <a:spcPct val="80000"/>
              </a:lnSpc>
            </a:pPr>
            <a:r>
              <a:rPr lang="en-US" sz="1600" b="1" dirty="0"/>
              <a:t>The Singleton Pattern</a:t>
            </a:r>
          </a:p>
          <a:p>
            <a:pPr lvl="1">
              <a:lnSpc>
                <a:spcPct val="80000"/>
              </a:lnSpc>
            </a:pPr>
            <a:r>
              <a:rPr lang="en-US" sz="1400" b="1" dirty="0"/>
              <a:t> </a:t>
            </a:r>
            <a:r>
              <a:rPr lang="en-US" sz="1400" dirty="0"/>
              <a:t>is a class of which there can be no more than one instance. It provides a single global point of access to that instance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Structural Patterns</a:t>
            </a:r>
          </a:p>
        </p:txBody>
      </p:sp>
      <p:sp>
        <p:nvSpPr>
          <p:cNvPr id="18435" name="Rectangle 3"/>
          <p:cNvSpPr>
            <a:spLocks noGrp="1" noChangeArrowheads="1"/>
          </p:cNvSpPr>
          <p:nvPr>
            <p:ph type="body" idx="1"/>
          </p:nvPr>
        </p:nvSpPr>
        <p:spPr/>
        <p:txBody>
          <a:bodyPr/>
          <a:lstStyle/>
          <a:p>
            <a:r>
              <a:rPr lang="en-US" sz="2400" dirty="0"/>
              <a:t>Structural patterns describe how classes and objects can be combined to form larger structures</a:t>
            </a:r>
          </a:p>
          <a:p>
            <a:r>
              <a:rPr lang="en-US" sz="2400" dirty="0"/>
              <a:t>The difference between </a:t>
            </a:r>
            <a:r>
              <a:rPr lang="en-US" sz="2400" i="1" dirty="0">
                <a:solidFill>
                  <a:schemeClr val="accent2"/>
                </a:solidFill>
              </a:rPr>
              <a:t>class</a:t>
            </a:r>
            <a:r>
              <a:rPr lang="en-US" sz="2400" i="1" dirty="0"/>
              <a:t> </a:t>
            </a:r>
            <a:r>
              <a:rPr lang="en-US" sz="2400" dirty="0"/>
              <a:t>patterns and </a:t>
            </a:r>
            <a:r>
              <a:rPr lang="en-US" sz="2400" i="1" dirty="0">
                <a:solidFill>
                  <a:schemeClr val="accent2"/>
                </a:solidFill>
              </a:rPr>
              <a:t>object</a:t>
            </a:r>
            <a:r>
              <a:rPr lang="en-US" sz="2400" i="1" dirty="0"/>
              <a:t> </a:t>
            </a:r>
            <a:r>
              <a:rPr lang="en-US" sz="2400" dirty="0"/>
              <a:t>patterns is that class patterns describe how inheritance can be used to provide more useful program interfaces</a:t>
            </a:r>
          </a:p>
          <a:p>
            <a:r>
              <a:rPr lang="en-US" sz="2400" dirty="0"/>
              <a:t> Object patterns, on the other hand, describe how objects can be composed into larger structures using object composition, or the inclusion of objects within other objects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Structural Patterns</a:t>
            </a:r>
          </a:p>
        </p:txBody>
      </p:sp>
      <p:sp>
        <p:nvSpPr>
          <p:cNvPr id="122883" name="Rectangle 3"/>
          <p:cNvSpPr>
            <a:spLocks noGrp="1" noChangeArrowheads="1"/>
          </p:cNvSpPr>
          <p:nvPr>
            <p:ph type="body" idx="1"/>
          </p:nvPr>
        </p:nvSpPr>
        <p:spPr/>
        <p:txBody>
          <a:bodyPr/>
          <a:lstStyle/>
          <a:p>
            <a:r>
              <a:rPr lang="en-US" sz="2400" dirty="0"/>
              <a:t>The </a:t>
            </a:r>
            <a:r>
              <a:rPr lang="en-US" sz="2400" b="1" dirty="0"/>
              <a:t>Adapter</a:t>
            </a:r>
            <a:r>
              <a:rPr lang="en-US" sz="2400" dirty="0"/>
              <a:t> pattern, used to change the interface of one class to that of another one.</a:t>
            </a:r>
          </a:p>
          <a:p>
            <a:r>
              <a:rPr lang="en-US" sz="2400" dirty="0"/>
              <a:t>The </a:t>
            </a:r>
            <a:r>
              <a:rPr lang="en-US" sz="2400" b="1" dirty="0"/>
              <a:t>Bridge</a:t>
            </a:r>
            <a:r>
              <a:rPr lang="en-US" sz="2400" dirty="0"/>
              <a:t> pattern, intended to keep the interface to your client program constant while allowing you to change the actual kind of class you display or use. You can then change the interface and the underlying class separately.</a:t>
            </a:r>
          </a:p>
          <a:p>
            <a:r>
              <a:rPr lang="en-US" sz="2400" dirty="0"/>
              <a:t>The </a:t>
            </a:r>
            <a:r>
              <a:rPr lang="en-US" sz="2400" b="1" dirty="0"/>
              <a:t>Composite</a:t>
            </a:r>
            <a:r>
              <a:rPr lang="en-US" sz="2400" dirty="0"/>
              <a:t> pattern, a collection of objects, any one of which may be either itself a Composite, or just a primitive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Structural Patterns</a:t>
            </a:r>
          </a:p>
        </p:txBody>
      </p:sp>
      <p:sp>
        <p:nvSpPr>
          <p:cNvPr id="129027" name="Rectangle 3"/>
          <p:cNvSpPr>
            <a:spLocks noGrp="1" noChangeArrowheads="1"/>
          </p:cNvSpPr>
          <p:nvPr>
            <p:ph type="body" idx="1"/>
          </p:nvPr>
        </p:nvSpPr>
        <p:spPr/>
        <p:txBody>
          <a:bodyPr/>
          <a:lstStyle/>
          <a:p>
            <a:pPr>
              <a:lnSpc>
                <a:spcPct val="90000"/>
              </a:lnSpc>
            </a:pPr>
            <a:r>
              <a:rPr lang="en-US" sz="2000" dirty="0"/>
              <a:t>The </a:t>
            </a:r>
            <a:r>
              <a:rPr lang="en-US" sz="2000" b="1" dirty="0"/>
              <a:t>Decorator</a:t>
            </a:r>
            <a:r>
              <a:rPr lang="en-US" sz="2000" dirty="0"/>
              <a:t> pattern, a class that surrounds a given class, adds new capabilities to it, and passes all the unchanged methods to the underlying class.</a:t>
            </a:r>
          </a:p>
          <a:p>
            <a:pPr>
              <a:lnSpc>
                <a:spcPct val="90000"/>
              </a:lnSpc>
            </a:pPr>
            <a:r>
              <a:rPr lang="en-US" sz="2000" dirty="0"/>
              <a:t>The </a:t>
            </a:r>
            <a:r>
              <a:rPr lang="en-US" sz="2000" b="1" dirty="0"/>
              <a:t>Façade</a:t>
            </a:r>
            <a:r>
              <a:rPr lang="en-US" sz="2000" dirty="0"/>
              <a:t> pattern, which groups a complex object hierarchy and provides a new, simpler interface to access those data.</a:t>
            </a:r>
          </a:p>
          <a:p>
            <a:pPr>
              <a:lnSpc>
                <a:spcPct val="90000"/>
              </a:lnSpc>
            </a:pPr>
            <a:r>
              <a:rPr lang="en-US" sz="2000" dirty="0"/>
              <a:t>The </a:t>
            </a:r>
            <a:r>
              <a:rPr lang="en-US" sz="2000" b="1" dirty="0"/>
              <a:t>Flyweight</a:t>
            </a:r>
            <a:r>
              <a:rPr lang="en-US" sz="2000" dirty="0"/>
              <a:t> patter</a:t>
            </a:r>
            <a:r>
              <a:rPr lang="en-US" sz="2000" dirty="0">
                <a:solidFill>
                  <a:srgbClr val="FF0000"/>
                </a:solidFill>
              </a:rPr>
              <a:t>n</a:t>
            </a:r>
            <a:r>
              <a:rPr lang="en-US" sz="2000" dirty="0"/>
              <a:t>, which provides a way to limit the proliferation of small, similar class instances by moving some of the class data outside the class and passing it in during various execution methods.</a:t>
            </a:r>
          </a:p>
          <a:p>
            <a:pPr>
              <a:lnSpc>
                <a:spcPct val="90000"/>
              </a:lnSpc>
            </a:pPr>
            <a:r>
              <a:rPr lang="en-US" sz="2000" dirty="0"/>
              <a:t>The </a:t>
            </a:r>
            <a:r>
              <a:rPr lang="en-US" sz="2000" b="1" dirty="0"/>
              <a:t>Proxy</a:t>
            </a:r>
            <a:r>
              <a:rPr lang="en-US" sz="2000" dirty="0"/>
              <a:t> pattern, which provides a simple place-holder class for a more complex class which is expensive to instantiate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74675" y="304800"/>
            <a:ext cx="8001000" cy="762000"/>
          </a:xfrm>
        </p:spPr>
        <p:txBody>
          <a:bodyPr/>
          <a:lstStyle/>
          <a:p>
            <a:r>
              <a:rPr lang="en-US"/>
              <a:t>Behavioral Patterns</a:t>
            </a:r>
          </a:p>
        </p:txBody>
      </p:sp>
      <p:sp>
        <p:nvSpPr>
          <p:cNvPr id="19459" name="Rectangle 3"/>
          <p:cNvSpPr>
            <a:spLocks noGrp="1" noChangeArrowheads="1"/>
          </p:cNvSpPr>
          <p:nvPr>
            <p:ph type="body" idx="1"/>
          </p:nvPr>
        </p:nvSpPr>
        <p:spPr>
          <a:xfrm>
            <a:off x="566738" y="1447800"/>
            <a:ext cx="8001000" cy="4800600"/>
          </a:xfrm>
        </p:spPr>
        <p:txBody>
          <a:bodyPr/>
          <a:lstStyle/>
          <a:p>
            <a:pPr>
              <a:lnSpc>
                <a:spcPct val="90000"/>
              </a:lnSpc>
            </a:pPr>
            <a:r>
              <a:rPr lang="en-US" dirty="0"/>
              <a:t>specifically concerned with communication between objects</a:t>
            </a:r>
          </a:p>
          <a:p>
            <a:pPr>
              <a:lnSpc>
                <a:spcPct val="90000"/>
              </a:lnSpc>
            </a:pPr>
            <a:r>
              <a:rPr lang="en-US" b="1" dirty="0"/>
              <a:t>The Observer pattern</a:t>
            </a:r>
            <a:r>
              <a:rPr lang="en-US" dirty="0"/>
              <a:t> </a:t>
            </a:r>
          </a:p>
          <a:p>
            <a:pPr lvl="1">
              <a:lnSpc>
                <a:spcPct val="90000"/>
              </a:lnSpc>
            </a:pPr>
            <a:r>
              <a:rPr lang="en-US" dirty="0"/>
              <a:t>defines the way a number of classes can be notified of a change,</a:t>
            </a:r>
          </a:p>
          <a:p>
            <a:pPr>
              <a:lnSpc>
                <a:spcPct val="90000"/>
              </a:lnSpc>
            </a:pPr>
            <a:r>
              <a:rPr lang="en-US" b="1" dirty="0"/>
              <a:t>The Mediator</a:t>
            </a:r>
            <a:r>
              <a:rPr lang="en-US" dirty="0"/>
              <a:t> </a:t>
            </a:r>
          </a:p>
          <a:p>
            <a:pPr lvl="1">
              <a:lnSpc>
                <a:spcPct val="90000"/>
              </a:lnSpc>
            </a:pPr>
            <a:r>
              <a:rPr lang="en-US" dirty="0"/>
              <a:t>defines how communication between classes can be simplified by using another class to keep all classes from having to know about each other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74675" y="304800"/>
            <a:ext cx="8001000" cy="762000"/>
          </a:xfrm>
        </p:spPr>
        <p:txBody>
          <a:bodyPr/>
          <a:lstStyle/>
          <a:p>
            <a:r>
              <a:rPr lang="en-US"/>
              <a:t>Behavioral Patterns</a:t>
            </a:r>
          </a:p>
        </p:txBody>
      </p:sp>
      <p:sp>
        <p:nvSpPr>
          <p:cNvPr id="124931" name="Rectangle 3"/>
          <p:cNvSpPr>
            <a:spLocks noGrp="1" noChangeArrowheads="1"/>
          </p:cNvSpPr>
          <p:nvPr>
            <p:ph type="body" idx="1"/>
          </p:nvPr>
        </p:nvSpPr>
        <p:spPr/>
        <p:txBody>
          <a:bodyPr>
            <a:normAutofit lnSpcReduction="10000"/>
          </a:bodyPr>
          <a:lstStyle/>
          <a:p>
            <a:pPr>
              <a:lnSpc>
                <a:spcPct val="90000"/>
              </a:lnSpc>
            </a:pPr>
            <a:r>
              <a:rPr lang="en-US" sz="2400" b="1" dirty="0"/>
              <a:t>The Chain of Responsibility</a:t>
            </a:r>
            <a:r>
              <a:rPr lang="en-US" sz="2400" dirty="0"/>
              <a:t> </a:t>
            </a:r>
          </a:p>
          <a:p>
            <a:pPr lvl="1">
              <a:lnSpc>
                <a:spcPct val="90000"/>
              </a:lnSpc>
            </a:pPr>
            <a:r>
              <a:rPr lang="en-US" sz="2000" dirty="0"/>
              <a:t>allows an even further decoupling between classes, by passing a request between classes until it is recognized</a:t>
            </a:r>
          </a:p>
          <a:p>
            <a:pPr>
              <a:lnSpc>
                <a:spcPct val="90000"/>
              </a:lnSpc>
            </a:pPr>
            <a:r>
              <a:rPr lang="en-US" sz="2400" b="1" dirty="0"/>
              <a:t>The Template pattern</a:t>
            </a:r>
            <a:r>
              <a:rPr lang="en-US" sz="2400" dirty="0"/>
              <a:t> </a:t>
            </a:r>
          </a:p>
          <a:p>
            <a:pPr lvl="1">
              <a:lnSpc>
                <a:spcPct val="90000"/>
              </a:lnSpc>
            </a:pPr>
            <a:r>
              <a:rPr lang="en-US" sz="2000" dirty="0"/>
              <a:t>provides an abstract definition of an algorithm</a:t>
            </a:r>
          </a:p>
          <a:p>
            <a:pPr>
              <a:lnSpc>
                <a:spcPct val="90000"/>
              </a:lnSpc>
            </a:pPr>
            <a:r>
              <a:rPr lang="en-US" sz="2600" b="1" dirty="0"/>
              <a:t>The Interpreter</a:t>
            </a:r>
            <a:r>
              <a:rPr lang="en-US" sz="2600" dirty="0"/>
              <a:t> </a:t>
            </a:r>
            <a:r>
              <a:rPr lang="en-US" sz="2600" b="1" dirty="0"/>
              <a:t>Pattern</a:t>
            </a:r>
          </a:p>
          <a:p>
            <a:pPr lvl="1">
              <a:lnSpc>
                <a:spcPct val="90000"/>
              </a:lnSpc>
            </a:pPr>
            <a:r>
              <a:rPr lang="en-US" sz="2000" dirty="0"/>
              <a:t>provides a definition of how to include language elements in a program.</a:t>
            </a:r>
          </a:p>
          <a:p>
            <a:pPr>
              <a:lnSpc>
                <a:spcPct val="90000"/>
              </a:lnSpc>
            </a:pPr>
            <a:r>
              <a:rPr lang="en-US" sz="2400" b="1" dirty="0"/>
              <a:t>The Strategy pattern</a:t>
            </a:r>
            <a:r>
              <a:rPr lang="en-US" sz="2400" dirty="0"/>
              <a:t> </a:t>
            </a:r>
          </a:p>
          <a:p>
            <a:pPr lvl="1">
              <a:lnSpc>
                <a:spcPct val="90000"/>
              </a:lnSpc>
            </a:pPr>
            <a:r>
              <a:rPr lang="en-US" sz="2000" dirty="0"/>
              <a:t>encapsulates an algorithm inside a 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Outline</a:t>
            </a:r>
          </a:p>
        </p:txBody>
      </p:sp>
      <p:sp>
        <p:nvSpPr>
          <p:cNvPr id="6147" name="Rectangle 3"/>
          <p:cNvSpPr>
            <a:spLocks noGrp="1" noChangeArrowheads="1"/>
          </p:cNvSpPr>
          <p:nvPr>
            <p:ph type="body" idx="1"/>
          </p:nvPr>
        </p:nvSpPr>
        <p:spPr/>
        <p:txBody>
          <a:bodyPr/>
          <a:lstStyle/>
          <a:p>
            <a:r>
              <a:rPr lang="en-US"/>
              <a:t>Introduction to design patterns</a:t>
            </a:r>
          </a:p>
          <a:p>
            <a:r>
              <a:rPr lang="en-US"/>
              <a:t>Creational patterns (constructing objects)</a:t>
            </a:r>
          </a:p>
          <a:p>
            <a:r>
              <a:rPr lang="en-US"/>
              <a:t>Structural patterns (controlling heap layout)</a:t>
            </a:r>
          </a:p>
          <a:p>
            <a:r>
              <a:rPr lang="en-US"/>
              <a:t>Behavioral patterns (affecting object semantics)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74675" y="304800"/>
            <a:ext cx="8001000" cy="762000"/>
          </a:xfrm>
        </p:spPr>
        <p:txBody>
          <a:bodyPr/>
          <a:lstStyle/>
          <a:p>
            <a:r>
              <a:rPr lang="en-US"/>
              <a:t>Behavioral Patterns</a:t>
            </a:r>
          </a:p>
        </p:txBody>
      </p:sp>
      <p:sp>
        <p:nvSpPr>
          <p:cNvPr id="123907" name="Rectangle 3"/>
          <p:cNvSpPr>
            <a:spLocks noGrp="1" noChangeArrowheads="1"/>
          </p:cNvSpPr>
          <p:nvPr>
            <p:ph type="body" idx="1"/>
          </p:nvPr>
        </p:nvSpPr>
        <p:spPr>
          <a:xfrm>
            <a:off x="566738" y="1447800"/>
            <a:ext cx="8001000" cy="4953000"/>
          </a:xfrm>
        </p:spPr>
        <p:txBody>
          <a:bodyPr>
            <a:normAutofit fontScale="92500" lnSpcReduction="10000"/>
          </a:bodyPr>
          <a:lstStyle/>
          <a:p>
            <a:r>
              <a:rPr lang="en-US" sz="2400" dirty="0"/>
              <a:t> </a:t>
            </a:r>
            <a:r>
              <a:rPr lang="en-US" sz="2400" b="1" dirty="0"/>
              <a:t>The Visitor pattern</a:t>
            </a:r>
          </a:p>
          <a:p>
            <a:pPr lvl="1"/>
            <a:r>
              <a:rPr lang="en-US" sz="2000" dirty="0"/>
              <a:t>adds function to a class,</a:t>
            </a:r>
          </a:p>
          <a:p>
            <a:r>
              <a:rPr lang="en-US" sz="2400" b="1" dirty="0"/>
              <a:t>The State pattern</a:t>
            </a:r>
          </a:p>
          <a:p>
            <a:pPr lvl="1"/>
            <a:r>
              <a:rPr lang="en-US" sz="2000" dirty="0"/>
              <a:t> provides a memory for a class’s instance variables.</a:t>
            </a:r>
          </a:p>
          <a:p>
            <a:r>
              <a:rPr lang="en-US" sz="2400" b="1" dirty="0"/>
              <a:t>The Command pattern</a:t>
            </a:r>
          </a:p>
          <a:p>
            <a:pPr lvl="1"/>
            <a:r>
              <a:rPr lang="en-US" sz="2000" dirty="0"/>
              <a:t>provides a simple way to separate execution of a command from the interface environment that produced it, and</a:t>
            </a:r>
          </a:p>
          <a:p>
            <a:r>
              <a:rPr lang="en-US" sz="2400" b="1" dirty="0"/>
              <a:t>The </a:t>
            </a:r>
            <a:r>
              <a:rPr lang="en-US" sz="2400" b="1" dirty="0" err="1"/>
              <a:t>Iterator</a:t>
            </a:r>
            <a:r>
              <a:rPr lang="en-US" sz="2400" b="1" dirty="0"/>
              <a:t> pattern</a:t>
            </a:r>
            <a:r>
              <a:rPr lang="en-US" sz="2400" dirty="0"/>
              <a:t> </a:t>
            </a:r>
          </a:p>
          <a:p>
            <a:pPr lvl="1"/>
            <a:r>
              <a:rPr lang="en-US" sz="2000" dirty="0"/>
              <a:t>formalizes the way we move through a list of data within a class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p:txBody>
          <a:bodyPr/>
          <a:lstStyle/>
          <a:p>
            <a:r>
              <a:rPr lang="en-US"/>
              <a:t>Patterns In Detail</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p:txBody>
          <a:bodyPr/>
          <a:lstStyle/>
          <a:p>
            <a:r>
              <a:rPr lang="en-US" b="1" dirty="0"/>
              <a:t>Factory Method</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Factory Method</a:t>
            </a:r>
          </a:p>
        </p:txBody>
      </p:sp>
      <p:sp>
        <p:nvSpPr>
          <p:cNvPr id="21507" name="Rectangle 3"/>
          <p:cNvSpPr>
            <a:spLocks noGrp="1" noChangeArrowheads="1"/>
          </p:cNvSpPr>
          <p:nvPr>
            <p:ph type="body" idx="1"/>
          </p:nvPr>
        </p:nvSpPr>
        <p:spPr/>
        <p:txBody>
          <a:bodyPr/>
          <a:lstStyle/>
          <a:p>
            <a:r>
              <a:rPr lang="en-US" dirty="0"/>
              <a:t>Definition</a:t>
            </a:r>
          </a:p>
          <a:p>
            <a:pPr lvl="1"/>
            <a:r>
              <a:rPr lang="en-US" dirty="0"/>
              <a:t>A Factory pattern is one that returns an instance of one of several possible classes depending on the data provided to it</a:t>
            </a:r>
          </a:p>
          <a:p>
            <a:pPr lvl="1"/>
            <a:r>
              <a:rPr lang="en-US" dirty="0"/>
              <a:t>Provides an abstraction or an interface and lets subclass or implementing classes decide which class or method should be instantiated or called, based on the conditions or parameters given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Define an interface for creating an object, but let subclasses decide which class to instantiate. Factory Method lets a class defer instantiation to subclasses.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3074" name="Picture 2"/>
          <p:cNvPicPr>
            <a:picLocks noGrp="1" noChangeAspect="1" noChangeArrowheads="1"/>
          </p:cNvPicPr>
          <p:nvPr>
            <p:ph idx="1"/>
          </p:nvPr>
        </p:nvPicPr>
        <p:blipFill>
          <a:blip r:embed="rId2"/>
          <a:srcRect/>
          <a:stretch>
            <a:fillRect/>
          </a:stretch>
        </p:blipFill>
        <p:spPr bwMode="auto">
          <a:xfrm>
            <a:off x="914400" y="1752600"/>
            <a:ext cx="7420964" cy="2895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85000" lnSpcReduction="20000"/>
          </a:bodyPr>
          <a:lstStyle/>
          <a:p>
            <a:r>
              <a:rPr lang="en-US" b="1" dirty="0">
                <a:solidFill>
                  <a:schemeClr val="folHlink"/>
                </a:solidFill>
                <a:latin typeface="+mn-lt"/>
                <a:ea typeface="+mn-ea"/>
                <a:cs typeface="+mn-cs"/>
              </a:rPr>
              <a:t>Product </a:t>
            </a:r>
          </a:p>
          <a:p>
            <a:pPr lvl="1"/>
            <a:r>
              <a:rPr lang="en-US" dirty="0">
                <a:solidFill>
                  <a:schemeClr val="folHlink"/>
                </a:solidFill>
                <a:latin typeface="+mn-lt"/>
                <a:ea typeface="+mn-ea"/>
                <a:cs typeface="+mn-cs"/>
              </a:rPr>
              <a:t>defines the interface of objects the factory method creates </a:t>
            </a:r>
          </a:p>
          <a:p>
            <a:r>
              <a:rPr lang="en-US" b="1" dirty="0" err="1">
                <a:solidFill>
                  <a:schemeClr val="folHlink"/>
                </a:solidFill>
                <a:latin typeface="+mn-lt"/>
                <a:ea typeface="+mn-ea"/>
                <a:cs typeface="+mn-cs"/>
              </a:rPr>
              <a:t>ConcreteProduct</a:t>
            </a:r>
            <a:endParaRPr lang="en-US" b="1" dirty="0">
              <a:solidFill>
                <a:schemeClr val="folHlink"/>
              </a:solidFill>
              <a:latin typeface="+mn-lt"/>
              <a:ea typeface="+mn-ea"/>
              <a:cs typeface="+mn-cs"/>
            </a:endParaRPr>
          </a:p>
          <a:p>
            <a:pPr lvl="1"/>
            <a:r>
              <a:rPr lang="en-US" dirty="0">
                <a:solidFill>
                  <a:schemeClr val="folHlink"/>
                </a:solidFill>
                <a:latin typeface="+mn-lt"/>
                <a:ea typeface="+mn-ea"/>
                <a:cs typeface="+mn-cs"/>
              </a:rPr>
              <a:t>implements the Product interface </a:t>
            </a:r>
          </a:p>
          <a:p>
            <a:r>
              <a:rPr lang="en-US" b="1" dirty="0">
                <a:solidFill>
                  <a:schemeClr val="folHlink"/>
                </a:solidFill>
                <a:latin typeface="+mn-lt"/>
                <a:ea typeface="+mn-ea"/>
                <a:cs typeface="+mn-cs"/>
              </a:rPr>
              <a:t>Creator</a:t>
            </a:r>
          </a:p>
          <a:p>
            <a:pPr lvl="1"/>
            <a:r>
              <a:rPr lang="en-US" dirty="0">
                <a:solidFill>
                  <a:schemeClr val="folHlink"/>
                </a:solidFill>
                <a:latin typeface="+mn-lt"/>
                <a:ea typeface="+mn-ea"/>
                <a:cs typeface="+mn-cs"/>
              </a:rPr>
              <a:t>declares the factory method, which returns an object of type Product. Creator may also define a default implementation of the factory method that returns a default </a:t>
            </a:r>
            <a:r>
              <a:rPr lang="en-US" dirty="0" err="1">
                <a:solidFill>
                  <a:schemeClr val="folHlink"/>
                </a:solidFill>
                <a:latin typeface="+mn-lt"/>
                <a:ea typeface="+mn-ea"/>
                <a:cs typeface="+mn-cs"/>
              </a:rPr>
              <a:t>ConcreteProduct</a:t>
            </a:r>
            <a:r>
              <a:rPr lang="en-US" dirty="0">
                <a:solidFill>
                  <a:schemeClr val="folHlink"/>
                </a:solidFill>
                <a:latin typeface="+mn-lt"/>
                <a:ea typeface="+mn-ea"/>
                <a:cs typeface="+mn-cs"/>
              </a:rPr>
              <a:t> object. </a:t>
            </a:r>
          </a:p>
          <a:p>
            <a:pPr lvl="1"/>
            <a:r>
              <a:rPr lang="en-US" dirty="0">
                <a:solidFill>
                  <a:schemeClr val="folHlink"/>
                </a:solidFill>
                <a:latin typeface="+mn-lt"/>
                <a:ea typeface="+mn-ea"/>
                <a:cs typeface="+mn-cs"/>
              </a:rPr>
              <a:t>may call the factory method to create a Product object. </a:t>
            </a:r>
          </a:p>
          <a:p>
            <a:r>
              <a:rPr lang="en-US" b="1" dirty="0" err="1">
                <a:solidFill>
                  <a:schemeClr val="folHlink"/>
                </a:solidFill>
                <a:latin typeface="+mn-lt"/>
                <a:ea typeface="+mn-ea"/>
                <a:cs typeface="+mn-cs"/>
              </a:rPr>
              <a:t>ConcreteCreator</a:t>
            </a:r>
            <a:endParaRPr lang="en-US" b="1" dirty="0">
              <a:solidFill>
                <a:schemeClr val="folHlink"/>
              </a:solidFill>
              <a:latin typeface="+mn-lt"/>
              <a:ea typeface="+mn-ea"/>
              <a:cs typeface="+mn-cs"/>
            </a:endParaRPr>
          </a:p>
          <a:p>
            <a:pPr lvl="1"/>
            <a:r>
              <a:rPr lang="en-US" dirty="0">
                <a:solidFill>
                  <a:schemeClr val="folHlink"/>
                </a:solidFill>
                <a:latin typeface="+mn-lt"/>
                <a:ea typeface="+mn-ea"/>
                <a:cs typeface="+mn-cs"/>
              </a:rPr>
              <a:t>overrides the factory method to return an instance of a </a:t>
            </a:r>
            <a:r>
              <a:rPr lang="en-US" dirty="0" err="1">
                <a:solidFill>
                  <a:schemeClr val="folHlink"/>
                </a:solidFill>
                <a:latin typeface="+mn-lt"/>
                <a:ea typeface="+mn-ea"/>
                <a:cs typeface="+mn-cs"/>
              </a:rPr>
              <a:t>ConcreteProduct</a:t>
            </a:r>
            <a:r>
              <a:rPr lang="en-US" dirty="0">
                <a:solidFill>
                  <a:schemeClr val="folHlink"/>
                </a:solidFill>
                <a:latin typeface="+mn-lt"/>
                <a:ea typeface="+mn-ea"/>
                <a:cs typeface="+mn-cs"/>
              </a:rPr>
              <a:t> </a:t>
            </a:r>
          </a:p>
          <a:p>
            <a:endParaRPr lang="en-US" dirty="0">
              <a:solidFill>
                <a:schemeClr val="folHlink"/>
              </a:solidFill>
              <a:latin typeface="+mn-lt"/>
              <a:ea typeface="+mn-ea"/>
              <a:cs typeface="+mn-cs"/>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66738" y="1295400"/>
            <a:ext cx="8001000" cy="838200"/>
          </a:xfrm>
        </p:spPr>
        <p:txBody>
          <a:bodyPr>
            <a:normAutofit fontScale="85000" lnSpcReduction="20000"/>
          </a:bodyPr>
          <a:lstStyle/>
          <a:p>
            <a:r>
              <a:rPr lang="en-US" dirty="0"/>
              <a:t>Frameworks use abstract classes to define and maintain relationships between objects. A framework is often responsible for creating these objects as well.</a:t>
            </a:r>
          </a:p>
        </p:txBody>
      </p:sp>
      <p:pic>
        <p:nvPicPr>
          <p:cNvPr id="1026" name="Picture 2"/>
          <p:cNvPicPr>
            <a:picLocks noChangeAspect="1" noChangeArrowheads="1"/>
          </p:cNvPicPr>
          <p:nvPr/>
        </p:nvPicPr>
        <p:blipFill>
          <a:blip r:embed="rId3"/>
          <a:srcRect/>
          <a:stretch>
            <a:fillRect/>
          </a:stretch>
        </p:blipFill>
        <p:spPr bwMode="auto">
          <a:xfrm>
            <a:off x="457200" y="2514600"/>
            <a:ext cx="8269941" cy="3124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lstStyle/>
          <a:p>
            <a:r>
              <a:rPr lang="en-US" dirty="0"/>
              <a:t>Use the Factory Method pattern when</a:t>
            </a:r>
          </a:p>
          <a:p>
            <a:pPr lvl="1"/>
            <a:r>
              <a:rPr lang="en-US" dirty="0"/>
              <a:t>a class can't anticipate the class of objects it must create.</a:t>
            </a:r>
          </a:p>
          <a:p>
            <a:pPr lvl="1"/>
            <a:r>
              <a:rPr lang="en-US" dirty="0"/>
              <a:t>a class wants its subclasses to specify the objects it creates.</a:t>
            </a:r>
          </a:p>
          <a:p>
            <a:pPr lvl="1"/>
            <a:r>
              <a:rPr lang="en-US" dirty="0"/>
              <a:t>classes delegate responsibility to one of several helper subclasses, and you want to localize the knowledge of which helper subclass is the delegate.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Abstract Factory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Design Pattern</a:t>
            </a:r>
          </a:p>
        </p:txBody>
      </p:sp>
      <p:sp>
        <p:nvSpPr>
          <p:cNvPr id="7171" name="Rectangle 3"/>
          <p:cNvSpPr>
            <a:spLocks noGrp="1" noChangeArrowheads="1"/>
          </p:cNvSpPr>
          <p:nvPr>
            <p:ph type="body" idx="1"/>
          </p:nvPr>
        </p:nvSpPr>
        <p:spPr>
          <a:xfrm>
            <a:off x="762000" y="2514600"/>
            <a:ext cx="8001000" cy="1905000"/>
          </a:xfrm>
        </p:spPr>
        <p:txBody>
          <a:bodyPr/>
          <a:lstStyle/>
          <a:p>
            <a:pPr>
              <a:buFont typeface="Wingdings" pitchFamily="2" charset="2"/>
              <a:buNone/>
            </a:pPr>
            <a:r>
              <a:rPr lang="en-US" dirty="0"/>
              <a:t>	Design patterns describe how objects communicate without becoming entangled in each other’s data models and methods.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Provide an interface for creating families of related or dependent objects without specifying their concrete classes. </a:t>
            </a:r>
          </a:p>
          <a:p>
            <a:endParaRPr lang="en-US" dirty="0"/>
          </a:p>
        </p:txBody>
      </p:sp>
      <p:sp>
        <p:nvSpPr>
          <p:cNvPr id="4" name="TextBox 3"/>
          <p:cNvSpPr txBox="1"/>
          <p:nvPr/>
        </p:nvSpPr>
        <p:spPr>
          <a:xfrm>
            <a:off x="2590800" y="6400800"/>
            <a:ext cx="3124200" cy="261610"/>
          </a:xfrm>
          <a:prstGeom prst="rect">
            <a:avLst/>
          </a:prstGeom>
          <a:noFill/>
        </p:spPr>
        <p:txBody>
          <a:bodyPr wrap="square" rtlCol="0">
            <a:spAutoFit/>
          </a:bodyPr>
          <a:lstStyle/>
          <a:p>
            <a:pPr algn="ctr"/>
            <a:r>
              <a:rPr lang="en-US" sz="1100" b="1" dirty="0">
                <a:solidFill>
                  <a:schemeClr val="folHlink"/>
                </a:solidFill>
              </a:rPr>
              <a:t>Abstract Factory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folHlink"/>
                </a:solidFill>
                <a:latin typeface="+mj-lt"/>
                <a:ea typeface="+mj-ea"/>
                <a:cs typeface="+mj-cs"/>
              </a:rPr>
              <a:t>UML Class Diagram </a:t>
            </a:r>
            <a:endParaRPr lang="en-US" dirty="0"/>
          </a:p>
        </p:txBody>
      </p:sp>
      <p:pic>
        <p:nvPicPr>
          <p:cNvPr id="1027" name="Picture 3" descr="D:\Dump\DP_Good_dofactory\abstract.gif"/>
          <p:cNvPicPr>
            <a:picLocks noGrp="1" noChangeAspect="1" noChangeArrowheads="1"/>
          </p:cNvPicPr>
          <p:nvPr>
            <p:ph idx="1"/>
          </p:nvPr>
        </p:nvPicPr>
        <p:blipFill>
          <a:blip r:embed="rId2"/>
          <a:srcRect/>
          <a:stretch>
            <a:fillRect/>
          </a:stretch>
        </p:blipFill>
        <p:spPr bwMode="auto">
          <a:xfrm>
            <a:off x="1447800" y="1371600"/>
            <a:ext cx="4572000" cy="4927716"/>
          </a:xfrm>
          <a:prstGeom prst="rect">
            <a:avLst/>
          </a:prstGeom>
          <a:noFill/>
        </p:spPr>
      </p:pic>
      <p:sp>
        <p:nvSpPr>
          <p:cNvPr id="7" name="TextBox 6"/>
          <p:cNvSpPr txBox="1"/>
          <p:nvPr/>
        </p:nvSpPr>
        <p:spPr>
          <a:xfrm>
            <a:off x="2590800" y="6400800"/>
            <a:ext cx="3124200" cy="261610"/>
          </a:xfrm>
          <a:prstGeom prst="rect">
            <a:avLst/>
          </a:prstGeom>
          <a:noFill/>
        </p:spPr>
        <p:txBody>
          <a:bodyPr wrap="square" rtlCol="0">
            <a:spAutoFit/>
          </a:bodyPr>
          <a:lstStyle/>
          <a:p>
            <a:pPr algn="ctr"/>
            <a:r>
              <a:rPr lang="en-US" sz="1100" b="1" dirty="0">
                <a:solidFill>
                  <a:schemeClr val="folHlink"/>
                </a:solidFill>
              </a:rPr>
              <a:t>Abstract Factory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a:xfrm>
            <a:off x="566738" y="1295400"/>
            <a:ext cx="8001000" cy="5029200"/>
          </a:xfrm>
        </p:spPr>
        <p:txBody>
          <a:bodyPr>
            <a:normAutofit fontScale="85000" lnSpcReduction="10000"/>
          </a:bodyPr>
          <a:lstStyle/>
          <a:p>
            <a:r>
              <a:rPr lang="en-US" sz="2400" dirty="0">
                <a:solidFill>
                  <a:schemeClr val="folHlink"/>
                </a:solidFill>
                <a:latin typeface="+mn-lt"/>
                <a:ea typeface="+mn-ea"/>
                <a:cs typeface="+mn-cs"/>
              </a:rPr>
              <a:t>The classes and/or objects participating in this pattern are: </a:t>
            </a:r>
          </a:p>
          <a:p>
            <a:pPr lvl="1"/>
            <a:r>
              <a:rPr lang="en-US" b="1" dirty="0" err="1">
                <a:solidFill>
                  <a:schemeClr val="folHlink"/>
                </a:solidFill>
                <a:latin typeface="+mn-lt"/>
                <a:ea typeface="+mn-ea"/>
                <a:cs typeface="+mn-cs"/>
              </a:rPr>
              <a:t>AbstractFactory</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ContinentFactory</a:t>
            </a:r>
            <a:r>
              <a:rPr lang="en-US" b="1" dirty="0">
                <a:solidFill>
                  <a:schemeClr val="folHlink"/>
                </a:solidFill>
                <a:latin typeface="+mn-lt"/>
                <a:ea typeface="+mn-ea"/>
                <a:cs typeface="+mn-cs"/>
              </a:rPr>
              <a:t>) </a:t>
            </a:r>
          </a:p>
          <a:p>
            <a:pPr lvl="2"/>
            <a:r>
              <a:rPr lang="en-US" dirty="0">
                <a:solidFill>
                  <a:schemeClr val="hlink"/>
                </a:solidFill>
                <a:latin typeface="+mn-lt"/>
              </a:rPr>
              <a:t>declares an interface for operations that create abstract products </a:t>
            </a:r>
          </a:p>
          <a:p>
            <a:pPr lvl="1"/>
            <a:r>
              <a:rPr lang="en-US" b="1" dirty="0" err="1">
                <a:solidFill>
                  <a:schemeClr val="folHlink"/>
                </a:solidFill>
                <a:latin typeface="+mn-lt"/>
                <a:ea typeface="+mn-ea"/>
                <a:cs typeface="+mn-cs"/>
              </a:rPr>
              <a:t>ConcreteFactory</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AfricaFactory</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AmericaFactory</a:t>
            </a:r>
            <a:r>
              <a:rPr lang="en-US" b="1" dirty="0">
                <a:solidFill>
                  <a:schemeClr val="folHlink"/>
                </a:solidFill>
                <a:latin typeface="+mn-lt"/>
                <a:ea typeface="+mn-ea"/>
                <a:cs typeface="+mn-cs"/>
              </a:rPr>
              <a:t>) </a:t>
            </a:r>
          </a:p>
          <a:p>
            <a:pPr lvl="2"/>
            <a:r>
              <a:rPr lang="en-US" dirty="0">
                <a:solidFill>
                  <a:schemeClr val="hlink"/>
                </a:solidFill>
                <a:latin typeface="+mn-lt"/>
              </a:rPr>
              <a:t>implements the operations to create concrete product objects </a:t>
            </a:r>
          </a:p>
          <a:p>
            <a:pPr lvl="1"/>
            <a:r>
              <a:rPr lang="en-US" b="1" dirty="0" err="1">
                <a:solidFill>
                  <a:schemeClr val="folHlink"/>
                </a:solidFill>
                <a:latin typeface="+mn-lt"/>
                <a:ea typeface="+mn-ea"/>
                <a:cs typeface="+mn-cs"/>
              </a:rPr>
              <a:t>AbstractProduct</a:t>
            </a:r>
            <a:r>
              <a:rPr lang="en-US" b="1" dirty="0">
                <a:solidFill>
                  <a:schemeClr val="folHlink"/>
                </a:solidFill>
                <a:latin typeface="+mn-lt"/>
                <a:ea typeface="+mn-ea"/>
                <a:cs typeface="+mn-cs"/>
              </a:rPr>
              <a:t> (Herbivore, Carnivore) </a:t>
            </a:r>
          </a:p>
          <a:p>
            <a:pPr lvl="2"/>
            <a:r>
              <a:rPr lang="en-US" dirty="0">
                <a:solidFill>
                  <a:schemeClr val="hlink"/>
                </a:solidFill>
                <a:latin typeface="+mn-lt"/>
              </a:rPr>
              <a:t>declares an interface for a type of product object </a:t>
            </a:r>
          </a:p>
          <a:p>
            <a:pPr lvl="1"/>
            <a:r>
              <a:rPr lang="en-US" b="1" dirty="0">
                <a:solidFill>
                  <a:schemeClr val="folHlink"/>
                </a:solidFill>
                <a:latin typeface="+mn-lt"/>
                <a:ea typeface="+mn-ea"/>
                <a:cs typeface="+mn-cs"/>
              </a:rPr>
              <a:t>Product (Wildebeest, Lion, Bison, Wolf) </a:t>
            </a:r>
          </a:p>
          <a:p>
            <a:pPr lvl="2"/>
            <a:r>
              <a:rPr lang="en-US" dirty="0">
                <a:solidFill>
                  <a:schemeClr val="hlink"/>
                </a:solidFill>
                <a:latin typeface="+mn-lt"/>
              </a:rPr>
              <a:t>defines a product object to be created by the corresponding concrete factory implements the </a:t>
            </a:r>
            <a:r>
              <a:rPr lang="en-US" dirty="0" err="1">
                <a:solidFill>
                  <a:schemeClr val="hlink"/>
                </a:solidFill>
                <a:latin typeface="+mn-lt"/>
              </a:rPr>
              <a:t>AbstractProduct</a:t>
            </a:r>
            <a:r>
              <a:rPr lang="en-US" dirty="0">
                <a:solidFill>
                  <a:schemeClr val="hlink"/>
                </a:solidFill>
                <a:latin typeface="+mn-lt"/>
              </a:rPr>
              <a:t> interface </a:t>
            </a:r>
          </a:p>
          <a:p>
            <a:pPr lvl="1"/>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AnimalWorld</a:t>
            </a:r>
            <a:r>
              <a:rPr lang="en-US" b="1" dirty="0">
                <a:solidFill>
                  <a:schemeClr val="folHlink"/>
                </a:solidFill>
                <a:latin typeface="+mn-lt"/>
                <a:ea typeface="+mn-ea"/>
                <a:cs typeface="+mn-cs"/>
              </a:rPr>
              <a:t>) </a:t>
            </a:r>
          </a:p>
          <a:p>
            <a:pPr lvl="2"/>
            <a:r>
              <a:rPr lang="en-US" dirty="0">
                <a:solidFill>
                  <a:schemeClr val="hlink"/>
                </a:solidFill>
                <a:latin typeface="+mn-lt"/>
              </a:rPr>
              <a:t>uses interfaces declared by </a:t>
            </a:r>
            <a:r>
              <a:rPr lang="en-US" dirty="0" err="1">
                <a:solidFill>
                  <a:schemeClr val="hlink"/>
                </a:solidFill>
                <a:latin typeface="+mn-lt"/>
              </a:rPr>
              <a:t>AbstractFactory</a:t>
            </a:r>
            <a:r>
              <a:rPr lang="en-US" dirty="0">
                <a:solidFill>
                  <a:schemeClr val="hlink"/>
                </a:solidFill>
                <a:latin typeface="+mn-lt"/>
              </a:rPr>
              <a:t> and </a:t>
            </a:r>
            <a:r>
              <a:rPr lang="en-US" dirty="0" err="1">
                <a:solidFill>
                  <a:schemeClr val="hlink"/>
                </a:solidFill>
                <a:latin typeface="+mn-lt"/>
              </a:rPr>
              <a:t>AbstractProduct</a:t>
            </a:r>
            <a:r>
              <a:rPr lang="en-US" dirty="0">
                <a:solidFill>
                  <a:schemeClr val="hlink"/>
                </a:solidFill>
                <a:latin typeface="+mn-lt"/>
              </a:rPr>
              <a:t> classes </a:t>
            </a:r>
          </a:p>
          <a:p>
            <a:endParaRPr lang="en-US" dirty="0"/>
          </a:p>
        </p:txBody>
      </p:sp>
      <p:sp>
        <p:nvSpPr>
          <p:cNvPr id="4" name="TextBox 3"/>
          <p:cNvSpPr txBox="1"/>
          <p:nvPr/>
        </p:nvSpPr>
        <p:spPr>
          <a:xfrm>
            <a:off x="2590800" y="6400800"/>
            <a:ext cx="3124200" cy="261610"/>
          </a:xfrm>
          <a:prstGeom prst="rect">
            <a:avLst/>
          </a:prstGeom>
          <a:noFill/>
        </p:spPr>
        <p:txBody>
          <a:bodyPr wrap="square" rtlCol="0">
            <a:spAutoFit/>
          </a:bodyPr>
          <a:lstStyle/>
          <a:p>
            <a:pPr algn="ctr"/>
            <a:r>
              <a:rPr lang="en-US" sz="1100" b="1" dirty="0">
                <a:solidFill>
                  <a:schemeClr val="folHlink"/>
                </a:solidFill>
              </a:rPr>
              <a:t>Abstract Factory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Builder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Separate the construction of a complex object from its representation so that the same construction process can create different representations. </a:t>
            </a:r>
          </a:p>
          <a:p>
            <a:endParaRPr lang="en-US" dirty="0"/>
          </a:p>
        </p:txBody>
      </p:sp>
      <p:sp>
        <p:nvSpPr>
          <p:cNvPr id="4" name="TextBox 3"/>
          <p:cNvSpPr txBox="1"/>
          <p:nvPr/>
        </p:nvSpPr>
        <p:spPr>
          <a:xfrm>
            <a:off x="2590800" y="6400800"/>
            <a:ext cx="3124200" cy="261610"/>
          </a:xfrm>
          <a:prstGeom prst="rect">
            <a:avLst/>
          </a:prstGeom>
          <a:noFill/>
        </p:spPr>
        <p:txBody>
          <a:bodyPr wrap="square" rtlCol="0">
            <a:spAutoFit/>
          </a:bodyPr>
          <a:lstStyle/>
          <a:p>
            <a:pPr algn="ctr"/>
            <a:r>
              <a:rPr lang="en-US" sz="1100" b="1" dirty="0">
                <a:solidFill>
                  <a:schemeClr val="folHlink"/>
                </a:solidFill>
              </a:rPr>
              <a:t>Builder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2052" name="Picture 4" descr="D:\Dump\DP_Good_dofactory\builder.gif"/>
          <p:cNvPicPr>
            <a:picLocks noGrp="1" noChangeAspect="1" noChangeArrowheads="1"/>
          </p:cNvPicPr>
          <p:nvPr>
            <p:ph idx="1"/>
          </p:nvPr>
        </p:nvPicPr>
        <p:blipFill>
          <a:blip r:embed="rId2"/>
          <a:srcRect/>
          <a:stretch>
            <a:fillRect/>
          </a:stretch>
        </p:blipFill>
        <p:spPr bwMode="auto">
          <a:xfrm>
            <a:off x="914400" y="1981200"/>
            <a:ext cx="6858851" cy="2895600"/>
          </a:xfrm>
          <a:prstGeom prst="rect">
            <a:avLst/>
          </a:prstGeom>
          <a:noFill/>
        </p:spPr>
      </p:pic>
      <p:sp>
        <p:nvSpPr>
          <p:cNvPr id="9" name="TextBox 8"/>
          <p:cNvSpPr txBox="1"/>
          <p:nvPr/>
        </p:nvSpPr>
        <p:spPr>
          <a:xfrm>
            <a:off x="2590800" y="6400800"/>
            <a:ext cx="3124200" cy="261610"/>
          </a:xfrm>
          <a:prstGeom prst="rect">
            <a:avLst/>
          </a:prstGeom>
          <a:noFill/>
        </p:spPr>
        <p:txBody>
          <a:bodyPr wrap="square" rtlCol="0">
            <a:spAutoFit/>
          </a:bodyPr>
          <a:lstStyle/>
          <a:p>
            <a:pPr algn="ctr"/>
            <a:r>
              <a:rPr lang="en-US" sz="1100" b="1" dirty="0">
                <a:solidFill>
                  <a:schemeClr val="folHlink"/>
                </a:solidFill>
              </a:rPr>
              <a:t>Builder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a:xfrm>
            <a:off x="566738" y="1295400"/>
            <a:ext cx="8001000" cy="4953000"/>
          </a:xfrm>
        </p:spPr>
        <p:txBody>
          <a:bodyPr>
            <a:normAutofit fontScale="70000" lnSpcReduction="20000"/>
          </a:bodyPr>
          <a:lstStyle/>
          <a:p>
            <a:r>
              <a:rPr lang="en-US" b="1" dirty="0">
                <a:solidFill>
                  <a:schemeClr val="folHlink"/>
                </a:solidFill>
                <a:latin typeface="+mn-lt"/>
                <a:ea typeface="+mn-ea"/>
                <a:cs typeface="+mn-cs"/>
              </a:rPr>
              <a:t>Builder (</a:t>
            </a:r>
            <a:r>
              <a:rPr lang="en-US" b="1" dirty="0" err="1">
                <a:solidFill>
                  <a:schemeClr val="folHlink"/>
                </a:solidFill>
                <a:latin typeface="+mn-lt"/>
                <a:ea typeface="+mn-ea"/>
                <a:cs typeface="+mn-cs"/>
              </a:rPr>
              <a:t>VehicleBuilder</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specifies an abstract interface for creating parts of a Product object </a:t>
            </a:r>
          </a:p>
          <a:p>
            <a:r>
              <a:rPr lang="en-US" b="1" dirty="0" err="1">
                <a:solidFill>
                  <a:schemeClr val="folHlink"/>
                </a:solidFill>
                <a:latin typeface="+mn-lt"/>
                <a:ea typeface="+mn-ea"/>
                <a:cs typeface="+mn-cs"/>
              </a:rPr>
              <a:t>ConcreteBuilder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MotorCycleBuilder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CarBuilder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ScooterBuilder</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constructs and assembles parts of the product by implementing the Builder interface </a:t>
            </a:r>
          </a:p>
          <a:p>
            <a:pPr lvl="1"/>
            <a:r>
              <a:rPr lang="en-US" dirty="0">
                <a:solidFill>
                  <a:schemeClr val="folHlink"/>
                </a:solidFill>
                <a:latin typeface="+mn-lt"/>
                <a:ea typeface="+mn-ea"/>
                <a:cs typeface="+mn-cs"/>
              </a:rPr>
              <a:t>defines and keeps track of the representation it creates </a:t>
            </a:r>
          </a:p>
          <a:p>
            <a:pPr lvl="1"/>
            <a:r>
              <a:rPr lang="en-US" dirty="0">
                <a:solidFill>
                  <a:schemeClr val="folHlink"/>
                </a:solidFill>
                <a:latin typeface="+mn-lt"/>
                <a:ea typeface="+mn-ea"/>
                <a:cs typeface="+mn-cs"/>
              </a:rPr>
              <a:t>provides an interface for retrieving the product </a:t>
            </a:r>
          </a:p>
          <a:p>
            <a:r>
              <a:rPr lang="en-US" b="1" dirty="0">
                <a:solidFill>
                  <a:schemeClr val="folHlink"/>
                </a:solidFill>
                <a:latin typeface="+mn-lt"/>
                <a:ea typeface="+mn-ea"/>
                <a:cs typeface="+mn-cs"/>
              </a:rPr>
              <a:t>Director (Shop) </a:t>
            </a:r>
          </a:p>
          <a:p>
            <a:pPr lvl="1"/>
            <a:r>
              <a:rPr lang="en-US" dirty="0">
                <a:solidFill>
                  <a:schemeClr val="folHlink"/>
                </a:solidFill>
                <a:latin typeface="+mn-lt"/>
                <a:ea typeface="+mn-ea"/>
                <a:cs typeface="+mn-cs"/>
              </a:rPr>
              <a:t>constructs an object using the Builder interface </a:t>
            </a:r>
          </a:p>
          <a:p>
            <a:r>
              <a:rPr lang="en-US" b="1" dirty="0">
                <a:solidFill>
                  <a:schemeClr val="folHlink"/>
                </a:solidFill>
                <a:latin typeface="+mn-lt"/>
                <a:ea typeface="+mn-ea"/>
                <a:cs typeface="+mn-cs"/>
              </a:rPr>
              <a:t>Product (Vehicle) </a:t>
            </a:r>
          </a:p>
          <a:p>
            <a:pPr lvl="1"/>
            <a:r>
              <a:rPr lang="en-US" dirty="0">
                <a:solidFill>
                  <a:schemeClr val="folHlink"/>
                </a:solidFill>
                <a:latin typeface="+mn-lt"/>
                <a:ea typeface="+mn-ea"/>
                <a:cs typeface="+mn-cs"/>
              </a:rPr>
              <a:t>represents the complex object under construction. </a:t>
            </a:r>
            <a:r>
              <a:rPr lang="en-US" dirty="0" err="1">
                <a:solidFill>
                  <a:schemeClr val="folHlink"/>
                </a:solidFill>
                <a:latin typeface="+mn-lt"/>
                <a:ea typeface="+mn-ea"/>
                <a:cs typeface="+mn-cs"/>
              </a:rPr>
              <a:t>ConcreteBuilder</a:t>
            </a:r>
            <a:r>
              <a:rPr lang="en-US" dirty="0">
                <a:solidFill>
                  <a:schemeClr val="folHlink"/>
                </a:solidFill>
                <a:latin typeface="+mn-lt"/>
                <a:ea typeface="+mn-ea"/>
                <a:cs typeface="+mn-cs"/>
              </a:rPr>
              <a:t> builds the product's internal representation and defines the process by which it's assembled </a:t>
            </a:r>
          </a:p>
          <a:p>
            <a:pPr lvl="1"/>
            <a:r>
              <a:rPr lang="en-US" dirty="0">
                <a:solidFill>
                  <a:schemeClr val="folHlink"/>
                </a:solidFill>
                <a:latin typeface="+mn-lt"/>
                <a:ea typeface="+mn-ea"/>
                <a:cs typeface="+mn-cs"/>
              </a:rPr>
              <a:t>includes classes that define the constituent parts, including interfaces for assembling the parts into the final result </a:t>
            </a:r>
          </a:p>
          <a:p>
            <a:endParaRPr lang="en-US" b="1" dirty="0">
              <a:solidFill>
                <a:schemeClr val="folHlink"/>
              </a:solidFill>
              <a:latin typeface="+mn-lt"/>
              <a:ea typeface="+mn-ea"/>
              <a:cs typeface="+mn-cs"/>
            </a:endParaRPr>
          </a:p>
          <a:p>
            <a:endParaRPr lang="en-US" dirty="0"/>
          </a:p>
        </p:txBody>
      </p:sp>
      <p:sp>
        <p:nvSpPr>
          <p:cNvPr id="4" name="TextBox 3"/>
          <p:cNvSpPr txBox="1"/>
          <p:nvPr/>
        </p:nvSpPr>
        <p:spPr>
          <a:xfrm>
            <a:off x="2590800" y="6400800"/>
            <a:ext cx="3124200" cy="261610"/>
          </a:xfrm>
          <a:prstGeom prst="rect">
            <a:avLst/>
          </a:prstGeom>
          <a:noFill/>
        </p:spPr>
        <p:txBody>
          <a:bodyPr wrap="square" rtlCol="0">
            <a:spAutoFit/>
          </a:bodyPr>
          <a:lstStyle/>
          <a:p>
            <a:pPr algn="ctr"/>
            <a:r>
              <a:rPr lang="en-US" sz="1100" b="1" dirty="0">
                <a:solidFill>
                  <a:schemeClr val="folHlink"/>
                </a:solidFill>
              </a:rPr>
              <a:t>Builder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Prototype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Specify the kind of objects to create using a prototypical instance, and create new objects by copying this prototype.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lnSpcReduction="10000"/>
          </a:bodyPr>
          <a:lstStyle/>
          <a:p>
            <a:r>
              <a:rPr lang="en-US" dirty="0"/>
              <a:t>Use the Prototype pattern </a:t>
            </a:r>
          </a:p>
          <a:p>
            <a:pPr lvl="1"/>
            <a:r>
              <a:rPr lang="en-US" dirty="0"/>
              <a:t>when a system should be independent of how its products are created, composed, and represented</a:t>
            </a:r>
            <a:endParaRPr lang="en-US" i="1" dirty="0"/>
          </a:p>
          <a:p>
            <a:pPr lvl="1"/>
            <a:r>
              <a:rPr lang="en-US" dirty="0"/>
              <a:t>when the classes to instantiate are specified at run-time, for example, by dynamic loading; </a:t>
            </a:r>
            <a:r>
              <a:rPr lang="en-US" i="1" dirty="0"/>
              <a:t>or</a:t>
            </a:r>
          </a:p>
          <a:p>
            <a:pPr lvl="1"/>
            <a:r>
              <a:rPr lang="en-US" dirty="0"/>
              <a:t>to avoid building a class hierarchy of factories that parallels the class hierarchy of products; </a:t>
            </a:r>
            <a:r>
              <a:rPr lang="en-US" i="1" dirty="0"/>
              <a:t>or</a:t>
            </a:r>
          </a:p>
          <a:p>
            <a:pPr lvl="1"/>
            <a:r>
              <a:rPr lang="en-US" dirty="0"/>
              <a:t>when instances of a class can have one of only a few different combinations of state. It may be more convenient to install a corresponding number of prototypes and clone them rather than instantiating the class manually, each time with the appropriate state.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28600"/>
            <a:ext cx="8001000" cy="838200"/>
          </a:xfrm>
        </p:spPr>
        <p:txBody>
          <a:bodyPr/>
          <a:lstStyle/>
          <a:p>
            <a:r>
              <a:rPr lang="en-US"/>
              <a:t>Some Useful Definitions</a:t>
            </a:r>
          </a:p>
        </p:txBody>
      </p:sp>
      <p:sp>
        <p:nvSpPr>
          <p:cNvPr id="8195" name="Rectangle 3"/>
          <p:cNvSpPr>
            <a:spLocks noGrp="1" noChangeArrowheads="1"/>
          </p:cNvSpPr>
          <p:nvPr>
            <p:ph type="body" idx="1"/>
          </p:nvPr>
        </p:nvSpPr>
        <p:spPr>
          <a:xfrm>
            <a:off x="609600" y="1371600"/>
            <a:ext cx="8001000" cy="4953000"/>
          </a:xfrm>
        </p:spPr>
        <p:txBody>
          <a:bodyPr>
            <a:normAutofit lnSpcReduction="10000"/>
          </a:bodyPr>
          <a:lstStyle/>
          <a:p>
            <a:pPr>
              <a:lnSpc>
                <a:spcPct val="90000"/>
              </a:lnSpc>
            </a:pPr>
            <a:r>
              <a:rPr lang="en-US" sz="2400" dirty="0"/>
              <a:t>A standard solution to a common programming problem</a:t>
            </a:r>
          </a:p>
          <a:p>
            <a:pPr>
              <a:lnSpc>
                <a:spcPct val="90000"/>
              </a:lnSpc>
            </a:pPr>
            <a:r>
              <a:rPr lang="en-US" sz="2400" dirty="0"/>
              <a:t>A technique for making code more flexible by making it meet certain criteria</a:t>
            </a:r>
          </a:p>
          <a:p>
            <a:pPr>
              <a:lnSpc>
                <a:spcPct val="90000"/>
              </a:lnSpc>
            </a:pPr>
            <a:r>
              <a:rPr lang="en-US" sz="2400" dirty="0"/>
              <a:t>A design or implementation structure that achieves a particular purpose</a:t>
            </a:r>
          </a:p>
          <a:p>
            <a:pPr>
              <a:lnSpc>
                <a:spcPct val="90000"/>
              </a:lnSpc>
            </a:pPr>
            <a:r>
              <a:rPr lang="en-US" sz="2400" dirty="0"/>
              <a:t>A high-level programming idiom</a:t>
            </a:r>
          </a:p>
          <a:p>
            <a:pPr>
              <a:lnSpc>
                <a:spcPct val="90000"/>
              </a:lnSpc>
            </a:pPr>
            <a:r>
              <a:rPr lang="en-US" sz="2400" dirty="0"/>
              <a:t>Shorthand for describing certain aspects of program organization</a:t>
            </a:r>
          </a:p>
          <a:p>
            <a:pPr>
              <a:lnSpc>
                <a:spcPct val="90000"/>
              </a:lnSpc>
            </a:pPr>
            <a:r>
              <a:rPr lang="en-US" sz="2400" dirty="0"/>
              <a:t>Connections among program components</a:t>
            </a:r>
          </a:p>
          <a:p>
            <a:pPr>
              <a:lnSpc>
                <a:spcPct val="90000"/>
              </a:lnSpc>
            </a:pPr>
            <a:r>
              <a:rPr lang="en-US" sz="2400" dirty="0"/>
              <a:t>The shape of a heap snapshot or object 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4098" name="Picture 2" descr="D:\Dump\DP_Good_dofactory\prototype.gif"/>
          <p:cNvPicPr>
            <a:picLocks noGrp="1" noChangeAspect="1" noChangeArrowheads="1"/>
          </p:cNvPicPr>
          <p:nvPr>
            <p:ph idx="1"/>
          </p:nvPr>
        </p:nvPicPr>
        <p:blipFill>
          <a:blip r:embed="rId2"/>
          <a:srcRect/>
          <a:stretch>
            <a:fillRect/>
          </a:stretch>
        </p:blipFill>
        <p:spPr bwMode="auto">
          <a:xfrm>
            <a:off x="990600" y="1752600"/>
            <a:ext cx="6770489" cy="38862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lstStyle/>
          <a:p>
            <a:r>
              <a:rPr lang="en-US" b="1" dirty="0">
                <a:solidFill>
                  <a:schemeClr val="folHlink"/>
                </a:solidFill>
                <a:latin typeface="+mn-lt"/>
                <a:ea typeface="+mn-ea"/>
                <a:cs typeface="+mn-cs"/>
              </a:rPr>
              <a:t>Prototype (</a:t>
            </a:r>
            <a:r>
              <a:rPr lang="en-US" b="1" dirty="0" err="1">
                <a:solidFill>
                  <a:schemeClr val="folHlink"/>
                </a:solidFill>
                <a:latin typeface="+mn-lt"/>
                <a:ea typeface="+mn-ea"/>
                <a:cs typeface="+mn-cs"/>
              </a:rPr>
              <a:t>ColorPrototype</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declares an </a:t>
            </a:r>
            <a:r>
              <a:rPr lang="en-US" dirty="0" err="1">
                <a:solidFill>
                  <a:schemeClr val="folHlink"/>
                </a:solidFill>
                <a:latin typeface="+mn-lt"/>
                <a:ea typeface="+mn-ea"/>
                <a:cs typeface="+mn-cs"/>
              </a:rPr>
              <a:t>interace</a:t>
            </a:r>
            <a:r>
              <a:rPr lang="en-US" dirty="0">
                <a:solidFill>
                  <a:schemeClr val="folHlink"/>
                </a:solidFill>
                <a:latin typeface="+mn-lt"/>
                <a:ea typeface="+mn-ea"/>
                <a:cs typeface="+mn-cs"/>
              </a:rPr>
              <a:t> for cloning itself </a:t>
            </a:r>
          </a:p>
          <a:p>
            <a:r>
              <a:rPr lang="en-US" b="1" dirty="0" err="1">
                <a:solidFill>
                  <a:schemeClr val="folHlink"/>
                </a:solidFill>
                <a:latin typeface="+mn-lt"/>
                <a:ea typeface="+mn-ea"/>
                <a:cs typeface="+mn-cs"/>
              </a:rPr>
              <a:t>ConcretePrototype</a:t>
            </a:r>
            <a:r>
              <a:rPr lang="en-US" b="1" dirty="0">
                <a:solidFill>
                  <a:schemeClr val="folHlink"/>
                </a:solidFill>
                <a:latin typeface="+mn-lt"/>
                <a:ea typeface="+mn-ea"/>
                <a:cs typeface="+mn-cs"/>
              </a:rPr>
              <a:t> (Color) </a:t>
            </a:r>
          </a:p>
          <a:p>
            <a:pPr lvl="1"/>
            <a:r>
              <a:rPr lang="en-US" dirty="0">
                <a:solidFill>
                  <a:schemeClr val="folHlink"/>
                </a:solidFill>
                <a:latin typeface="+mn-lt"/>
                <a:ea typeface="+mn-ea"/>
                <a:cs typeface="+mn-cs"/>
              </a:rPr>
              <a:t>implements an operation for cloning itself </a:t>
            </a:r>
          </a:p>
          <a:p>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ColorManager</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creates a new object by asking a prototype to clone itself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a:t>
            </a:r>
          </a:p>
        </p:txBody>
      </p:sp>
      <p:sp>
        <p:nvSpPr>
          <p:cNvPr id="3" name="Content Placeholder 2"/>
          <p:cNvSpPr>
            <a:spLocks noGrp="1"/>
          </p:cNvSpPr>
          <p:nvPr>
            <p:ph idx="1"/>
          </p:nvPr>
        </p:nvSpPr>
        <p:spPr>
          <a:xfrm>
            <a:off x="566738" y="1295400"/>
            <a:ext cx="8001000" cy="4876800"/>
          </a:xfrm>
        </p:spPr>
        <p:txBody>
          <a:bodyPr/>
          <a:lstStyle/>
          <a:p>
            <a:r>
              <a:rPr lang="en-US" dirty="0">
                <a:solidFill>
                  <a:schemeClr val="folHlink"/>
                </a:solidFill>
                <a:latin typeface="+mn-lt"/>
                <a:ea typeface="+mn-ea"/>
                <a:cs typeface="+mn-cs"/>
              </a:rPr>
              <a:t>Ensure a class has only one instance and provide a global point of access to it. </a:t>
            </a:r>
          </a:p>
          <a:p>
            <a:r>
              <a:rPr lang="en-US" b="1" dirty="0"/>
              <a:t>UML Class Diagram</a:t>
            </a:r>
          </a:p>
          <a:p>
            <a:endParaRPr lang="en-US" dirty="0"/>
          </a:p>
          <a:p>
            <a:r>
              <a:rPr lang="en-US" b="1" dirty="0">
                <a:solidFill>
                  <a:schemeClr val="folHlink"/>
                </a:solidFill>
                <a:latin typeface="+mn-lt"/>
                <a:ea typeface="+mn-ea"/>
                <a:cs typeface="+mn-cs"/>
              </a:rPr>
              <a:t>Participants</a:t>
            </a:r>
          </a:p>
          <a:p>
            <a:pPr lvl="1"/>
            <a:r>
              <a:rPr lang="en-US" b="1" dirty="0">
                <a:solidFill>
                  <a:schemeClr val="folHlink"/>
                </a:solidFill>
                <a:latin typeface="+mn-lt"/>
                <a:ea typeface="+mn-ea"/>
                <a:cs typeface="+mn-cs"/>
              </a:rPr>
              <a:t>Singleton (</a:t>
            </a:r>
            <a:r>
              <a:rPr lang="en-US" b="1" dirty="0" err="1">
                <a:solidFill>
                  <a:schemeClr val="folHlink"/>
                </a:solidFill>
                <a:latin typeface="+mn-lt"/>
                <a:ea typeface="+mn-ea"/>
                <a:cs typeface="+mn-cs"/>
              </a:rPr>
              <a:t>LoadBalancer</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an Instance operation that lets clients access its unique instance. Instance is a class operation. </a:t>
            </a:r>
          </a:p>
          <a:p>
            <a:pPr lvl="1"/>
            <a:r>
              <a:rPr lang="en-US" dirty="0">
                <a:solidFill>
                  <a:schemeClr val="folHlink"/>
                </a:solidFill>
                <a:latin typeface="+mn-lt"/>
                <a:ea typeface="+mn-ea"/>
                <a:cs typeface="+mn-cs"/>
              </a:rPr>
              <a:t>responsible for creating and maintaining its own unique instance. </a:t>
            </a:r>
          </a:p>
          <a:p>
            <a:endParaRPr lang="en-US" dirty="0"/>
          </a:p>
        </p:txBody>
      </p:sp>
      <p:pic>
        <p:nvPicPr>
          <p:cNvPr id="5122" name="Picture 2" descr="D:\Dump\DP_Good_dofactory\singleton.gif"/>
          <p:cNvPicPr>
            <a:picLocks noChangeAspect="1" noChangeArrowheads="1"/>
          </p:cNvPicPr>
          <p:nvPr/>
        </p:nvPicPr>
        <p:blipFill>
          <a:blip r:embed="rId2"/>
          <a:srcRect/>
          <a:stretch>
            <a:fillRect/>
          </a:stretch>
        </p:blipFill>
        <p:spPr bwMode="auto">
          <a:xfrm>
            <a:off x="4419600" y="2057400"/>
            <a:ext cx="4495800" cy="16764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Adapter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Convert the interface of a class into another interface clients expect. Adapter lets classes work together that couldn't otherwise because of incompatible interfaces.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6146" name="Picture 2" descr="D:\Dump\DP_Good_dofactory\adapter.gif"/>
          <p:cNvPicPr>
            <a:picLocks noGrp="1" noChangeAspect="1" noChangeArrowheads="1"/>
          </p:cNvPicPr>
          <p:nvPr>
            <p:ph idx="1"/>
          </p:nvPr>
        </p:nvPicPr>
        <p:blipFill>
          <a:blip r:embed="rId2"/>
          <a:srcRect/>
          <a:stretch>
            <a:fillRect/>
          </a:stretch>
        </p:blipFill>
        <p:spPr bwMode="auto">
          <a:xfrm>
            <a:off x="1143000" y="1600200"/>
            <a:ext cx="5763046" cy="33528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r>
              <a:rPr lang="en-US" b="1" dirty="0">
                <a:solidFill>
                  <a:schemeClr val="folHlink"/>
                </a:solidFill>
                <a:latin typeface="+mn-lt"/>
                <a:ea typeface="+mn-ea"/>
                <a:cs typeface="+mn-cs"/>
              </a:rPr>
              <a:t>Target (</a:t>
            </a:r>
            <a:r>
              <a:rPr lang="en-US" b="1" dirty="0" err="1">
                <a:solidFill>
                  <a:schemeClr val="folHlink"/>
                </a:solidFill>
                <a:latin typeface="+mn-lt"/>
                <a:ea typeface="+mn-ea"/>
                <a:cs typeface="+mn-cs"/>
              </a:rPr>
              <a:t>ChemicalCompound</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the domain-specific interface that Client uses. </a:t>
            </a:r>
          </a:p>
          <a:p>
            <a:r>
              <a:rPr lang="en-US" b="1" dirty="0">
                <a:solidFill>
                  <a:schemeClr val="folHlink"/>
                </a:solidFill>
                <a:latin typeface="+mn-lt"/>
                <a:ea typeface="+mn-ea"/>
                <a:cs typeface="+mn-cs"/>
              </a:rPr>
              <a:t>Adapter (Compound) </a:t>
            </a:r>
          </a:p>
          <a:p>
            <a:pPr lvl="1"/>
            <a:r>
              <a:rPr lang="en-US" dirty="0">
                <a:solidFill>
                  <a:schemeClr val="folHlink"/>
                </a:solidFill>
                <a:latin typeface="+mn-lt"/>
                <a:ea typeface="+mn-ea"/>
                <a:cs typeface="+mn-cs"/>
              </a:rPr>
              <a:t>adapts the interface </a:t>
            </a:r>
            <a:r>
              <a:rPr lang="en-US" dirty="0" err="1">
                <a:solidFill>
                  <a:schemeClr val="folHlink"/>
                </a:solidFill>
                <a:latin typeface="+mn-lt"/>
                <a:ea typeface="+mn-ea"/>
                <a:cs typeface="+mn-cs"/>
              </a:rPr>
              <a:t>Adaptee</a:t>
            </a:r>
            <a:r>
              <a:rPr lang="en-US" dirty="0">
                <a:solidFill>
                  <a:schemeClr val="folHlink"/>
                </a:solidFill>
                <a:latin typeface="+mn-lt"/>
                <a:ea typeface="+mn-ea"/>
                <a:cs typeface="+mn-cs"/>
              </a:rPr>
              <a:t> to the Target interface. </a:t>
            </a:r>
          </a:p>
          <a:p>
            <a:r>
              <a:rPr lang="en-US" b="1" dirty="0" err="1">
                <a:solidFill>
                  <a:schemeClr val="folHlink"/>
                </a:solidFill>
                <a:latin typeface="+mn-lt"/>
                <a:ea typeface="+mn-ea"/>
                <a:cs typeface="+mn-cs"/>
              </a:rPr>
              <a:t>Adaptee</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ChemicalDatabank</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an existing interface that needs adapting. </a:t>
            </a:r>
          </a:p>
          <a:p>
            <a:r>
              <a:rPr lang="en-US" dirty="0">
                <a:solidFill>
                  <a:schemeClr val="folHlink"/>
                </a:solidFill>
                <a:latin typeface="+mn-lt"/>
                <a:ea typeface="+mn-ea"/>
                <a:cs typeface="+mn-cs"/>
              </a:rPr>
              <a:t> </a:t>
            </a:r>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AdapterApp</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collaborates with objects conforming to the Target interface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Bridge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Decouple an abstraction from its implementation so that the two can vary independently.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7170" name="Picture 2" descr="D:\Dump\DP_Good_dofactory\bridge.gif"/>
          <p:cNvPicPr>
            <a:picLocks noGrp="1" noChangeAspect="1" noChangeArrowheads="1"/>
          </p:cNvPicPr>
          <p:nvPr>
            <p:ph idx="1"/>
          </p:nvPr>
        </p:nvPicPr>
        <p:blipFill>
          <a:blip r:embed="rId2"/>
          <a:srcRect/>
          <a:stretch>
            <a:fillRect/>
          </a:stretch>
        </p:blipFill>
        <p:spPr bwMode="auto">
          <a:xfrm>
            <a:off x="1447800" y="1600200"/>
            <a:ext cx="5943600" cy="388722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Pattern</a:t>
            </a:r>
          </a:p>
        </p:txBody>
      </p:sp>
      <p:sp>
        <p:nvSpPr>
          <p:cNvPr id="117763" name="Rectangle 3"/>
          <p:cNvSpPr>
            <a:spLocks noGrp="1" noChangeArrowheads="1"/>
          </p:cNvSpPr>
          <p:nvPr>
            <p:ph type="body" idx="1"/>
          </p:nvPr>
        </p:nvSpPr>
        <p:spPr>
          <a:xfrm>
            <a:off x="566738" y="1447800"/>
            <a:ext cx="8001000" cy="4876800"/>
          </a:xfrm>
        </p:spPr>
        <p:txBody>
          <a:bodyPr/>
          <a:lstStyle/>
          <a:p>
            <a:pPr>
              <a:lnSpc>
                <a:spcPct val="90000"/>
              </a:lnSpc>
            </a:pPr>
            <a:r>
              <a:rPr lang="en-US" dirty="0"/>
              <a:t>A Pattern is </a:t>
            </a:r>
            <a:r>
              <a:rPr lang="en-US"/>
              <a:t>a </a:t>
            </a:r>
            <a:r>
              <a:rPr lang="en-US" b="1"/>
              <a:t>solution</a:t>
            </a:r>
            <a:r>
              <a:rPr lang="en-US"/>
              <a:t> to a recurring</a:t>
            </a:r>
            <a:r>
              <a:rPr lang="en-US" b="1"/>
              <a:t> </a:t>
            </a:r>
            <a:r>
              <a:rPr lang="en-US" b="1" dirty="0"/>
              <a:t>problem</a:t>
            </a:r>
            <a:r>
              <a:rPr lang="en-US" dirty="0"/>
              <a:t> in a </a:t>
            </a:r>
            <a:r>
              <a:rPr lang="en-US" b="1" dirty="0"/>
              <a:t>context</a:t>
            </a:r>
          </a:p>
          <a:p>
            <a:pPr>
              <a:lnSpc>
                <a:spcPct val="90000"/>
              </a:lnSpc>
            </a:pPr>
            <a:r>
              <a:rPr lang="en-US" b="1" dirty="0" err="1"/>
              <a:t>Context:</a:t>
            </a:r>
            <a:r>
              <a:rPr lang="en-US" dirty="0" err="1"/>
              <a:t>is</a:t>
            </a:r>
            <a:r>
              <a:rPr lang="en-US" dirty="0"/>
              <a:t> environment, </a:t>
            </a:r>
            <a:r>
              <a:rPr lang="en-US" dirty="0" err="1"/>
              <a:t>surroundings,situation</a:t>
            </a:r>
            <a:r>
              <a:rPr lang="en-US" dirty="0"/>
              <a:t> or </a:t>
            </a:r>
            <a:r>
              <a:rPr lang="en-US" dirty="0" err="1"/>
              <a:t>etc</a:t>
            </a:r>
            <a:endParaRPr lang="en-US" dirty="0"/>
          </a:p>
          <a:p>
            <a:pPr>
              <a:lnSpc>
                <a:spcPct val="90000"/>
              </a:lnSpc>
            </a:pPr>
            <a:r>
              <a:rPr lang="en-US" b="1" dirty="0"/>
              <a:t>Problem:</a:t>
            </a:r>
            <a:r>
              <a:rPr lang="en-US" dirty="0"/>
              <a:t> unsettled question, something that needs to be investigated or solved</a:t>
            </a:r>
          </a:p>
          <a:p>
            <a:pPr>
              <a:lnSpc>
                <a:spcPct val="90000"/>
              </a:lnSpc>
            </a:pPr>
            <a:r>
              <a:rPr lang="en-US" b="1" dirty="0"/>
              <a:t>Solution:</a:t>
            </a:r>
            <a:r>
              <a:rPr lang="en-US" dirty="0"/>
              <a:t> answer to the problem</a:t>
            </a:r>
            <a:endParaRPr 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a:xfrm>
            <a:off x="566738" y="1295400"/>
            <a:ext cx="8001000" cy="5257800"/>
          </a:xfrm>
        </p:spPr>
        <p:txBody>
          <a:bodyPr>
            <a:normAutofit fontScale="85000" lnSpcReduction="20000"/>
          </a:bodyPr>
          <a:lstStyle/>
          <a:p>
            <a:r>
              <a:rPr lang="en-US" b="1" dirty="0">
                <a:solidFill>
                  <a:schemeClr val="folHlink"/>
                </a:solidFill>
                <a:latin typeface="+mn-lt"/>
                <a:ea typeface="+mn-ea"/>
                <a:cs typeface="+mn-cs"/>
              </a:rPr>
              <a:t>Abstraction (</a:t>
            </a:r>
            <a:r>
              <a:rPr lang="en-US" b="1" dirty="0" err="1">
                <a:solidFill>
                  <a:schemeClr val="folHlink"/>
                </a:solidFill>
                <a:latin typeface="+mn-lt"/>
                <a:ea typeface="+mn-ea"/>
                <a:cs typeface="+mn-cs"/>
              </a:rPr>
              <a:t>BusinessObject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the abstraction's interface. </a:t>
            </a:r>
          </a:p>
          <a:p>
            <a:pPr lvl="1"/>
            <a:r>
              <a:rPr lang="en-US" dirty="0">
                <a:solidFill>
                  <a:schemeClr val="folHlink"/>
                </a:solidFill>
                <a:latin typeface="+mn-lt"/>
                <a:ea typeface="+mn-ea"/>
                <a:cs typeface="+mn-cs"/>
              </a:rPr>
              <a:t>maintains a reference to an object of type </a:t>
            </a:r>
            <a:r>
              <a:rPr lang="en-US" dirty="0" err="1">
                <a:solidFill>
                  <a:schemeClr val="folHlink"/>
                </a:solidFill>
                <a:latin typeface="+mn-lt"/>
                <a:ea typeface="+mn-ea"/>
                <a:cs typeface="+mn-cs"/>
              </a:rPr>
              <a:t>Implementor</a:t>
            </a:r>
            <a:r>
              <a:rPr lang="en-US" dirty="0">
                <a:solidFill>
                  <a:schemeClr val="folHlink"/>
                </a:solidFill>
                <a:latin typeface="+mn-lt"/>
                <a:ea typeface="+mn-ea"/>
                <a:cs typeface="+mn-cs"/>
              </a:rPr>
              <a:t>. </a:t>
            </a:r>
          </a:p>
          <a:p>
            <a:r>
              <a:rPr lang="en-US" b="1" dirty="0" err="1">
                <a:solidFill>
                  <a:schemeClr val="folHlink"/>
                </a:solidFill>
                <a:latin typeface="+mn-lt"/>
                <a:ea typeface="+mn-ea"/>
                <a:cs typeface="+mn-cs"/>
              </a:rPr>
              <a:t>RefinedAbstraction</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CustomersBusinessObject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extends the interface defined by Abstraction. </a:t>
            </a:r>
          </a:p>
          <a:p>
            <a:r>
              <a:rPr lang="en-US" b="1" dirty="0" err="1">
                <a:solidFill>
                  <a:schemeClr val="folHlink"/>
                </a:solidFill>
                <a:latin typeface="+mn-lt"/>
                <a:ea typeface="+mn-ea"/>
                <a:cs typeface="+mn-cs"/>
              </a:rPr>
              <a:t>Implementor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DataObject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the interface for implementation classes. This interface doesn't have to correspond exactly to Abstraction's interface; in fact the two interfaces can be quite different. Typically the Implementation interface provides only primitive operations, and Abstraction defines higher-level operations based on these primitives. </a:t>
            </a:r>
          </a:p>
          <a:p>
            <a:r>
              <a:rPr lang="en-US" b="1" dirty="0" err="1">
                <a:solidFill>
                  <a:schemeClr val="folHlink"/>
                </a:solidFill>
                <a:latin typeface="+mn-lt"/>
                <a:ea typeface="+mn-ea"/>
                <a:cs typeface="+mn-cs"/>
              </a:rPr>
              <a:t>ConcreteImplementor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CustomersDataObject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implements the </a:t>
            </a:r>
            <a:r>
              <a:rPr lang="en-US" dirty="0" err="1">
                <a:solidFill>
                  <a:schemeClr val="folHlink"/>
                </a:solidFill>
                <a:latin typeface="+mn-lt"/>
                <a:ea typeface="+mn-ea"/>
                <a:cs typeface="+mn-cs"/>
              </a:rPr>
              <a:t>Implementor</a:t>
            </a:r>
            <a:r>
              <a:rPr lang="en-US" dirty="0">
                <a:solidFill>
                  <a:schemeClr val="folHlink"/>
                </a:solidFill>
                <a:latin typeface="+mn-lt"/>
                <a:ea typeface="+mn-ea"/>
                <a:cs typeface="+mn-cs"/>
              </a:rPr>
              <a:t> interface and defines its concrete implementation.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Composite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Composite</a:t>
            </a:r>
            <a:endParaRPr lang="en-US" dirty="0"/>
          </a:p>
        </p:txBody>
      </p:sp>
      <p:sp>
        <p:nvSpPr>
          <p:cNvPr id="3" name="Content Placeholder 2"/>
          <p:cNvSpPr>
            <a:spLocks noGrp="1"/>
          </p:cNvSpPr>
          <p:nvPr>
            <p:ph idx="1"/>
          </p:nvPr>
        </p:nvSpPr>
        <p:spPr/>
        <p:txBody>
          <a:bodyPr/>
          <a:lstStyle/>
          <a:p>
            <a:r>
              <a:rPr lang="en-US" dirty="0"/>
              <a:t>Compose objects into tree structures to represent part-whole hierarchies. </a:t>
            </a:r>
            <a:r>
              <a:rPr lang="en-US"/>
              <a:t>Composite lets clients treat individual objects and compositions of objects uniformly.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sp>
        <p:nvSpPr>
          <p:cNvPr id="4" name="Content Placeholder 3"/>
          <p:cNvSpPr>
            <a:spLocks noGrp="1"/>
          </p:cNvSpPr>
          <p:nvPr>
            <p:ph idx="1"/>
          </p:nvPr>
        </p:nvSpPr>
        <p:spPr/>
        <p:txBody>
          <a:bodyPr/>
          <a:lstStyle/>
          <a:p>
            <a:endParaRPr lang="en-US"/>
          </a:p>
        </p:txBody>
      </p:sp>
      <p:pic>
        <p:nvPicPr>
          <p:cNvPr id="1026" name="Picture 2" descr="D:\Dump\DP_Good_dofactory\composite.gif"/>
          <p:cNvPicPr>
            <a:picLocks noChangeAspect="1" noChangeArrowheads="1"/>
          </p:cNvPicPr>
          <p:nvPr/>
        </p:nvPicPr>
        <p:blipFill>
          <a:blip r:embed="rId2"/>
          <a:srcRect/>
          <a:stretch>
            <a:fillRect/>
          </a:stretch>
        </p:blipFill>
        <p:spPr bwMode="auto">
          <a:xfrm>
            <a:off x="685800" y="1295400"/>
            <a:ext cx="6632214" cy="48006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(slide1)</a:t>
            </a:r>
          </a:p>
        </p:txBody>
      </p:sp>
      <p:sp>
        <p:nvSpPr>
          <p:cNvPr id="3" name="Content Placeholder 2"/>
          <p:cNvSpPr>
            <a:spLocks noGrp="1"/>
          </p:cNvSpPr>
          <p:nvPr>
            <p:ph idx="1"/>
          </p:nvPr>
        </p:nvSpPr>
        <p:spPr/>
        <p:txBody>
          <a:bodyPr>
            <a:normAutofit fontScale="85000" lnSpcReduction="10000"/>
          </a:bodyPr>
          <a:lstStyle/>
          <a:p>
            <a:r>
              <a:rPr lang="en-US" b="1" dirty="0">
                <a:solidFill>
                  <a:schemeClr val="folHlink"/>
                </a:solidFill>
                <a:latin typeface="+mn-lt"/>
                <a:ea typeface="+mn-ea"/>
                <a:cs typeface="+mn-cs"/>
              </a:rPr>
              <a:t>Component (</a:t>
            </a:r>
            <a:r>
              <a:rPr lang="en-US" b="1" dirty="0" err="1">
                <a:solidFill>
                  <a:schemeClr val="folHlink"/>
                </a:solidFill>
                <a:latin typeface="+mn-lt"/>
                <a:ea typeface="+mn-ea"/>
                <a:cs typeface="+mn-cs"/>
              </a:rPr>
              <a:t>DrawingElement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 declares the interface for objects in the composition. </a:t>
            </a:r>
          </a:p>
          <a:p>
            <a:pPr lvl="1"/>
            <a:r>
              <a:rPr lang="en-US" dirty="0">
                <a:solidFill>
                  <a:schemeClr val="folHlink"/>
                </a:solidFill>
                <a:latin typeface="+mn-lt"/>
                <a:ea typeface="+mn-ea"/>
                <a:cs typeface="+mn-cs"/>
              </a:rPr>
              <a:t>implements default behavior for the interface common to all classes, as appropriate. </a:t>
            </a:r>
          </a:p>
          <a:p>
            <a:pPr lvl="1"/>
            <a:r>
              <a:rPr lang="en-US" dirty="0">
                <a:solidFill>
                  <a:schemeClr val="folHlink"/>
                </a:solidFill>
                <a:latin typeface="+mn-lt"/>
                <a:ea typeface="+mn-ea"/>
                <a:cs typeface="+mn-cs"/>
              </a:rPr>
              <a:t>declares an interface for accessing and managing its child components. </a:t>
            </a:r>
          </a:p>
          <a:p>
            <a:pPr lvl="1"/>
            <a:r>
              <a:rPr lang="en-US" dirty="0">
                <a:solidFill>
                  <a:schemeClr val="folHlink"/>
                </a:solidFill>
                <a:latin typeface="+mn-lt"/>
                <a:ea typeface="+mn-ea"/>
                <a:cs typeface="+mn-cs"/>
              </a:rPr>
              <a:t> (optional) defines an interface for accessing a component's parent in the recursive structure, and implements it if that's appropriate. </a:t>
            </a:r>
          </a:p>
          <a:p>
            <a:r>
              <a:rPr lang="en-US" dirty="0">
                <a:solidFill>
                  <a:schemeClr val="folHlink"/>
                </a:solidFill>
                <a:latin typeface="+mn-lt"/>
                <a:ea typeface="+mn-ea"/>
                <a:cs typeface="+mn-cs"/>
              </a:rPr>
              <a:t> </a:t>
            </a:r>
            <a:r>
              <a:rPr lang="en-US" b="1" dirty="0">
                <a:solidFill>
                  <a:schemeClr val="folHlink"/>
                </a:solidFill>
                <a:latin typeface="+mn-lt"/>
                <a:ea typeface="+mn-ea"/>
                <a:cs typeface="+mn-cs"/>
              </a:rPr>
              <a:t>Leaf (</a:t>
            </a:r>
            <a:r>
              <a:rPr lang="en-US" b="1" dirty="0" err="1">
                <a:solidFill>
                  <a:schemeClr val="folHlink"/>
                </a:solidFill>
                <a:latin typeface="+mn-lt"/>
                <a:ea typeface="+mn-ea"/>
                <a:cs typeface="+mn-cs"/>
              </a:rPr>
              <a:t>PrimitiveElement</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 represents leaf objects in the composition. A leaf has no children. </a:t>
            </a:r>
          </a:p>
          <a:p>
            <a:pPr lvl="1"/>
            <a:r>
              <a:rPr lang="en-US" dirty="0">
                <a:solidFill>
                  <a:schemeClr val="folHlink"/>
                </a:solidFill>
                <a:latin typeface="+mn-lt"/>
                <a:ea typeface="+mn-ea"/>
                <a:cs typeface="+mn-cs"/>
              </a:rPr>
              <a:t> defines behavior for primitive objects in the composition.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(slide 2)</a:t>
            </a:r>
          </a:p>
        </p:txBody>
      </p:sp>
      <p:sp>
        <p:nvSpPr>
          <p:cNvPr id="3" name="Content Placeholder 2"/>
          <p:cNvSpPr>
            <a:spLocks noGrp="1"/>
          </p:cNvSpPr>
          <p:nvPr>
            <p:ph idx="1"/>
          </p:nvPr>
        </p:nvSpPr>
        <p:spPr/>
        <p:txBody>
          <a:bodyPr/>
          <a:lstStyle/>
          <a:p>
            <a:r>
              <a:rPr lang="en-US" b="1" dirty="0">
                <a:solidFill>
                  <a:schemeClr val="folHlink"/>
                </a:solidFill>
                <a:latin typeface="+mn-lt"/>
                <a:ea typeface="+mn-ea"/>
                <a:cs typeface="+mn-cs"/>
              </a:rPr>
              <a:t>Composite (</a:t>
            </a:r>
            <a:r>
              <a:rPr lang="en-US" b="1" dirty="0" err="1">
                <a:solidFill>
                  <a:schemeClr val="folHlink"/>
                </a:solidFill>
                <a:latin typeface="+mn-lt"/>
                <a:ea typeface="+mn-ea"/>
                <a:cs typeface="+mn-cs"/>
              </a:rPr>
              <a:t>CompositeElement</a:t>
            </a:r>
            <a:r>
              <a:rPr lang="en-US" b="1" dirty="0">
                <a:solidFill>
                  <a:schemeClr val="folHlink"/>
                </a:solidFill>
                <a:latin typeface="+mn-lt"/>
                <a:ea typeface="+mn-ea"/>
                <a:cs typeface="+mn-cs"/>
              </a:rPr>
              <a:t>) </a:t>
            </a:r>
          </a:p>
          <a:p>
            <a:pPr lvl="1"/>
            <a:r>
              <a:rPr lang="en-US" dirty="0">
                <a:solidFill>
                  <a:schemeClr val="folHlink"/>
                </a:solidFill>
              </a:rPr>
              <a:t>defines behavior for components having children. </a:t>
            </a:r>
          </a:p>
          <a:p>
            <a:pPr lvl="1"/>
            <a:r>
              <a:rPr lang="en-US" dirty="0">
                <a:solidFill>
                  <a:schemeClr val="folHlink"/>
                </a:solidFill>
              </a:rPr>
              <a:t>stores child components. </a:t>
            </a:r>
          </a:p>
          <a:p>
            <a:pPr lvl="1"/>
            <a:r>
              <a:rPr lang="en-US" dirty="0">
                <a:solidFill>
                  <a:schemeClr val="folHlink"/>
                </a:solidFill>
              </a:rPr>
              <a:t>implements child-related operations in the Component interface. </a:t>
            </a:r>
          </a:p>
          <a:p>
            <a:r>
              <a:rPr lang="en-US" dirty="0">
                <a:solidFill>
                  <a:schemeClr val="folHlink"/>
                </a:solidFill>
                <a:latin typeface="+mn-lt"/>
                <a:ea typeface="+mn-ea"/>
                <a:cs typeface="+mn-cs"/>
              </a:rPr>
              <a:t> </a:t>
            </a:r>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CompositeApp</a:t>
            </a:r>
            <a:r>
              <a:rPr lang="en-US" b="1" dirty="0">
                <a:solidFill>
                  <a:schemeClr val="folHlink"/>
                </a:solidFill>
                <a:latin typeface="+mn-lt"/>
                <a:ea typeface="+mn-ea"/>
                <a:cs typeface="+mn-cs"/>
              </a:rPr>
              <a:t>) </a:t>
            </a:r>
          </a:p>
          <a:p>
            <a:pPr lvl="1"/>
            <a:r>
              <a:rPr lang="en-US" dirty="0">
                <a:solidFill>
                  <a:schemeClr val="folHlink"/>
                </a:solidFill>
              </a:rPr>
              <a:t>manipulates objects in the composition through the Component interface.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Decorator</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Attach additional responsibilities to an object dynamically. Decorators provide a flexible alternative to </a:t>
            </a:r>
            <a:r>
              <a:rPr lang="en-US" dirty="0" err="1">
                <a:solidFill>
                  <a:schemeClr val="folHlink"/>
                </a:solidFill>
                <a:latin typeface="+mn-lt"/>
                <a:ea typeface="+mn-ea"/>
                <a:cs typeface="+mn-cs"/>
              </a:rPr>
              <a:t>subclassing</a:t>
            </a:r>
            <a:r>
              <a:rPr lang="en-US" dirty="0">
                <a:solidFill>
                  <a:schemeClr val="folHlink"/>
                </a:solidFill>
                <a:latin typeface="+mn-lt"/>
                <a:ea typeface="+mn-ea"/>
                <a:cs typeface="+mn-cs"/>
              </a:rPr>
              <a:t> for extending functionality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9218" name="Picture 2" descr="D:\Dump\DP_Good_dofactory\decorator.gif"/>
          <p:cNvPicPr>
            <a:picLocks noGrp="1" noChangeAspect="1" noChangeArrowheads="1"/>
          </p:cNvPicPr>
          <p:nvPr>
            <p:ph idx="1"/>
          </p:nvPr>
        </p:nvPicPr>
        <p:blipFill>
          <a:blip r:embed="rId2"/>
          <a:srcRect/>
          <a:stretch>
            <a:fillRect/>
          </a:stretch>
        </p:blipFill>
        <p:spPr bwMode="auto">
          <a:xfrm>
            <a:off x="838200" y="1295400"/>
            <a:ext cx="5715000" cy="472051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92500" lnSpcReduction="20000"/>
          </a:bodyPr>
          <a:lstStyle/>
          <a:p>
            <a:r>
              <a:rPr lang="en-US" sz="2400" b="1" dirty="0">
                <a:solidFill>
                  <a:schemeClr val="folHlink"/>
                </a:solidFill>
                <a:latin typeface="+mn-lt"/>
                <a:ea typeface="+mn-ea"/>
                <a:cs typeface="+mn-cs"/>
              </a:rPr>
              <a:t>Component (</a:t>
            </a:r>
            <a:r>
              <a:rPr lang="en-US" sz="2400" b="1" dirty="0" err="1">
                <a:solidFill>
                  <a:schemeClr val="folHlink"/>
                </a:solidFill>
                <a:latin typeface="+mn-lt"/>
                <a:ea typeface="+mn-ea"/>
                <a:cs typeface="+mn-cs"/>
              </a:rPr>
              <a:t>LibraryItem</a:t>
            </a:r>
            <a:r>
              <a:rPr lang="en-US" sz="2400" b="1" dirty="0">
                <a:solidFill>
                  <a:schemeClr val="folHlink"/>
                </a:solidFill>
                <a:latin typeface="+mn-lt"/>
                <a:ea typeface="+mn-ea"/>
                <a:cs typeface="+mn-cs"/>
              </a:rPr>
              <a:t>) </a:t>
            </a:r>
          </a:p>
          <a:p>
            <a:pPr lvl="1"/>
            <a:r>
              <a:rPr lang="en-US" dirty="0">
                <a:solidFill>
                  <a:schemeClr val="hlink"/>
                </a:solidFill>
                <a:latin typeface="+mn-lt"/>
              </a:rPr>
              <a:t>defines the interface for objects that can have responsibilities added to them dynamically. </a:t>
            </a:r>
          </a:p>
          <a:p>
            <a:r>
              <a:rPr lang="en-US" sz="2400" b="1" dirty="0" err="1">
                <a:solidFill>
                  <a:schemeClr val="folHlink"/>
                </a:solidFill>
                <a:latin typeface="+mn-lt"/>
                <a:ea typeface="+mn-ea"/>
                <a:cs typeface="+mn-cs"/>
              </a:rPr>
              <a:t>ConcreteComponent</a:t>
            </a:r>
            <a:r>
              <a:rPr lang="en-US" sz="2400" b="1" dirty="0">
                <a:solidFill>
                  <a:schemeClr val="folHlink"/>
                </a:solidFill>
                <a:latin typeface="+mn-lt"/>
                <a:ea typeface="+mn-ea"/>
                <a:cs typeface="+mn-cs"/>
              </a:rPr>
              <a:t> (Book, Video) </a:t>
            </a:r>
          </a:p>
          <a:p>
            <a:pPr lvl="1"/>
            <a:r>
              <a:rPr lang="en-US" dirty="0">
                <a:solidFill>
                  <a:schemeClr val="hlink"/>
                </a:solidFill>
                <a:latin typeface="+mn-lt"/>
              </a:rPr>
              <a:t>defines an object to which additional responsibilities can be attached. </a:t>
            </a:r>
          </a:p>
          <a:p>
            <a:r>
              <a:rPr lang="en-US" sz="2400" b="1" dirty="0">
                <a:solidFill>
                  <a:schemeClr val="folHlink"/>
                </a:solidFill>
                <a:latin typeface="+mn-lt"/>
                <a:ea typeface="+mn-ea"/>
                <a:cs typeface="+mn-cs"/>
              </a:rPr>
              <a:t>Decorator (Decorator) </a:t>
            </a:r>
          </a:p>
          <a:p>
            <a:pPr lvl="1"/>
            <a:r>
              <a:rPr lang="en-US" dirty="0">
                <a:solidFill>
                  <a:schemeClr val="hlink"/>
                </a:solidFill>
                <a:latin typeface="+mn-lt"/>
              </a:rPr>
              <a:t>maintains a reference to a Component object and defines an interface that conforms to Component's interface. </a:t>
            </a:r>
          </a:p>
          <a:p>
            <a:r>
              <a:rPr lang="en-US" sz="2400" b="1" dirty="0" err="1">
                <a:solidFill>
                  <a:schemeClr val="folHlink"/>
                </a:solidFill>
                <a:latin typeface="+mn-lt"/>
                <a:ea typeface="+mn-ea"/>
                <a:cs typeface="+mn-cs"/>
              </a:rPr>
              <a:t>ConcreteDecorator</a:t>
            </a:r>
            <a:r>
              <a:rPr lang="en-US" sz="2400" b="1" dirty="0">
                <a:solidFill>
                  <a:schemeClr val="folHlink"/>
                </a:solidFill>
                <a:latin typeface="+mn-lt"/>
                <a:ea typeface="+mn-ea"/>
                <a:cs typeface="+mn-cs"/>
              </a:rPr>
              <a:t> (Borrowable) </a:t>
            </a:r>
          </a:p>
          <a:p>
            <a:pPr lvl="1"/>
            <a:r>
              <a:rPr lang="en-US" dirty="0">
                <a:solidFill>
                  <a:schemeClr val="hlink"/>
                </a:solidFill>
                <a:latin typeface="+mn-lt"/>
              </a:rPr>
              <a:t>adds responsibilities to the component.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Identify the problem</a:t>
            </a:r>
          </a:p>
        </p:txBody>
      </p:sp>
      <p:sp>
        <p:nvSpPr>
          <p:cNvPr id="118787" name="Rectangle 3"/>
          <p:cNvSpPr>
            <a:spLocks noGrp="1" noChangeArrowheads="1"/>
          </p:cNvSpPr>
          <p:nvPr>
            <p:ph type="body" idx="1"/>
          </p:nvPr>
        </p:nvSpPr>
        <p:spPr>
          <a:xfrm>
            <a:off x="1062038" y="1766888"/>
            <a:ext cx="7769225" cy="4710112"/>
          </a:xfrm>
        </p:spPr>
        <p:txBody>
          <a:bodyPr/>
          <a:lstStyle/>
          <a:p>
            <a:r>
              <a:rPr lang="en-US"/>
              <a:t>It is a similar problem</a:t>
            </a:r>
          </a:p>
          <a:p>
            <a:r>
              <a:rPr lang="en-US"/>
              <a:t>Identify the characteristics and document it</a:t>
            </a:r>
          </a:p>
          <a:p>
            <a:r>
              <a:rPr lang="en-US"/>
              <a:t>Consider the initial documents to be a candidate patterns.</a:t>
            </a:r>
          </a:p>
          <a:p>
            <a:r>
              <a:rPr lang="en-US"/>
              <a:t>Then form a compete pattern</a:t>
            </a:r>
          </a:p>
          <a:p>
            <a:r>
              <a:rPr lang="en-US" b="1"/>
              <a:t>Rule of three:</a:t>
            </a:r>
            <a:r>
              <a:rPr lang="en-US"/>
              <a:t>pattern should appear in atleast 3 different systems.</a:t>
            </a:r>
            <a:endParaRPr lang="en-US"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Facade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Provide a unified interface to a set of interfaces in a subsystem. Façade defines a higher-level interface that makes the subsystem easier to use.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0242" name="Picture 2" descr="D:\Dump\DP_Good_dofactory\facade.gif"/>
          <p:cNvPicPr>
            <a:picLocks noGrp="1" noChangeAspect="1" noChangeArrowheads="1"/>
          </p:cNvPicPr>
          <p:nvPr>
            <p:ph idx="1"/>
          </p:nvPr>
        </p:nvPicPr>
        <p:blipFill>
          <a:blip r:embed="rId2"/>
          <a:srcRect/>
          <a:stretch>
            <a:fillRect/>
          </a:stretch>
        </p:blipFill>
        <p:spPr bwMode="auto">
          <a:xfrm>
            <a:off x="1752600" y="1676400"/>
            <a:ext cx="5109882" cy="36576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lstStyle/>
          <a:p>
            <a:r>
              <a:rPr lang="en-US" b="1" dirty="0">
                <a:solidFill>
                  <a:schemeClr val="folHlink"/>
                </a:solidFill>
                <a:latin typeface="+mn-lt"/>
                <a:ea typeface="+mn-ea"/>
                <a:cs typeface="+mn-cs"/>
              </a:rPr>
              <a:t>Facade (</a:t>
            </a:r>
            <a:r>
              <a:rPr lang="en-US" b="1" dirty="0" err="1">
                <a:solidFill>
                  <a:schemeClr val="folHlink"/>
                </a:solidFill>
                <a:latin typeface="+mn-lt"/>
                <a:ea typeface="+mn-ea"/>
                <a:cs typeface="+mn-cs"/>
              </a:rPr>
              <a:t>MortgageApplication</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knows which subsystem classes are responsible for a request. </a:t>
            </a:r>
          </a:p>
          <a:p>
            <a:pPr lvl="1"/>
            <a:r>
              <a:rPr lang="en-US" dirty="0">
                <a:solidFill>
                  <a:schemeClr val="folHlink"/>
                </a:solidFill>
                <a:latin typeface="+mn-lt"/>
                <a:ea typeface="+mn-ea"/>
                <a:cs typeface="+mn-cs"/>
              </a:rPr>
              <a:t>delegates client requests to appropriate subsystem objects. </a:t>
            </a:r>
          </a:p>
          <a:p>
            <a:r>
              <a:rPr lang="en-US" b="1" dirty="0">
                <a:solidFill>
                  <a:schemeClr val="folHlink"/>
                </a:solidFill>
                <a:latin typeface="+mn-lt"/>
                <a:ea typeface="+mn-ea"/>
                <a:cs typeface="+mn-cs"/>
              </a:rPr>
              <a:t>Subsystem classes (Bank, Credit, Loan) </a:t>
            </a:r>
          </a:p>
          <a:p>
            <a:pPr lvl="1"/>
            <a:r>
              <a:rPr lang="en-US" dirty="0">
                <a:solidFill>
                  <a:schemeClr val="folHlink"/>
                </a:solidFill>
                <a:latin typeface="+mn-lt"/>
                <a:ea typeface="+mn-ea"/>
                <a:cs typeface="+mn-cs"/>
              </a:rPr>
              <a:t>implement subsystem functionality. </a:t>
            </a:r>
          </a:p>
          <a:p>
            <a:pPr lvl="1"/>
            <a:r>
              <a:rPr lang="en-US" dirty="0">
                <a:solidFill>
                  <a:schemeClr val="folHlink"/>
                </a:solidFill>
                <a:latin typeface="+mn-lt"/>
                <a:ea typeface="+mn-ea"/>
                <a:cs typeface="+mn-cs"/>
              </a:rPr>
              <a:t>handle work assigned by the Facade object.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err="1">
                <a:solidFill>
                  <a:schemeClr val="folHlink"/>
                </a:solidFill>
                <a:latin typeface="+mj-lt"/>
                <a:ea typeface="+mj-ea"/>
                <a:cs typeface="+mj-cs"/>
              </a:rPr>
              <a:t>Flyweigt</a:t>
            </a:r>
            <a:r>
              <a:rPr lang="en-US" b="1" dirty="0">
                <a:solidFill>
                  <a:schemeClr val="folHlink"/>
                </a:solidFill>
                <a:latin typeface="+mj-lt"/>
                <a:ea typeface="+mj-ea"/>
                <a:cs typeface="+mj-cs"/>
              </a:rPr>
              <a:t>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Use sharing to support large numbers of fine-grained objects efficiently.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1266" name="Picture 2" descr="D:\Dump\DP_Good_dofactory\flyweight.gif"/>
          <p:cNvPicPr>
            <a:picLocks noGrp="1" noChangeAspect="1" noChangeArrowheads="1"/>
          </p:cNvPicPr>
          <p:nvPr>
            <p:ph idx="1"/>
          </p:nvPr>
        </p:nvPicPr>
        <p:blipFill>
          <a:blip r:embed="rId2"/>
          <a:srcRect/>
          <a:stretch>
            <a:fillRect/>
          </a:stretch>
        </p:blipFill>
        <p:spPr bwMode="auto">
          <a:xfrm>
            <a:off x="1371600" y="1600200"/>
            <a:ext cx="6649175" cy="41148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(slide1)</a:t>
            </a:r>
          </a:p>
        </p:txBody>
      </p:sp>
      <p:sp>
        <p:nvSpPr>
          <p:cNvPr id="3" name="Content Placeholder 2"/>
          <p:cNvSpPr>
            <a:spLocks noGrp="1"/>
          </p:cNvSpPr>
          <p:nvPr>
            <p:ph idx="1"/>
          </p:nvPr>
        </p:nvSpPr>
        <p:spPr/>
        <p:txBody>
          <a:bodyPr/>
          <a:lstStyle/>
          <a:p>
            <a:r>
              <a:rPr lang="en-US" b="1" dirty="0">
                <a:solidFill>
                  <a:schemeClr val="folHlink"/>
                </a:solidFill>
                <a:latin typeface="+mn-lt"/>
                <a:ea typeface="+mn-ea"/>
                <a:cs typeface="+mn-cs"/>
              </a:rPr>
              <a:t>Flyweight (Character) </a:t>
            </a:r>
          </a:p>
          <a:p>
            <a:pPr lvl="1"/>
            <a:r>
              <a:rPr lang="en-US" dirty="0">
                <a:solidFill>
                  <a:schemeClr val="folHlink"/>
                </a:solidFill>
                <a:latin typeface="+mn-lt"/>
                <a:ea typeface="+mn-ea"/>
                <a:cs typeface="+mn-cs"/>
              </a:rPr>
              <a:t>declares an interface through which flyweights can receive and act on extrinsic state. </a:t>
            </a:r>
          </a:p>
          <a:p>
            <a:r>
              <a:rPr lang="en-US" b="1" dirty="0" err="1">
                <a:solidFill>
                  <a:schemeClr val="folHlink"/>
                </a:solidFill>
                <a:latin typeface="+mn-lt"/>
                <a:ea typeface="+mn-ea"/>
                <a:cs typeface="+mn-cs"/>
              </a:rPr>
              <a:t>ConcreteFlyweight</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CharacterA</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CharacterB</a:t>
            </a:r>
            <a:r>
              <a:rPr lang="en-US" b="1" dirty="0">
                <a:solidFill>
                  <a:schemeClr val="folHlink"/>
                </a:solidFill>
                <a:latin typeface="+mn-lt"/>
                <a:ea typeface="+mn-ea"/>
                <a:cs typeface="+mn-cs"/>
              </a:rPr>
              <a:t>, ..., </a:t>
            </a:r>
            <a:r>
              <a:rPr lang="en-US" b="1" dirty="0" err="1">
                <a:solidFill>
                  <a:schemeClr val="folHlink"/>
                </a:solidFill>
                <a:latin typeface="+mn-lt"/>
                <a:ea typeface="+mn-ea"/>
                <a:cs typeface="+mn-cs"/>
              </a:rPr>
              <a:t>CharacterZ</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implements the Flyweight interface and adds storage for intrinsic state, if any. A </a:t>
            </a:r>
            <a:r>
              <a:rPr lang="en-US" dirty="0" err="1">
                <a:solidFill>
                  <a:schemeClr val="folHlink"/>
                </a:solidFill>
                <a:latin typeface="+mn-lt"/>
                <a:ea typeface="+mn-ea"/>
                <a:cs typeface="+mn-cs"/>
              </a:rPr>
              <a:t>ConcreteFlyweight</a:t>
            </a:r>
            <a:r>
              <a:rPr lang="en-US" dirty="0">
                <a:solidFill>
                  <a:schemeClr val="folHlink"/>
                </a:solidFill>
                <a:latin typeface="+mn-lt"/>
                <a:ea typeface="+mn-ea"/>
                <a:cs typeface="+mn-cs"/>
              </a:rPr>
              <a:t> object must be sharable. Any state it stores must be intrinsic, that is, it must be independent of the </a:t>
            </a:r>
            <a:r>
              <a:rPr lang="en-US" dirty="0" err="1">
                <a:solidFill>
                  <a:schemeClr val="folHlink"/>
                </a:solidFill>
                <a:latin typeface="+mn-lt"/>
                <a:ea typeface="+mn-ea"/>
                <a:cs typeface="+mn-cs"/>
              </a:rPr>
              <a:t>ConcreteFlyweight</a:t>
            </a:r>
            <a:r>
              <a:rPr lang="en-US" dirty="0">
                <a:solidFill>
                  <a:schemeClr val="folHlink"/>
                </a:solidFill>
                <a:latin typeface="+mn-lt"/>
                <a:ea typeface="+mn-ea"/>
                <a:cs typeface="+mn-cs"/>
              </a:rPr>
              <a:t> object's context. </a:t>
            </a:r>
          </a:p>
          <a:p>
            <a:endParaRPr lang="en-US" dirty="0">
              <a:solidFill>
                <a:schemeClr val="folHlink"/>
              </a:solidFill>
              <a:latin typeface="+mn-lt"/>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(slide2)</a:t>
            </a:r>
          </a:p>
        </p:txBody>
      </p:sp>
      <p:sp>
        <p:nvSpPr>
          <p:cNvPr id="3" name="Content Placeholder 2"/>
          <p:cNvSpPr>
            <a:spLocks noGrp="1"/>
          </p:cNvSpPr>
          <p:nvPr>
            <p:ph idx="1"/>
          </p:nvPr>
        </p:nvSpPr>
        <p:spPr/>
        <p:txBody>
          <a:bodyPr>
            <a:normAutofit fontScale="85000" lnSpcReduction="20000"/>
          </a:bodyPr>
          <a:lstStyle/>
          <a:p>
            <a:r>
              <a:rPr lang="en-US" b="1" dirty="0" err="1">
                <a:solidFill>
                  <a:schemeClr val="folHlink"/>
                </a:solidFill>
                <a:latin typeface="+mn-lt"/>
                <a:ea typeface="+mn-ea"/>
                <a:cs typeface="+mn-cs"/>
              </a:rPr>
              <a:t>UnsharedConcreteFlyweight</a:t>
            </a:r>
            <a:r>
              <a:rPr lang="en-US" b="1" dirty="0">
                <a:solidFill>
                  <a:schemeClr val="folHlink"/>
                </a:solidFill>
                <a:latin typeface="+mn-lt"/>
                <a:ea typeface="+mn-ea"/>
                <a:cs typeface="+mn-cs"/>
              </a:rPr>
              <a:t> ( not used ) </a:t>
            </a:r>
          </a:p>
          <a:p>
            <a:pPr lvl="1"/>
            <a:r>
              <a:rPr lang="en-US" dirty="0">
                <a:solidFill>
                  <a:schemeClr val="folHlink"/>
                </a:solidFill>
                <a:latin typeface="+mn-lt"/>
                <a:ea typeface="+mn-ea"/>
                <a:cs typeface="+mn-cs"/>
              </a:rPr>
              <a:t>not all Flyweight subclasses need to be shared. The Flyweight interface </a:t>
            </a:r>
            <a:r>
              <a:rPr lang="en-US" i="1" dirty="0">
                <a:solidFill>
                  <a:schemeClr val="folHlink"/>
                </a:solidFill>
                <a:latin typeface="+mn-lt"/>
                <a:ea typeface="+mn-ea"/>
                <a:cs typeface="+mn-cs"/>
              </a:rPr>
              <a:t>enables sharing, but it doesn't enforce it. It is common for </a:t>
            </a:r>
            <a:r>
              <a:rPr lang="en-US" i="1" dirty="0" err="1">
                <a:solidFill>
                  <a:schemeClr val="folHlink"/>
                </a:solidFill>
                <a:latin typeface="+mn-lt"/>
                <a:ea typeface="+mn-ea"/>
                <a:cs typeface="+mn-cs"/>
              </a:rPr>
              <a:t>UnsharedConcreteFlyweight</a:t>
            </a:r>
            <a:r>
              <a:rPr lang="en-US" i="1" dirty="0">
                <a:solidFill>
                  <a:schemeClr val="folHlink"/>
                </a:solidFill>
                <a:latin typeface="+mn-lt"/>
                <a:ea typeface="+mn-ea"/>
                <a:cs typeface="+mn-cs"/>
              </a:rPr>
              <a:t> objects to have </a:t>
            </a:r>
            <a:r>
              <a:rPr lang="en-US" i="1" dirty="0" err="1">
                <a:solidFill>
                  <a:schemeClr val="folHlink"/>
                </a:solidFill>
                <a:latin typeface="+mn-lt"/>
                <a:ea typeface="+mn-ea"/>
                <a:cs typeface="+mn-cs"/>
              </a:rPr>
              <a:t>ConcreteFlyweight</a:t>
            </a:r>
            <a:r>
              <a:rPr lang="en-US" i="1" dirty="0">
                <a:solidFill>
                  <a:schemeClr val="folHlink"/>
                </a:solidFill>
                <a:latin typeface="+mn-lt"/>
                <a:ea typeface="+mn-ea"/>
                <a:cs typeface="+mn-cs"/>
              </a:rPr>
              <a:t> objects as children at some level in the flyweight object structure (as the Row and Column classes have). </a:t>
            </a:r>
          </a:p>
          <a:p>
            <a:r>
              <a:rPr lang="en-US" b="1" dirty="0" err="1">
                <a:solidFill>
                  <a:schemeClr val="folHlink"/>
                </a:solidFill>
                <a:latin typeface="+mn-lt"/>
                <a:ea typeface="+mn-ea"/>
                <a:cs typeface="+mn-cs"/>
              </a:rPr>
              <a:t>FlyweightFactory</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CharacterFactory</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creates and manages flyweight objects </a:t>
            </a:r>
          </a:p>
          <a:p>
            <a:pPr lvl="1"/>
            <a:r>
              <a:rPr lang="en-US" dirty="0">
                <a:solidFill>
                  <a:schemeClr val="folHlink"/>
                </a:solidFill>
                <a:latin typeface="+mn-lt"/>
                <a:ea typeface="+mn-ea"/>
                <a:cs typeface="+mn-cs"/>
              </a:rPr>
              <a:t>ensures that flyweight are shared properly. When a client requests a flyweight, the </a:t>
            </a:r>
            <a:r>
              <a:rPr lang="en-US" dirty="0" err="1">
                <a:solidFill>
                  <a:schemeClr val="folHlink"/>
                </a:solidFill>
                <a:latin typeface="+mn-lt"/>
                <a:ea typeface="+mn-ea"/>
                <a:cs typeface="+mn-cs"/>
              </a:rPr>
              <a:t>FlyweightFactory</a:t>
            </a:r>
            <a:r>
              <a:rPr lang="en-US" dirty="0">
                <a:solidFill>
                  <a:schemeClr val="folHlink"/>
                </a:solidFill>
                <a:latin typeface="+mn-lt"/>
                <a:ea typeface="+mn-ea"/>
                <a:cs typeface="+mn-cs"/>
              </a:rPr>
              <a:t> objects supplies an existing instance or creates one, if none exists. </a:t>
            </a:r>
          </a:p>
          <a:p>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FlyweightApp</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maintains a reference to flyweight(s). </a:t>
            </a:r>
          </a:p>
          <a:p>
            <a:pPr lvl="1"/>
            <a:r>
              <a:rPr lang="en-US" dirty="0">
                <a:solidFill>
                  <a:schemeClr val="folHlink"/>
                </a:solidFill>
                <a:latin typeface="+mn-lt"/>
                <a:ea typeface="+mn-ea"/>
                <a:cs typeface="+mn-cs"/>
              </a:rPr>
              <a:t>computes or stores the extrinsic state of flyweight(s).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Proxy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Patterns Vs Strategies</a:t>
            </a:r>
          </a:p>
        </p:txBody>
      </p:sp>
      <p:sp>
        <p:nvSpPr>
          <p:cNvPr id="119811" name="Rectangle 3"/>
          <p:cNvSpPr>
            <a:spLocks noGrp="1" noChangeArrowheads="1"/>
          </p:cNvSpPr>
          <p:nvPr>
            <p:ph type="body" idx="1"/>
          </p:nvPr>
        </p:nvSpPr>
        <p:spPr/>
        <p:txBody>
          <a:bodyPr/>
          <a:lstStyle/>
          <a:p>
            <a:pPr>
              <a:lnSpc>
                <a:spcPct val="90000"/>
              </a:lnSpc>
            </a:pPr>
            <a:r>
              <a:rPr lang="en-US"/>
              <a:t>Each pattern includes various strategies that provide lower level implementation details.</a:t>
            </a:r>
          </a:p>
          <a:p>
            <a:pPr>
              <a:lnSpc>
                <a:spcPct val="90000"/>
              </a:lnSpc>
            </a:pPr>
            <a:r>
              <a:rPr lang="en-US"/>
              <a:t>Pattern exist at higher level of abstraction than strategies.</a:t>
            </a:r>
          </a:p>
          <a:p>
            <a:pPr>
              <a:lnSpc>
                <a:spcPct val="90000"/>
              </a:lnSpc>
            </a:pPr>
            <a:r>
              <a:rPr lang="en-US"/>
              <a:t>Patters include most recommended or most common implementations strategies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Provide a surrogate or placeholder for another object to control access to it.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2290" name="Picture 2" descr="D:\Dump\DP_Good_dofactory\proxy.gif"/>
          <p:cNvPicPr>
            <a:picLocks noGrp="1" noChangeAspect="1" noChangeArrowheads="1"/>
          </p:cNvPicPr>
          <p:nvPr>
            <p:ph idx="1"/>
          </p:nvPr>
        </p:nvPicPr>
        <p:blipFill>
          <a:blip r:embed="rId2"/>
          <a:srcRect/>
          <a:stretch>
            <a:fillRect/>
          </a:stretch>
        </p:blipFill>
        <p:spPr bwMode="auto">
          <a:xfrm>
            <a:off x="990600" y="1676400"/>
            <a:ext cx="6368143" cy="39624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77500" lnSpcReduction="20000"/>
          </a:bodyPr>
          <a:lstStyle/>
          <a:p>
            <a:r>
              <a:rPr lang="en-US" b="1" dirty="0">
                <a:solidFill>
                  <a:schemeClr val="folHlink"/>
                </a:solidFill>
                <a:latin typeface="+mn-lt"/>
                <a:ea typeface="+mn-ea"/>
                <a:cs typeface="+mn-cs"/>
              </a:rPr>
              <a:t>Proxy (</a:t>
            </a:r>
            <a:r>
              <a:rPr lang="en-US" b="1" dirty="0" err="1">
                <a:solidFill>
                  <a:schemeClr val="folHlink"/>
                </a:solidFill>
                <a:latin typeface="+mn-lt"/>
                <a:ea typeface="+mn-ea"/>
                <a:cs typeface="+mn-cs"/>
              </a:rPr>
              <a:t>MathProxy</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maintains a reference that lets the proxy access the real subject. Proxy may refer to a Subject if the </a:t>
            </a:r>
            <a:r>
              <a:rPr lang="en-US" dirty="0" err="1">
                <a:solidFill>
                  <a:schemeClr val="folHlink"/>
                </a:solidFill>
                <a:latin typeface="+mn-lt"/>
                <a:ea typeface="+mn-ea"/>
                <a:cs typeface="+mn-cs"/>
              </a:rPr>
              <a:t>RealSubject</a:t>
            </a:r>
            <a:r>
              <a:rPr lang="en-US" dirty="0">
                <a:solidFill>
                  <a:schemeClr val="folHlink"/>
                </a:solidFill>
                <a:latin typeface="+mn-lt"/>
                <a:ea typeface="+mn-ea"/>
                <a:cs typeface="+mn-cs"/>
              </a:rPr>
              <a:t> and Subject interfaces are the same. </a:t>
            </a:r>
          </a:p>
          <a:p>
            <a:pPr lvl="1"/>
            <a:r>
              <a:rPr lang="en-US" dirty="0">
                <a:solidFill>
                  <a:schemeClr val="folHlink"/>
                </a:solidFill>
                <a:latin typeface="+mn-lt"/>
                <a:ea typeface="+mn-ea"/>
                <a:cs typeface="+mn-cs"/>
              </a:rPr>
              <a:t>provides an interface identical to Subject's so that a proxy can be substituted for </a:t>
            </a:r>
            <a:r>
              <a:rPr lang="en-US" dirty="0" err="1">
                <a:solidFill>
                  <a:schemeClr val="folHlink"/>
                </a:solidFill>
                <a:latin typeface="+mn-lt"/>
                <a:ea typeface="+mn-ea"/>
                <a:cs typeface="+mn-cs"/>
              </a:rPr>
              <a:t>for</a:t>
            </a:r>
            <a:r>
              <a:rPr lang="en-US" dirty="0">
                <a:solidFill>
                  <a:schemeClr val="folHlink"/>
                </a:solidFill>
                <a:latin typeface="+mn-lt"/>
                <a:ea typeface="+mn-ea"/>
                <a:cs typeface="+mn-cs"/>
              </a:rPr>
              <a:t> the real subject. </a:t>
            </a:r>
          </a:p>
          <a:p>
            <a:pPr lvl="1"/>
            <a:r>
              <a:rPr lang="en-US" dirty="0">
                <a:solidFill>
                  <a:schemeClr val="folHlink"/>
                </a:solidFill>
                <a:latin typeface="+mn-lt"/>
                <a:ea typeface="+mn-ea"/>
                <a:cs typeface="+mn-cs"/>
              </a:rPr>
              <a:t>controls access to the real subject and may be responsible for creating and deleting it. </a:t>
            </a:r>
          </a:p>
          <a:p>
            <a:pPr lvl="1"/>
            <a:r>
              <a:rPr lang="en-US" dirty="0">
                <a:solidFill>
                  <a:schemeClr val="folHlink"/>
                </a:solidFill>
                <a:latin typeface="+mn-lt"/>
                <a:ea typeface="+mn-ea"/>
                <a:cs typeface="+mn-cs"/>
              </a:rPr>
              <a:t>other </a:t>
            </a:r>
            <a:r>
              <a:rPr lang="en-US" dirty="0" err="1">
                <a:solidFill>
                  <a:schemeClr val="folHlink"/>
                </a:solidFill>
                <a:latin typeface="+mn-lt"/>
                <a:ea typeface="+mn-ea"/>
                <a:cs typeface="+mn-cs"/>
              </a:rPr>
              <a:t>responsibilites</a:t>
            </a:r>
            <a:r>
              <a:rPr lang="en-US" dirty="0">
                <a:solidFill>
                  <a:schemeClr val="folHlink"/>
                </a:solidFill>
                <a:latin typeface="+mn-lt"/>
                <a:ea typeface="+mn-ea"/>
                <a:cs typeface="+mn-cs"/>
              </a:rPr>
              <a:t> depend on the kind of proxy: </a:t>
            </a:r>
          </a:p>
          <a:p>
            <a:pPr lvl="1"/>
            <a:r>
              <a:rPr lang="en-US" i="1" dirty="0">
                <a:solidFill>
                  <a:schemeClr val="folHlink"/>
                </a:solidFill>
                <a:latin typeface="+mn-lt"/>
                <a:ea typeface="+mn-ea"/>
                <a:cs typeface="+mn-cs"/>
              </a:rPr>
              <a:t>remote proxies are responsible for encoding a request and its arguments and for sending the encoded request to the real subject in a different address space. </a:t>
            </a:r>
          </a:p>
          <a:p>
            <a:pPr lvl="1"/>
            <a:r>
              <a:rPr lang="en-US" i="1" dirty="0">
                <a:solidFill>
                  <a:schemeClr val="folHlink"/>
                </a:solidFill>
                <a:latin typeface="+mn-lt"/>
                <a:ea typeface="+mn-ea"/>
                <a:cs typeface="+mn-cs"/>
              </a:rPr>
              <a:t>virtual proxies may cache additional information about the real subject so that they can postpone accessing it. For example, the </a:t>
            </a:r>
            <a:r>
              <a:rPr lang="en-US" i="1" dirty="0" err="1">
                <a:solidFill>
                  <a:schemeClr val="folHlink"/>
                </a:solidFill>
                <a:latin typeface="+mn-lt"/>
                <a:ea typeface="+mn-ea"/>
                <a:cs typeface="+mn-cs"/>
              </a:rPr>
              <a:t>ImageProxy</a:t>
            </a:r>
            <a:r>
              <a:rPr lang="en-US" i="1" dirty="0">
                <a:solidFill>
                  <a:schemeClr val="folHlink"/>
                </a:solidFill>
                <a:latin typeface="+mn-lt"/>
                <a:ea typeface="+mn-ea"/>
                <a:cs typeface="+mn-cs"/>
              </a:rPr>
              <a:t> from the Motivation caches the real </a:t>
            </a:r>
            <a:r>
              <a:rPr lang="en-US" i="1" dirty="0" err="1">
                <a:solidFill>
                  <a:schemeClr val="folHlink"/>
                </a:solidFill>
                <a:latin typeface="+mn-lt"/>
                <a:ea typeface="+mn-ea"/>
                <a:cs typeface="+mn-cs"/>
              </a:rPr>
              <a:t>images's</a:t>
            </a:r>
            <a:r>
              <a:rPr lang="en-US" i="1" dirty="0">
                <a:solidFill>
                  <a:schemeClr val="folHlink"/>
                </a:solidFill>
                <a:latin typeface="+mn-lt"/>
                <a:ea typeface="+mn-ea"/>
                <a:cs typeface="+mn-cs"/>
              </a:rPr>
              <a:t> extent. </a:t>
            </a:r>
          </a:p>
          <a:p>
            <a:pPr lvl="1"/>
            <a:r>
              <a:rPr lang="en-US" i="1" dirty="0">
                <a:solidFill>
                  <a:schemeClr val="folHlink"/>
                </a:solidFill>
                <a:latin typeface="+mn-lt"/>
                <a:ea typeface="+mn-ea"/>
                <a:cs typeface="+mn-cs"/>
              </a:rPr>
              <a:t>protection proxies check that the caller has the access permissions required to perform a request.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folHlink"/>
                </a:solidFill>
                <a:latin typeface="+mn-lt"/>
                <a:ea typeface="+mn-ea"/>
                <a:cs typeface="+mn-cs"/>
              </a:rPr>
              <a:t>Subject (</a:t>
            </a:r>
            <a:r>
              <a:rPr lang="en-US" b="1" dirty="0" err="1">
                <a:solidFill>
                  <a:schemeClr val="folHlink"/>
                </a:solidFill>
                <a:latin typeface="+mn-lt"/>
                <a:ea typeface="+mn-ea"/>
                <a:cs typeface="+mn-cs"/>
              </a:rPr>
              <a:t>IMath</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the common interface for </a:t>
            </a:r>
            <a:r>
              <a:rPr lang="en-US" dirty="0" err="1">
                <a:solidFill>
                  <a:schemeClr val="folHlink"/>
                </a:solidFill>
                <a:latin typeface="+mn-lt"/>
                <a:ea typeface="+mn-ea"/>
                <a:cs typeface="+mn-cs"/>
              </a:rPr>
              <a:t>RealSubject</a:t>
            </a:r>
            <a:r>
              <a:rPr lang="en-US" dirty="0">
                <a:solidFill>
                  <a:schemeClr val="folHlink"/>
                </a:solidFill>
                <a:latin typeface="+mn-lt"/>
                <a:ea typeface="+mn-ea"/>
                <a:cs typeface="+mn-cs"/>
              </a:rPr>
              <a:t> and Proxy so that a Proxy can be used anywhere a </a:t>
            </a:r>
            <a:r>
              <a:rPr lang="en-US" dirty="0" err="1">
                <a:solidFill>
                  <a:schemeClr val="folHlink"/>
                </a:solidFill>
                <a:latin typeface="+mn-lt"/>
                <a:ea typeface="+mn-ea"/>
                <a:cs typeface="+mn-cs"/>
              </a:rPr>
              <a:t>RealSubject</a:t>
            </a:r>
            <a:r>
              <a:rPr lang="en-US" dirty="0">
                <a:solidFill>
                  <a:schemeClr val="folHlink"/>
                </a:solidFill>
                <a:latin typeface="+mn-lt"/>
                <a:ea typeface="+mn-ea"/>
                <a:cs typeface="+mn-cs"/>
              </a:rPr>
              <a:t> is expected. </a:t>
            </a:r>
          </a:p>
          <a:p>
            <a:r>
              <a:rPr lang="en-US" b="1" dirty="0" err="1">
                <a:solidFill>
                  <a:schemeClr val="folHlink"/>
                </a:solidFill>
                <a:latin typeface="+mn-lt"/>
                <a:ea typeface="+mn-ea"/>
                <a:cs typeface="+mn-cs"/>
              </a:rPr>
              <a:t>RealSubject</a:t>
            </a:r>
            <a:r>
              <a:rPr lang="en-US" b="1" dirty="0">
                <a:solidFill>
                  <a:schemeClr val="folHlink"/>
                </a:solidFill>
                <a:latin typeface="+mn-lt"/>
                <a:ea typeface="+mn-ea"/>
                <a:cs typeface="+mn-cs"/>
              </a:rPr>
              <a:t> (Math) </a:t>
            </a:r>
          </a:p>
          <a:p>
            <a:pPr lvl="1"/>
            <a:r>
              <a:rPr lang="en-US" dirty="0">
                <a:solidFill>
                  <a:schemeClr val="folHlink"/>
                </a:solidFill>
                <a:latin typeface="+mn-lt"/>
                <a:ea typeface="+mn-ea"/>
                <a:cs typeface="+mn-cs"/>
              </a:rPr>
              <a:t>defines the real object that the proxy represents.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Chain of Responsibility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Avoid coupling the sender of a request to its receiver by giving more than one object a chance to handle the request. Chain the receiving objects and pass the request along the chain until an object handles it.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a:t>
            </a:r>
            <a:r>
              <a:rPr lang="en-US" dirty="0" err="1"/>
              <a:t>Diagaram</a:t>
            </a:r>
            <a:endParaRPr lang="en-US" dirty="0"/>
          </a:p>
        </p:txBody>
      </p:sp>
      <p:pic>
        <p:nvPicPr>
          <p:cNvPr id="13314" name="Picture 2" descr="D:\Dump\DP_Good_dofactory\chain.gif"/>
          <p:cNvPicPr>
            <a:picLocks noGrp="1" noChangeAspect="1" noChangeArrowheads="1"/>
          </p:cNvPicPr>
          <p:nvPr>
            <p:ph idx="1"/>
          </p:nvPr>
        </p:nvPicPr>
        <p:blipFill>
          <a:blip r:embed="rId2"/>
          <a:srcRect/>
          <a:stretch>
            <a:fillRect/>
          </a:stretch>
        </p:blipFill>
        <p:spPr bwMode="auto">
          <a:xfrm>
            <a:off x="762000" y="1676400"/>
            <a:ext cx="7798724" cy="297180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92500" lnSpcReduction="20000"/>
          </a:bodyPr>
          <a:lstStyle/>
          <a:p>
            <a:r>
              <a:rPr lang="en-US" b="1" dirty="0">
                <a:solidFill>
                  <a:schemeClr val="folHlink"/>
                </a:solidFill>
                <a:latin typeface="+mn-lt"/>
                <a:ea typeface="+mn-ea"/>
                <a:cs typeface="+mn-cs"/>
              </a:rPr>
              <a:t>Handler (Approver) </a:t>
            </a:r>
          </a:p>
          <a:p>
            <a:pPr lvl="1"/>
            <a:r>
              <a:rPr lang="en-US" dirty="0">
                <a:solidFill>
                  <a:schemeClr val="folHlink"/>
                </a:solidFill>
                <a:latin typeface="+mn-lt"/>
                <a:ea typeface="+mn-ea"/>
                <a:cs typeface="+mn-cs"/>
              </a:rPr>
              <a:t>defines an interface for handling the requests </a:t>
            </a:r>
          </a:p>
          <a:p>
            <a:pPr lvl="1"/>
            <a:r>
              <a:rPr lang="en-US" dirty="0">
                <a:solidFill>
                  <a:schemeClr val="folHlink"/>
                </a:solidFill>
                <a:latin typeface="+mn-lt"/>
                <a:ea typeface="+mn-ea"/>
                <a:cs typeface="+mn-cs"/>
              </a:rPr>
              <a:t>(optional) implements the successor link </a:t>
            </a:r>
          </a:p>
          <a:p>
            <a:r>
              <a:rPr lang="en-US" b="1" dirty="0" err="1">
                <a:solidFill>
                  <a:schemeClr val="folHlink"/>
                </a:solidFill>
                <a:latin typeface="+mn-lt"/>
                <a:ea typeface="+mn-ea"/>
                <a:cs typeface="+mn-cs"/>
              </a:rPr>
              <a:t>ConcreteHandler</a:t>
            </a:r>
            <a:r>
              <a:rPr lang="en-US" b="1" dirty="0">
                <a:solidFill>
                  <a:schemeClr val="folHlink"/>
                </a:solidFill>
                <a:latin typeface="+mn-lt"/>
                <a:ea typeface="+mn-ea"/>
                <a:cs typeface="+mn-cs"/>
              </a:rPr>
              <a:t> (Director, </a:t>
            </a:r>
            <a:r>
              <a:rPr lang="en-US" b="1" dirty="0" err="1">
                <a:solidFill>
                  <a:schemeClr val="folHlink"/>
                </a:solidFill>
                <a:latin typeface="+mn-lt"/>
                <a:ea typeface="+mn-ea"/>
                <a:cs typeface="+mn-cs"/>
              </a:rPr>
              <a:t>VicePresident</a:t>
            </a:r>
            <a:r>
              <a:rPr lang="en-US" b="1" dirty="0">
                <a:solidFill>
                  <a:schemeClr val="folHlink"/>
                </a:solidFill>
                <a:latin typeface="+mn-lt"/>
                <a:ea typeface="+mn-ea"/>
                <a:cs typeface="+mn-cs"/>
              </a:rPr>
              <a:t>, President) </a:t>
            </a:r>
          </a:p>
          <a:p>
            <a:pPr lvl="1"/>
            <a:r>
              <a:rPr lang="en-US" dirty="0">
                <a:solidFill>
                  <a:schemeClr val="folHlink"/>
                </a:solidFill>
                <a:latin typeface="+mn-lt"/>
                <a:ea typeface="+mn-ea"/>
                <a:cs typeface="+mn-cs"/>
              </a:rPr>
              <a:t>handles requests it is responsible for </a:t>
            </a:r>
          </a:p>
          <a:p>
            <a:pPr lvl="1"/>
            <a:r>
              <a:rPr lang="en-US" dirty="0">
                <a:solidFill>
                  <a:schemeClr val="folHlink"/>
                </a:solidFill>
                <a:latin typeface="+mn-lt"/>
                <a:ea typeface="+mn-ea"/>
                <a:cs typeface="+mn-cs"/>
              </a:rPr>
              <a:t>can access its successor </a:t>
            </a:r>
          </a:p>
          <a:p>
            <a:pPr lvl="1"/>
            <a:r>
              <a:rPr lang="en-US" dirty="0">
                <a:solidFill>
                  <a:schemeClr val="folHlink"/>
                </a:solidFill>
                <a:latin typeface="+mn-lt"/>
                <a:ea typeface="+mn-ea"/>
                <a:cs typeface="+mn-cs"/>
              </a:rPr>
              <a:t>if the </a:t>
            </a:r>
            <a:r>
              <a:rPr lang="en-US" dirty="0" err="1">
                <a:solidFill>
                  <a:schemeClr val="folHlink"/>
                </a:solidFill>
                <a:latin typeface="+mn-lt"/>
                <a:ea typeface="+mn-ea"/>
                <a:cs typeface="+mn-cs"/>
              </a:rPr>
              <a:t>ConcreteHandler</a:t>
            </a:r>
            <a:r>
              <a:rPr lang="en-US" dirty="0">
                <a:solidFill>
                  <a:schemeClr val="folHlink"/>
                </a:solidFill>
                <a:latin typeface="+mn-lt"/>
                <a:ea typeface="+mn-ea"/>
                <a:cs typeface="+mn-cs"/>
              </a:rPr>
              <a:t> can handle the request, it does so; otherwise it forwards the request to its successor </a:t>
            </a:r>
          </a:p>
          <a:p>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ChainApp</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initiates the request to a </a:t>
            </a:r>
            <a:r>
              <a:rPr lang="en-US" dirty="0" err="1">
                <a:solidFill>
                  <a:schemeClr val="folHlink"/>
                </a:solidFill>
                <a:latin typeface="+mn-lt"/>
                <a:ea typeface="+mn-ea"/>
                <a:cs typeface="+mn-cs"/>
              </a:rPr>
              <a:t>ConcreteHandler</a:t>
            </a:r>
            <a:r>
              <a:rPr lang="en-US" dirty="0">
                <a:solidFill>
                  <a:schemeClr val="folHlink"/>
                </a:solidFill>
                <a:latin typeface="+mn-lt"/>
                <a:ea typeface="+mn-ea"/>
                <a:cs typeface="+mn-cs"/>
              </a:rPr>
              <a:t> object on the chain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Command</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Encapsulate a request as an object, thereby letting you parameterize clients with different requests, queue or log requests, and support undoable operations.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Simple template of a pattern</a:t>
            </a:r>
          </a:p>
        </p:txBody>
      </p:sp>
      <p:sp>
        <p:nvSpPr>
          <p:cNvPr id="120835" name="Rectangle 3"/>
          <p:cNvSpPr>
            <a:spLocks noGrp="1" noChangeArrowheads="1"/>
          </p:cNvSpPr>
          <p:nvPr>
            <p:ph type="body" idx="1"/>
          </p:nvPr>
        </p:nvSpPr>
        <p:spPr>
          <a:xfrm>
            <a:off x="566738" y="1295400"/>
            <a:ext cx="8001000" cy="4876800"/>
          </a:xfrm>
        </p:spPr>
        <p:txBody>
          <a:bodyPr>
            <a:normAutofit fontScale="85000" lnSpcReduction="10000"/>
          </a:bodyPr>
          <a:lstStyle/>
          <a:p>
            <a:pPr>
              <a:lnSpc>
                <a:spcPct val="90000"/>
              </a:lnSpc>
            </a:pPr>
            <a:r>
              <a:rPr lang="en-US" sz="2400" b="1" dirty="0"/>
              <a:t>Pattern name :</a:t>
            </a:r>
            <a:r>
              <a:rPr lang="en-US" sz="2400" dirty="0"/>
              <a:t>  </a:t>
            </a:r>
          </a:p>
          <a:p>
            <a:pPr>
              <a:lnSpc>
                <a:spcPct val="90000"/>
              </a:lnSpc>
            </a:pPr>
            <a:r>
              <a:rPr lang="en-US" sz="2400" b="1" dirty="0"/>
              <a:t>Problem :</a:t>
            </a:r>
            <a:r>
              <a:rPr lang="en-US" sz="2400" dirty="0"/>
              <a:t> </a:t>
            </a:r>
          </a:p>
          <a:p>
            <a:pPr lvl="1">
              <a:lnSpc>
                <a:spcPct val="90000"/>
              </a:lnSpc>
            </a:pPr>
            <a:r>
              <a:rPr lang="en-US" dirty="0"/>
              <a:t>Describes the design issue faced by the developer</a:t>
            </a:r>
          </a:p>
          <a:p>
            <a:pPr>
              <a:lnSpc>
                <a:spcPct val="90000"/>
              </a:lnSpc>
            </a:pPr>
            <a:r>
              <a:rPr lang="en-US" sz="2400" b="1" dirty="0"/>
              <a:t>Forces :</a:t>
            </a:r>
          </a:p>
          <a:p>
            <a:pPr lvl="1">
              <a:lnSpc>
                <a:spcPct val="90000"/>
              </a:lnSpc>
            </a:pPr>
            <a:r>
              <a:rPr lang="en-US" dirty="0"/>
              <a:t> What are the conditions which forced the pattern to occur</a:t>
            </a:r>
          </a:p>
          <a:p>
            <a:pPr>
              <a:lnSpc>
                <a:spcPct val="90000"/>
              </a:lnSpc>
            </a:pPr>
            <a:r>
              <a:rPr lang="en-US" sz="2400" b="1" dirty="0"/>
              <a:t>Solution :</a:t>
            </a:r>
          </a:p>
          <a:p>
            <a:pPr lvl="1">
              <a:lnSpc>
                <a:spcPct val="90000"/>
              </a:lnSpc>
            </a:pPr>
            <a:r>
              <a:rPr lang="en-US" dirty="0"/>
              <a:t>describes the solution in two forms   </a:t>
            </a:r>
            <a:r>
              <a:rPr lang="en-US" i="1" dirty="0"/>
              <a:t>Structure    &amp; strategies</a:t>
            </a:r>
            <a:endParaRPr lang="en-US" dirty="0"/>
          </a:p>
          <a:p>
            <a:pPr>
              <a:lnSpc>
                <a:spcPct val="90000"/>
              </a:lnSpc>
            </a:pPr>
            <a:r>
              <a:rPr lang="en-US" b="1" dirty="0"/>
              <a:t>S</a:t>
            </a:r>
            <a:r>
              <a:rPr lang="en-US" sz="2200" b="1" dirty="0"/>
              <a:t>tructure</a:t>
            </a:r>
            <a:r>
              <a:rPr lang="en-US" sz="2200" dirty="0"/>
              <a:t> :</a:t>
            </a:r>
          </a:p>
          <a:p>
            <a:pPr lvl="1">
              <a:lnSpc>
                <a:spcPct val="90000"/>
              </a:lnSpc>
            </a:pPr>
            <a:r>
              <a:rPr lang="en-US" sz="2000" dirty="0"/>
              <a:t>uses UML diagrams to represent the problem</a:t>
            </a:r>
          </a:p>
          <a:p>
            <a:pPr>
              <a:lnSpc>
                <a:spcPct val="90000"/>
              </a:lnSpc>
            </a:pPr>
            <a:r>
              <a:rPr lang="en-US" sz="2200" b="1" dirty="0"/>
              <a:t>Strategies</a:t>
            </a:r>
            <a:r>
              <a:rPr lang="en-US" sz="2200" dirty="0"/>
              <a:t>:</a:t>
            </a:r>
          </a:p>
          <a:p>
            <a:pPr lvl="1">
              <a:lnSpc>
                <a:spcPct val="90000"/>
              </a:lnSpc>
            </a:pPr>
            <a:r>
              <a:rPr lang="en-US" sz="2000" dirty="0"/>
              <a:t> how the pattern may be implemented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4338" name="Picture 2" descr="D:\Dump\DP_Good_dofactory\command.gif"/>
          <p:cNvPicPr>
            <a:picLocks noGrp="1" noChangeAspect="1" noChangeArrowheads="1"/>
          </p:cNvPicPr>
          <p:nvPr>
            <p:ph idx="1"/>
          </p:nvPr>
        </p:nvPicPr>
        <p:blipFill>
          <a:blip r:embed="rId2"/>
          <a:srcRect/>
          <a:stretch>
            <a:fillRect/>
          </a:stretch>
        </p:blipFill>
        <p:spPr bwMode="auto">
          <a:xfrm>
            <a:off x="1524000" y="1676400"/>
            <a:ext cx="6052800" cy="3962400"/>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77500" lnSpcReduction="20000"/>
          </a:bodyPr>
          <a:lstStyle/>
          <a:p>
            <a:r>
              <a:rPr lang="en-US" b="1" dirty="0">
                <a:solidFill>
                  <a:schemeClr val="folHlink"/>
                </a:solidFill>
                <a:latin typeface="+mn-lt"/>
                <a:ea typeface="+mn-ea"/>
                <a:cs typeface="+mn-cs"/>
              </a:rPr>
              <a:t>Command (Command) </a:t>
            </a:r>
          </a:p>
          <a:p>
            <a:pPr lvl="1"/>
            <a:r>
              <a:rPr lang="en-US" dirty="0">
                <a:solidFill>
                  <a:schemeClr val="folHlink"/>
                </a:solidFill>
                <a:latin typeface="+mn-lt"/>
                <a:ea typeface="+mn-ea"/>
                <a:cs typeface="+mn-cs"/>
              </a:rPr>
              <a:t>declares an interface for executing an operation </a:t>
            </a:r>
          </a:p>
          <a:p>
            <a:r>
              <a:rPr lang="en-US" b="1" dirty="0" err="1">
                <a:solidFill>
                  <a:schemeClr val="folHlink"/>
                </a:solidFill>
                <a:latin typeface="+mn-lt"/>
                <a:ea typeface="+mn-ea"/>
                <a:cs typeface="+mn-cs"/>
              </a:rPr>
              <a:t>ConcreteCommand</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CalculatorCommand</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a binding between a Receiver object and an action </a:t>
            </a:r>
          </a:p>
          <a:p>
            <a:pPr lvl="1"/>
            <a:r>
              <a:rPr lang="en-US" dirty="0">
                <a:solidFill>
                  <a:schemeClr val="folHlink"/>
                </a:solidFill>
                <a:latin typeface="+mn-lt"/>
                <a:ea typeface="+mn-ea"/>
                <a:cs typeface="+mn-cs"/>
              </a:rPr>
              <a:t>implements Execute by invoking the corresponding operation(s) on Receiver </a:t>
            </a:r>
          </a:p>
          <a:p>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CommandApp</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creates a </a:t>
            </a:r>
            <a:r>
              <a:rPr lang="en-US" dirty="0" err="1">
                <a:solidFill>
                  <a:schemeClr val="folHlink"/>
                </a:solidFill>
                <a:latin typeface="+mn-lt"/>
                <a:ea typeface="+mn-ea"/>
                <a:cs typeface="+mn-cs"/>
              </a:rPr>
              <a:t>ConcreteCommand</a:t>
            </a:r>
            <a:r>
              <a:rPr lang="en-US" dirty="0">
                <a:solidFill>
                  <a:schemeClr val="folHlink"/>
                </a:solidFill>
                <a:latin typeface="+mn-lt"/>
                <a:ea typeface="+mn-ea"/>
                <a:cs typeface="+mn-cs"/>
              </a:rPr>
              <a:t> object and sets its receiver </a:t>
            </a:r>
          </a:p>
          <a:p>
            <a:r>
              <a:rPr lang="en-US" b="1" dirty="0">
                <a:solidFill>
                  <a:schemeClr val="folHlink"/>
                </a:solidFill>
                <a:latin typeface="+mn-lt"/>
                <a:ea typeface="+mn-ea"/>
                <a:cs typeface="+mn-cs"/>
              </a:rPr>
              <a:t>Invoker (User) </a:t>
            </a:r>
          </a:p>
          <a:p>
            <a:pPr lvl="1"/>
            <a:r>
              <a:rPr lang="en-US" dirty="0">
                <a:solidFill>
                  <a:schemeClr val="folHlink"/>
                </a:solidFill>
                <a:latin typeface="+mn-lt"/>
                <a:ea typeface="+mn-ea"/>
                <a:cs typeface="+mn-cs"/>
              </a:rPr>
              <a:t>asks the command to carry out the request </a:t>
            </a:r>
          </a:p>
          <a:p>
            <a:r>
              <a:rPr lang="en-US" dirty="0">
                <a:solidFill>
                  <a:schemeClr val="folHlink"/>
                </a:solidFill>
                <a:latin typeface="+mn-lt"/>
                <a:ea typeface="+mn-ea"/>
                <a:cs typeface="+mn-cs"/>
              </a:rPr>
              <a:t>• </a:t>
            </a:r>
            <a:r>
              <a:rPr lang="en-US" b="1" dirty="0">
                <a:solidFill>
                  <a:schemeClr val="folHlink"/>
                </a:solidFill>
                <a:latin typeface="+mn-lt"/>
                <a:ea typeface="+mn-ea"/>
                <a:cs typeface="+mn-cs"/>
              </a:rPr>
              <a:t>Receiver (Calculator) </a:t>
            </a:r>
          </a:p>
          <a:p>
            <a:pPr lvl="1"/>
            <a:r>
              <a:rPr lang="en-US" dirty="0">
                <a:solidFill>
                  <a:schemeClr val="folHlink"/>
                </a:solidFill>
                <a:latin typeface="+mn-lt"/>
                <a:ea typeface="+mn-ea"/>
                <a:cs typeface="+mn-cs"/>
              </a:rPr>
              <a:t>knows how to perform the operations associated with carrying out the request. </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Interpreter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Given a language, define a representation for its grammar along with an interpreter that uses the representation to interpret sentences in the language..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5362" name="Picture 2" descr="D:\Dump\DP_Good_dofactory\interpreter.gif"/>
          <p:cNvPicPr>
            <a:picLocks noGrp="1" noChangeAspect="1" noChangeArrowheads="1"/>
          </p:cNvPicPr>
          <p:nvPr>
            <p:ph idx="1"/>
          </p:nvPr>
        </p:nvPicPr>
        <p:blipFill>
          <a:blip r:embed="rId2"/>
          <a:srcRect/>
          <a:stretch>
            <a:fillRect/>
          </a:stretch>
        </p:blipFill>
        <p:spPr bwMode="auto">
          <a:xfrm>
            <a:off x="1066800" y="1524000"/>
            <a:ext cx="5943600" cy="391336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70000" lnSpcReduction="20000"/>
          </a:bodyPr>
          <a:lstStyle/>
          <a:p>
            <a:r>
              <a:rPr lang="en-US" b="1" dirty="0" err="1">
                <a:solidFill>
                  <a:schemeClr val="folHlink"/>
                </a:solidFill>
                <a:latin typeface="+mn-lt"/>
                <a:ea typeface="+mn-ea"/>
                <a:cs typeface="+mn-cs"/>
              </a:rPr>
              <a:t>AbstractExpression</a:t>
            </a:r>
            <a:r>
              <a:rPr lang="en-US" b="1" dirty="0">
                <a:solidFill>
                  <a:schemeClr val="folHlink"/>
                </a:solidFill>
                <a:latin typeface="+mn-lt"/>
                <a:ea typeface="+mn-ea"/>
                <a:cs typeface="+mn-cs"/>
              </a:rPr>
              <a:t> (Expression) </a:t>
            </a:r>
          </a:p>
          <a:p>
            <a:pPr lvl="1"/>
            <a:r>
              <a:rPr lang="en-US" dirty="0">
                <a:solidFill>
                  <a:schemeClr val="folHlink"/>
                </a:solidFill>
                <a:latin typeface="+mn-lt"/>
                <a:ea typeface="+mn-ea"/>
                <a:cs typeface="+mn-cs"/>
              </a:rPr>
              <a:t>declares an interface for executing an operation </a:t>
            </a:r>
          </a:p>
          <a:p>
            <a:r>
              <a:rPr lang="en-US" b="1" dirty="0" err="1">
                <a:solidFill>
                  <a:schemeClr val="folHlink"/>
                </a:solidFill>
                <a:latin typeface="+mn-lt"/>
                <a:ea typeface="+mn-ea"/>
                <a:cs typeface="+mn-cs"/>
              </a:rPr>
              <a:t>TerminalExpression</a:t>
            </a:r>
            <a:r>
              <a:rPr lang="en-US" b="1" dirty="0">
                <a:solidFill>
                  <a:schemeClr val="folHlink"/>
                </a:solidFill>
                <a:latin typeface="+mn-lt"/>
                <a:ea typeface="+mn-ea"/>
                <a:cs typeface="+mn-cs"/>
              </a:rPr>
              <a:t> ( </a:t>
            </a:r>
            <a:r>
              <a:rPr lang="en-US" b="1" dirty="0" err="1">
                <a:solidFill>
                  <a:schemeClr val="folHlink"/>
                </a:solidFill>
                <a:latin typeface="+mn-lt"/>
                <a:ea typeface="+mn-ea"/>
                <a:cs typeface="+mn-cs"/>
              </a:rPr>
              <a:t>ThousandExpression</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HundredExpression</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TenExpression</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OneExpression</a:t>
            </a:r>
            <a:r>
              <a:rPr lang="en-US" b="1" dirty="0">
                <a:solidFill>
                  <a:schemeClr val="folHlink"/>
                </a:solidFill>
                <a:latin typeface="+mn-lt"/>
                <a:ea typeface="+mn-ea"/>
                <a:cs typeface="+mn-cs"/>
              </a:rPr>
              <a:t> ) </a:t>
            </a:r>
          </a:p>
          <a:p>
            <a:pPr lvl="1"/>
            <a:r>
              <a:rPr lang="en-US" dirty="0">
                <a:solidFill>
                  <a:schemeClr val="folHlink"/>
                </a:solidFill>
                <a:latin typeface="+mn-lt"/>
                <a:ea typeface="+mn-ea"/>
                <a:cs typeface="+mn-cs"/>
              </a:rPr>
              <a:t>implements an Interpret operation associated with terminal symbols in the grammar. </a:t>
            </a:r>
          </a:p>
          <a:p>
            <a:pPr lvl="1"/>
            <a:r>
              <a:rPr lang="en-US" sz="2400" dirty="0">
                <a:solidFill>
                  <a:schemeClr val="folHlink"/>
                </a:solidFill>
                <a:latin typeface="+mn-lt"/>
                <a:ea typeface="+mn-ea"/>
                <a:cs typeface="+mn-cs"/>
              </a:rPr>
              <a:t>an instance is required for every terminal symbol in the sentence. </a:t>
            </a:r>
          </a:p>
          <a:p>
            <a:r>
              <a:rPr lang="en-US" sz="2400" b="1" dirty="0" err="1">
                <a:solidFill>
                  <a:schemeClr val="folHlink"/>
                </a:solidFill>
                <a:latin typeface="+mn-lt"/>
                <a:ea typeface="+mn-ea"/>
                <a:cs typeface="+mn-cs"/>
              </a:rPr>
              <a:t>NonterminalExpression</a:t>
            </a:r>
            <a:r>
              <a:rPr lang="en-US" sz="2400" b="1" dirty="0">
                <a:solidFill>
                  <a:schemeClr val="folHlink"/>
                </a:solidFill>
                <a:latin typeface="+mn-lt"/>
                <a:ea typeface="+mn-ea"/>
                <a:cs typeface="+mn-cs"/>
              </a:rPr>
              <a:t> ( not used ) </a:t>
            </a:r>
          </a:p>
          <a:p>
            <a:pPr lvl="1"/>
            <a:r>
              <a:rPr lang="en-US" dirty="0">
                <a:solidFill>
                  <a:schemeClr val="folHlink"/>
                </a:solidFill>
                <a:latin typeface="+mn-lt"/>
                <a:ea typeface="+mn-ea"/>
                <a:cs typeface="+mn-cs"/>
              </a:rPr>
              <a:t>one such class is required for every rule R ::= R1R2...</a:t>
            </a:r>
            <a:r>
              <a:rPr lang="en-US" dirty="0" err="1">
                <a:solidFill>
                  <a:schemeClr val="folHlink"/>
                </a:solidFill>
                <a:latin typeface="+mn-lt"/>
                <a:ea typeface="+mn-ea"/>
                <a:cs typeface="+mn-cs"/>
              </a:rPr>
              <a:t>Rn</a:t>
            </a:r>
            <a:r>
              <a:rPr lang="en-US" dirty="0">
                <a:solidFill>
                  <a:schemeClr val="folHlink"/>
                </a:solidFill>
                <a:latin typeface="+mn-lt"/>
                <a:ea typeface="+mn-ea"/>
                <a:cs typeface="+mn-cs"/>
              </a:rPr>
              <a:t> in the grammar </a:t>
            </a:r>
          </a:p>
          <a:p>
            <a:pPr lvl="1"/>
            <a:r>
              <a:rPr lang="en-US" dirty="0">
                <a:solidFill>
                  <a:schemeClr val="folHlink"/>
                </a:solidFill>
                <a:latin typeface="+mn-lt"/>
                <a:ea typeface="+mn-ea"/>
                <a:cs typeface="+mn-cs"/>
              </a:rPr>
              <a:t>maintains instance variables of type </a:t>
            </a:r>
            <a:r>
              <a:rPr lang="en-US" dirty="0" err="1">
                <a:solidFill>
                  <a:schemeClr val="folHlink"/>
                </a:solidFill>
                <a:latin typeface="+mn-lt"/>
                <a:ea typeface="+mn-ea"/>
                <a:cs typeface="+mn-cs"/>
              </a:rPr>
              <a:t>AbstractExpression</a:t>
            </a:r>
            <a:r>
              <a:rPr lang="en-US" dirty="0">
                <a:solidFill>
                  <a:schemeClr val="folHlink"/>
                </a:solidFill>
                <a:latin typeface="+mn-lt"/>
                <a:ea typeface="+mn-ea"/>
                <a:cs typeface="+mn-cs"/>
              </a:rPr>
              <a:t> for each of the symbols R1 through </a:t>
            </a:r>
            <a:r>
              <a:rPr lang="en-US" dirty="0" err="1">
                <a:solidFill>
                  <a:schemeClr val="folHlink"/>
                </a:solidFill>
                <a:latin typeface="+mn-lt"/>
                <a:ea typeface="+mn-ea"/>
                <a:cs typeface="+mn-cs"/>
              </a:rPr>
              <a:t>Rn</a:t>
            </a:r>
            <a:r>
              <a:rPr lang="en-US" dirty="0">
                <a:solidFill>
                  <a:schemeClr val="folHlink"/>
                </a:solidFill>
                <a:latin typeface="+mn-lt"/>
                <a:ea typeface="+mn-ea"/>
                <a:cs typeface="+mn-cs"/>
              </a:rPr>
              <a:t>. </a:t>
            </a:r>
          </a:p>
          <a:p>
            <a:pPr lvl="1"/>
            <a:r>
              <a:rPr lang="en-US" dirty="0">
                <a:solidFill>
                  <a:schemeClr val="folHlink"/>
                </a:solidFill>
                <a:latin typeface="+mn-lt"/>
                <a:ea typeface="+mn-ea"/>
                <a:cs typeface="+mn-cs"/>
              </a:rPr>
              <a:t>implements an Interpret operation for </a:t>
            </a:r>
            <a:r>
              <a:rPr lang="en-US" dirty="0" err="1">
                <a:solidFill>
                  <a:schemeClr val="folHlink"/>
                </a:solidFill>
                <a:latin typeface="+mn-lt"/>
                <a:ea typeface="+mn-ea"/>
                <a:cs typeface="+mn-cs"/>
              </a:rPr>
              <a:t>nonterminal</a:t>
            </a:r>
            <a:r>
              <a:rPr lang="en-US" dirty="0">
                <a:solidFill>
                  <a:schemeClr val="folHlink"/>
                </a:solidFill>
                <a:latin typeface="+mn-lt"/>
                <a:ea typeface="+mn-ea"/>
                <a:cs typeface="+mn-cs"/>
              </a:rPr>
              <a:t> symbols in the grammar. Interpret typically calls itself recursively on the variables representing R1 through </a:t>
            </a:r>
            <a:r>
              <a:rPr lang="en-US" dirty="0" err="1">
                <a:solidFill>
                  <a:schemeClr val="folHlink"/>
                </a:solidFill>
                <a:latin typeface="+mn-lt"/>
                <a:ea typeface="+mn-ea"/>
                <a:cs typeface="+mn-cs"/>
              </a:rPr>
              <a:t>Rn</a:t>
            </a:r>
            <a:r>
              <a:rPr lang="en-US" dirty="0">
                <a:solidFill>
                  <a:schemeClr val="folHlink"/>
                </a:solidFill>
                <a:latin typeface="+mn-lt"/>
                <a:ea typeface="+mn-ea"/>
                <a:cs typeface="+mn-cs"/>
              </a:rPr>
              <a:t>. </a:t>
            </a:r>
          </a:p>
          <a:p>
            <a:pPr lvl="1"/>
            <a:endParaRPr lang="en-US" dirty="0">
              <a:solidFill>
                <a:schemeClr val="folHlink"/>
              </a:solidFill>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lstStyle/>
          <a:p>
            <a:r>
              <a:rPr lang="en-US" b="1" dirty="0">
                <a:solidFill>
                  <a:schemeClr val="folHlink"/>
                </a:solidFill>
                <a:latin typeface="+mn-lt"/>
                <a:ea typeface="+mn-ea"/>
                <a:cs typeface="+mn-cs"/>
              </a:rPr>
              <a:t>Context (Context) </a:t>
            </a:r>
          </a:p>
          <a:p>
            <a:pPr lvl="1"/>
            <a:r>
              <a:rPr lang="en-US" dirty="0">
                <a:solidFill>
                  <a:schemeClr val="folHlink"/>
                </a:solidFill>
                <a:latin typeface="+mn-lt"/>
                <a:ea typeface="+mn-ea"/>
                <a:cs typeface="+mn-cs"/>
              </a:rPr>
              <a:t>contains information that is global to the interpreter </a:t>
            </a:r>
          </a:p>
          <a:p>
            <a:r>
              <a:rPr lang="en-US" b="1" dirty="0">
                <a:solidFill>
                  <a:schemeClr val="folHlink"/>
                </a:solidFill>
                <a:latin typeface="+mn-lt"/>
                <a:ea typeface="+mn-ea"/>
                <a:cs typeface="+mn-cs"/>
              </a:rPr>
              <a:t>Client (</a:t>
            </a:r>
            <a:r>
              <a:rPr lang="en-US" b="1" dirty="0" err="1">
                <a:solidFill>
                  <a:schemeClr val="folHlink"/>
                </a:solidFill>
                <a:latin typeface="+mn-lt"/>
                <a:ea typeface="+mn-ea"/>
                <a:cs typeface="+mn-cs"/>
              </a:rPr>
              <a:t>InterpreterApp</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builds (or is given) an abstract syntax tree representing a particular sentence in the language that the grammar defines. The abstract syntax tree is assembled from instances of the </a:t>
            </a:r>
            <a:r>
              <a:rPr lang="en-US" dirty="0" err="1">
                <a:solidFill>
                  <a:schemeClr val="folHlink"/>
                </a:solidFill>
                <a:latin typeface="+mn-lt"/>
                <a:ea typeface="+mn-ea"/>
                <a:cs typeface="+mn-cs"/>
              </a:rPr>
              <a:t>NonterminalExpression</a:t>
            </a:r>
            <a:r>
              <a:rPr lang="en-US" dirty="0">
                <a:solidFill>
                  <a:schemeClr val="folHlink"/>
                </a:solidFill>
                <a:latin typeface="+mn-lt"/>
                <a:ea typeface="+mn-ea"/>
                <a:cs typeface="+mn-cs"/>
              </a:rPr>
              <a:t> and </a:t>
            </a:r>
            <a:r>
              <a:rPr lang="en-US" dirty="0" err="1">
                <a:solidFill>
                  <a:schemeClr val="folHlink"/>
                </a:solidFill>
                <a:latin typeface="+mn-lt"/>
                <a:ea typeface="+mn-ea"/>
                <a:cs typeface="+mn-cs"/>
              </a:rPr>
              <a:t>TerminalExpression</a:t>
            </a:r>
            <a:r>
              <a:rPr lang="en-US" dirty="0">
                <a:solidFill>
                  <a:schemeClr val="folHlink"/>
                </a:solidFill>
                <a:latin typeface="+mn-lt"/>
                <a:ea typeface="+mn-ea"/>
                <a:cs typeface="+mn-cs"/>
              </a:rPr>
              <a:t> classes </a:t>
            </a:r>
          </a:p>
          <a:p>
            <a:pPr lvl="1"/>
            <a:r>
              <a:rPr lang="en-US" dirty="0">
                <a:solidFill>
                  <a:schemeClr val="folHlink"/>
                </a:solidFill>
                <a:latin typeface="+mn-lt"/>
                <a:ea typeface="+mn-ea"/>
                <a:cs typeface="+mn-cs"/>
              </a:rPr>
              <a:t>invokes the Interpret operation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err="1">
                <a:solidFill>
                  <a:schemeClr val="folHlink"/>
                </a:solidFill>
                <a:latin typeface="+mj-lt"/>
                <a:ea typeface="+mj-ea"/>
                <a:cs typeface="+mj-cs"/>
              </a:rPr>
              <a:t>Iterator</a:t>
            </a:r>
            <a:r>
              <a:rPr lang="en-US" b="1" dirty="0">
                <a:solidFill>
                  <a:schemeClr val="folHlink"/>
                </a:solidFill>
                <a:latin typeface="+mj-lt"/>
                <a:ea typeface="+mj-ea"/>
                <a:cs typeface="+mj-cs"/>
              </a:rPr>
              <a:t>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solidFill>
                  <a:schemeClr val="folHlink"/>
                </a:solidFill>
                <a:latin typeface="+mn-lt"/>
                <a:ea typeface="+mn-ea"/>
                <a:cs typeface="+mn-cs"/>
              </a:rPr>
              <a:t>Provide a way to access the elements of an aggregate object sequentially without exposing its underlying representation..</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6386" name="Picture 2" descr="D:\Dump\DP_Good_dofactory\iterator.gif"/>
          <p:cNvPicPr>
            <a:picLocks noGrp="1" noChangeAspect="1" noChangeArrowheads="1"/>
          </p:cNvPicPr>
          <p:nvPr>
            <p:ph idx="1"/>
          </p:nvPr>
        </p:nvPicPr>
        <p:blipFill>
          <a:blip r:embed="rId2"/>
          <a:srcRect/>
          <a:stretch>
            <a:fillRect/>
          </a:stretch>
        </p:blipFill>
        <p:spPr bwMode="auto">
          <a:xfrm>
            <a:off x="1143000" y="1600200"/>
            <a:ext cx="5715000" cy="4245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Simple template of a pattern (2)</a:t>
            </a:r>
          </a:p>
        </p:txBody>
      </p:sp>
      <p:sp>
        <p:nvSpPr>
          <p:cNvPr id="121859" name="Rectangle 3"/>
          <p:cNvSpPr>
            <a:spLocks noGrp="1" noChangeArrowheads="1"/>
          </p:cNvSpPr>
          <p:nvPr>
            <p:ph type="body" idx="1"/>
          </p:nvPr>
        </p:nvSpPr>
        <p:spPr/>
        <p:txBody>
          <a:bodyPr/>
          <a:lstStyle/>
          <a:p>
            <a:r>
              <a:rPr lang="en-US" b="1" dirty="0"/>
              <a:t>Consequences:</a:t>
            </a:r>
            <a:r>
              <a:rPr lang="en-US" dirty="0"/>
              <a:t> </a:t>
            </a:r>
          </a:p>
          <a:p>
            <a:pPr lvl="1"/>
            <a:r>
              <a:rPr lang="en-US" dirty="0"/>
              <a:t>results of using the patterns notes  pros and cons</a:t>
            </a:r>
          </a:p>
          <a:p>
            <a:r>
              <a:rPr lang="en-US" b="1" dirty="0"/>
              <a:t>Sample Code:</a:t>
            </a:r>
          </a:p>
          <a:p>
            <a:r>
              <a:rPr lang="en-US" b="1" dirty="0"/>
              <a:t>Limitations:  </a:t>
            </a:r>
          </a:p>
          <a:p>
            <a:r>
              <a:rPr lang="en-US" b="1" dirty="0"/>
              <a:t>Related Patterns:</a:t>
            </a:r>
          </a:p>
          <a:p>
            <a:pPr lvl="1"/>
            <a:r>
              <a:rPr lang="en-US" dirty="0"/>
              <a:t>other related patterns which use this pattern</a:t>
            </a:r>
          </a:p>
          <a:p>
            <a:pPr>
              <a:buFont typeface="Wingdings" pitchFamily="2" charset="2"/>
              <a:buNone/>
            </a:pPr>
            <a:r>
              <a:rPr lang="en-US" dirty="0"/>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pPr>
              <a:spcAft>
                <a:spcPts val="300"/>
              </a:spcAft>
            </a:pPr>
            <a:r>
              <a:rPr lang="en-US" b="1" dirty="0" err="1">
                <a:solidFill>
                  <a:schemeClr val="folHlink"/>
                </a:solidFill>
                <a:latin typeface="+mn-lt"/>
                <a:ea typeface="+mn-ea"/>
                <a:cs typeface="+mn-cs"/>
              </a:rPr>
              <a:t>Iterator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AbstractIterator</a:t>
            </a:r>
            <a:r>
              <a:rPr lang="en-US" b="1" dirty="0">
                <a:solidFill>
                  <a:schemeClr val="folHlink"/>
                </a:solidFill>
                <a:latin typeface="+mn-lt"/>
                <a:ea typeface="+mn-ea"/>
                <a:cs typeface="+mn-cs"/>
              </a:rPr>
              <a:t>) </a:t>
            </a:r>
          </a:p>
          <a:p>
            <a:pPr lvl="1">
              <a:spcAft>
                <a:spcPts val="300"/>
              </a:spcAft>
            </a:pPr>
            <a:r>
              <a:rPr lang="en-US" dirty="0">
                <a:solidFill>
                  <a:schemeClr val="folHlink"/>
                </a:solidFill>
                <a:latin typeface="+mn-lt"/>
                <a:ea typeface="+mn-ea"/>
                <a:cs typeface="+mn-cs"/>
              </a:rPr>
              <a:t>defines an interface for accessing and traversing elements. </a:t>
            </a:r>
          </a:p>
          <a:p>
            <a:pPr>
              <a:spcAft>
                <a:spcPts val="300"/>
              </a:spcAft>
            </a:pPr>
            <a:r>
              <a:rPr lang="en-US" b="1" dirty="0" err="1">
                <a:solidFill>
                  <a:schemeClr val="folHlink"/>
                </a:solidFill>
                <a:latin typeface="+mn-lt"/>
                <a:ea typeface="+mn-ea"/>
                <a:cs typeface="+mn-cs"/>
              </a:rPr>
              <a:t>ConcreteIterator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Iterator</a:t>
            </a:r>
            <a:r>
              <a:rPr lang="en-US" b="1" dirty="0">
                <a:solidFill>
                  <a:schemeClr val="folHlink"/>
                </a:solidFill>
                <a:latin typeface="+mn-lt"/>
                <a:ea typeface="+mn-ea"/>
                <a:cs typeface="+mn-cs"/>
              </a:rPr>
              <a:t>) </a:t>
            </a:r>
          </a:p>
          <a:p>
            <a:pPr lvl="1">
              <a:spcAft>
                <a:spcPts val="300"/>
              </a:spcAft>
            </a:pPr>
            <a:r>
              <a:rPr lang="en-US" dirty="0">
                <a:solidFill>
                  <a:schemeClr val="folHlink"/>
                </a:solidFill>
                <a:latin typeface="+mn-lt"/>
                <a:ea typeface="+mn-ea"/>
                <a:cs typeface="+mn-cs"/>
              </a:rPr>
              <a:t>implements the </a:t>
            </a:r>
            <a:r>
              <a:rPr lang="en-US" dirty="0" err="1">
                <a:solidFill>
                  <a:schemeClr val="folHlink"/>
                </a:solidFill>
                <a:latin typeface="+mn-lt"/>
                <a:ea typeface="+mn-ea"/>
                <a:cs typeface="+mn-cs"/>
              </a:rPr>
              <a:t>Iterator</a:t>
            </a:r>
            <a:r>
              <a:rPr lang="en-US" dirty="0">
                <a:solidFill>
                  <a:schemeClr val="folHlink"/>
                </a:solidFill>
                <a:latin typeface="+mn-lt"/>
                <a:ea typeface="+mn-ea"/>
                <a:cs typeface="+mn-cs"/>
              </a:rPr>
              <a:t> interface. </a:t>
            </a:r>
          </a:p>
          <a:p>
            <a:pPr lvl="1">
              <a:spcAft>
                <a:spcPts val="300"/>
              </a:spcAft>
            </a:pPr>
            <a:r>
              <a:rPr lang="en-US" dirty="0">
                <a:solidFill>
                  <a:schemeClr val="folHlink"/>
                </a:solidFill>
                <a:latin typeface="+mn-lt"/>
                <a:ea typeface="+mn-ea"/>
                <a:cs typeface="+mn-cs"/>
              </a:rPr>
              <a:t>keeps track of the current position in the traversal of the aggregate. </a:t>
            </a:r>
          </a:p>
          <a:p>
            <a:pPr>
              <a:spcAft>
                <a:spcPts val="300"/>
              </a:spcAft>
            </a:pPr>
            <a:r>
              <a:rPr lang="en-US" b="1" dirty="0">
                <a:solidFill>
                  <a:schemeClr val="folHlink"/>
                </a:solidFill>
                <a:latin typeface="+mn-lt"/>
                <a:ea typeface="+mn-ea"/>
                <a:cs typeface="+mn-cs"/>
              </a:rPr>
              <a:t>Aggregate (</a:t>
            </a:r>
            <a:r>
              <a:rPr lang="en-US" b="1" dirty="0" err="1">
                <a:solidFill>
                  <a:schemeClr val="folHlink"/>
                </a:solidFill>
                <a:latin typeface="+mn-lt"/>
                <a:ea typeface="+mn-ea"/>
                <a:cs typeface="+mn-cs"/>
              </a:rPr>
              <a:t>AbstractCollection</a:t>
            </a:r>
            <a:r>
              <a:rPr lang="en-US" b="1" dirty="0">
                <a:solidFill>
                  <a:schemeClr val="folHlink"/>
                </a:solidFill>
                <a:latin typeface="+mn-lt"/>
                <a:ea typeface="+mn-ea"/>
                <a:cs typeface="+mn-cs"/>
              </a:rPr>
              <a:t>) </a:t>
            </a:r>
          </a:p>
          <a:p>
            <a:pPr lvl="1">
              <a:spcAft>
                <a:spcPts val="300"/>
              </a:spcAft>
            </a:pPr>
            <a:r>
              <a:rPr lang="en-US" dirty="0">
                <a:solidFill>
                  <a:schemeClr val="folHlink"/>
                </a:solidFill>
                <a:latin typeface="+mn-lt"/>
                <a:ea typeface="+mn-ea"/>
                <a:cs typeface="+mn-cs"/>
              </a:rPr>
              <a:t>defines an interface for creating an </a:t>
            </a:r>
            <a:r>
              <a:rPr lang="en-US" dirty="0" err="1">
                <a:solidFill>
                  <a:schemeClr val="folHlink"/>
                </a:solidFill>
                <a:latin typeface="+mn-lt"/>
                <a:ea typeface="+mn-ea"/>
                <a:cs typeface="+mn-cs"/>
              </a:rPr>
              <a:t>Iterator</a:t>
            </a:r>
            <a:r>
              <a:rPr lang="en-US" dirty="0">
                <a:solidFill>
                  <a:schemeClr val="folHlink"/>
                </a:solidFill>
                <a:latin typeface="+mn-lt"/>
                <a:ea typeface="+mn-ea"/>
                <a:cs typeface="+mn-cs"/>
              </a:rPr>
              <a:t> object </a:t>
            </a:r>
          </a:p>
          <a:p>
            <a:pPr>
              <a:spcAft>
                <a:spcPts val="300"/>
              </a:spcAft>
            </a:pPr>
            <a:r>
              <a:rPr lang="en-US" b="1" dirty="0" err="1">
                <a:solidFill>
                  <a:schemeClr val="folHlink"/>
                </a:solidFill>
                <a:latin typeface="+mn-lt"/>
                <a:ea typeface="+mn-ea"/>
                <a:cs typeface="+mn-cs"/>
              </a:rPr>
              <a:t>ConcreteAggregate</a:t>
            </a:r>
            <a:r>
              <a:rPr lang="en-US" b="1" dirty="0">
                <a:solidFill>
                  <a:schemeClr val="folHlink"/>
                </a:solidFill>
                <a:latin typeface="+mn-lt"/>
                <a:ea typeface="+mn-ea"/>
                <a:cs typeface="+mn-cs"/>
              </a:rPr>
              <a:t> (Collection) </a:t>
            </a:r>
          </a:p>
          <a:p>
            <a:pPr lvl="1">
              <a:spcAft>
                <a:spcPts val="300"/>
              </a:spcAft>
            </a:pPr>
            <a:r>
              <a:rPr lang="en-US" dirty="0">
                <a:solidFill>
                  <a:schemeClr val="folHlink"/>
                </a:solidFill>
                <a:latin typeface="+mn-lt"/>
                <a:ea typeface="+mn-ea"/>
                <a:cs typeface="+mn-cs"/>
              </a:rPr>
              <a:t>implements the </a:t>
            </a:r>
            <a:r>
              <a:rPr lang="en-US" dirty="0" err="1">
                <a:solidFill>
                  <a:schemeClr val="folHlink"/>
                </a:solidFill>
                <a:latin typeface="+mn-lt"/>
                <a:ea typeface="+mn-ea"/>
                <a:cs typeface="+mn-cs"/>
              </a:rPr>
              <a:t>Iterator</a:t>
            </a:r>
            <a:r>
              <a:rPr lang="en-US" dirty="0">
                <a:solidFill>
                  <a:schemeClr val="folHlink"/>
                </a:solidFill>
                <a:latin typeface="+mn-lt"/>
                <a:ea typeface="+mn-ea"/>
                <a:cs typeface="+mn-cs"/>
              </a:rPr>
              <a:t> creation interface to return an instance of the proper </a:t>
            </a:r>
            <a:r>
              <a:rPr lang="en-US" dirty="0" err="1">
                <a:solidFill>
                  <a:schemeClr val="folHlink"/>
                </a:solidFill>
                <a:latin typeface="+mn-lt"/>
                <a:ea typeface="+mn-ea"/>
                <a:cs typeface="+mn-cs"/>
              </a:rPr>
              <a:t>ConcreteIterator</a:t>
            </a:r>
            <a:r>
              <a:rPr lang="en-US" dirty="0">
                <a:solidFill>
                  <a:schemeClr val="folHlink"/>
                </a:solidFill>
                <a:latin typeface="+mn-lt"/>
                <a:ea typeface="+mn-ea"/>
                <a:cs typeface="+mn-cs"/>
              </a:rPr>
              <a:t>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Mediator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lnSpcReduction="10000"/>
          </a:bodyPr>
          <a:lstStyle/>
          <a:p>
            <a:r>
              <a:rPr lang="en-US" dirty="0">
                <a:solidFill>
                  <a:schemeClr val="folHlink"/>
                </a:solidFill>
                <a:latin typeface="+mn-lt"/>
                <a:ea typeface="+mn-ea"/>
                <a:cs typeface="+mn-cs"/>
              </a:rPr>
              <a:t>Define an object that encapsulates how a set of objects interact. </a:t>
            </a:r>
          </a:p>
          <a:p>
            <a:r>
              <a:rPr lang="en-US" dirty="0">
                <a:solidFill>
                  <a:schemeClr val="folHlink"/>
                </a:solidFill>
                <a:latin typeface="+mn-lt"/>
                <a:ea typeface="+mn-ea"/>
                <a:cs typeface="+mn-cs"/>
              </a:rPr>
              <a:t>Mediator promotes loose coupling by keeping objects from referring to each other explicitly, and it lets you vary their interaction independently.</a:t>
            </a:r>
          </a:p>
          <a:p>
            <a:pPr algn="l"/>
            <a:r>
              <a:rPr lang="en-US" b="1" dirty="0"/>
              <a:t>Mediator pattern </a:t>
            </a:r>
            <a:r>
              <a:rPr lang="en-US" dirty="0"/>
              <a:t>is used to reduce communication complexity between multiple objects or classes.</a:t>
            </a:r>
          </a:p>
          <a:p>
            <a:pPr algn="l"/>
            <a:r>
              <a:rPr lang="en-US" dirty="0"/>
              <a:t>This pattern provides a mediator class which normally handles all the communications between different classes and supports easy maintenance of the code by loose coupling</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7410" name="Picture 2" descr="D:\Dump\DP_Good_dofactory\mediator.gif"/>
          <p:cNvPicPr>
            <a:picLocks noGrp="1" noChangeAspect="1" noChangeArrowheads="1"/>
          </p:cNvPicPr>
          <p:nvPr>
            <p:ph idx="1"/>
          </p:nvPr>
        </p:nvPicPr>
        <p:blipFill>
          <a:blip r:embed="rId2"/>
          <a:srcRect/>
          <a:stretch>
            <a:fillRect/>
          </a:stretch>
        </p:blipFill>
        <p:spPr bwMode="auto">
          <a:xfrm>
            <a:off x="838200" y="1600200"/>
            <a:ext cx="7056408" cy="3657600"/>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fontScale="92500" lnSpcReduction="10000"/>
          </a:bodyPr>
          <a:lstStyle/>
          <a:p>
            <a:r>
              <a:rPr lang="en-US" b="1" dirty="0">
                <a:solidFill>
                  <a:schemeClr val="folHlink"/>
                </a:solidFill>
                <a:latin typeface="+mn-lt"/>
                <a:ea typeface="+mn-ea"/>
                <a:cs typeface="+mn-cs"/>
              </a:rPr>
              <a:t>Mediator (</a:t>
            </a:r>
            <a:r>
              <a:rPr lang="en-US" b="1" dirty="0" err="1">
                <a:solidFill>
                  <a:schemeClr val="folHlink"/>
                </a:solidFill>
                <a:latin typeface="+mn-lt"/>
                <a:ea typeface="+mn-ea"/>
                <a:cs typeface="+mn-cs"/>
              </a:rPr>
              <a:t>IChatroom</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defines an interface for communicating with Colleague objects </a:t>
            </a:r>
          </a:p>
          <a:p>
            <a:r>
              <a:rPr lang="en-US" b="1" dirty="0" err="1">
                <a:solidFill>
                  <a:schemeClr val="folHlink"/>
                </a:solidFill>
                <a:latin typeface="+mn-lt"/>
                <a:ea typeface="+mn-ea"/>
                <a:cs typeface="+mn-cs"/>
              </a:rPr>
              <a:t>ConcreteMediator</a:t>
            </a:r>
            <a:r>
              <a:rPr lang="en-US" b="1" dirty="0">
                <a:solidFill>
                  <a:schemeClr val="folHlink"/>
                </a:solidFill>
                <a:latin typeface="+mn-lt"/>
                <a:ea typeface="+mn-ea"/>
                <a:cs typeface="+mn-cs"/>
              </a:rPr>
              <a:t> (</a:t>
            </a:r>
            <a:r>
              <a:rPr lang="en-US" b="1" dirty="0" err="1">
                <a:solidFill>
                  <a:schemeClr val="folHlink"/>
                </a:solidFill>
                <a:latin typeface="+mn-lt"/>
                <a:ea typeface="+mn-ea"/>
                <a:cs typeface="+mn-cs"/>
              </a:rPr>
              <a:t>Chatroom</a:t>
            </a:r>
            <a:r>
              <a:rPr lang="en-US" b="1" dirty="0">
                <a:solidFill>
                  <a:schemeClr val="folHlink"/>
                </a:solidFill>
                <a:latin typeface="+mn-lt"/>
                <a:ea typeface="+mn-ea"/>
                <a:cs typeface="+mn-cs"/>
              </a:rPr>
              <a:t>) </a:t>
            </a:r>
          </a:p>
          <a:p>
            <a:pPr lvl="1"/>
            <a:r>
              <a:rPr lang="en-US" dirty="0">
                <a:solidFill>
                  <a:schemeClr val="folHlink"/>
                </a:solidFill>
                <a:latin typeface="+mn-lt"/>
                <a:ea typeface="+mn-ea"/>
                <a:cs typeface="+mn-cs"/>
              </a:rPr>
              <a:t>implements cooperative behavior by coordinating Colleague objects </a:t>
            </a:r>
          </a:p>
          <a:p>
            <a:pPr lvl="1"/>
            <a:r>
              <a:rPr lang="en-US" dirty="0">
                <a:solidFill>
                  <a:schemeClr val="folHlink"/>
                </a:solidFill>
                <a:latin typeface="+mn-lt"/>
                <a:ea typeface="+mn-ea"/>
                <a:cs typeface="+mn-cs"/>
              </a:rPr>
              <a:t>knows and maintains its colleagues </a:t>
            </a:r>
          </a:p>
          <a:p>
            <a:r>
              <a:rPr lang="en-US" b="1" dirty="0">
                <a:solidFill>
                  <a:schemeClr val="folHlink"/>
                </a:solidFill>
                <a:latin typeface="+mn-lt"/>
                <a:ea typeface="+mn-ea"/>
                <a:cs typeface="+mn-cs"/>
              </a:rPr>
              <a:t>Colleague classes (Participant) </a:t>
            </a:r>
          </a:p>
          <a:p>
            <a:pPr lvl="1"/>
            <a:r>
              <a:rPr lang="en-US" dirty="0">
                <a:solidFill>
                  <a:schemeClr val="folHlink"/>
                </a:solidFill>
                <a:latin typeface="+mn-lt"/>
                <a:ea typeface="+mn-ea"/>
                <a:cs typeface="+mn-cs"/>
              </a:rPr>
              <a:t>each Colleague class knows its Mediator object </a:t>
            </a:r>
          </a:p>
          <a:p>
            <a:pPr lvl="1"/>
            <a:r>
              <a:rPr lang="en-US" dirty="0">
                <a:solidFill>
                  <a:schemeClr val="folHlink"/>
                </a:solidFill>
                <a:latin typeface="+mn-lt"/>
                <a:ea typeface="+mn-ea"/>
                <a:cs typeface="+mn-cs"/>
              </a:rPr>
              <a:t>each colleague communicates with its mediator whenever it would have otherwise communicated with another colleague </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Memento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Memento pattern is a behavioral design pattern.</a:t>
            </a:r>
            <a:endParaRPr lang="en-US" dirty="0">
              <a:solidFill>
                <a:schemeClr val="folHlink"/>
              </a:solidFill>
              <a:latin typeface="+mn-lt"/>
              <a:ea typeface="+mn-ea"/>
              <a:cs typeface="+mn-cs"/>
            </a:endParaRPr>
          </a:p>
          <a:p>
            <a:r>
              <a:rPr lang="en-US" dirty="0">
                <a:solidFill>
                  <a:schemeClr val="folHlink"/>
                </a:solidFill>
                <a:latin typeface="+mn-lt"/>
                <a:ea typeface="+mn-ea"/>
                <a:cs typeface="+mn-cs"/>
              </a:rPr>
              <a:t>Without violating encapsulation, capture and externalize an object's internal state so that the object can be restored to this state later.</a:t>
            </a:r>
          </a:p>
          <a:p>
            <a:r>
              <a:rPr lang="en-US" b="1" dirty="0"/>
              <a:t>Memento pattern is used to restore state of an object to a previous state</a:t>
            </a:r>
            <a:r>
              <a:rPr lang="en-US" dirty="0"/>
              <a:t>. </a:t>
            </a:r>
          </a:p>
          <a:p>
            <a:r>
              <a:rPr lang="en-US" dirty="0"/>
              <a:t>As your application is progressing, you may want to save checkpoints in your application and restore back to those checkpoints later.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pic>
        <p:nvPicPr>
          <p:cNvPr id="18434" name="Picture 2" descr="D:\Dump\DP_Good_dofactory\memento.gif"/>
          <p:cNvPicPr>
            <a:picLocks noGrp="1" noChangeAspect="1" noChangeArrowheads="1"/>
          </p:cNvPicPr>
          <p:nvPr>
            <p:ph idx="1"/>
          </p:nvPr>
        </p:nvPicPr>
        <p:blipFill>
          <a:blip r:embed="rId2"/>
          <a:srcRect/>
          <a:stretch>
            <a:fillRect/>
          </a:stretch>
        </p:blipFill>
        <p:spPr bwMode="auto">
          <a:xfrm>
            <a:off x="914399" y="1752600"/>
            <a:ext cx="7293845" cy="259080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a:xfrm>
            <a:off x="566738" y="1295400"/>
            <a:ext cx="8001000" cy="5029200"/>
          </a:xfrm>
        </p:spPr>
        <p:txBody>
          <a:bodyPr>
            <a:normAutofit fontScale="85000" lnSpcReduction="20000"/>
          </a:bodyPr>
          <a:lstStyle/>
          <a:p>
            <a:pPr>
              <a:spcBef>
                <a:spcPts val="300"/>
              </a:spcBef>
              <a:spcAft>
                <a:spcPts val="500"/>
              </a:spcAft>
            </a:pPr>
            <a:r>
              <a:rPr lang="en-US" b="1" dirty="0">
                <a:solidFill>
                  <a:schemeClr val="folHlink"/>
                </a:solidFill>
                <a:latin typeface="+mn-lt"/>
                <a:ea typeface="+mn-ea"/>
                <a:cs typeface="+mn-cs"/>
              </a:rPr>
              <a:t>Memento (Memento) </a:t>
            </a:r>
          </a:p>
          <a:p>
            <a:pPr lvl="1">
              <a:spcBef>
                <a:spcPts val="300"/>
              </a:spcBef>
              <a:spcAft>
                <a:spcPts val="500"/>
              </a:spcAft>
            </a:pPr>
            <a:r>
              <a:rPr lang="en-US" dirty="0">
                <a:solidFill>
                  <a:schemeClr val="folHlink"/>
                </a:solidFill>
                <a:latin typeface="+mn-lt"/>
                <a:ea typeface="+mn-ea"/>
                <a:cs typeface="+mn-cs"/>
              </a:rPr>
              <a:t>stores internal state of the Originator object. The memento may store as much or as little of the originator's internal state as necessary at its originator's discretion. </a:t>
            </a:r>
          </a:p>
          <a:p>
            <a:pPr lvl="1">
              <a:spcBef>
                <a:spcPts val="300"/>
              </a:spcBef>
              <a:spcAft>
                <a:spcPts val="500"/>
              </a:spcAft>
            </a:pPr>
            <a:r>
              <a:rPr lang="en-US" dirty="0">
                <a:solidFill>
                  <a:schemeClr val="folHlink"/>
                </a:solidFill>
                <a:latin typeface="+mn-lt"/>
                <a:ea typeface="+mn-ea"/>
                <a:cs typeface="+mn-cs"/>
              </a:rPr>
              <a:t>protect against access by objects of other than the originator. Mementos have effectively two interfaces. Caretaker sees a narrow interface to the Memento -- it can only pass the memento to the other objects. Originator, in contrast, sees a wide interface, one that lets it access all the data necessary to restore itself to its previous state. Ideally, only the originator that produces the memento would be permitted to access the memento's internal state. </a:t>
            </a:r>
          </a:p>
          <a:p>
            <a:pPr>
              <a:spcBef>
                <a:spcPts val="300"/>
              </a:spcBef>
              <a:spcAft>
                <a:spcPts val="500"/>
              </a:spcAft>
            </a:pPr>
            <a:r>
              <a:rPr lang="en-US" b="1" dirty="0">
                <a:solidFill>
                  <a:schemeClr val="folHlink"/>
                </a:solidFill>
                <a:latin typeface="+mn-lt"/>
                <a:ea typeface="+mn-ea"/>
                <a:cs typeface="+mn-cs"/>
              </a:rPr>
              <a:t>Originator (</a:t>
            </a:r>
            <a:r>
              <a:rPr lang="en-US" b="1" dirty="0" err="1">
                <a:solidFill>
                  <a:schemeClr val="folHlink"/>
                </a:solidFill>
                <a:latin typeface="+mn-lt"/>
                <a:ea typeface="+mn-ea"/>
                <a:cs typeface="+mn-cs"/>
              </a:rPr>
              <a:t>SalesProspect</a:t>
            </a:r>
            <a:r>
              <a:rPr lang="en-US" b="1" dirty="0">
                <a:solidFill>
                  <a:schemeClr val="folHlink"/>
                </a:solidFill>
                <a:latin typeface="+mn-lt"/>
                <a:ea typeface="+mn-ea"/>
                <a:cs typeface="+mn-cs"/>
              </a:rPr>
              <a:t>) </a:t>
            </a:r>
          </a:p>
          <a:p>
            <a:pPr lvl="1">
              <a:spcBef>
                <a:spcPts val="300"/>
              </a:spcBef>
              <a:spcAft>
                <a:spcPts val="500"/>
              </a:spcAft>
            </a:pPr>
            <a:r>
              <a:rPr lang="en-US" dirty="0">
                <a:solidFill>
                  <a:schemeClr val="folHlink"/>
                </a:solidFill>
                <a:latin typeface="+mn-lt"/>
                <a:ea typeface="+mn-ea"/>
                <a:cs typeface="+mn-cs"/>
              </a:rPr>
              <a:t>creates a memento containing a snapshot of its current internal state. </a:t>
            </a:r>
          </a:p>
          <a:p>
            <a:pPr lvl="1">
              <a:spcBef>
                <a:spcPts val="300"/>
              </a:spcBef>
              <a:spcAft>
                <a:spcPts val="500"/>
              </a:spcAft>
            </a:pPr>
            <a:r>
              <a:rPr lang="en-US" dirty="0">
                <a:solidFill>
                  <a:schemeClr val="folHlink"/>
                </a:solidFill>
                <a:latin typeface="+mn-lt"/>
                <a:ea typeface="+mn-ea"/>
                <a:cs typeface="+mn-cs"/>
              </a:rPr>
              <a:t>uses the memento to restore its internal state </a:t>
            </a:r>
          </a:p>
          <a:p>
            <a:pPr>
              <a:spcBef>
                <a:spcPts val="300"/>
              </a:spcBef>
              <a:spcAft>
                <a:spcPts val="500"/>
              </a:spcAft>
            </a:pPr>
            <a:r>
              <a:rPr lang="en-US" b="1" dirty="0">
                <a:solidFill>
                  <a:schemeClr val="folHlink"/>
                </a:solidFill>
                <a:latin typeface="+mn-lt"/>
                <a:ea typeface="+mn-ea"/>
                <a:cs typeface="+mn-cs"/>
              </a:rPr>
              <a:t>Caretaker (Caretaker) </a:t>
            </a:r>
          </a:p>
          <a:p>
            <a:pPr lvl="1">
              <a:spcBef>
                <a:spcPts val="300"/>
              </a:spcBef>
              <a:spcAft>
                <a:spcPts val="500"/>
              </a:spcAft>
            </a:pPr>
            <a:r>
              <a:rPr lang="en-US" dirty="0">
                <a:solidFill>
                  <a:schemeClr val="folHlink"/>
                </a:solidFill>
                <a:latin typeface="+mn-lt"/>
                <a:ea typeface="+mn-ea"/>
                <a:cs typeface="+mn-cs"/>
              </a:rPr>
              <a:t>is responsible for the memento's safekeeping </a:t>
            </a:r>
          </a:p>
          <a:p>
            <a:pPr lvl="1">
              <a:spcBef>
                <a:spcPts val="300"/>
              </a:spcBef>
              <a:spcAft>
                <a:spcPts val="500"/>
              </a:spcAft>
            </a:pPr>
            <a:r>
              <a:rPr lang="en-US" dirty="0">
                <a:solidFill>
                  <a:schemeClr val="folHlink"/>
                </a:solidFill>
                <a:latin typeface="+mn-lt"/>
                <a:ea typeface="+mn-ea"/>
                <a:cs typeface="+mn-cs"/>
              </a:rPr>
              <a:t>never operates on or examines the contents of a memento.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solidFill>
                  <a:schemeClr val="folHlink"/>
                </a:solidFill>
                <a:latin typeface="+mj-lt"/>
                <a:ea typeface="+mj-ea"/>
                <a:cs typeface="+mj-cs"/>
              </a:rPr>
            </a:br>
            <a:r>
              <a:rPr lang="en-US" b="1" dirty="0">
                <a:solidFill>
                  <a:schemeClr val="folHlink"/>
                </a:solidFill>
                <a:latin typeface="+mj-lt"/>
                <a:ea typeface="+mj-ea"/>
                <a:cs typeface="+mj-cs"/>
              </a:rPr>
              <a:t>Observer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good1</Template>
  <TotalTime>2975</TotalTime>
  <Words>4696</Words>
  <Application>Microsoft Office PowerPoint</Application>
  <PresentationFormat>On-screen Show (4:3)</PresentationFormat>
  <Paragraphs>521</Paragraphs>
  <Slides>119</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Calibri</vt:lpstr>
      <vt:lpstr>Times New Roman</vt:lpstr>
      <vt:lpstr>TimesNewRoman,Bold</vt:lpstr>
      <vt:lpstr>Verdana</vt:lpstr>
      <vt:lpstr>Wingdings</vt:lpstr>
      <vt:lpstr>Profile</vt:lpstr>
      <vt:lpstr>Core Design Patterns</vt:lpstr>
      <vt:lpstr>Outline</vt:lpstr>
      <vt:lpstr>Design Pattern</vt:lpstr>
      <vt:lpstr>Some Useful Definitions</vt:lpstr>
      <vt:lpstr>Pattern</vt:lpstr>
      <vt:lpstr>Identify the problem</vt:lpstr>
      <vt:lpstr>Patterns Vs Strategies</vt:lpstr>
      <vt:lpstr>Simple template of a pattern</vt:lpstr>
      <vt:lpstr>Simple template of a pattern (2)</vt:lpstr>
      <vt:lpstr>When (not) to use design patterns</vt:lpstr>
      <vt:lpstr>How many design patterns?</vt:lpstr>
      <vt:lpstr>What is the relationship among these patterns?</vt:lpstr>
      <vt:lpstr>Types of Patterns</vt:lpstr>
      <vt:lpstr>Creational Patterns</vt:lpstr>
      <vt:lpstr>Structural Patterns</vt:lpstr>
      <vt:lpstr>Structural Patterns</vt:lpstr>
      <vt:lpstr>Structural Patterns</vt:lpstr>
      <vt:lpstr>Behavioral Patterns</vt:lpstr>
      <vt:lpstr>Behavioral Patterns</vt:lpstr>
      <vt:lpstr>Behavioral Patterns</vt:lpstr>
      <vt:lpstr>Patterns In Detail</vt:lpstr>
      <vt:lpstr>Factory Method</vt:lpstr>
      <vt:lpstr>Factory Method</vt:lpstr>
      <vt:lpstr>Definition</vt:lpstr>
      <vt:lpstr>UML Class Diagram</vt:lpstr>
      <vt:lpstr>Participants</vt:lpstr>
      <vt:lpstr>Motivation</vt:lpstr>
      <vt:lpstr>Applicability</vt:lpstr>
      <vt:lpstr> Abstract Factory </vt:lpstr>
      <vt:lpstr>Definition</vt:lpstr>
      <vt:lpstr>UML Class Diagram </vt:lpstr>
      <vt:lpstr>Participants</vt:lpstr>
      <vt:lpstr> Builder </vt:lpstr>
      <vt:lpstr>Definition</vt:lpstr>
      <vt:lpstr>UML Class Diagram</vt:lpstr>
      <vt:lpstr>Participants</vt:lpstr>
      <vt:lpstr> Prototype </vt:lpstr>
      <vt:lpstr>Definition</vt:lpstr>
      <vt:lpstr>Applicability</vt:lpstr>
      <vt:lpstr>UML Class Diagram</vt:lpstr>
      <vt:lpstr>Participants</vt:lpstr>
      <vt:lpstr>Singleton</vt:lpstr>
      <vt:lpstr> Adapter </vt:lpstr>
      <vt:lpstr>Definition</vt:lpstr>
      <vt:lpstr>UML Class Diagram</vt:lpstr>
      <vt:lpstr>Participants</vt:lpstr>
      <vt:lpstr> Bridge </vt:lpstr>
      <vt:lpstr>Definition</vt:lpstr>
      <vt:lpstr>UML Class Diagram</vt:lpstr>
      <vt:lpstr>Participants</vt:lpstr>
      <vt:lpstr> Composite </vt:lpstr>
      <vt:lpstr>Composite</vt:lpstr>
      <vt:lpstr>UML Class Diagram</vt:lpstr>
      <vt:lpstr>Participants (slide1)</vt:lpstr>
      <vt:lpstr>Participants (slide 2)</vt:lpstr>
      <vt:lpstr>Decorator</vt:lpstr>
      <vt:lpstr>Definition</vt:lpstr>
      <vt:lpstr>UML Class Diagram</vt:lpstr>
      <vt:lpstr>Participants</vt:lpstr>
      <vt:lpstr> Facade </vt:lpstr>
      <vt:lpstr>Definition</vt:lpstr>
      <vt:lpstr>UML Class Diagram</vt:lpstr>
      <vt:lpstr>Participants</vt:lpstr>
      <vt:lpstr> Flyweigt </vt:lpstr>
      <vt:lpstr>Definition</vt:lpstr>
      <vt:lpstr>UML Class Diagram</vt:lpstr>
      <vt:lpstr>Participants (slide1)</vt:lpstr>
      <vt:lpstr>Participants (slide2)</vt:lpstr>
      <vt:lpstr>Proxy</vt:lpstr>
      <vt:lpstr>Definition</vt:lpstr>
      <vt:lpstr>UML Class Diagram</vt:lpstr>
      <vt:lpstr>Participants</vt:lpstr>
      <vt:lpstr>PowerPoint Presentation</vt:lpstr>
      <vt:lpstr> Chain of Responsibility </vt:lpstr>
      <vt:lpstr>Definition</vt:lpstr>
      <vt:lpstr>UML Class Diagaram</vt:lpstr>
      <vt:lpstr>Participants</vt:lpstr>
      <vt:lpstr>Command</vt:lpstr>
      <vt:lpstr>Definition</vt:lpstr>
      <vt:lpstr>UML Class Diagram</vt:lpstr>
      <vt:lpstr>Participants</vt:lpstr>
      <vt:lpstr> Interpreter </vt:lpstr>
      <vt:lpstr>Definition</vt:lpstr>
      <vt:lpstr>UML Class Diagram</vt:lpstr>
      <vt:lpstr>Participants</vt:lpstr>
      <vt:lpstr>Participants</vt:lpstr>
      <vt:lpstr> Iterator </vt:lpstr>
      <vt:lpstr>Definition</vt:lpstr>
      <vt:lpstr>UML Class Diagram</vt:lpstr>
      <vt:lpstr>Participants</vt:lpstr>
      <vt:lpstr> Mediator </vt:lpstr>
      <vt:lpstr>Definition</vt:lpstr>
      <vt:lpstr>UML Class diagram</vt:lpstr>
      <vt:lpstr>Participants</vt:lpstr>
      <vt:lpstr> Memento </vt:lpstr>
      <vt:lpstr>Definition</vt:lpstr>
      <vt:lpstr>UML Class Diagram</vt:lpstr>
      <vt:lpstr>Participants</vt:lpstr>
      <vt:lpstr> Observer </vt:lpstr>
      <vt:lpstr>Definition</vt:lpstr>
      <vt:lpstr>UML Class Diagram</vt:lpstr>
      <vt:lpstr>Participants</vt:lpstr>
      <vt:lpstr> State </vt:lpstr>
      <vt:lpstr>Definition</vt:lpstr>
      <vt:lpstr>PowerPoint Presentation</vt:lpstr>
      <vt:lpstr>Participants</vt:lpstr>
      <vt:lpstr> Strategy </vt:lpstr>
      <vt:lpstr>Definition</vt:lpstr>
      <vt:lpstr>UML Class Diagram</vt:lpstr>
      <vt:lpstr>Participants</vt:lpstr>
      <vt:lpstr> Template Method </vt:lpstr>
      <vt:lpstr>Definition</vt:lpstr>
      <vt:lpstr>Template Method</vt:lpstr>
      <vt:lpstr>Participants</vt:lpstr>
      <vt:lpstr> Visitor </vt:lpstr>
      <vt:lpstr>Definition</vt:lpstr>
      <vt:lpstr>UML Class Diagram</vt:lpstr>
      <vt:lpstr>Participants</vt:lpstr>
      <vt:lpstr>Gang Of Four- The GOF</vt:lpstr>
    </vt:vector>
  </TitlesOfParts>
  <Company>JavaPoint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Shantanu Banerjee</dc:creator>
  <cp:lastModifiedBy>Shantanu Banerjee</cp:lastModifiedBy>
  <cp:revision>169</cp:revision>
  <dcterms:created xsi:type="dcterms:W3CDTF">2011-01-26T02:26:58Z</dcterms:created>
  <dcterms:modified xsi:type="dcterms:W3CDTF">2021-08-27T12:36:32Z</dcterms:modified>
</cp:coreProperties>
</file>