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3"/>
  </p:notesMasterIdLst>
  <p:sldIdLst>
    <p:sldId id="480" r:id="rId2"/>
    <p:sldId id="481" r:id="rId3"/>
    <p:sldId id="482" r:id="rId4"/>
    <p:sldId id="483" r:id="rId5"/>
    <p:sldId id="484" r:id="rId6"/>
    <p:sldId id="485" r:id="rId7"/>
    <p:sldId id="486" r:id="rId8"/>
    <p:sldId id="487" r:id="rId9"/>
    <p:sldId id="488" r:id="rId10"/>
    <p:sldId id="489" r:id="rId11"/>
    <p:sldId id="490" r:id="rId12"/>
    <p:sldId id="491" r:id="rId13"/>
    <p:sldId id="492" r:id="rId14"/>
    <p:sldId id="493" r:id="rId15"/>
    <p:sldId id="494" r:id="rId16"/>
    <p:sldId id="495" r:id="rId17"/>
    <p:sldId id="496" r:id="rId18"/>
    <p:sldId id="497" r:id="rId19"/>
    <p:sldId id="498" r:id="rId20"/>
    <p:sldId id="499" r:id="rId21"/>
    <p:sldId id="500" r:id="rId22"/>
    <p:sldId id="501" r:id="rId23"/>
    <p:sldId id="502" r:id="rId24"/>
    <p:sldId id="634" r:id="rId25"/>
    <p:sldId id="633" r:id="rId26"/>
    <p:sldId id="635" r:id="rId27"/>
    <p:sldId id="632" r:id="rId28"/>
    <p:sldId id="256" r:id="rId29"/>
    <p:sldId id="257" r:id="rId30"/>
    <p:sldId id="265" r:id="rId31"/>
    <p:sldId id="258" r:id="rId32"/>
    <p:sldId id="288" r:id="rId33"/>
    <p:sldId id="289" r:id="rId34"/>
    <p:sldId id="290" r:id="rId35"/>
    <p:sldId id="291" r:id="rId36"/>
    <p:sldId id="259" r:id="rId37"/>
    <p:sldId id="260" r:id="rId38"/>
    <p:sldId id="261" r:id="rId39"/>
    <p:sldId id="262" r:id="rId40"/>
    <p:sldId id="292" r:id="rId41"/>
    <p:sldId id="263" r:id="rId42"/>
    <p:sldId id="264" r:id="rId43"/>
    <p:sldId id="266" r:id="rId44"/>
    <p:sldId id="267" r:id="rId45"/>
    <p:sldId id="268" r:id="rId46"/>
    <p:sldId id="269" r:id="rId47"/>
    <p:sldId id="270" r:id="rId48"/>
    <p:sldId id="271" r:id="rId49"/>
    <p:sldId id="272" r:id="rId50"/>
    <p:sldId id="273" r:id="rId51"/>
    <p:sldId id="274" r:id="rId52"/>
    <p:sldId id="275" r:id="rId53"/>
    <p:sldId id="286" r:id="rId54"/>
    <p:sldId id="276" r:id="rId55"/>
    <p:sldId id="277" r:id="rId56"/>
    <p:sldId id="278" r:id="rId57"/>
    <p:sldId id="279" r:id="rId58"/>
    <p:sldId id="280" r:id="rId59"/>
    <p:sldId id="281" r:id="rId60"/>
    <p:sldId id="282" r:id="rId61"/>
    <p:sldId id="335" r:id="rId62"/>
    <p:sldId id="343" r:id="rId63"/>
    <p:sldId id="334" r:id="rId64"/>
    <p:sldId id="336" r:id="rId65"/>
    <p:sldId id="337" r:id="rId66"/>
    <p:sldId id="338" r:id="rId67"/>
    <p:sldId id="339" r:id="rId68"/>
    <p:sldId id="340" r:id="rId69"/>
    <p:sldId id="341" r:id="rId70"/>
    <p:sldId id="342" r:id="rId71"/>
    <p:sldId id="344" r:id="rId72"/>
    <p:sldId id="345" r:id="rId73"/>
    <p:sldId id="346" r:id="rId74"/>
    <p:sldId id="347" r:id="rId75"/>
    <p:sldId id="348" r:id="rId76"/>
    <p:sldId id="349" r:id="rId77"/>
    <p:sldId id="283" r:id="rId78"/>
    <p:sldId id="284" r:id="rId79"/>
    <p:sldId id="285" r:id="rId80"/>
    <p:sldId id="294" r:id="rId81"/>
    <p:sldId id="295" r:id="rId82"/>
    <p:sldId id="296" r:id="rId83"/>
    <p:sldId id="297" r:id="rId84"/>
    <p:sldId id="298" r:id="rId85"/>
    <p:sldId id="303" r:id="rId86"/>
    <p:sldId id="299" r:id="rId87"/>
    <p:sldId id="304" r:id="rId88"/>
    <p:sldId id="300" r:id="rId89"/>
    <p:sldId id="301" r:id="rId90"/>
    <p:sldId id="302" r:id="rId91"/>
    <p:sldId id="305" r:id="rId92"/>
    <p:sldId id="309" r:id="rId93"/>
    <p:sldId id="310" r:id="rId94"/>
    <p:sldId id="306" r:id="rId95"/>
    <p:sldId id="307" r:id="rId96"/>
    <p:sldId id="311" r:id="rId97"/>
    <p:sldId id="312" r:id="rId98"/>
    <p:sldId id="308" r:id="rId99"/>
    <p:sldId id="313" r:id="rId100"/>
    <p:sldId id="314" r:id="rId101"/>
    <p:sldId id="315" r:id="rId102"/>
    <p:sldId id="362" r:id="rId103"/>
    <p:sldId id="364" r:id="rId104"/>
    <p:sldId id="365" r:id="rId105"/>
    <p:sldId id="366" r:id="rId106"/>
    <p:sldId id="367" r:id="rId107"/>
    <p:sldId id="368" r:id="rId108"/>
    <p:sldId id="369" r:id="rId109"/>
    <p:sldId id="373" r:id="rId110"/>
    <p:sldId id="363" r:id="rId111"/>
    <p:sldId id="370" r:id="rId112"/>
    <p:sldId id="371" r:id="rId113"/>
    <p:sldId id="374" r:id="rId114"/>
    <p:sldId id="372" r:id="rId115"/>
    <p:sldId id="316" r:id="rId116"/>
    <p:sldId id="357" r:id="rId117"/>
    <p:sldId id="358" r:id="rId118"/>
    <p:sldId id="359" r:id="rId119"/>
    <p:sldId id="360" r:id="rId120"/>
    <p:sldId id="361" r:id="rId121"/>
    <p:sldId id="317" r:id="rId122"/>
    <p:sldId id="350" r:id="rId123"/>
    <p:sldId id="351" r:id="rId124"/>
    <p:sldId id="352" r:id="rId125"/>
    <p:sldId id="353" r:id="rId126"/>
    <p:sldId id="354" r:id="rId127"/>
    <p:sldId id="355" r:id="rId128"/>
    <p:sldId id="356" r:id="rId129"/>
    <p:sldId id="321" r:id="rId130"/>
    <p:sldId id="322" r:id="rId131"/>
    <p:sldId id="323" r:id="rId1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F9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13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EB37B1-5CE2-4E26-9228-2DAADF52C3D6}" type="datetimeFigureOut">
              <a:rPr lang="en-IN" smtClean="0"/>
              <a:t>06-07-2022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E8212E-6547-4708-9073-4DEED85C47CF}" type="slidenum">
              <a:rPr lang="en-IN" smtClean="0"/>
              <a:t>‹#›</a:t>
            </a:fld>
            <a:endParaRPr lang="en-IN"/>
          </a:p>
        </p:txBody>
      </p:sp>
    </p:spTree>
    <p:extLst>
      <p:ext uri="{BB962C8B-B14F-4D97-AF65-F5344CB8AC3E}">
        <p14:creationId xmlns:p14="http://schemas.microsoft.com/office/powerpoint/2010/main" val="2680265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BAAAE4-A06C-477A-9374-6BEBB434C99A}" type="slidenum">
              <a:rPr lang="en-GB" smtClean="0"/>
              <a:t>6</a:t>
            </a:fld>
            <a:endParaRPr lang="en-GB"/>
          </a:p>
        </p:txBody>
      </p:sp>
    </p:spTree>
    <p:extLst>
      <p:ext uri="{BB962C8B-B14F-4D97-AF65-F5344CB8AC3E}">
        <p14:creationId xmlns:p14="http://schemas.microsoft.com/office/powerpoint/2010/main" val="254810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990600"/>
            <a:ext cx="7772400" cy="1371600"/>
          </a:xfrm>
        </p:spPr>
        <p:txBody>
          <a:bodyPr/>
          <a:lstStyle>
            <a:lvl1pPr>
              <a:defRPr sz="3200"/>
            </a:lvl1pPr>
          </a:lstStyle>
          <a:p>
            <a:pPr lvl="0"/>
            <a:r>
              <a:rPr lang="en-US" noProof="0"/>
              <a:t>Click to edit Master title style</a:t>
            </a:r>
          </a:p>
        </p:txBody>
      </p:sp>
      <p:sp>
        <p:nvSpPr>
          <p:cNvPr id="5123"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100"/>
            </a:lvl1pPr>
          </a:lstStyle>
          <a:p>
            <a:pPr lvl="0"/>
            <a:r>
              <a:rPr lang="en-US" noProof="0"/>
              <a:t>Click to edit Master subtitle style</a:t>
            </a:r>
          </a:p>
        </p:txBody>
      </p:sp>
      <p:sp>
        <p:nvSpPr>
          <p:cNvPr id="5124" name="Rectangle 4"/>
          <p:cNvSpPr>
            <a:spLocks noGrp="1" noChangeArrowheads="1"/>
          </p:cNvSpPr>
          <p:nvPr>
            <p:ph type="dt" sz="half" idx="2"/>
          </p:nvPr>
        </p:nvSpPr>
        <p:spPr>
          <a:xfrm>
            <a:off x="685800" y="6248400"/>
            <a:ext cx="1905000" cy="457200"/>
          </a:xfrm>
        </p:spPr>
        <p:txBody>
          <a:bodyPr/>
          <a:lstStyle>
            <a:lvl1pPr>
              <a:defRPr/>
            </a:lvl1pPr>
          </a:lstStyle>
          <a:p>
            <a:fld id="{9B48BBB7-260C-4389-A81C-B7F731B7BA36}" type="datetimeFigureOut">
              <a:rPr lang="en-US" smtClean="0"/>
              <a:t>7/6/2022</a:t>
            </a:fld>
            <a:endParaRPr lang="en-US"/>
          </a:p>
        </p:txBody>
      </p:sp>
      <p:sp>
        <p:nvSpPr>
          <p:cNvPr id="5125" name="Rectangle 5"/>
          <p:cNvSpPr>
            <a:spLocks noGrp="1" noChangeArrowheads="1"/>
          </p:cNvSpPr>
          <p:nvPr>
            <p:ph type="ftr" sz="quarter" idx="3"/>
          </p:nvPr>
        </p:nvSpPr>
        <p:spPr>
          <a:xfrm>
            <a:off x="3124200" y="6248400"/>
            <a:ext cx="2895600" cy="457200"/>
          </a:xfrm>
        </p:spPr>
        <p:txBody>
          <a:bodyPr/>
          <a:lstStyle>
            <a:lvl1pPr>
              <a:defRPr/>
            </a:lvl1pPr>
          </a:lstStyle>
          <a:p>
            <a:endParaRPr lang="en-US"/>
          </a:p>
        </p:txBody>
      </p:sp>
      <p:sp>
        <p:nvSpPr>
          <p:cNvPr id="5126" name="Rectangle 6"/>
          <p:cNvSpPr>
            <a:spLocks noGrp="1" noChangeArrowheads="1"/>
          </p:cNvSpPr>
          <p:nvPr>
            <p:ph type="sldNum" sz="quarter" idx="4"/>
          </p:nvPr>
        </p:nvSpPr>
        <p:spPr>
          <a:xfrm>
            <a:off x="6553200" y="6248400"/>
            <a:ext cx="1905000" cy="457200"/>
          </a:xfrm>
        </p:spPr>
        <p:txBody>
          <a:bodyPr/>
          <a:lstStyle>
            <a:lvl1pPr>
              <a:defRPr/>
            </a:lvl1pPr>
          </a:lstStyle>
          <a:p>
            <a:fld id="{B9E94A32-D200-4455-A547-6F9F680BEEBE}" type="slidenum">
              <a:rPr lang="en-US" smtClean="0"/>
              <a:t>‹#›</a:t>
            </a:fld>
            <a:endParaRPr lang="en-US"/>
          </a:p>
        </p:txBody>
      </p:sp>
      <p:sp>
        <p:nvSpPr>
          <p:cNvPr id="5127" name="AutoShape 7"/>
          <p:cNvSpPr>
            <a:spLocks noChangeArrowheads="1"/>
          </p:cNvSpPr>
          <p:nvPr/>
        </p:nvSpPr>
        <p:spPr bwMode="auto">
          <a:xfrm>
            <a:off x="685800" y="2393950"/>
            <a:ext cx="7772400" cy="109538"/>
          </a:xfrm>
          <a:custGeom>
            <a:avLst/>
            <a:gdLst>
              <a:gd name="G0" fmla="+- 618 0 0"/>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EEB000"/>
          </a:solidFill>
          <a:ln w="9525">
            <a:solidFill>
              <a:srgbClr val="EEB000"/>
            </a:solidFill>
            <a:round/>
            <a:headEnd/>
            <a:tailEnd/>
          </a:ln>
        </p:spPr>
        <p:txBody>
          <a:bodyPr/>
          <a:lstStyle/>
          <a:p>
            <a:pPr eaLnBrk="1" hangingPunct="1"/>
            <a:endParaRPr lang="en-US" sz="2400">
              <a:latin typeface="Times New Roman" panose="02020603050405020304" pitchFamily="18" charset="0"/>
            </a:endParaRPr>
          </a:p>
        </p:txBody>
      </p:sp>
    </p:spTree>
    <p:extLst>
      <p:ext uri="{BB962C8B-B14F-4D97-AF65-F5344CB8AC3E}">
        <p14:creationId xmlns:p14="http://schemas.microsoft.com/office/powerpoint/2010/main" val="4022226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9B48BBB7-260C-4389-A81C-B7F731B7BA36}" type="datetimeFigureOut">
              <a:rPr lang="en-US" smtClean="0"/>
              <a:t>7/6/2022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9E94A32-D200-4455-A547-6F9F680BEEBE}" type="slidenum">
              <a:rPr lang="en-US" smtClean="0"/>
              <a:t>‹#›</a:t>
            </a:fld>
            <a:endParaRPr lang="en-US"/>
          </a:p>
        </p:txBody>
      </p:sp>
    </p:spTree>
    <p:extLst>
      <p:ext uri="{BB962C8B-B14F-4D97-AF65-F5344CB8AC3E}">
        <p14:creationId xmlns:p14="http://schemas.microsoft.com/office/powerpoint/2010/main" val="3393603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0825" y="152400"/>
            <a:ext cx="2009775"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66738" y="152400"/>
            <a:ext cx="5881687"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9B48BBB7-260C-4389-A81C-B7F731B7BA36}" type="datetimeFigureOut">
              <a:rPr lang="en-US" smtClean="0"/>
              <a:t>7/6/2022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9E94A32-D200-4455-A547-6F9F680BEEBE}" type="slidenum">
              <a:rPr lang="en-US" smtClean="0"/>
              <a:t>‹#›</a:t>
            </a:fld>
            <a:endParaRPr lang="en-US"/>
          </a:p>
        </p:txBody>
      </p:sp>
    </p:spTree>
    <p:extLst>
      <p:ext uri="{BB962C8B-B14F-4D97-AF65-F5344CB8AC3E}">
        <p14:creationId xmlns:p14="http://schemas.microsoft.com/office/powerpoint/2010/main" val="1293131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9B48BBB7-260C-4389-A81C-B7F731B7BA36}" type="datetimeFigureOut">
              <a:rPr lang="en-US" smtClean="0"/>
              <a:t>7/6/2022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9E94A32-D200-4455-A547-6F9F680BEEBE}" type="slidenum">
              <a:rPr lang="en-US" smtClean="0"/>
              <a:t>‹#›</a:t>
            </a:fld>
            <a:endParaRPr lang="en-US"/>
          </a:p>
        </p:txBody>
      </p:sp>
    </p:spTree>
    <p:extLst>
      <p:ext uri="{BB962C8B-B14F-4D97-AF65-F5344CB8AC3E}">
        <p14:creationId xmlns:p14="http://schemas.microsoft.com/office/powerpoint/2010/main" val="1665446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9B48BBB7-260C-4389-A81C-B7F731B7BA36}" type="datetimeFigureOut">
              <a:rPr lang="en-US" smtClean="0"/>
              <a:t>7/6/2022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9E94A32-D200-4455-A547-6F9F680BEEBE}" type="slidenum">
              <a:rPr lang="en-US" smtClean="0"/>
              <a:t>‹#›</a:t>
            </a:fld>
            <a:endParaRPr lang="en-US"/>
          </a:p>
        </p:txBody>
      </p:sp>
    </p:spTree>
    <p:extLst>
      <p:ext uri="{BB962C8B-B14F-4D97-AF65-F5344CB8AC3E}">
        <p14:creationId xmlns:p14="http://schemas.microsoft.com/office/powerpoint/2010/main" val="2582322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66738" y="1295400"/>
            <a:ext cx="39243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295400"/>
            <a:ext cx="39243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9B48BBB7-260C-4389-A81C-B7F731B7BA36}" type="datetimeFigureOut">
              <a:rPr lang="en-US" smtClean="0"/>
              <a:t>7/6/2022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9E94A32-D200-4455-A547-6F9F680BEEBE}" type="slidenum">
              <a:rPr lang="en-US" smtClean="0"/>
              <a:t>‹#›</a:t>
            </a:fld>
            <a:endParaRPr lang="en-US"/>
          </a:p>
        </p:txBody>
      </p:sp>
    </p:spTree>
    <p:extLst>
      <p:ext uri="{BB962C8B-B14F-4D97-AF65-F5344CB8AC3E}">
        <p14:creationId xmlns:p14="http://schemas.microsoft.com/office/powerpoint/2010/main" val="12782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9B48BBB7-260C-4389-A81C-B7F731B7BA36}" type="datetimeFigureOut">
              <a:rPr lang="en-US" smtClean="0"/>
              <a:t>7/6/2022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9E94A32-D200-4455-A547-6F9F680BEEBE}" type="slidenum">
              <a:rPr lang="en-US" smtClean="0"/>
              <a:t>‹#›</a:t>
            </a:fld>
            <a:endParaRPr lang="en-US"/>
          </a:p>
        </p:txBody>
      </p:sp>
    </p:spTree>
    <p:extLst>
      <p:ext uri="{BB962C8B-B14F-4D97-AF65-F5344CB8AC3E}">
        <p14:creationId xmlns:p14="http://schemas.microsoft.com/office/powerpoint/2010/main" val="2912239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9B48BBB7-260C-4389-A81C-B7F731B7BA36}" type="datetimeFigureOut">
              <a:rPr lang="en-US" smtClean="0"/>
              <a:t>7/6/2022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9E94A32-D200-4455-A547-6F9F680BEEBE}" type="slidenum">
              <a:rPr lang="en-US" smtClean="0"/>
              <a:t>‹#›</a:t>
            </a:fld>
            <a:endParaRPr lang="en-US"/>
          </a:p>
        </p:txBody>
      </p:sp>
    </p:spTree>
    <p:extLst>
      <p:ext uri="{BB962C8B-B14F-4D97-AF65-F5344CB8AC3E}">
        <p14:creationId xmlns:p14="http://schemas.microsoft.com/office/powerpoint/2010/main" val="1349731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B48BBB7-260C-4389-A81C-B7F731B7BA36}" type="datetimeFigureOut">
              <a:rPr lang="en-US" smtClean="0"/>
              <a:t>7/6/2022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9E94A32-D200-4455-A547-6F9F680BEEBE}" type="slidenum">
              <a:rPr lang="en-US" smtClean="0"/>
              <a:t>‹#›</a:t>
            </a:fld>
            <a:endParaRPr lang="en-US"/>
          </a:p>
        </p:txBody>
      </p:sp>
    </p:spTree>
    <p:extLst>
      <p:ext uri="{BB962C8B-B14F-4D97-AF65-F5344CB8AC3E}">
        <p14:creationId xmlns:p14="http://schemas.microsoft.com/office/powerpoint/2010/main" val="21746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9B48BBB7-260C-4389-A81C-B7F731B7BA36}" type="datetimeFigureOut">
              <a:rPr lang="en-US" smtClean="0"/>
              <a:t>7/6/2022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9E94A32-D200-4455-A547-6F9F680BEEBE}" type="slidenum">
              <a:rPr lang="en-US" smtClean="0"/>
              <a:t>‹#›</a:t>
            </a:fld>
            <a:endParaRPr lang="en-US"/>
          </a:p>
        </p:txBody>
      </p:sp>
    </p:spTree>
    <p:extLst>
      <p:ext uri="{BB962C8B-B14F-4D97-AF65-F5344CB8AC3E}">
        <p14:creationId xmlns:p14="http://schemas.microsoft.com/office/powerpoint/2010/main" val="416564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9B48BBB7-260C-4389-A81C-B7F731B7BA36}" type="datetimeFigureOut">
              <a:rPr lang="en-US" smtClean="0"/>
              <a:t>7/6/2022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9E94A32-D200-4455-A547-6F9F680BEEBE}" type="slidenum">
              <a:rPr lang="en-US" smtClean="0"/>
              <a:t>‹#›</a:t>
            </a:fld>
            <a:endParaRPr lang="en-US"/>
          </a:p>
        </p:txBody>
      </p:sp>
    </p:spTree>
    <p:extLst>
      <p:ext uri="{BB962C8B-B14F-4D97-AF65-F5344CB8AC3E}">
        <p14:creationId xmlns:p14="http://schemas.microsoft.com/office/powerpoint/2010/main" val="1877295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09600" y="152400"/>
            <a:ext cx="8001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4099" name="Rectangle 3"/>
          <p:cNvSpPr>
            <a:spLocks noGrp="1" noChangeArrowheads="1"/>
          </p:cNvSpPr>
          <p:nvPr>
            <p:ph type="body" idx="1"/>
          </p:nvPr>
        </p:nvSpPr>
        <p:spPr bwMode="auto">
          <a:xfrm>
            <a:off x="566738" y="1295400"/>
            <a:ext cx="80010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0" name="AutoShape 4"/>
          <p:cNvSpPr>
            <a:spLocks noChangeArrowheads="1"/>
          </p:cNvSpPr>
          <p:nvPr/>
        </p:nvSpPr>
        <p:spPr bwMode="auto">
          <a:xfrm>
            <a:off x="609600" y="1109663"/>
            <a:ext cx="7958138" cy="109537"/>
          </a:xfrm>
          <a:custGeom>
            <a:avLst/>
            <a:gdLst>
              <a:gd name="G0" fmla="+- 585 0 0"/>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rgbClr val="EEB000"/>
          </a:solidFill>
          <a:ln w="9525">
            <a:solidFill>
              <a:srgbClr val="EEB000"/>
            </a:solidFill>
            <a:round/>
            <a:headEnd/>
            <a:tailEnd/>
          </a:ln>
        </p:spPr>
        <p:txBody>
          <a:bodyPr/>
          <a:lstStyle/>
          <a:p>
            <a:pPr eaLnBrk="1" hangingPunct="1"/>
            <a:endParaRPr lang="en-US" sz="2400">
              <a:latin typeface="Times New Roman" panose="02020603050405020304" pitchFamily="18" charset="0"/>
            </a:endParaRPr>
          </a:p>
        </p:txBody>
      </p:sp>
      <p:sp>
        <p:nvSpPr>
          <p:cNvPr id="4101" name="Line 5"/>
          <p:cNvSpPr>
            <a:spLocks noChangeShapeType="1"/>
          </p:cNvSpPr>
          <p:nvPr/>
        </p:nvSpPr>
        <p:spPr bwMode="auto">
          <a:xfrm flipV="1">
            <a:off x="609600" y="6324600"/>
            <a:ext cx="7924800" cy="0"/>
          </a:xfrm>
          <a:prstGeom prst="line">
            <a:avLst/>
          </a:prstGeom>
          <a:noFill/>
          <a:ln w="3175">
            <a:solidFill>
              <a:srgbClr val="EEB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2" name="Rectangle 6"/>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fld id="{9B48BBB7-260C-4389-A81C-B7F731B7BA36}" type="datetimeFigureOut">
              <a:rPr lang="en-US" smtClean="0"/>
              <a:t>7/6/2022</a:t>
            </a:fld>
            <a:endParaRPr lang="en-US"/>
          </a:p>
        </p:txBody>
      </p:sp>
      <p:sp>
        <p:nvSpPr>
          <p:cNvPr id="4103" name="Rectangle 7"/>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a:lvl1pPr>
          </a:lstStyle>
          <a:p>
            <a:endParaRPr lang="en-US"/>
          </a:p>
        </p:txBody>
      </p:sp>
      <p:sp>
        <p:nvSpPr>
          <p:cNvPr id="4104" name="Rectangle 8"/>
          <p:cNvSpPr>
            <a:spLocks noGrp="1" noChangeArrowheads="1"/>
          </p:cNvSpPr>
          <p:nvPr>
            <p:ph type="sldNum" sz="quarter" idx="4"/>
          </p:nvPr>
        </p:nvSpPr>
        <p:spPr bwMode="auto">
          <a:xfrm>
            <a:off x="6553200" y="6397625"/>
            <a:ext cx="19812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B9E94A32-D200-4455-A547-6F9F680BEEBE}" type="slidenum">
              <a:rPr lang="en-US" smtClean="0"/>
              <a:t>‹#›</a:t>
            </a:fld>
            <a:endParaRPr lang="en-US"/>
          </a:p>
        </p:txBody>
      </p:sp>
    </p:spTree>
    <p:extLst>
      <p:ext uri="{BB962C8B-B14F-4D97-AF65-F5344CB8AC3E}">
        <p14:creationId xmlns:p14="http://schemas.microsoft.com/office/powerpoint/2010/main" val="10264092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sz="3000" kern="1200">
          <a:solidFill>
            <a:schemeClr val="folHlink"/>
          </a:solidFill>
          <a:latin typeface="+mj-lt"/>
          <a:ea typeface="+mj-ea"/>
          <a:cs typeface="+mj-cs"/>
        </a:defRPr>
      </a:lvl1pPr>
      <a:lvl2pPr algn="l" rtl="0" eaLnBrk="1" fontAlgn="base" hangingPunct="1">
        <a:spcBef>
          <a:spcPct val="0"/>
        </a:spcBef>
        <a:spcAft>
          <a:spcPct val="0"/>
        </a:spcAft>
        <a:defRPr sz="3000">
          <a:solidFill>
            <a:schemeClr val="folHlink"/>
          </a:solidFill>
          <a:latin typeface="Verdana" panose="020B0604030504040204" pitchFamily="34" charset="0"/>
        </a:defRPr>
      </a:lvl2pPr>
      <a:lvl3pPr algn="l" rtl="0" eaLnBrk="1" fontAlgn="base" hangingPunct="1">
        <a:spcBef>
          <a:spcPct val="0"/>
        </a:spcBef>
        <a:spcAft>
          <a:spcPct val="0"/>
        </a:spcAft>
        <a:defRPr sz="3000">
          <a:solidFill>
            <a:schemeClr val="folHlink"/>
          </a:solidFill>
          <a:latin typeface="Verdana" panose="020B0604030504040204" pitchFamily="34" charset="0"/>
        </a:defRPr>
      </a:lvl3pPr>
      <a:lvl4pPr algn="l" rtl="0" eaLnBrk="1" fontAlgn="base" hangingPunct="1">
        <a:spcBef>
          <a:spcPct val="0"/>
        </a:spcBef>
        <a:spcAft>
          <a:spcPct val="0"/>
        </a:spcAft>
        <a:defRPr sz="3000">
          <a:solidFill>
            <a:schemeClr val="folHlink"/>
          </a:solidFill>
          <a:latin typeface="Verdana" panose="020B0604030504040204" pitchFamily="34" charset="0"/>
        </a:defRPr>
      </a:lvl4pPr>
      <a:lvl5pPr algn="l" rtl="0" eaLnBrk="1" fontAlgn="base" hangingPunct="1">
        <a:spcBef>
          <a:spcPct val="0"/>
        </a:spcBef>
        <a:spcAft>
          <a:spcPct val="0"/>
        </a:spcAft>
        <a:defRPr sz="3000">
          <a:solidFill>
            <a:schemeClr val="folHlink"/>
          </a:solidFill>
          <a:latin typeface="Verdana" panose="020B0604030504040204" pitchFamily="34" charset="0"/>
        </a:defRPr>
      </a:lvl5pPr>
      <a:lvl6pPr marL="457200" algn="l" rtl="0" eaLnBrk="1" fontAlgn="base" hangingPunct="1">
        <a:spcBef>
          <a:spcPct val="0"/>
        </a:spcBef>
        <a:spcAft>
          <a:spcPct val="0"/>
        </a:spcAft>
        <a:defRPr sz="3000">
          <a:solidFill>
            <a:schemeClr val="folHlink"/>
          </a:solidFill>
          <a:latin typeface="Verdana" panose="020B0604030504040204" pitchFamily="34" charset="0"/>
        </a:defRPr>
      </a:lvl6pPr>
      <a:lvl7pPr marL="914400" algn="l" rtl="0" eaLnBrk="1" fontAlgn="base" hangingPunct="1">
        <a:spcBef>
          <a:spcPct val="0"/>
        </a:spcBef>
        <a:spcAft>
          <a:spcPct val="0"/>
        </a:spcAft>
        <a:defRPr sz="3000">
          <a:solidFill>
            <a:schemeClr val="folHlink"/>
          </a:solidFill>
          <a:latin typeface="Verdana" panose="020B0604030504040204" pitchFamily="34" charset="0"/>
        </a:defRPr>
      </a:lvl7pPr>
      <a:lvl8pPr marL="1371600" algn="l" rtl="0" eaLnBrk="1" fontAlgn="base" hangingPunct="1">
        <a:spcBef>
          <a:spcPct val="0"/>
        </a:spcBef>
        <a:spcAft>
          <a:spcPct val="0"/>
        </a:spcAft>
        <a:defRPr sz="3000">
          <a:solidFill>
            <a:schemeClr val="folHlink"/>
          </a:solidFill>
          <a:latin typeface="Verdana" panose="020B0604030504040204" pitchFamily="34" charset="0"/>
        </a:defRPr>
      </a:lvl8pPr>
      <a:lvl9pPr marL="1828800" algn="l" rtl="0" eaLnBrk="1" fontAlgn="base" hangingPunct="1">
        <a:spcBef>
          <a:spcPct val="0"/>
        </a:spcBef>
        <a:spcAft>
          <a:spcPct val="0"/>
        </a:spcAft>
        <a:defRPr sz="3000">
          <a:solidFill>
            <a:schemeClr val="folHlink"/>
          </a:solidFill>
          <a:latin typeface="Verdana" panose="020B0604030504040204" pitchFamily="34" charset="0"/>
        </a:defRPr>
      </a:lvl9pPr>
    </p:titleStyle>
    <p:bodyStyle>
      <a:lvl1pPr marL="469900" indent="-469900" algn="l" rtl="0" eaLnBrk="1" fontAlgn="base" hangingPunct="1">
        <a:spcBef>
          <a:spcPct val="20000"/>
        </a:spcBef>
        <a:spcAft>
          <a:spcPct val="50000"/>
        </a:spcAft>
        <a:buClr>
          <a:srgbClr val="EEB000"/>
        </a:buClr>
        <a:buFont typeface="Wingdings" panose="05000000000000000000" pitchFamily="2" charset="2"/>
        <a:buChar char="o"/>
        <a:defRPr sz="2200" kern="1200">
          <a:solidFill>
            <a:schemeClr val="folHlink"/>
          </a:solidFill>
          <a:latin typeface="+mn-lt"/>
          <a:ea typeface="+mn-ea"/>
          <a:cs typeface="+mn-cs"/>
        </a:defRPr>
      </a:lvl1pPr>
      <a:lvl2pPr marL="908050" indent="-436563" algn="l" rtl="0" eaLnBrk="1" fontAlgn="base" hangingPunct="1">
        <a:spcBef>
          <a:spcPct val="20000"/>
        </a:spcBef>
        <a:spcAft>
          <a:spcPct val="50000"/>
        </a:spcAft>
        <a:buClr>
          <a:srgbClr val="EEB000"/>
        </a:buClr>
        <a:buFont typeface="Wingdings" panose="05000000000000000000" pitchFamily="2" charset="2"/>
        <a:buChar char="n"/>
        <a:defRPr sz="2000" kern="1200">
          <a:solidFill>
            <a:schemeClr val="hlink"/>
          </a:solidFill>
          <a:latin typeface="+mn-lt"/>
          <a:ea typeface="+mn-ea"/>
          <a:cs typeface="+mn-cs"/>
        </a:defRPr>
      </a:lvl2pPr>
      <a:lvl3pPr marL="1304925" indent="-395288" algn="l" rtl="0" eaLnBrk="1" fontAlgn="base" hangingPunct="1">
        <a:spcBef>
          <a:spcPct val="20000"/>
        </a:spcBef>
        <a:spcAft>
          <a:spcPct val="0"/>
        </a:spcAft>
        <a:buClr>
          <a:srgbClr val="EEB000"/>
        </a:buClr>
        <a:buFont typeface="Wingdings" panose="05000000000000000000" pitchFamily="2" charset="2"/>
        <a:buChar char="o"/>
        <a:defRPr kern="1200">
          <a:solidFill>
            <a:schemeClr val="tx1"/>
          </a:solidFill>
          <a:latin typeface="+mn-lt"/>
          <a:ea typeface="+mn-ea"/>
          <a:cs typeface="+mn-cs"/>
        </a:defRPr>
      </a:lvl3pPr>
      <a:lvl4pPr marL="1693863" indent="-387350" algn="l" rtl="0" eaLnBrk="1" fontAlgn="base" hangingPunct="1">
        <a:spcBef>
          <a:spcPct val="20000"/>
        </a:spcBef>
        <a:spcAft>
          <a:spcPct val="0"/>
        </a:spcAft>
        <a:buClr>
          <a:srgbClr val="EEB000"/>
        </a:buClr>
        <a:buFont typeface="Wingdings" panose="05000000000000000000" pitchFamily="2" charset="2"/>
        <a:buChar char="n"/>
        <a:defRPr kern="1200">
          <a:solidFill>
            <a:schemeClr val="tx1"/>
          </a:solidFill>
          <a:latin typeface="+mn-lt"/>
          <a:ea typeface="+mn-ea"/>
          <a:cs typeface="+mn-cs"/>
        </a:defRPr>
      </a:lvl4pPr>
      <a:lvl5pPr marL="2093913" indent="-398463" algn="l" rtl="0" eaLnBrk="1" fontAlgn="base" hangingPunct="1">
        <a:spcBef>
          <a:spcPct val="25000"/>
        </a:spcBef>
        <a:spcAft>
          <a:spcPct val="0"/>
        </a:spcAft>
        <a:buClr>
          <a:srgbClr val="EEB000"/>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jfif"/><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hyperlink" Target="https://docs.mongodb.org/v3.0/core/authorization/#roles" TargetMode="Externa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hyperlink" Target="https://docs.mongodb.org/v3.0/reference/resource-document/" TargetMode="External"/><Relationship Id="rId2" Type="http://schemas.openxmlformats.org/officeDocument/2006/relationships/hyperlink" Target="https://docs.mongodb.org/v3.0/reference/privilege-actions/#security-user-actions" TargetMode="Externa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hyperlink" Target="https://docs.mongodb.org/v3.0/reference/privilege-actions/" TargetMode="External"/><Relationship Id="rId2" Type="http://schemas.openxmlformats.org/officeDocument/2006/relationships/hyperlink" Target="https://docs.mongodb.org/v3.0/reference/resource-document/" TargetMode="Externa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hyperlink" Target="https://docs.mongodb.org/v3.0/reference/system-collections/#&lt;database&gt;.system.js" TargetMode="External"/><Relationship Id="rId2" Type="http://schemas.openxmlformats.org/officeDocument/2006/relationships/hyperlink" Target="https://docs.mongodb.org/v3.0/reference/system-collections/#&lt;database&gt;.system.indexes" TargetMode="External"/><Relationship Id="rId1" Type="http://schemas.openxmlformats.org/officeDocument/2006/relationships/slideLayout" Target="../slideLayouts/slideLayout2.xml"/><Relationship Id="rId5" Type="http://schemas.openxmlformats.org/officeDocument/2006/relationships/hyperlink" Target="https://docs.mongodb.org/v3.0/reference/built-in-roles/#read" TargetMode="External"/><Relationship Id="rId4" Type="http://schemas.openxmlformats.org/officeDocument/2006/relationships/hyperlink" Target="https://docs.mongodb.org/v3.0/reference/system-collections/#&lt;database&gt;.system.namespaces" TargetMode="External"/></Relationships>
</file>

<file path=ppt/slides/_rels/slide122.xml.rels><?xml version="1.0" encoding="UTF-8" standalone="yes"?>
<Relationships xmlns="http://schemas.openxmlformats.org/package/2006/relationships"><Relationship Id="rId3" Type="http://schemas.openxmlformats.org/officeDocument/2006/relationships/hyperlink" Target="https://docs.mongodb.org/v3.0/reference/built-in-roles/#dbAdmin" TargetMode="External"/><Relationship Id="rId2" Type="http://schemas.openxmlformats.org/officeDocument/2006/relationships/hyperlink" Target="https://docs.mongodb.org/v3.0/reference/built-in-roles/#readWrite" TargetMode="External"/><Relationship Id="rId1" Type="http://schemas.openxmlformats.org/officeDocument/2006/relationships/slideLayout" Target="../slideLayouts/slideLayout2.xml"/><Relationship Id="rId5" Type="http://schemas.openxmlformats.org/officeDocument/2006/relationships/hyperlink" Target="https://docs.mongodb.org/v3.0/reference/built-in-roles/#superuser" TargetMode="External"/><Relationship Id="rId4" Type="http://schemas.openxmlformats.org/officeDocument/2006/relationships/hyperlink" Target="https://docs.mongodb.org/v3.0/reference/built-in-roles/#userAdmin" TargetMode="External"/></Relationships>
</file>

<file path=ppt/slides/_rels/slide123.xml.rels><?xml version="1.0" encoding="UTF-8" standalone="yes"?>
<Relationships xmlns="http://schemas.openxmlformats.org/package/2006/relationships"><Relationship Id="rId8" Type="http://schemas.openxmlformats.org/officeDocument/2006/relationships/hyperlink" Target="https://docs.opsmanager.mongodb.com/current/" TargetMode="External"/><Relationship Id="rId3" Type="http://schemas.openxmlformats.org/officeDocument/2006/relationships/hyperlink" Target="https://docs.mongodb.org/v3.0/reference/built-in-roles/#clusterManager" TargetMode="External"/><Relationship Id="rId7" Type="http://schemas.openxmlformats.org/officeDocument/2006/relationships/hyperlink" Target="https://cloud.mongodb.com/?jmp=docs" TargetMode="External"/><Relationship Id="rId2" Type="http://schemas.openxmlformats.org/officeDocument/2006/relationships/hyperlink" Target="https://docs.mongodb.org/v3.0/reference/built-in-roles/#clusterAdmin" TargetMode="External"/><Relationship Id="rId1" Type="http://schemas.openxmlformats.org/officeDocument/2006/relationships/slideLayout" Target="../slideLayouts/slideLayout2.xml"/><Relationship Id="rId6" Type="http://schemas.openxmlformats.org/officeDocument/2006/relationships/hyperlink" Target="https://docs.mongodb.org/v3.0/reference/privilege-actions/#authr.dropDatabase" TargetMode="External"/><Relationship Id="rId5" Type="http://schemas.openxmlformats.org/officeDocument/2006/relationships/hyperlink" Target="https://docs.mongodb.org/v3.0/reference/built-in-roles/#hostManager" TargetMode="External"/><Relationship Id="rId4" Type="http://schemas.openxmlformats.org/officeDocument/2006/relationships/hyperlink" Target="https://docs.mongodb.org/v3.0/reference/built-in-roles/#clusterMonitor" TargetMode="External"/></Relationships>
</file>

<file path=ppt/slides/_rels/slide124.xml.rels><?xml version="1.0" encoding="UTF-8" standalone="yes"?>
<Relationships xmlns="http://schemas.openxmlformats.org/package/2006/relationships"><Relationship Id="rId8" Type="http://schemas.openxmlformats.org/officeDocument/2006/relationships/hyperlink" Target="https://docs.mongodb.org/v3.0/reference/program/mongorestore/#cmdoption--oplogReplay" TargetMode="External"/><Relationship Id="rId3" Type="http://schemas.openxmlformats.org/officeDocument/2006/relationships/hyperlink" Target="https://cloud.mongodb.com/?jmp=docs" TargetMode="External"/><Relationship Id="rId7" Type="http://schemas.openxmlformats.org/officeDocument/2006/relationships/hyperlink" Target="https://docs.mongodb.org/v3.0/reference/program/mongorestore/#bin.mongorestore" TargetMode="External"/><Relationship Id="rId2" Type="http://schemas.openxmlformats.org/officeDocument/2006/relationships/hyperlink" Target="https://docs.mongodb.org/v3.0/reference/built-in-roles/#backup" TargetMode="External"/><Relationship Id="rId1" Type="http://schemas.openxmlformats.org/officeDocument/2006/relationships/slideLayout" Target="../slideLayouts/slideLayout2.xml"/><Relationship Id="rId6" Type="http://schemas.openxmlformats.org/officeDocument/2006/relationships/hyperlink" Target="https://docs.mongodb.org/v3.0/reference/built-in-roles/#restore" TargetMode="External"/><Relationship Id="rId5" Type="http://schemas.openxmlformats.org/officeDocument/2006/relationships/hyperlink" Target="https://docs.mongodb.org/v3.0/reference/program/mongodump/#bin.mongodump" TargetMode="External"/><Relationship Id="rId4" Type="http://schemas.openxmlformats.org/officeDocument/2006/relationships/hyperlink" Target="https://docs.opsmanager.mongodb.com/current/" TargetMode="External"/></Relationships>
</file>

<file path=ppt/slides/_rels/slide125.xml.rels><?xml version="1.0" encoding="UTF-8" standalone="yes"?>
<Relationships xmlns="http://schemas.openxmlformats.org/package/2006/relationships"><Relationship Id="rId8" Type="http://schemas.openxmlformats.org/officeDocument/2006/relationships/hyperlink" Target="https://docs.mongodb.org/v3.0/reference/built-in-roles/#userAdmin" TargetMode="External"/><Relationship Id="rId3" Type="http://schemas.openxmlformats.org/officeDocument/2006/relationships/hyperlink" Target="https://docs.mongodb.org/v3.0/reference/built-in-roles/#read" TargetMode="External"/><Relationship Id="rId7" Type="http://schemas.openxmlformats.org/officeDocument/2006/relationships/hyperlink" Target="https://docs.mongodb.org/v3.0/reference/built-in-roles/#userAdminAnyDatabase" TargetMode="External"/><Relationship Id="rId2" Type="http://schemas.openxmlformats.org/officeDocument/2006/relationships/hyperlink" Target="https://docs.mongodb.org/v3.0/reference/built-in-roles/#readAnyDatabase" TargetMode="External"/><Relationship Id="rId1" Type="http://schemas.openxmlformats.org/officeDocument/2006/relationships/slideLayout" Target="../slideLayouts/slideLayout2.xml"/><Relationship Id="rId6" Type="http://schemas.openxmlformats.org/officeDocument/2006/relationships/hyperlink" Target="https://docs.mongodb.org/v3.0/reference/built-in-roles/#readWrite" TargetMode="External"/><Relationship Id="rId5" Type="http://schemas.openxmlformats.org/officeDocument/2006/relationships/hyperlink" Target="https://docs.mongodb.org/v3.0/reference/built-in-roles/#readWriteAnyDatabase" TargetMode="External"/><Relationship Id="rId4" Type="http://schemas.openxmlformats.org/officeDocument/2006/relationships/hyperlink" Target="https://docs.mongodb.org/v3.0/reference/privilege-actions/#authr.listDatabases" TargetMode="External"/><Relationship Id="rId9" Type="http://schemas.openxmlformats.org/officeDocument/2006/relationships/hyperlink" Target="https://docs.mongodb.org/v3.0/reference/built-in-roles/#superuser" TargetMode="External"/></Relationships>
</file>

<file path=ppt/slides/_rels/slide126.xml.rels><?xml version="1.0" encoding="UTF-8" standalone="yes"?>
<Relationships xmlns="http://schemas.openxmlformats.org/package/2006/relationships"><Relationship Id="rId3" Type="http://schemas.openxmlformats.org/officeDocument/2006/relationships/hyperlink" Target="https://docs.mongodb.org/v3.0/reference/built-in-roles/#dbAdmin" TargetMode="External"/><Relationship Id="rId2" Type="http://schemas.openxmlformats.org/officeDocument/2006/relationships/hyperlink" Target="https://docs.mongodb.org/v3.0/reference/built-in-roles/#dbAdminAnyDatabase" TargetMode="External"/><Relationship Id="rId1" Type="http://schemas.openxmlformats.org/officeDocument/2006/relationships/slideLayout" Target="../slideLayouts/slideLayout2.xml"/><Relationship Id="rId4" Type="http://schemas.openxmlformats.org/officeDocument/2006/relationships/hyperlink" Target="https://docs.mongodb.org/v3.0/reference/privilege-actions/#authr.listDatabases" TargetMode="External"/></Relationships>
</file>

<file path=ppt/slides/_rels/slide127.xml.rels><?xml version="1.0" encoding="UTF-8" standalone="yes"?>
<Relationships xmlns="http://schemas.openxmlformats.org/package/2006/relationships"><Relationship Id="rId3" Type="http://schemas.openxmlformats.org/officeDocument/2006/relationships/hyperlink" Target="https://docs.mongodb.org/v3.0/reference/built-in-roles/#dbAdminAnyDatabase" TargetMode="External"/><Relationship Id="rId2" Type="http://schemas.openxmlformats.org/officeDocument/2006/relationships/hyperlink" Target="https://docs.mongodb.org/v3.0/reference/built-in-roles/#readWriteAnyDatabase" TargetMode="External"/><Relationship Id="rId1" Type="http://schemas.openxmlformats.org/officeDocument/2006/relationships/slideLayout" Target="../slideLayouts/slideLayout2.xml"/><Relationship Id="rId5" Type="http://schemas.openxmlformats.org/officeDocument/2006/relationships/hyperlink" Target="https://docs.mongodb.org/v3.0/reference/built-in-roles/#clusterAdmin" TargetMode="External"/><Relationship Id="rId4" Type="http://schemas.openxmlformats.org/officeDocument/2006/relationships/hyperlink" Target="https://docs.mongodb.org/v3.0/reference/built-in-roles/#userAdminAnyDatabase" TargetMode="Externa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blog.dynatrace.com/2011/11/30/performance-of-a-distributed-key-value-store-or-why-simple-is-comple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jim.webber.name/2011/02/23/abe72f61-27fb-4c1b-8ce1-d0db7583497b.aspx" TargetMode="External"/><Relationship Id="rId2" Type="http://schemas.openxmlformats.org/officeDocument/2006/relationships/hyperlink" Target="http://jim.webber.name/2011/02/16/3b8f4b3d-c884-4fba-ae6b-7b75a191fa22.aspx"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fastdl.mongodb.org/linux/mongodb-linux-i686-3.0.6.tgz"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12"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g"/><Relationship Id="rId11" Type="http://schemas.openxmlformats.org/officeDocument/2006/relationships/image" Target="../media/image11.jpg"/><Relationship Id="rId5" Type="http://schemas.openxmlformats.org/officeDocument/2006/relationships/image" Target="../media/image5.png"/><Relationship Id="rId10" Type="http://schemas.openxmlformats.org/officeDocument/2006/relationships/image" Target="../media/image10.jpg"/><Relationship Id="rId4" Type="http://schemas.openxmlformats.org/officeDocument/2006/relationships/image" Target="../media/image4.png"/><Relationship Id="rId9"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91775" y="2813140"/>
            <a:ext cx="6552565" cy="725805"/>
          </a:xfrm>
          <a:prstGeom prst="rect">
            <a:avLst/>
          </a:prstGeom>
        </p:spPr>
        <p:txBody>
          <a:bodyPr vert="horz" wrap="square" lIns="0" tIns="0" rIns="0" bIns="0" rtlCol="0">
            <a:spAutoFit/>
          </a:bodyPr>
          <a:lstStyle/>
          <a:p>
            <a:pPr marL="12700">
              <a:lnSpc>
                <a:spcPts val="5710"/>
              </a:lnSpc>
            </a:pPr>
            <a:r>
              <a:rPr sz="4800" b="1" spc="-25" dirty="0">
                <a:latin typeface="Arial"/>
                <a:cs typeface="Arial"/>
              </a:rPr>
              <a:t>Introduction</a:t>
            </a:r>
            <a:r>
              <a:rPr sz="4800" b="1" spc="-5" dirty="0">
                <a:latin typeface="Arial"/>
                <a:cs typeface="Arial"/>
              </a:rPr>
              <a:t> </a:t>
            </a:r>
            <a:r>
              <a:rPr sz="4800" b="1" spc="-25" dirty="0">
                <a:latin typeface="Arial"/>
                <a:cs typeface="Arial"/>
              </a:rPr>
              <a:t>to</a:t>
            </a:r>
            <a:r>
              <a:rPr sz="4800" b="1" spc="-5" dirty="0">
                <a:latin typeface="Arial"/>
                <a:cs typeface="Arial"/>
              </a:rPr>
              <a:t> </a:t>
            </a:r>
            <a:r>
              <a:rPr sz="4800" b="1" spc="-35" dirty="0">
                <a:latin typeface="Arial"/>
                <a:cs typeface="Arial"/>
              </a:rPr>
              <a:t>NoSQL</a:t>
            </a:r>
            <a:endParaRPr sz="4800">
              <a:latin typeface="Arial"/>
              <a:cs typeface="Arial"/>
            </a:endParaRPr>
          </a:p>
        </p:txBody>
      </p:sp>
    </p:spTree>
    <p:extLst>
      <p:ext uri="{BB962C8B-B14F-4D97-AF65-F5344CB8AC3E}">
        <p14:creationId xmlns:p14="http://schemas.microsoft.com/office/powerpoint/2010/main" val="2373657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5" dirty="0"/>
              <a:t>NoSQL</a:t>
            </a:r>
            <a:r>
              <a:rPr spc="-5" dirty="0"/>
              <a:t> </a:t>
            </a:r>
            <a:r>
              <a:rPr spc="-25" dirty="0"/>
              <a:t>Systems</a:t>
            </a:r>
            <a:r>
              <a:rPr spc="-5" dirty="0"/>
              <a:t> </a:t>
            </a:r>
            <a:r>
              <a:rPr spc="-25" dirty="0"/>
              <a:t>and</a:t>
            </a:r>
            <a:r>
              <a:rPr spc="-5" dirty="0"/>
              <a:t> </a:t>
            </a:r>
            <a:r>
              <a:rPr spc="-30" dirty="0"/>
              <a:t>CAP</a:t>
            </a:r>
          </a:p>
        </p:txBody>
      </p:sp>
      <p:pic>
        <p:nvPicPr>
          <p:cNvPr id="6" name="Picture 5">
            <a:extLst>
              <a:ext uri="{FF2B5EF4-FFF2-40B4-BE49-F238E27FC236}">
                <a16:creationId xmlns:a16="http://schemas.microsoft.com/office/drawing/2014/main" id="{B8401449-7FC4-4C4B-BEE1-8EB2EF3752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269" y="1066800"/>
            <a:ext cx="6506894" cy="4911860"/>
          </a:xfrm>
          <a:prstGeom prst="rect">
            <a:avLst/>
          </a:prstGeom>
        </p:spPr>
      </p:pic>
    </p:spTree>
    <p:extLst>
      <p:ext uri="{BB962C8B-B14F-4D97-AF65-F5344CB8AC3E}">
        <p14:creationId xmlns:p14="http://schemas.microsoft.com/office/powerpoint/2010/main" val="382310045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Now Test Automatic Failover!!</a:t>
            </a:r>
          </a:p>
        </p:txBody>
      </p:sp>
      <p:sp>
        <p:nvSpPr>
          <p:cNvPr id="3" name="Content Placeholder 2"/>
          <p:cNvSpPr>
            <a:spLocks noGrp="1"/>
          </p:cNvSpPr>
          <p:nvPr>
            <p:ph idx="1"/>
          </p:nvPr>
        </p:nvSpPr>
        <p:spPr/>
        <p:txBody>
          <a:bodyPr/>
          <a:lstStyle/>
          <a:p>
            <a:r>
              <a:rPr lang="en-GB" dirty="0"/>
              <a:t>If the </a:t>
            </a:r>
            <a:r>
              <a:rPr lang="en-US" dirty="0"/>
              <a:t>primary goes down, one of the secondaries will automatically be elected primary.</a:t>
            </a:r>
          </a:p>
          <a:p>
            <a:r>
              <a:rPr lang="en-US" dirty="0"/>
              <a:t>To try this out, stop the primary:</a:t>
            </a:r>
          </a:p>
          <a:p>
            <a:pPr marL="471487" lvl="1" indent="0">
              <a:buNone/>
            </a:pPr>
            <a:r>
              <a:rPr lang="en-GB" dirty="0"/>
              <a:t>&gt; </a:t>
            </a:r>
            <a:r>
              <a:rPr lang="en-GB" dirty="0" err="1"/>
              <a:t>primaryDB.adminCommand</a:t>
            </a:r>
            <a:r>
              <a:rPr lang="en-GB" dirty="0"/>
              <a:t>({"shutdown" : 1})</a:t>
            </a:r>
          </a:p>
          <a:p>
            <a:r>
              <a:rPr lang="en-US" dirty="0"/>
              <a:t>Run </a:t>
            </a:r>
            <a:r>
              <a:rPr lang="en-US" dirty="0" err="1"/>
              <a:t>isMaster</a:t>
            </a:r>
            <a:r>
              <a:rPr lang="en-US" dirty="0"/>
              <a:t> on the secondary to see who has become the new primary:</a:t>
            </a:r>
          </a:p>
          <a:p>
            <a:pPr marL="471487" lvl="1" indent="0">
              <a:buNone/>
            </a:pPr>
            <a:r>
              <a:rPr lang="en-GB" dirty="0"/>
              <a:t>&gt; </a:t>
            </a:r>
            <a:r>
              <a:rPr lang="en-GB" dirty="0" err="1"/>
              <a:t>secondaryDB.isMaster</a:t>
            </a:r>
            <a:r>
              <a:rPr lang="en-GB" dirty="0"/>
              <a:t>()</a:t>
            </a:r>
          </a:p>
        </p:txBody>
      </p:sp>
    </p:spTree>
    <p:extLst>
      <p:ext uri="{BB962C8B-B14F-4D97-AF65-F5344CB8AC3E}">
        <p14:creationId xmlns:p14="http://schemas.microsoft.com/office/powerpoint/2010/main" val="132028011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Now Test Automatic Failover!!</a:t>
            </a:r>
          </a:p>
        </p:txBody>
      </p:sp>
      <p:sp>
        <p:nvSpPr>
          <p:cNvPr id="3" name="Content Placeholder 2"/>
          <p:cNvSpPr>
            <a:spLocks noGrp="1"/>
          </p:cNvSpPr>
          <p:nvPr>
            <p:ph idx="1"/>
          </p:nvPr>
        </p:nvSpPr>
        <p:spPr>
          <a:xfrm>
            <a:off x="566738" y="1295400"/>
            <a:ext cx="8001000" cy="430369"/>
          </a:xfrm>
        </p:spPr>
        <p:txBody>
          <a:bodyPr/>
          <a:lstStyle/>
          <a:p>
            <a:r>
              <a:rPr lang="en-GB" dirty="0"/>
              <a:t>The output should be like:</a:t>
            </a:r>
          </a:p>
        </p:txBody>
      </p:sp>
      <p:pic>
        <p:nvPicPr>
          <p:cNvPr id="4" name="Picture 3"/>
          <p:cNvPicPr>
            <a:picLocks noChangeAspect="1"/>
          </p:cNvPicPr>
          <p:nvPr/>
        </p:nvPicPr>
        <p:blipFill>
          <a:blip r:embed="rId2"/>
          <a:stretch>
            <a:fillRect/>
          </a:stretch>
        </p:blipFill>
        <p:spPr>
          <a:xfrm>
            <a:off x="894142" y="1954369"/>
            <a:ext cx="6395300" cy="4291886"/>
          </a:xfrm>
          <a:prstGeom prst="rect">
            <a:avLst/>
          </a:prstGeom>
        </p:spPr>
      </p:pic>
      <p:sp>
        <p:nvSpPr>
          <p:cNvPr id="5" name="Rounded Rectangular Callout 4"/>
          <p:cNvSpPr/>
          <p:nvPr/>
        </p:nvSpPr>
        <p:spPr bwMode="auto">
          <a:xfrm>
            <a:off x="6297768" y="1725769"/>
            <a:ext cx="2312832" cy="1056068"/>
          </a:xfrm>
          <a:prstGeom prst="wedgeRoundRectCallout">
            <a:avLst>
              <a:gd name="adj1" fmla="val -127226"/>
              <a:gd name="adj2" fmla="val 212500"/>
              <a:gd name="adj3" fmla="val 16667"/>
            </a:avLst>
          </a:prstGeom>
          <a:solidFill>
            <a:srgbClr val="D6F98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Verdana" panose="020B0604030504040204" pitchFamily="34" charset="0"/>
              </a:rPr>
              <a:t>The Elected New Primary</a:t>
            </a:r>
          </a:p>
        </p:txBody>
      </p:sp>
    </p:spTree>
    <p:extLst>
      <p:ext uri="{BB962C8B-B14F-4D97-AF65-F5344CB8AC3E}">
        <p14:creationId xmlns:p14="http://schemas.microsoft.com/office/powerpoint/2010/main" val="382479952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err="1"/>
              <a:t>MongoDB</a:t>
            </a:r>
            <a:endParaRPr lang="en-GB" dirty="0"/>
          </a:p>
        </p:txBody>
      </p:sp>
      <p:sp>
        <p:nvSpPr>
          <p:cNvPr id="5" name="Subtitle 4"/>
          <p:cNvSpPr>
            <a:spLocks noGrp="1"/>
          </p:cNvSpPr>
          <p:nvPr>
            <p:ph type="subTitle" idx="1"/>
          </p:nvPr>
        </p:nvSpPr>
        <p:spPr/>
        <p:txBody>
          <a:bodyPr/>
          <a:lstStyle/>
          <a:p>
            <a:r>
              <a:rPr lang="en-GB" dirty="0" err="1"/>
              <a:t>Sharding</a:t>
            </a:r>
            <a:endParaRPr lang="en-GB" dirty="0"/>
          </a:p>
        </p:txBody>
      </p:sp>
    </p:spTree>
    <p:extLst>
      <p:ext uri="{BB962C8B-B14F-4D97-AF65-F5344CB8AC3E}">
        <p14:creationId xmlns:p14="http://schemas.microsoft.com/office/powerpoint/2010/main" val="267240127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32964705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Sharding</a:t>
            </a:r>
            <a:endParaRPr lang="en-GB" dirty="0"/>
          </a:p>
        </p:txBody>
      </p:sp>
      <p:sp>
        <p:nvSpPr>
          <p:cNvPr id="3" name="Content Placeholder 2"/>
          <p:cNvSpPr>
            <a:spLocks noGrp="1"/>
          </p:cNvSpPr>
          <p:nvPr>
            <p:ph idx="1"/>
          </p:nvPr>
        </p:nvSpPr>
        <p:spPr/>
        <p:txBody>
          <a:bodyPr/>
          <a:lstStyle/>
          <a:p>
            <a:r>
              <a:rPr lang="en-US" i="1" dirty="0" err="1"/>
              <a:t>Sharding</a:t>
            </a:r>
            <a:r>
              <a:rPr lang="en-US" i="1" dirty="0"/>
              <a:t> </a:t>
            </a:r>
            <a:r>
              <a:rPr lang="en-US" dirty="0"/>
              <a:t>refers to the process of splitting data up across machines.</a:t>
            </a:r>
          </a:p>
          <a:p>
            <a:r>
              <a:rPr lang="en-US" i="1" dirty="0"/>
              <a:t>Partitioning </a:t>
            </a:r>
            <a:r>
              <a:rPr lang="en-US" dirty="0"/>
              <a:t>is also sometimes used to describe this concept.</a:t>
            </a:r>
          </a:p>
          <a:p>
            <a:r>
              <a:rPr lang="en-US" dirty="0"/>
              <a:t>It is a cluster of database servers.</a:t>
            </a:r>
          </a:p>
          <a:p>
            <a:r>
              <a:rPr lang="en-US" dirty="0"/>
              <a:t>Each server holds a fraction of data.</a:t>
            </a:r>
          </a:p>
          <a:p>
            <a:r>
              <a:rPr lang="en-US" dirty="0"/>
              <a:t>In </a:t>
            </a:r>
            <a:r>
              <a:rPr lang="en-US" dirty="0" err="1"/>
              <a:t>Sharding</a:t>
            </a:r>
            <a:r>
              <a:rPr lang="en-US" dirty="0"/>
              <a:t>, it becomes possible to store more data and handle more load without requiring larger or more powerful machines, just a larger quantity of less-powerful machines</a:t>
            </a:r>
            <a:endParaRPr lang="en-GB" dirty="0"/>
          </a:p>
        </p:txBody>
      </p:sp>
    </p:spTree>
    <p:extLst>
      <p:ext uri="{BB962C8B-B14F-4D97-AF65-F5344CB8AC3E}">
        <p14:creationId xmlns:p14="http://schemas.microsoft.com/office/powerpoint/2010/main" val="250341631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Sharding</a:t>
            </a:r>
            <a:r>
              <a:rPr lang="en-GB" dirty="0"/>
              <a:t> in </a:t>
            </a:r>
            <a:r>
              <a:rPr lang="en-GB" dirty="0" err="1"/>
              <a:t>MongoDB</a:t>
            </a:r>
            <a:endParaRPr lang="en-GB" dirty="0"/>
          </a:p>
        </p:txBody>
      </p:sp>
      <p:sp>
        <p:nvSpPr>
          <p:cNvPr id="3" name="Content Placeholder 2"/>
          <p:cNvSpPr>
            <a:spLocks noGrp="1"/>
          </p:cNvSpPr>
          <p:nvPr>
            <p:ph idx="1"/>
          </p:nvPr>
        </p:nvSpPr>
        <p:spPr/>
        <p:txBody>
          <a:bodyPr>
            <a:normAutofit lnSpcReduction="10000"/>
          </a:bodyPr>
          <a:lstStyle/>
          <a:p>
            <a:r>
              <a:rPr lang="en-US" dirty="0" err="1"/>
              <a:t>MongoDB</a:t>
            </a:r>
            <a:r>
              <a:rPr lang="en-US" dirty="0"/>
              <a:t> supports </a:t>
            </a:r>
            <a:r>
              <a:rPr lang="en-US" i="1" dirty="0" err="1"/>
              <a:t>autosharding</a:t>
            </a:r>
            <a:r>
              <a:rPr lang="en-US" dirty="0"/>
              <a:t>, which tries to both abstract the architecture away from the application and simplify the administration of such a system. </a:t>
            </a:r>
          </a:p>
          <a:p>
            <a:r>
              <a:rPr lang="en-US" dirty="0" err="1"/>
              <a:t>MongoDB</a:t>
            </a:r>
            <a:r>
              <a:rPr lang="en-US" dirty="0"/>
              <a:t> allows your application to ignore the fact that it isn’t talking to a standalone </a:t>
            </a:r>
            <a:r>
              <a:rPr lang="en-US" dirty="0" err="1"/>
              <a:t>MongoDB</a:t>
            </a:r>
            <a:r>
              <a:rPr lang="en-US" dirty="0"/>
              <a:t> server, to some extent.</a:t>
            </a:r>
          </a:p>
          <a:p>
            <a:r>
              <a:rPr lang="en-US" dirty="0"/>
              <a:t>On the operations side, </a:t>
            </a:r>
            <a:r>
              <a:rPr lang="en-US" dirty="0" err="1"/>
              <a:t>MongoDB</a:t>
            </a:r>
            <a:r>
              <a:rPr lang="en-US" dirty="0"/>
              <a:t> automates balancing data across shards and makes it easier to add and remove capacity.</a:t>
            </a:r>
          </a:p>
          <a:p>
            <a:r>
              <a:rPr lang="en-US" dirty="0" err="1"/>
              <a:t>Sharding</a:t>
            </a:r>
            <a:r>
              <a:rPr lang="en-US" dirty="0"/>
              <a:t> is the most difficult and complex way of configuring </a:t>
            </a:r>
            <a:r>
              <a:rPr lang="en-US" dirty="0" err="1"/>
              <a:t>MongoDB</a:t>
            </a:r>
            <a:r>
              <a:rPr lang="en-US" dirty="0"/>
              <a:t>, both from a development and operational point of view.</a:t>
            </a:r>
            <a:endParaRPr lang="en-GB" dirty="0"/>
          </a:p>
        </p:txBody>
      </p:sp>
    </p:spTree>
    <p:extLst>
      <p:ext uri="{BB962C8B-B14F-4D97-AF65-F5344CB8AC3E}">
        <p14:creationId xmlns:p14="http://schemas.microsoft.com/office/powerpoint/2010/main" val="251536183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 of a Cluster</a:t>
            </a:r>
          </a:p>
        </p:txBody>
      </p:sp>
      <p:sp>
        <p:nvSpPr>
          <p:cNvPr id="3" name="Content Placeholder 2"/>
          <p:cNvSpPr>
            <a:spLocks noGrp="1"/>
          </p:cNvSpPr>
          <p:nvPr>
            <p:ph idx="1"/>
          </p:nvPr>
        </p:nvSpPr>
        <p:spPr/>
        <p:txBody>
          <a:bodyPr/>
          <a:lstStyle/>
          <a:p>
            <a:r>
              <a:rPr lang="en-US" dirty="0" err="1"/>
              <a:t>MongoDB’s</a:t>
            </a:r>
            <a:r>
              <a:rPr lang="en-US" dirty="0"/>
              <a:t> </a:t>
            </a:r>
            <a:r>
              <a:rPr lang="en-US" dirty="0" err="1"/>
              <a:t>sharding</a:t>
            </a:r>
            <a:r>
              <a:rPr lang="en-US" dirty="0"/>
              <a:t> allows you to create a cluster of many machines (</a:t>
            </a:r>
            <a:r>
              <a:rPr lang="en-US" i="1" dirty="0"/>
              <a:t>shards</a:t>
            </a:r>
            <a:r>
              <a:rPr lang="en-US" dirty="0"/>
              <a:t>) and break up your collection across them, putting a subset of data on each shard.</a:t>
            </a:r>
          </a:p>
          <a:p>
            <a:r>
              <a:rPr lang="en-US" dirty="0"/>
              <a:t>This allows your application to grow beyond the resource limits of a standalone server or replica set.</a:t>
            </a:r>
            <a:endParaRPr lang="en-GB" dirty="0"/>
          </a:p>
        </p:txBody>
      </p:sp>
    </p:spTree>
    <p:extLst>
      <p:ext uri="{BB962C8B-B14F-4D97-AF65-F5344CB8AC3E}">
        <p14:creationId xmlns:p14="http://schemas.microsoft.com/office/powerpoint/2010/main" val="206270215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 of a Cluster</a:t>
            </a:r>
          </a:p>
        </p:txBody>
      </p:sp>
      <p:sp>
        <p:nvSpPr>
          <p:cNvPr id="3" name="Content Placeholder 2"/>
          <p:cNvSpPr>
            <a:spLocks noGrp="1"/>
          </p:cNvSpPr>
          <p:nvPr>
            <p:ph idx="1"/>
          </p:nvPr>
        </p:nvSpPr>
        <p:spPr/>
        <p:txBody>
          <a:bodyPr>
            <a:normAutofit fontScale="92500" lnSpcReduction="10000"/>
          </a:bodyPr>
          <a:lstStyle/>
          <a:p>
            <a:r>
              <a:rPr lang="en-GB" b="1" dirty="0"/>
              <a:t>mongos</a:t>
            </a:r>
            <a:r>
              <a:rPr lang="en-GB" dirty="0"/>
              <a:t> process</a:t>
            </a:r>
          </a:p>
          <a:p>
            <a:pPr lvl="1"/>
            <a:r>
              <a:rPr lang="en-GB" dirty="0"/>
              <a:t>It is a routing process in front of the shards.</a:t>
            </a:r>
          </a:p>
          <a:p>
            <a:pPr lvl="1"/>
            <a:r>
              <a:rPr lang="en-GB" dirty="0"/>
              <a:t>It keeps a “table of </a:t>
            </a:r>
            <a:r>
              <a:rPr lang="en-US" dirty="0"/>
              <a:t>contents” that tells it which shard contains which data.</a:t>
            </a:r>
          </a:p>
          <a:p>
            <a:pPr lvl="1"/>
            <a:r>
              <a:rPr lang="en-US" dirty="0"/>
              <a:t>Applications can connect to this router and issue requests normally.</a:t>
            </a:r>
          </a:p>
          <a:p>
            <a:pPr lvl="1"/>
            <a:r>
              <a:rPr lang="en-US" dirty="0"/>
              <a:t>The router, knowing what data is on which shard, is able to forward the requests to the appropriate shard(s).</a:t>
            </a:r>
          </a:p>
          <a:p>
            <a:pPr lvl="1"/>
            <a:r>
              <a:rPr lang="en-US" dirty="0"/>
              <a:t>If there are responses to the request, the router collects them, merges them, and sends them back to the application.</a:t>
            </a:r>
          </a:p>
          <a:p>
            <a:pPr lvl="1"/>
            <a:r>
              <a:rPr lang="en-US" dirty="0"/>
              <a:t>As far as the application knows, it’s connected to a standalone </a:t>
            </a:r>
            <a:r>
              <a:rPr lang="en-GB" b="1" dirty="0" err="1">
                <a:solidFill>
                  <a:srgbClr val="FF0000"/>
                </a:solidFill>
              </a:rPr>
              <a:t>mongod</a:t>
            </a:r>
            <a:r>
              <a:rPr lang="en-GB" dirty="0"/>
              <a:t>,</a:t>
            </a:r>
          </a:p>
        </p:txBody>
      </p:sp>
    </p:spTree>
    <p:extLst>
      <p:ext uri="{BB962C8B-B14F-4D97-AF65-F5344CB8AC3E}">
        <p14:creationId xmlns:p14="http://schemas.microsoft.com/office/powerpoint/2010/main" val="412481703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 of a Cluster</a:t>
            </a:r>
          </a:p>
        </p:txBody>
      </p:sp>
      <p:sp>
        <p:nvSpPr>
          <p:cNvPr id="3" name="Content Placeholder 2"/>
          <p:cNvSpPr>
            <a:spLocks noGrp="1"/>
          </p:cNvSpPr>
          <p:nvPr>
            <p:ph idx="1"/>
          </p:nvPr>
        </p:nvSpPr>
        <p:spPr/>
        <p:txBody>
          <a:bodyPr>
            <a:normAutofit fontScale="92500" lnSpcReduction="10000"/>
          </a:bodyPr>
          <a:lstStyle/>
          <a:p>
            <a:r>
              <a:rPr lang="en-GB" dirty="0" err="1"/>
              <a:t>Config</a:t>
            </a:r>
            <a:r>
              <a:rPr lang="en-GB" dirty="0"/>
              <a:t> Servers</a:t>
            </a:r>
          </a:p>
          <a:p>
            <a:pPr lvl="1"/>
            <a:r>
              <a:rPr lang="en-US" dirty="0" err="1"/>
              <a:t>Config</a:t>
            </a:r>
            <a:r>
              <a:rPr lang="en-US" dirty="0"/>
              <a:t> servers are the brains of your cluster.</a:t>
            </a:r>
          </a:p>
          <a:p>
            <a:pPr lvl="1"/>
            <a:r>
              <a:rPr lang="en-US" dirty="0"/>
              <a:t>They hold all of the metadata about which servers hold what data.</a:t>
            </a:r>
          </a:p>
          <a:p>
            <a:pPr lvl="1"/>
            <a:r>
              <a:rPr lang="en-US" dirty="0"/>
              <a:t>They must be set up first and the data they hold is </a:t>
            </a:r>
            <a:r>
              <a:rPr lang="en-US" i="1" dirty="0"/>
              <a:t>extremely </a:t>
            </a:r>
            <a:r>
              <a:rPr lang="en-US" dirty="0"/>
              <a:t>important: make sure that they are running with journaling enabled and that their data is stored on non-ephemeral drives.</a:t>
            </a:r>
          </a:p>
          <a:p>
            <a:pPr lvl="1"/>
            <a:r>
              <a:rPr lang="en-US" dirty="0"/>
              <a:t>Each </a:t>
            </a:r>
            <a:r>
              <a:rPr lang="en-US" dirty="0" err="1"/>
              <a:t>config</a:t>
            </a:r>
            <a:r>
              <a:rPr lang="en-US" dirty="0"/>
              <a:t> server should be on a separate physical machine, preferable geographically distributed.</a:t>
            </a:r>
          </a:p>
          <a:p>
            <a:pPr lvl="1"/>
            <a:r>
              <a:rPr lang="en-US" dirty="0"/>
              <a:t>The </a:t>
            </a:r>
            <a:r>
              <a:rPr lang="en-US" dirty="0" err="1"/>
              <a:t>config</a:t>
            </a:r>
            <a:r>
              <a:rPr lang="en-US" dirty="0"/>
              <a:t> servers must be started before any of the </a:t>
            </a:r>
            <a:r>
              <a:rPr lang="en-US" i="1" dirty="0"/>
              <a:t>mongos </a:t>
            </a:r>
            <a:r>
              <a:rPr lang="en-US" dirty="0"/>
              <a:t>processes, as </a:t>
            </a:r>
            <a:r>
              <a:rPr lang="en-US" i="1" dirty="0"/>
              <a:t>mongos </a:t>
            </a:r>
            <a:r>
              <a:rPr lang="en-US" dirty="0"/>
              <a:t>pulls </a:t>
            </a:r>
            <a:r>
              <a:rPr lang="en-GB" dirty="0"/>
              <a:t>its configuration from them.</a:t>
            </a:r>
          </a:p>
        </p:txBody>
      </p:sp>
    </p:spTree>
    <p:extLst>
      <p:ext uri="{BB962C8B-B14F-4D97-AF65-F5344CB8AC3E}">
        <p14:creationId xmlns:p14="http://schemas.microsoft.com/office/powerpoint/2010/main" val="194003402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Shard Servers</a:t>
            </a:r>
          </a:p>
        </p:txBody>
      </p:sp>
      <p:sp>
        <p:nvSpPr>
          <p:cNvPr id="3" name="Content Placeholder 2"/>
          <p:cNvSpPr>
            <a:spLocks noGrp="1"/>
          </p:cNvSpPr>
          <p:nvPr>
            <p:ph idx="1"/>
          </p:nvPr>
        </p:nvSpPr>
        <p:spPr/>
        <p:txBody>
          <a:bodyPr/>
          <a:lstStyle/>
          <a:p>
            <a:r>
              <a:rPr lang="en-GB" dirty="0"/>
              <a:t>These are the normal </a:t>
            </a:r>
            <a:r>
              <a:rPr lang="en-GB" dirty="0" err="1"/>
              <a:t>mongod</a:t>
            </a:r>
            <a:r>
              <a:rPr lang="en-GB" dirty="0"/>
              <a:t> instances which holds data.</a:t>
            </a:r>
          </a:p>
          <a:p>
            <a:r>
              <a:rPr lang="en-GB" dirty="0"/>
              <a:t>They are generally from a replica set.</a:t>
            </a:r>
          </a:p>
        </p:txBody>
      </p:sp>
    </p:spTree>
    <p:extLst>
      <p:ext uri="{BB962C8B-B14F-4D97-AF65-F5344CB8AC3E}">
        <p14:creationId xmlns:p14="http://schemas.microsoft.com/office/powerpoint/2010/main" val="2566903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5" dirty="0"/>
              <a:t>ACID</a:t>
            </a:r>
            <a:r>
              <a:rPr spc="-5" dirty="0"/>
              <a:t> </a:t>
            </a:r>
            <a:r>
              <a:rPr dirty="0"/>
              <a:t>vs</a:t>
            </a:r>
            <a:r>
              <a:rPr spc="-5" dirty="0"/>
              <a:t> </a:t>
            </a:r>
            <a:r>
              <a:rPr spc="-25" dirty="0"/>
              <a:t>BASE</a:t>
            </a:r>
          </a:p>
        </p:txBody>
      </p:sp>
      <p:sp>
        <p:nvSpPr>
          <p:cNvPr id="3" name="object 3"/>
          <p:cNvSpPr txBox="1"/>
          <p:nvPr/>
        </p:nvSpPr>
        <p:spPr>
          <a:xfrm>
            <a:off x="488022" y="1456185"/>
            <a:ext cx="7960995" cy="4283710"/>
          </a:xfrm>
          <a:prstGeom prst="rect">
            <a:avLst/>
          </a:prstGeom>
        </p:spPr>
        <p:txBody>
          <a:bodyPr vert="horz" wrap="square" lIns="0" tIns="0" rIns="0" bIns="0" rtlCol="0">
            <a:spAutoFit/>
          </a:bodyPr>
          <a:lstStyle/>
          <a:p>
            <a:pPr marL="12700" marR="6350">
              <a:lnSpc>
                <a:spcPts val="3450"/>
              </a:lnSpc>
            </a:pPr>
            <a:r>
              <a:rPr sz="3000" spc="-15" dirty="0">
                <a:latin typeface="Arial"/>
                <a:cs typeface="Arial"/>
              </a:rPr>
              <a:t>Scalability</a:t>
            </a:r>
            <a:r>
              <a:rPr sz="3000" spc="-5" dirty="0">
                <a:latin typeface="Arial"/>
                <a:cs typeface="Arial"/>
              </a:rPr>
              <a:t> </a:t>
            </a:r>
            <a:r>
              <a:rPr sz="3000" dirty="0">
                <a:latin typeface="Arial"/>
                <a:cs typeface="Arial"/>
              </a:rPr>
              <a:t>and</a:t>
            </a:r>
            <a:r>
              <a:rPr sz="3000" spc="-5" dirty="0">
                <a:latin typeface="Arial"/>
                <a:cs typeface="Arial"/>
              </a:rPr>
              <a:t> </a:t>
            </a:r>
            <a:r>
              <a:rPr sz="3000" spc="-15" dirty="0">
                <a:latin typeface="Arial"/>
                <a:cs typeface="Arial"/>
              </a:rPr>
              <a:t>better</a:t>
            </a:r>
            <a:r>
              <a:rPr sz="3000" spc="-5" dirty="0">
                <a:latin typeface="Arial"/>
                <a:cs typeface="Arial"/>
              </a:rPr>
              <a:t> </a:t>
            </a:r>
            <a:r>
              <a:rPr sz="3000" spc="-20" dirty="0">
                <a:latin typeface="Arial"/>
                <a:cs typeface="Arial"/>
              </a:rPr>
              <a:t>performance</a:t>
            </a:r>
            <a:r>
              <a:rPr sz="3000" spc="-5" dirty="0">
                <a:latin typeface="Arial"/>
                <a:cs typeface="Arial"/>
              </a:rPr>
              <a:t> </a:t>
            </a:r>
            <a:r>
              <a:rPr sz="3000" spc="-15" dirty="0">
                <a:latin typeface="Arial"/>
                <a:cs typeface="Arial"/>
              </a:rPr>
              <a:t>of</a:t>
            </a:r>
            <a:r>
              <a:rPr sz="3000" spc="-5" dirty="0">
                <a:latin typeface="Arial"/>
                <a:cs typeface="Arial"/>
              </a:rPr>
              <a:t> </a:t>
            </a:r>
            <a:r>
              <a:rPr sz="3000" spc="-20" dirty="0">
                <a:latin typeface="Arial"/>
                <a:cs typeface="Arial"/>
              </a:rPr>
              <a:t>NoSQL</a:t>
            </a:r>
            <a:r>
              <a:rPr sz="3000" spc="-5" dirty="0">
                <a:latin typeface="Arial"/>
                <a:cs typeface="Arial"/>
              </a:rPr>
              <a:t> </a:t>
            </a:r>
            <a:r>
              <a:rPr sz="3000" dirty="0">
                <a:latin typeface="Arial"/>
                <a:cs typeface="Arial"/>
              </a:rPr>
              <a:t>is achieved</a:t>
            </a:r>
            <a:r>
              <a:rPr sz="3000" spc="-5" dirty="0">
                <a:latin typeface="Arial"/>
                <a:cs typeface="Arial"/>
              </a:rPr>
              <a:t> </a:t>
            </a:r>
            <a:r>
              <a:rPr sz="3000" dirty="0">
                <a:latin typeface="Arial"/>
                <a:cs typeface="Arial"/>
              </a:rPr>
              <a:t>by</a:t>
            </a:r>
            <a:r>
              <a:rPr sz="3000" spc="-5" dirty="0">
                <a:latin typeface="Arial"/>
                <a:cs typeface="Arial"/>
              </a:rPr>
              <a:t> </a:t>
            </a:r>
            <a:r>
              <a:rPr sz="3000" spc="-15" dirty="0">
                <a:latin typeface="Arial"/>
                <a:cs typeface="Arial"/>
              </a:rPr>
              <a:t>sacrificing</a:t>
            </a:r>
            <a:r>
              <a:rPr sz="3000" spc="10" dirty="0">
                <a:latin typeface="Arial"/>
                <a:cs typeface="Arial"/>
              </a:rPr>
              <a:t> </a:t>
            </a:r>
            <a:r>
              <a:rPr sz="3000" spc="-20" dirty="0">
                <a:solidFill>
                  <a:srgbClr val="FF0000"/>
                </a:solidFill>
                <a:latin typeface="Arial"/>
                <a:cs typeface="Arial"/>
              </a:rPr>
              <a:t>ACID</a:t>
            </a:r>
            <a:r>
              <a:rPr sz="3000" dirty="0">
                <a:solidFill>
                  <a:srgbClr val="FF0000"/>
                </a:solidFill>
                <a:latin typeface="Arial"/>
                <a:cs typeface="Arial"/>
              </a:rPr>
              <a:t> </a:t>
            </a:r>
            <a:r>
              <a:rPr sz="3000" spc="-15" dirty="0">
                <a:latin typeface="Arial"/>
                <a:cs typeface="Arial"/>
              </a:rPr>
              <a:t>compatibility.</a:t>
            </a:r>
            <a:endParaRPr sz="3000" dirty="0">
              <a:latin typeface="Arial"/>
              <a:cs typeface="Arial"/>
            </a:endParaRPr>
          </a:p>
          <a:p>
            <a:pPr marL="12700" marR="320040" indent="894715">
              <a:lnSpc>
                <a:spcPts val="7800"/>
              </a:lnSpc>
              <a:spcBef>
                <a:spcPts val="869"/>
              </a:spcBef>
            </a:pPr>
            <a:r>
              <a:rPr sz="3000" spc="-20" dirty="0">
                <a:solidFill>
                  <a:srgbClr val="FF0000"/>
                </a:solidFill>
                <a:latin typeface="Arial"/>
                <a:cs typeface="Arial"/>
              </a:rPr>
              <a:t>A</a:t>
            </a:r>
            <a:r>
              <a:rPr sz="3000" spc="-15" dirty="0">
                <a:latin typeface="Arial"/>
                <a:cs typeface="Arial"/>
              </a:rPr>
              <a:t>tomic,</a:t>
            </a:r>
            <a:r>
              <a:rPr sz="3000" spc="5" dirty="0">
                <a:latin typeface="Arial"/>
                <a:cs typeface="Arial"/>
              </a:rPr>
              <a:t> </a:t>
            </a:r>
            <a:r>
              <a:rPr sz="3000" dirty="0">
                <a:solidFill>
                  <a:srgbClr val="FF0000"/>
                </a:solidFill>
                <a:latin typeface="Arial"/>
                <a:cs typeface="Arial"/>
              </a:rPr>
              <a:t>C</a:t>
            </a:r>
            <a:r>
              <a:rPr sz="3000" spc="-15" dirty="0">
                <a:latin typeface="Arial"/>
                <a:cs typeface="Arial"/>
              </a:rPr>
              <a:t>onsistent,</a:t>
            </a:r>
            <a:r>
              <a:rPr sz="3000" spc="5" dirty="0">
                <a:latin typeface="Arial"/>
                <a:cs typeface="Arial"/>
              </a:rPr>
              <a:t> </a:t>
            </a:r>
            <a:r>
              <a:rPr sz="3000" spc="-10" dirty="0">
                <a:solidFill>
                  <a:srgbClr val="FF0000"/>
                </a:solidFill>
                <a:latin typeface="Arial"/>
                <a:cs typeface="Arial"/>
              </a:rPr>
              <a:t>I</a:t>
            </a:r>
            <a:r>
              <a:rPr sz="3000" spc="-15" dirty="0">
                <a:latin typeface="Arial"/>
                <a:cs typeface="Arial"/>
              </a:rPr>
              <a:t>solated,</a:t>
            </a:r>
            <a:r>
              <a:rPr sz="3000" spc="5" dirty="0">
                <a:latin typeface="Arial"/>
                <a:cs typeface="Arial"/>
              </a:rPr>
              <a:t> </a:t>
            </a:r>
            <a:r>
              <a:rPr sz="3000" dirty="0">
                <a:solidFill>
                  <a:srgbClr val="FF0000"/>
                </a:solidFill>
                <a:latin typeface="Arial"/>
                <a:cs typeface="Arial"/>
              </a:rPr>
              <a:t>D</a:t>
            </a:r>
            <a:r>
              <a:rPr sz="3000" dirty="0">
                <a:latin typeface="Arial"/>
                <a:cs typeface="Arial"/>
              </a:rPr>
              <a:t>urable </a:t>
            </a:r>
            <a:r>
              <a:rPr sz="3000" spc="-20" dirty="0">
                <a:latin typeface="Arial"/>
                <a:cs typeface="Arial"/>
              </a:rPr>
              <a:t>NoSQL</a:t>
            </a:r>
            <a:r>
              <a:rPr sz="3000" spc="-5" dirty="0">
                <a:latin typeface="Arial"/>
                <a:cs typeface="Arial"/>
              </a:rPr>
              <a:t> </a:t>
            </a:r>
            <a:r>
              <a:rPr sz="3000" dirty="0">
                <a:latin typeface="Arial"/>
                <a:cs typeface="Arial"/>
              </a:rPr>
              <a:t>is</a:t>
            </a:r>
            <a:r>
              <a:rPr sz="3000" spc="-5" dirty="0">
                <a:latin typeface="Arial"/>
                <a:cs typeface="Arial"/>
              </a:rPr>
              <a:t> </a:t>
            </a:r>
            <a:r>
              <a:rPr sz="3000" dirty="0">
                <a:latin typeface="Arial"/>
                <a:cs typeface="Arial"/>
              </a:rPr>
              <a:t>having</a:t>
            </a:r>
            <a:r>
              <a:rPr sz="3000" spc="10" dirty="0">
                <a:latin typeface="Arial"/>
                <a:cs typeface="Arial"/>
              </a:rPr>
              <a:t> </a:t>
            </a:r>
            <a:r>
              <a:rPr sz="3000" spc="-20" dirty="0">
                <a:solidFill>
                  <a:srgbClr val="FF0000"/>
                </a:solidFill>
                <a:latin typeface="Arial"/>
                <a:cs typeface="Arial"/>
              </a:rPr>
              <a:t>BASE</a:t>
            </a:r>
            <a:r>
              <a:rPr sz="3000" spc="10" dirty="0">
                <a:solidFill>
                  <a:srgbClr val="FF0000"/>
                </a:solidFill>
                <a:latin typeface="Arial"/>
                <a:cs typeface="Arial"/>
              </a:rPr>
              <a:t> </a:t>
            </a:r>
            <a:r>
              <a:rPr sz="3000" spc="-15" dirty="0">
                <a:latin typeface="Arial"/>
                <a:cs typeface="Arial"/>
              </a:rPr>
              <a:t>compatibility</a:t>
            </a:r>
            <a:r>
              <a:rPr sz="3000" spc="-5" dirty="0">
                <a:latin typeface="Arial"/>
                <a:cs typeface="Arial"/>
              </a:rPr>
              <a:t> </a:t>
            </a:r>
            <a:r>
              <a:rPr sz="3000" spc="-15" dirty="0">
                <a:latin typeface="Arial"/>
                <a:cs typeface="Arial"/>
              </a:rPr>
              <a:t>instead.</a:t>
            </a:r>
            <a:endParaRPr sz="3000" dirty="0">
              <a:latin typeface="Arial"/>
              <a:cs typeface="Arial"/>
            </a:endParaRPr>
          </a:p>
          <a:p>
            <a:pPr>
              <a:lnSpc>
                <a:spcPts val="3400"/>
              </a:lnSpc>
              <a:spcBef>
                <a:spcPts val="80"/>
              </a:spcBef>
            </a:pPr>
            <a:endParaRPr sz="3400" dirty="0"/>
          </a:p>
          <a:p>
            <a:pPr marL="2251710" marR="1373505" indent="-751840">
              <a:lnSpc>
                <a:spcPts val="3450"/>
              </a:lnSpc>
            </a:pPr>
            <a:r>
              <a:rPr sz="3000" spc="-20" dirty="0">
                <a:solidFill>
                  <a:srgbClr val="FF0000"/>
                </a:solidFill>
                <a:latin typeface="Arial"/>
                <a:cs typeface="Arial"/>
              </a:rPr>
              <a:t>B</a:t>
            </a:r>
            <a:r>
              <a:rPr sz="3000" spc="-20" dirty="0">
                <a:latin typeface="Arial"/>
                <a:cs typeface="Arial"/>
              </a:rPr>
              <a:t>asically </a:t>
            </a:r>
            <a:r>
              <a:rPr sz="3000" spc="-20" dirty="0">
                <a:solidFill>
                  <a:srgbClr val="FF0000"/>
                </a:solidFill>
                <a:latin typeface="Arial"/>
                <a:cs typeface="Arial"/>
              </a:rPr>
              <a:t>A</a:t>
            </a:r>
            <a:r>
              <a:rPr sz="3000" spc="-15" dirty="0">
                <a:latin typeface="Arial"/>
                <a:cs typeface="Arial"/>
              </a:rPr>
              <a:t>vailable,</a:t>
            </a:r>
            <a:r>
              <a:rPr sz="3000" spc="5" dirty="0">
                <a:latin typeface="Arial"/>
                <a:cs typeface="Arial"/>
              </a:rPr>
              <a:t> </a:t>
            </a:r>
            <a:r>
              <a:rPr sz="3000" spc="-20" dirty="0">
                <a:solidFill>
                  <a:srgbClr val="FF0000"/>
                </a:solidFill>
                <a:latin typeface="Arial"/>
                <a:cs typeface="Arial"/>
              </a:rPr>
              <a:t>S</a:t>
            </a:r>
            <a:r>
              <a:rPr sz="3000" spc="-15" dirty="0">
                <a:latin typeface="Arial"/>
                <a:cs typeface="Arial"/>
              </a:rPr>
              <a:t>oft</a:t>
            </a:r>
            <a:r>
              <a:rPr sz="3000" spc="-5" dirty="0">
                <a:latin typeface="Arial"/>
                <a:cs typeface="Arial"/>
              </a:rPr>
              <a:t> </a:t>
            </a:r>
            <a:r>
              <a:rPr sz="3000" spc="-15" dirty="0">
                <a:latin typeface="Arial"/>
                <a:cs typeface="Arial"/>
              </a:rPr>
              <a:t>state,</a:t>
            </a:r>
            <a:r>
              <a:rPr sz="3000" spc="-10" dirty="0">
                <a:latin typeface="Arial"/>
                <a:cs typeface="Arial"/>
              </a:rPr>
              <a:t> </a:t>
            </a:r>
            <a:r>
              <a:rPr sz="3000" spc="-20" dirty="0">
                <a:solidFill>
                  <a:srgbClr val="FF0000"/>
                </a:solidFill>
                <a:latin typeface="Arial"/>
                <a:cs typeface="Arial"/>
              </a:rPr>
              <a:t>E</a:t>
            </a:r>
            <a:r>
              <a:rPr sz="3000" spc="-15" dirty="0">
                <a:latin typeface="Arial"/>
                <a:cs typeface="Arial"/>
              </a:rPr>
              <a:t>ventual</a:t>
            </a:r>
            <a:r>
              <a:rPr sz="3000" spc="-5" dirty="0">
                <a:latin typeface="Arial"/>
                <a:cs typeface="Arial"/>
              </a:rPr>
              <a:t> </a:t>
            </a:r>
            <a:r>
              <a:rPr sz="3000" spc="-15" dirty="0">
                <a:latin typeface="Arial"/>
                <a:cs typeface="Arial"/>
              </a:rPr>
              <a:t>consistency</a:t>
            </a:r>
            <a:endParaRPr sz="3000" dirty="0">
              <a:latin typeface="Arial"/>
              <a:cs typeface="Arial"/>
            </a:endParaRPr>
          </a:p>
        </p:txBody>
      </p:sp>
    </p:spTree>
    <p:extLst>
      <p:ext uri="{BB962C8B-B14F-4D97-AF65-F5344CB8AC3E}">
        <p14:creationId xmlns:p14="http://schemas.microsoft.com/office/powerpoint/2010/main" val="115337183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a:t>
            </a:r>
            <a:r>
              <a:rPr lang="en-GB" dirty="0" err="1"/>
              <a:t>Sharded</a:t>
            </a:r>
            <a:r>
              <a:rPr lang="en-GB" dirty="0"/>
              <a:t> cluster</a:t>
            </a:r>
          </a:p>
        </p:txBody>
      </p:sp>
      <p:pic>
        <p:nvPicPr>
          <p:cNvPr id="4" name="Content Placeholder 3"/>
          <p:cNvPicPr>
            <a:picLocks noGrp="1" noChangeAspect="1"/>
          </p:cNvPicPr>
          <p:nvPr>
            <p:ph idx="1"/>
          </p:nvPr>
        </p:nvPicPr>
        <p:blipFill>
          <a:blip r:embed="rId2"/>
          <a:stretch>
            <a:fillRect/>
          </a:stretch>
        </p:blipFill>
        <p:spPr>
          <a:xfrm>
            <a:off x="944775" y="1385553"/>
            <a:ext cx="7330650" cy="4876800"/>
          </a:xfrm>
          <a:prstGeom prst="rect">
            <a:avLst/>
          </a:prstGeom>
        </p:spPr>
      </p:pic>
    </p:spTree>
    <p:extLst>
      <p:ext uri="{BB962C8B-B14F-4D97-AF65-F5344CB8AC3E}">
        <p14:creationId xmlns:p14="http://schemas.microsoft.com/office/powerpoint/2010/main" val="55580036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Sharded</a:t>
            </a:r>
            <a:r>
              <a:rPr lang="en-GB" dirty="0"/>
              <a:t> Data</a:t>
            </a:r>
          </a:p>
        </p:txBody>
      </p:sp>
      <p:pic>
        <p:nvPicPr>
          <p:cNvPr id="4" name="Content Placeholder 3"/>
          <p:cNvPicPr>
            <a:picLocks noGrp="1" noChangeAspect="1"/>
          </p:cNvPicPr>
          <p:nvPr>
            <p:ph idx="1"/>
          </p:nvPr>
        </p:nvPicPr>
        <p:blipFill>
          <a:blip r:embed="rId2"/>
          <a:stretch>
            <a:fillRect/>
          </a:stretch>
        </p:blipFill>
        <p:spPr>
          <a:xfrm>
            <a:off x="502344" y="1586973"/>
            <a:ext cx="8001000" cy="764841"/>
          </a:xfrm>
          <a:prstGeom prst="rect">
            <a:avLst/>
          </a:prstGeom>
        </p:spPr>
      </p:pic>
      <p:pic>
        <p:nvPicPr>
          <p:cNvPr id="6" name="Picture 5"/>
          <p:cNvPicPr>
            <a:picLocks noChangeAspect="1"/>
          </p:cNvPicPr>
          <p:nvPr/>
        </p:nvPicPr>
        <p:blipFill>
          <a:blip r:embed="rId3"/>
          <a:stretch>
            <a:fillRect/>
          </a:stretch>
        </p:blipFill>
        <p:spPr>
          <a:xfrm>
            <a:off x="502344" y="4059158"/>
            <a:ext cx="8170360" cy="2035432"/>
          </a:xfrm>
          <a:prstGeom prst="rect">
            <a:avLst/>
          </a:prstGeom>
        </p:spPr>
      </p:pic>
      <p:cxnSp>
        <p:nvCxnSpPr>
          <p:cNvPr id="8" name="Straight Arrow Connector 7"/>
          <p:cNvCxnSpPr>
            <a:stCxn id="4" idx="2"/>
          </p:cNvCxnSpPr>
          <p:nvPr/>
        </p:nvCxnSpPr>
        <p:spPr bwMode="auto">
          <a:xfrm>
            <a:off x="4502844" y="2351814"/>
            <a:ext cx="0" cy="155048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4778062" y="2942390"/>
            <a:ext cx="1221809" cy="369332"/>
          </a:xfrm>
          <a:prstGeom prst="rect">
            <a:avLst/>
          </a:prstGeom>
          <a:noFill/>
        </p:spPr>
        <p:txBody>
          <a:bodyPr wrap="none" rtlCol="0">
            <a:spAutoFit/>
          </a:bodyPr>
          <a:lstStyle/>
          <a:p>
            <a:r>
              <a:rPr lang="en-GB" dirty="0" err="1"/>
              <a:t>Sharding</a:t>
            </a:r>
            <a:endParaRPr lang="en-GB" dirty="0"/>
          </a:p>
        </p:txBody>
      </p:sp>
    </p:spTree>
    <p:extLst>
      <p:ext uri="{BB962C8B-B14F-4D97-AF65-F5344CB8AC3E}">
        <p14:creationId xmlns:p14="http://schemas.microsoft.com/office/powerpoint/2010/main" val="252451572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on Shards (physical machines)</a:t>
            </a:r>
          </a:p>
        </p:txBody>
      </p:sp>
      <p:pic>
        <p:nvPicPr>
          <p:cNvPr id="4" name="Content Placeholder 3"/>
          <p:cNvPicPr>
            <a:picLocks noGrp="1" noChangeAspect="1"/>
          </p:cNvPicPr>
          <p:nvPr>
            <p:ph idx="1"/>
          </p:nvPr>
        </p:nvPicPr>
        <p:blipFill>
          <a:blip r:embed="rId2"/>
          <a:stretch>
            <a:fillRect/>
          </a:stretch>
        </p:blipFill>
        <p:spPr>
          <a:xfrm>
            <a:off x="1606166" y="1334037"/>
            <a:ext cx="5535778" cy="4876800"/>
          </a:xfrm>
          <a:prstGeom prst="rect">
            <a:avLst/>
          </a:prstGeom>
        </p:spPr>
      </p:pic>
    </p:spTree>
    <p:extLst>
      <p:ext uri="{BB962C8B-B14F-4D97-AF65-F5344CB8AC3E}">
        <p14:creationId xmlns:p14="http://schemas.microsoft.com/office/powerpoint/2010/main" val="379883593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Set up your cluster</a:t>
            </a:r>
          </a:p>
        </p:txBody>
      </p:sp>
      <p:sp>
        <p:nvSpPr>
          <p:cNvPr id="3" name="Content Placeholder 2"/>
          <p:cNvSpPr>
            <a:spLocks noGrp="1"/>
          </p:cNvSpPr>
          <p:nvPr>
            <p:ph idx="1"/>
          </p:nvPr>
        </p:nvSpPr>
        <p:spPr/>
        <p:txBody>
          <a:bodyPr/>
          <a:lstStyle/>
          <a:p>
            <a:r>
              <a:rPr lang="en-GB" dirty="0"/>
              <a:t>Demo</a:t>
            </a:r>
          </a:p>
        </p:txBody>
      </p:sp>
    </p:spTree>
    <p:extLst>
      <p:ext uri="{BB962C8B-B14F-4D97-AF65-F5344CB8AC3E}">
        <p14:creationId xmlns:p14="http://schemas.microsoft.com/office/powerpoint/2010/main" val="176393292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err="1"/>
              <a:t>MongoDB</a:t>
            </a:r>
            <a:endParaRPr lang="en-GB" dirty="0"/>
          </a:p>
        </p:txBody>
      </p:sp>
      <p:sp>
        <p:nvSpPr>
          <p:cNvPr id="5" name="Subtitle 4"/>
          <p:cNvSpPr>
            <a:spLocks noGrp="1"/>
          </p:cNvSpPr>
          <p:nvPr>
            <p:ph type="subTitle" idx="1"/>
          </p:nvPr>
        </p:nvSpPr>
        <p:spPr/>
        <p:txBody>
          <a:bodyPr/>
          <a:lstStyle/>
          <a:p>
            <a:r>
              <a:rPr lang="en-GB" dirty="0"/>
              <a:t>Security</a:t>
            </a:r>
          </a:p>
        </p:txBody>
      </p:sp>
    </p:spTree>
    <p:extLst>
      <p:ext uri="{BB962C8B-B14F-4D97-AF65-F5344CB8AC3E}">
        <p14:creationId xmlns:p14="http://schemas.microsoft.com/office/powerpoint/2010/main" val="190182977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Role-Based Access Control</a:t>
            </a:r>
          </a:p>
        </p:txBody>
      </p:sp>
      <p:sp>
        <p:nvSpPr>
          <p:cNvPr id="3" name="Content Placeholder 2"/>
          <p:cNvSpPr>
            <a:spLocks noGrp="1"/>
          </p:cNvSpPr>
          <p:nvPr>
            <p:ph idx="1"/>
          </p:nvPr>
        </p:nvSpPr>
        <p:spPr/>
        <p:txBody>
          <a:bodyPr/>
          <a:lstStyle/>
          <a:p>
            <a:r>
              <a:rPr lang="en-US" dirty="0" err="1"/>
              <a:t>MongoDB</a:t>
            </a:r>
            <a:r>
              <a:rPr lang="en-US" dirty="0"/>
              <a:t> employs Role-Based Access Control (RBAC) to govern access to a </a:t>
            </a:r>
            <a:r>
              <a:rPr lang="en-US" dirty="0" err="1"/>
              <a:t>MongoDB</a:t>
            </a:r>
            <a:r>
              <a:rPr lang="en-US" dirty="0"/>
              <a:t> system.</a:t>
            </a:r>
          </a:p>
          <a:p>
            <a:r>
              <a:rPr lang="en-US" dirty="0"/>
              <a:t>A user is granted one or more </a:t>
            </a:r>
            <a:r>
              <a:rPr lang="en-US" dirty="0">
                <a:hlinkClick r:id="rId2"/>
              </a:rPr>
              <a:t>roles</a:t>
            </a:r>
            <a:r>
              <a:rPr lang="en-US" dirty="0"/>
              <a:t> that determine the user’s access to database resources and operations.</a:t>
            </a:r>
          </a:p>
          <a:p>
            <a:r>
              <a:rPr lang="en-US" dirty="0"/>
              <a:t>Outside of role assignments, the user has no access to the system.</a:t>
            </a:r>
            <a:endParaRPr lang="en-GB" dirty="0"/>
          </a:p>
        </p:txBody>
      </p:sp>
    </p:spTree>
    <p:extLst>
      <p:ext uri="{BB962C8B-B14F-4D97-AF65-F5344CB8AC3E}">
        <p14:creationId xmlns:p14="http://schemas.microsoft.com/office/powerpoint/2010/main" val="359253942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Enable Access Control</a:t>
            </a:r>
          </a:p>
        </p:txBody>
      </p:sp>
      <p:sp>
        <p:nvSpPr>
          <p:cNvPr id="3" name="Content Placeholder 2"/>
          <p:cNvSpPr>
            <a:spLocks noGrp="1"/>
          </p:cNvSpPr>
          <p:nvPr>
            <p:ph idx="1"/>
          </p:nvPr>
        </p:nvSpPr>
        <p:spPr/>
        <p:txBody>
          <a:bodyPr/>
          <a:lstStyle/>
          <a:p>
            <a:r>
              <a:rPr lang="en-US" dirty="0" err="1"/>
              <a:t>MongoDB</a:t>
            </a:r>
            <a:r>
              <a:rPr lang="en-US" dirty="0"/>
              <a:t> does not enable access control by default. </a:t>
            </a:r>
          </a:p>
          <a:p>
            <a:r>
              <a:rPr lang="en-US" dirty="0"/>
              <a:t>You can enable authorization using the </a:t>
            </a:r>
            <a:r>
              <a:rPr lang="en-US" b="1" i="1" dirty="0">
                <a:solidFill>
                  <a:srgbClr val="FF0000"/>
                </a:solidFill>
              </a:rPr>
              <a:t>--</a:t>
            </a:r>
            <a:r>
              <a:rPr lang="en-US" b="1" i="1" dirty="0" err="1">
                <a:solidFill>
                  <a:srgbClr val="FF0000"/>
                </a:solidFill>
              </a:rPr>
              <a:t>auth</a:t>
            </a:r>
            <a:r>
              <a:rPr lang="en-US" b="1" i="1" dirty="0">
                <a:solidFill>
                  <a:srgbClr val="FF0000"/>
                </a:solidFill>
              </a:rPr>
              <a:t> </a:t>
            </a:r>
            <a:r>
              <a:rPr lang="en-US" dirty="0"/>
              <a:t>or the </a:t>
            </a:r>
            <a:r>
              <a:rPr lang="en-US" dirty="0" err="1"/>
              <a:t>security.authorization</a:t>
            </a:r>
            <a:r>
              <a:rPr lang="en-US" dirty="0"/>
              <a:t> setting. </a:t>
            </a:r>
          </a:p>
          <a:p>
            <a:r>
              <a:rPr lang="en-US" dirty="0"/>
              <a:t>Enabling internal authentication also enables client authorization.</a:t>
            </a:r>
          </a:p>
          <a:p>
            <a:r>
              <a:rPr lang="en-US" dirty="0"/>
              <a:t>Once access control is enabled, users must authenticate themselves.</a:t>
            </a:r>
            <a:endParaRPr lang="en-GB" dirty="0"/>
          </a:p>
        </p:txBody>
      </p:sp>
    </p:spTree>
    <p:extLst>
      <p:ext uri="{BB962C8B-B14F-4D97-AF65-F5344CB8AC3E}">
        <p14:creationId xmlns:p14="http://schemas.microsoft.com/office/powerpoint/2010/main" val="318130262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Roles</a:t>
            </a:r>
          </a:p>
        </p:txBody>
      </p:sp>
      <p:sp>
        <p:nvSpPr>
          <p:cNvPr id="3" name="Content Placeholder 2"/>
          <p:cNvSpPr>
            <a:spLocks noGrp="1"/>
          </p:cNvSpPr>
          <p:nvPr>
            <p:ph idx="1"/>
          </p:nvPr>
        </p:nvSpPr>
        <p:spPr/>
        <p:txBody>
          <a:bodyPr/>
          <a:lstStyle/>
          <a:p>
            <a:r>
              <a:rPr lang="en-US" dirty="0"/>
              <a:t>A role grants privileges to perform the specified </a:t>
            </a:r>
            <a:r>
              <a:rPr lang="en-US" dirty="0">
                <a:hlinkClick r:id="rId2"/>
              </a:rPr>
              <a:t>actions</a:t>
            </a:r>
            <a:r>
              <a:rPr lang="en-US" dirty="0"/>
              <a:t> on </a:t>
            </a:r>
            <a:r>
              <a:rPr lang="en-US" dirty="0">
                <a:hlinkClick r:id="rId3"/>
              </a:rPr>
              <a:t>resource</a:t>
            </a:r>
            <a:r>
              <a:rPr lang="en-US" dirty="0"/>
              <a:t>.</a:t>
            </a:r>
          </a:p>
          <a:p>
            <a:r>
              <a:rPr lang="en-US" dirty="0"/>
              <a:t>Each privilege is either specified explicitly in the role or inherited from another role or both.</a:t>
            </a:r>
          </a:p>
          <a:p>
            <a:endParaRPr lang="en-GB" dirty="0"/>
          </a:p>
        </p:txBody>
      </p:sp>
    </p:spTree>
    <p:extLst>
      <p:ext uri="{BB962C8B-B14F-4D97-AF65-F5344CB8AC3E}">
        <p14:creationId xmlns:p14="http://schemas.microsoft.com/office/powerpoint/2010/main" val="374746322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Privileges</a:t>
            </a:r>
            <a:endParaRPr lang="en-GB" dirty="0"/>
          </a:p>
        </p:txBody>
      </p:sp>
      <p:sp>
        <p:nvSpPr>
          <p:cNvPr id="3" name="Content Placeholder 2"/>
          <p:cNvSpPr>
            <a:spLocks noGrp="1"/>
          </p:cNvSpPr>
          <p:nvPr>
            <p:ph idx="1"/>
          </p:nvPr>
        </p:nvSpPr>
        <p:spPr/>
        <p:txBody>
          <a:bodyPr/>
          <a:lstStyle/>
          <a:p>
            <a:r>
              <a:rPr lang="en-US" dirty="0"/>
              <a:t>A privilege consists of a specified resource and the actions permitted on the resource.</a:t>
            </a:r>
          </a:p>
          <a:p>
            <a:r>
              <a:rPr lang="en-US" dirty="0"/>
              <a:t>A </a:t>
            </a:r>
            <a:r>
              <a:rPr lang="en-US" dirty="0">
                <a:hlinkClick r:id="rId2"/>
              </a:rPr>
              <a:t>resource</a:t>
            </a:r>
            <a:r>
              <a:rPr lang="en-US" dirty="0"/>
              <a:t> is either a database, collection, set of collections, or the cluster. If the resource is the cluster, the affiliated actions affect the state of the system rather than a specific database or collection. For information on the resource documents, see </a:t>
            </a:r>
            <a:r>
              <a:rPr lang="en-US" dirty="0">
                <a:hlinkClick r:id="rId2"/>
              </a:rPr>
              <a:t>Resource Document</a:t>
            </a:r>
            <a:r>
              <a:rPr lang="en-US" dirty="0"/>
              <a:t>.</a:t>
            </a:r>
          </a:p>
          <a:p>
            <a:r>
              <a:rPr lang="en-US" dirty="0"/>
              <a:t>An </a:t>
            </a:r>
            <a:r>
              <a:rPr lang="en-US" dirty="0">
                <a:hlinkClick r:id="rId3"/>
              </a:rPr>
              <a:t>action</a:t>
            </a:r>
            <a:r>
              <a:rPr lang="en-US" dirty="0"/>
              <a:t> specifies the operation allowed on the resource.</a:t>
            </a:r>
          </a:p>
          <a:p>
            <a:endParaRPr lang="en-GB" dirty="0"/>
          </a:p>
        </p:txBody>
      </p:sp>
    </p:spTree>
    <p:extLst>
      <p:ext uri="{BB962C8B-B14F-4D97-AF65-F5344CB8AC3E}">
        <p14:creationId xmlns:p14="http://schemas.microsoft.com/office/powerpoint/2010/main" val="48036318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Inherited Privileges</a:t>
            </a:r>
            <a:endParaRPr lang="en-GB" dirty="0"/>
          </a:p>
        </p:txBody>
      </p:sp>
      <p:sp>
        <p:nvSpPr>
          <p:cNvPr id="3" name="Content Placeholder 2"/>
          <p:cNvSpPr>
            <a:spLocks noGrp="1"/>
          </p:cNvSpPr>
          <p:nvPr>
            <p:ph idx="1"/>
          </p:nvPr>
        </p:nvSpPr>
        <p:spPr/>
        <p:txBody>
          <a:bodyPr/>
          <a:lstStyle/>
          <a:p>
            <a:r>
              <a:rPr lang="en-US" dirty="0"/>
              <a:t>A role can include one or more existing roles in its definition, in which case the role inherits all the privileges of the included roles.</a:t>
            </a:r>
          </a:p>
          <a:p>
            <a:endParaRPr lang="en-US" dirty="0"/>
          </a:p>
          <a:p>
            <a:r>
              <a:rPr lang="en-US" dirty="0"/>
              <a:t>A role can inherit privileges from other roles in its database. A role created on the admin database can inherit privileges from roles in any database.</a:t>
            </a:r>
          </a:p>
          <a:p>
            <a:r>
              <a:rPr lang="en-US" dirty="0"/>
              <a:t>You can view the privileges for a role by issuing the </a:t>
            </a:r>
            <a:r>
              <a:rPr lang="en-US" dirty="0" err="1">
                <a:solidFill>
                  <a:srgbClr val="FF0000"/>
                </a:solidFill>
              </a:rPr>
              <a:t>rolesInfo</a:t>
            </a:r>
            <a:r>
              <a:rPr lang="en-US" dirty="0">
                <a:solidFill>
                  <a:srgbClr val="FF0000"/>
                </a:solidFill>
              </a:rPr>
              <a:t> </a:t>
            </a:r>
            <a:r>
              <a:rPr lang="en-US" dirty="0"/>
              <a:t>command with the </a:t>
            </a:r>
            <a:r>
              <a:rPr lang="en-US" dirty="0" err="1"/>
              <a:t>showPrivileges</a:t>
            </a:r>
            <a:r>
              <a:rPr lang="en-US" dirty="0"/>
              <a:t> and </a:t>
            </a:r>
            <a:r>
              <a:rPr lang="en-US" dirty="0" err="1"/>
              <a:t>showBuiltinRoles</a:t>
            </a:r>
            <a:r>
              <a:rPr lang="en-US" dirty="0"/>
              <a:t> fields both set to true.</a:t>
            </a:r>
          </a:p>
          <a:p>
            <a:endParaRPr lang="en-GB" dirty="0"/>
          </a:p>
        </p:txBody>
      </p:sp>
    </p:spTree>
    <p:extLst>
      <p:ext uri="{BB962C8B-B14F-4D97-AF65-F5344CB8AC3E}">
        <p14:creationId xmlns:p14="http://schemas.microsoft.com/office/powerpoint/2010/main" val="2484253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5" dirty="0"/>
              <a:t>ACID</a:t>
            </a:r>
            <a:r>
              <a:rPr spc="-5" dirty="0"/>
              <a:t> </a:t>
            </a:r>
            <a:r>
              <a:rPr dirty="0"/>
              <a:t>--</a:t>
            </a:r>
            <a:r>
              <a:rPr spc="-5" dirty="0"/>
              <a:t> </a:t>
            </a:r>
            <a:r>
              <a:rPr spc="-20" dirty="0"/>
              <a:t>Requirement</a:t>
            </a:r>
            <a:r>
              <a:rPr spc="-5" dirty="0"/>
              <a:t> </a:t>
            </a:r>
            <a:r>
              <a:rPr spc="-20" dirty="0"/>
              <a:t>for</a:t>
            </a:r>
            <a:r>
              <a:rPr spc="-5" dirty="0"/>
              <a:t> </a:t>
            </a:r>
            <a:r>
              <a:rPr spc="-25" dirty="0"/>
              <a:t>SQL</a:t>
            </a:r>
            <a:r>
              <a:rPr spc="-5" dirty="0"/>
              <a:t> </a:t>
            </a:r>
            <a:r>
              <a:rPr dirty="0"/>
              <a:t>DBs</a:t>
            </a:r>
          </a:p>
        </p:txBody>
      </p:sp>
      <p:sp>
        <p:nvSpPr>
          <p:cNvPr id="3" name="object 3"/>
          <p:cNvSpPr txBox="1">
            <a:spLocks noGrp="1"/>
          </p:cNvSpPr>
          <p:nvPr>
            <p:ph idx="1"/>
          </p:nvPr>
        </p:nvSpPr>
        <p:spPr>
          <a:prstGeom prst="rect">
            <a:avLst/>
          </a:prstGeom>
        </p:spPr>
        <p:txBody>
          <a:bodyPr vert="horz" wrap="square" lIns="0" tIns="0" rIns="0" bIns="0" rtlCol="0">
            <a:normAutofit fontScale="92500"/>
          </a:bodyPr>
          <a:lstStyle/>
          <a:p>
            <a:pPr marL="13970" marR="263525">
              <a:lnSpc>
                <a:spcPts val="3220"/>
              </a:lnSpc>
            </a:pPr>
            <a:r>
              <a:rPr sz="2800" b="1" i="0" spc="-15" dirty="0">
                <a:solidFill>
                  <a:srgbClr val="FF0000"/>
                </a:solidFill>
                <a:latin typeface="Arial"/>
                <a:cs typeface="Arial"/>
              </a:rPr>
              <a:t>Atomicity</a:t>
            </a:r>
            <a:r>
              <a:rPr sz="2800" i="0" spc="-10" dirty="0">
                <a:latin typeface="Arial"/>
                <a:cs typeface="Arial"/>
              </a:rPr>
              <a:t>.</a:t>
            </a:r>
            <a:r>
              <a:rPr sz="2800" i="0" spc="-5" dirty="0">
                <a:latin typeface="Arial"/>
                <a:cs typeface="Arial"/>
              </a:rPr>
              <a:t> </a:t>
            </a:r>
            <a:r>
              <a:rPr sz="2800" i="0" spc="-15" dirty="0">
                <a:latin typeface="Arial"/>
                <a:cs typeface="Arial"/>
              </a:rPr>
              <a:t>All</a:t>
            </a:r>
            <a:r>
              <a:rPr sz="2800" i="0" spc="-5" dirty="0">
                <a:latin typeface="Arial"/>
                <a:cs typeface="Arial"/>
              </a:rPr>
              <a:t> </a:t>
            </a:r>
            <a:r>
              <a:rPr sz="2800" i="0" spc="-15" dirty="0">
                <a:latin typeface="Arial"/>
                <a:cs typeface="Arial"/>
              </a:rPr>
              <a:t>of</a:t>
            </a:r>
            <a:r>
              <a:rPr sz="2800" i="0" spc="-5" dirty="0">
                <a:latin typeface="Arial"/>
                <a:cs typeface="Arial"/>
              </a:rPr>
              <a:t> </a:t>
            </a:r>
            <a:r>
              <a:rPr sz="2800" i="0" spc="-15" dirty="0">
                <a:latin typeface="Arial"/>
                <a:cs typeface="Arial"/>
              </a:rPr>
              <a:t>the</a:t>
            </a:r>
            <a:r>
              <a:rPr sz="2800" i="0" spc="-5" dirty="0">
                <a:latin typeface="Arial"/>
                <a:cs typeface="Arial"/>
              </a:rPr>
              <a:t> </a:t>
            </a:r>
            <a:r>
              <a:rPr sz="2800" i="0" spc="-15" dirty="0">
                <a:latin typeface="Arial"/>
                <a:cs typeface="Arial"/>
              </a:rPr>
              <a:t>operations</a:t>
            </a:r>
            <a:r>
              <a:rPr sz="2800" i="0" spc="-5" dirty="0">
                <a:latin typeface="Arial"/>
                <a:cs typeface="Arial"/>
              </a:rPr>
              <a:t> </a:t>
            </a:r>
            <a:r>
              <a:rPr sz="2800" i="0" dirty="0">
                <a:latin typeface="Arial"/>
                <a:cs typeface="Arial"/>
              </a:rPr>
              <a:t>in</a:t>
            </a:r>
            <a:r>
              <a:rPr sz="2800" i="0" spc="-5" dirty="0">
                <a:latin typeface="Arial"/>
                <a:cs typeface="Arial"/>
              </a:rPr>
              <a:t> </a:t>
            </a:r>
            <a:r>
              <a:rPr sz="2800" i="0" spc="-15" dirty="0">
                <a:latin typeface="Arial"/>
                <a:cs typeface="Arial"/>
              </a:rPr>
              <a:t>the</a:t>
            </a:r>
            <a:r>
              <a:rPr sz="2800" i="0" spc="-5" dirty="0">
                <a:latin typeface="Arial"/>
                <a:cs typeface="Arial"/>
              </a:rPr>
              <a:t> </a:t>
            </a:r>
            <a:r>
              <a:rPr sz="2800" i="0" spc="-15" dirty="0">
                <a:latin typeface="Arial"/>
                <a:cs typeface="Arial"/>
              </a:rPr>
              <a:t>transaction</a:t>
            </a:r>
            <a:r>
              <a:rPr sz="2800" i="0" spc="-10" dirty="0">
                <a:latin typeface="Arial"/>
                <a:cs typeface="Arial"/>
              </a:rPr>
              <a:t> </a:t>
            </a:r>
            <a:r>
              <a:rPr sz="2800" i="0" dirty="0">
                <a:latin typeface="Arial"/>
                <a:cs typeface="Arial"/>
              </a:rPr>
              <a:t>will</a:t>
            </a:r>
            <a:r>
              <a:rPr sz="2800" i="0" spc="-5" dirty="0">
                <a:latin typeface="Arial"/>
                <a:cs typeface="Arial"/>
              </a:rPr>
              <a:t> </a:t>
            </a:r>
            <a:r>
              <a:rPr sz="2800" i="0" spc="-15" dirty="0">
                <a:latin typeface="Arial"/>
                <a:cs typeface="Arial"/>
              </a:rPr>
              <a:t>complete,</a:t>
            </a:r>
            <a:r>
              <a:rPr sz="2800" i="0" spc="-5" dirty="0">
                <a:latin typeface="Arial"/>
                <a:cs typeface="Arial"/>
              </a:rPr>
              <a:t> </a:t>
            </a:r>
            <a:r>
              <a:rPr sz="2800" i="0" dirty="0">
                <a:latin typeface="Arial"/>
                <a:cs typeface="Arial"/>
              </a:rPr>
              <a:t>or</a:t>
            </a:r>
            <a:r>
              <a:rPr sz="2800" i="0" spc="-5" dirty="0">
                <a:latin typeface="Arial"/>
                <a:cs typeface="Arial"/>
              </a:rPr>
              <a:t> </a:t>
            </a:r>
            <a:r>
              <a:rPr sz="2800" i="0" dirty="0">
                <a:latin typeface="Arial"/>
                <a:cs typeface="Arial"/>
              </a:rPr>
              <a:t>none</a:t>
            </a:r>
            <a:r>
              <a:rPr sz="2800" i="0" spc="-5" dirty="0">
                <a:latin typeface="Arial"/>
                <a:cs typeface="Arial"/>
              </a:rPr>
              <a:t> </a:t>
            </a:r>
            <a:r>
              <a:rPr sz="2800" i="0" spc="-10" dirty="0">
                <a:latin typeface="Arial"/>
                <a:cs typeface="Arial"/>
              </a:rPr>
              <a:t>will.</a:t>
            </a:r>
            <a:endParaRPr sz="2800" dirty="0">
              <a:latin typeface="Arial"/>
              <a:cs typeface="Arial"/>
            </a:endParaRPr>
          </a:p>
          <a:p>
            <a:pPr marL="13970" marR="913130">
              <a:lnSpc>
                <a:spcPts val="3220"/>
              </a:lnSpc>
              <a:spcBef>
                <a:spcPts val="450"/>
              </a:spcBef>
            </a:pPr>
            <a:r>
              <a:rPr sz="2800" b="1" i="0" spc="-15" dirty="0">
                <a:solidFill>
                  <a:srgbClr val="FF0000"/>
                </a:solidFill>
                <a:latin typeface="Arial"/>
                <a:cs typeface="Arial"/>
              </a:rPr>
              <a:t>Consistency</a:t>
            </a:r>
            <a:r>
              <a:rPr sz="2800" i="0" spc="-10" dirty="0">
                <a:latin typeface="Arial"/>
                <a:cs typeface="Arial"/>
              </a:rPr>
              <a:t>.</a:t>
            </a:r>
            <a:r>
              <a:rPr sz="2800" i="0" spc="-5" dirty="0">
                <a:latin typeface="Arial"/>
                <a:cs typeface="Arial"/>
              </a:rPr>
              <a:t> </a:t>
            </a:r>
            <a:r>
              <a:rPr sz="2800" i="0" spc="-15" dirty="0">
                <a:latin typeface="Arial"/>
                <a:cs typeface="Arial"/>
              </a:rPr>
              <a:t>Transactions</a:t>
            </a:r>
            <a:r>
              <a:rPr sz="2800" i="0" spc="-5" dirty="0">
                <a:latin typeface="Arial"/>
                <a:cs typeface="Arial"/>
              </a:rPr>
              <a:t> </a:t>
            </a:r>
            <a:r>
              <a:rPr sz="2800" i="0" dirty="0">
                <a:latin typeface="Arial"/>
                <a:cs typeface="Arial"/>
              </a:rPr>
              <a:t>never</a:t>
            </a:r>
            <a:r>
              <a:rPr sz="2800" i="0" spc="-5" dirty="0">
                <a:latin typeface="Arial"/>
                <a:cs typeface="Arial"/>
              </a:rPr>
              <a:t> </a:t>
            </a:r>
            <a:r>
              <a:rPr sz="2800" i="0" dirty="0">
                <a:latin typeface="Arial"/>
                <a:cs typeface="Arial"/>
              </a:rPr>
              <a:t>observe</a:t>
            </a:r>
            <a:r>
              <a:rPr sz="2800" i="0" spc="-5" dirty="0">
                <a:latin typeface="Arial"/>
                <a:cs typeface="Arial"/>
              </a:rPr>
              <a:t> </a:t>
            </a:r>
            <a:r>
              <a:rPr sz="2800" i="0" dirty="0">
                <a:latin typeface="Arial"/>
                <a:cs typeface="Arial"/>
              </a:rPr>
              <a:t>or </a:t>
            </a:r>
            <a:r>
              <a:rPr sz="2800" i="0" spc="-15" dirty="0">
                <a:latin typeface="Arial"/>
                <a:cs typeface="Arial"/>
              </a:rPr>
              <a:t>result</a:t>
            </a:r>
            <a:r>
              <a:rPr sz="2800" i="0" spc="-5" dirty="0">
                <a:latin typeface="Arial"/>
                <a:cs typeface="Arial"/>
              </a:rPr>
              <a:t> </a:t>
            </a:r>
            <a:r>
              <a:rPr sz="2800" i="0" dirty="0">
                <a:latin typeface="Arial"/>
                <a:cs typeface="Arial"/>
              </a:rPr>
              <a:t>in</a:t>
            </a:r>
            <a:r>
              <a:rPr sz="2800" i="0" spc="-5" dirty="0">
                <a:latin typeface="Arial"/>
                <a:cs typeface="Arial"/>
              </a:rPr>
              <a:t> </a:t>
            </a:r>
            <a:r>
              <a:rPr sz="2800" i="0" spc="-15" dirty="0">
                <a:latin typeface="Arial"/>
                <a:cs typeface="Arial"/>
              </a:rPr>
              <a:t>inconsistent</a:t>
            </a:r>
            <a:r>
              <a:rPr sz="2800" i="0" spc="-5" dirty="0">
                <a:latin typeface="Arial"/>
                <a:cs typeface="Arial"/>
              </a:rPr>
              <a:t> </a:t>
            </a:r>
            <a:r>
              <a:rPr sz="2800" i="0" spc="-15" dirty="0">
                <a:latin typeface="Arial"/>
                <a:cs typeface="Arial"/>
              </a:rPr>
              <a:t>data.</a:t>
            </a:r>
            <a:endParaRPr sz="2800" dirty="0">
              <a:latin typeface="Arial"/>
              <a:cs typeface="Arial"/>
            </a:endParaRPr>
          </a:p>
          <a:p>
            <a:pPr marL="13970" marR="6350">
              <a:lnSpc>
                <a:spcPct val="100299"/>
              </a:lnSpc>
              <a:spcBef>
                <a:spcPts val="215"/>
              </a:spcBef>
            </a:pPr>
            <a:r>
              <a:rPr sz="2800" b="1" i="0" spc="-15" dirty="0">
                <a:solidFill>
                  <a:srgbClr val="FF0000"/>
                </a:solidFill>
                <a:latin typeface="Arial"/>
                <a:cs typeface="Arial"/>
              </a:rPr>
              <a:t>Isolatio</a:t>
            </a:r>
            <a:r>
              <a:rPr sz="2800" b="1" i="0" spc="-10" dirty="0">
                <a:solidFill>
                  <a:srgbClr val="FF0000"/>
                </a:solidFill>
                <a:latin typeface="Arial"/>
                <a:cs typeface="Arial"/>
              </a:rPr>
              <a:t>n</a:t>
            </a:r>
            <a:r>
              <a:rPr sz="2800" i="0" spc="-10" dirty="0">
                <a:latin typeface="Arial"/>
                <a:cs typeface="Arial"/>
              </a:rPr>
              <a:t>.</a:t>
            </a:r>
            <a:r>
              <a:rPr sz="2800" i="0" spc="-5" dirty="0">
                <a:latin typeface="Arial"/>
                <a:cs typeface="Arial"/>
              </a:rPr>
              <a:t> </a:t>
            </a:r>
            <a:r>
              <a:rPr sz="2800" i="0" spc="-20" dirty="0">
                <a:latin typeface="Arial"/>
                <a:cs typeface="Arial"/>
              </a:rPr>
              <a:t>The</a:t>
            </a:r>
            <a:r>
              <a:rPr sz="2800" i="0" spc="-5" dirty="0">
                <a:latin typeface="Arial"/>
                <a:cs typeface="Arial"/>
              </a:rPr>
              <a:t> </a:t>
            </a:r>
            <a:r>
              <a:rPr sz="2800" i="0" spc="-15" dirty="0">
                <a:latin typeface="Arial"/>
                <a:cs typeface="Arial"/>
              </a:rPr>
              <a:t>transaction</a:t>
            </a:r>
            <a:r>
              <a:rPr sz="2800" i="0" spc="-5" dirty="0">
                <a:latin typeface="Arial"/>
                <a:cs typeface="Arial"/>
              </a:rPr>
              <a:t> </a:t>
            </a:r>
            <a:r>
              <a:rPr sz="2800" i="0" dirty="0">
                <a:latin typeface="Arial"/>
                <a:cs typeface="Arial"/>
              </a:rPr>
              <a:t>will</a:t>
            </a:r>
            <a:r>
              <a:rPr sz="2800" i="0" spc="-5" dirty="0">
                <a:latin typeface="Arial"/>
                <a:cs typeface="Arial"/>
              </a:rPr>
              <a:t> </a:t>
            </a:r>
            <a:r>
              <a:rPr sz="2800" i="0" dirty="0">
                <a:latin typeface="Arial"/>
                <a:cs typeface="Arial"/>
              </a:rPr>
              <a:t>behave</a:t>
            </a:r>
            <a:r>
              <a:rPr sz="2800" i="0" spc="-5" dirty="0">
                <a:latin typeface="Arial"/>
                <a:cs typeface="Arial"/>
              </a:rPr>
              <a:t> </a:t>
            </a:r>
            <a:r>
              <a:rPr sz="2800" i="0" dirty="0">
                <a:latin typeface="Arial"/>
                <a:cs typeface="Arial"/>
              </a:rPr>
              <a:t>as</a:t>
            </a:r>
            <a:r>
              <a:rPr sz="2800" i="0" spc="-5" dirty="0">
                <a:latin typeface="Arial"/>
                <a:cs typeface="Arial"/>
              </a:rPr>
              <a:t> </a:t>
            </a:r>
            <a:r>
              <a:rPr sz="2800" i="0" spc="-10" dirty="0">
                <a:latin typeface="Arial"/>
                <a:cs typeface="Arial"/>
              </a:rPr>
              <a:t>if</a:t>
            </a:r>
            <a:r>
              <a:rPr sz="2800" i="0" spc="-5" dirty="0">
                <a:latin typeface="Arial"/>
                <a:cs typeface="Arial"/>
              </a:rPr>
              <a:t> </a:t>
            </a:r>
            <a:r>
              <a:rPr sz="2800" i="0" spc="-10" dirty="0">
                <a:latin typeface="Arial"/>
                <a:cs typeface="Arial"/>
              </a:rPr>
              <a:t>it</a:t>
            </a:r>
            <a:r>
              <a:rPr sz="2800" i="0" spc="-5" dirty="0">
                <a:latin typeface="Arial"/>
                <a:cs typeface="Arial"/>
              </a:rPr>
              <a:t> </a:t>
            </a:r>
            <a:r>
              <a:rPr sz="2800" i="0" dirty="0">
                <a:latin typeface="Arial"/>
                <a:cs typeface="Arial"/>
              </a:rPr>
              <a:t>is</a:t>
            </a:r>
            <a:r>
              <a:rPr sz="2800" i="0" spc="-5" dirty="0">
                <a:latin typeface="Arial"/>
                <a:cs typeface="Arial"/>
              </a:rPr>
              <a:t> </a:t>
            </a:r>
            <a:r>
              <a:rPr sz="2800" i="0" spc="-15" dirty="0">
                <a:latin typeface="Arial"/>
                <a:cs typeface="Arial"/>
              </a:rPr>
              <a:t>the</a:t>
            </a:r>
            <a:r>
              <a:rPr sz="2800" i="0" spc="-10" dirty="0">
                <a:latin typeface="Arial"/>
                <a:cs typeface="Arial"/>
              </a:rPr>
              <a:t> </a:t>
            </a:r>
            <a:r>
              <a:rPr sz="2800" i="0" dirty="0">
                <a:latin typeface="Arial"/>
                <a:cs typeface="Arial"/>
              </a:rPr>
              <a:t>only</a:t>
            </a:r>
            <a:r>
              <a:rPr sz="2800" i="0" spc="-5" dirty="0">
                <a:latin typeface="Arial"/>
                <a:cs typeface="Arial"/>
              </a:rPr>
              <a:t> </a:t>
            </a:r>
            <a:r>
              <a:rPr sz="2800" i="0" spc="-15" dirty="0">
                <a:latin typeface="Arial"/>
                <a:cs typeface="Arial"/>
              </a:rPr>
              <a:t>operation</a:t>
            </a:r>
            <a:r>
              <a:rPr sz="2800" i="0" spc="-5" dirty="0">
                <a:latin typeface="Arial"/>
                <a:cs typeface="Arial"/>
              </a:rPr>
              <a:t> </a:t>
            </a:r>
            <a:r>
              <a:rPr sz="2800" i="0" dirty="0">
                <a:latin typeface="Arial"/>
                <a:cs typeface="Arial"/>
              </a:rPr>
              <a:t>being</a:t>
            </a:r>
            <a:r>
              <a:rPr sz="2800" i="0" spc="-5" dirty="0">
                <a:latin typeface="Arial"/>
                <a:cs typeface="Arial"/>
              </a:rPr>
              <a:t> </a:t>
            </a:r>
            <a:r>
              <a:rPr sz="2800" i="0" spc="-15" dirty="0">
                <a:latin typeface="Arial"/>
                <a:cs typeface="Arial"/>
              </a:rPr>
              <a:t>performed</a:t>
            </a:r>
            <a:r>
              <a:rPr sz="2800" i="0" spc="-5" dirty="0">
                <a:latin typeface="Arial"/>
                <a:cs typeface="Arial"/>
              </a:rPr>
              <a:t> </a:t>
            </a:r>
            <a:r>
              <a:rPr sz="2800" i="0" dirty="0">
                <a:latin typeface="Arial"/>
                <a:cs typeface="Arial"/>
              </a:rPr>
              <a:t>upon</a:t>
            </a:r>
            <a:r>
              <a:rPr sz="2800" i="0" spc="-5" dirty="0">
                <a:latin typeface="Arial"/>
                <a:cs typeface="Arial"/>
              </a:rPr>
              <a:t> </a:t>
            </a:r>
            <a:r>
              <a:rPr sz="2800" i="0" spc="-15" dirty="0">
                <a:latin typeface="Arial"/>
                <a:cs typeface="Arial"/>
              </a:rPr>
              <a:t>the</a:t>
            </a:r>
            <a:r>
              <a:rPr sz="2800" i="0" spc="-5" dirty="0">
                <a:latin typeface="Arial"/>
                <a:cs typeface="Arial"/>
              </a:rPr>
              <a:t> </a:t>
            </a:r>
            <a:r>
              <a:rPr sz="2800" i="0" spc="-15" dirty="0">
                <a:latin typeface="Arial"/>
                <a:cs typeface="Arial"/>
              </a:rPr>
              <a:t>database</a:t>
            </a:r>
            <a:r>
              <a:rPr sz="2800" i="0" spc="-10" dirty="0">
                <a:latin typeface="Arial"/>
                <a:cs typeface="Arial"/>
              </a:rPr>
              <a:t> (i.e.</a:t>
            </a:r>
            <a:r>
              <a:rPr sz="2800" i="0" spc="-5" dirty="0">
                <a:latin typeface="Arial"/>
                <a:cs typeface="Arial"/>
              </a:rPr>
              <a:t> </a:t>
            </a:r>
            <a:r>
              <a:rPr sz="2800" i="0" spc="-15" dirty="0">
                <a:latin typeface="Arial"/>
                <a:cs typeface="Arial"/>
              </a:rPr>
              <a:t>uncommitted</a:t>
            </a:r>
            <a:r>
              <a:rPr sz="2800" i="0" spc="-5" dirty="0">
                <a:latin typeface="Arial"/>
                <a:cs typeface="Arial"/>
              </a:rPr>
              <a:t> </a:t>
            </a:r>
            <a:r>
              <a:rPr sz="2800" i="0" spc="-15" dirty="0">
                <a:latin typeface="Arial"/>
                <a:cs typeface="Arial"/>
              </a:rPr>
              <a:t>transactions</a:t>
            </a:r>
            <a:r>
              <a:rPr sz="2800" i="0" spc="-5" dirty="0">
                <a:latin typeface="Arial"/>
                <a:cs typeface="Arial"/>
              </a:rPr>
              <a:t> </a:t>
            </a:r>
            <a:r>
              <a:rPr sz="2800" i="0" dirty="0">
                <a:latin typeface="Arial"/>
                <a:cs typeface="Arial"/>
              </a:rPr>
              <a:t>are</a:t>
            </a:r>
            <a:r>
              <a:rPr sz="2800" i="0" spc="-5" dirty="0">
                <a:latin typeface="Arial"/>
                <a:cs typeface="Arial"/>
              </a:rPr>
              <a:t> </a:t>
            </a:r>
            <a:r>
              <a:rPr sz="2800" i="0" spc="-15" dirty="0">
                <a:latin typeface="Arial"/>
                <a:cs typeface="Arial"/>
              </a:rPr>
              <a:t>isolated)</a:t>
            </a:r>
            <a:r>
              <a:rPr sz="2800" i="0" spc="-10" dirty="0">
                <a:latin typeface="Arial"/>
                <a:cs typeface="Arial"/>
              </a:rPr>
              <a:t> </a:t>
            </a:r>
            <a:r>
              <a:rPr sz="2800" b="1" i="0" spc="-15" dirty="0">
                <a:solidFill>
                  <a:srgbClr val="FF0000"/>
                </a:solidFill>
                <a:latin typeface="Arial"/>
                <a:cs typeface="Arial"/>
              </a:rPr>
              <a:t>Durabilit</a:t>
            </a:r>
            <a:r>
              <a:rPr sz="2800" b="1" i="0" spc="-10" dirty="0">
                <a:solidFill>
                  <a:srgbClr val="FF0000"/>
                </a:solidFill>
                <a:latin typeface="Arial"/>
                <a:cs typeface="Arial"/>
              </a:rPr>
              <a:t>y</a:t>
            </a:r>
            <a:r>
              <a:rPr sz="2800" i="0" spc="-10" dirty="0">
                <a:latin typeface="Arial"/>
                <a:cs typeface="Arial"/>
              </a:rPr>
              <a:t>.</a:t>
            </a:r>
            <a:r>
              <a:rPr sz="2800" i="0" spc="-5" dirty="0">
                <a:latin typeface="Arial"/>
                <a:cs typeface="Arial"/>
              </a:rPr>
              <a:t> </a:t>
            </a:r>
            <a:r>
              <a:rPr sz="2800" i="0" dirty="0">
                <a:latin typeface="Arial"/>
                <a:cs typeface="Arial"/>
              </a:rPr>
              <a:t>Upon</a:t>
            </a:r>
            <a:r>
              <a:rPr sz="2800" i="0" spc="-5" dirty="0">
                <a:latin typeface="Arial"/>
                <a:cs typeface="Arial"/>
              </a:rPr>
              <a:t> </a:t>
            </a:r>
            <a:r>
              <a:rPr sz="2800" i="0" spc="-15" dirty="0">
                <a:latin typeface="Arial"/>
                <a:cs typeface="Arial"/>
              </a:rPr>
              <a:t>completion</a:t>
            </a:r>
            <a:r>
              <a:rPr sz="2800" i="0" spc="-5" dirty="0">
                <a:latin typeface="Arial"/>
                <a:cs typeface="Arial"/>
              </a:rPr>
              <a:t> </a:t>
            </a:r>
            <a:r>
              <a:rPr sz="2800" i="0" spc="-15" dirty="0">
                <a:latin typeface="Arial"/>
                <a:cs typeface="Arial"/>
              </a:rPr>
              <a:t>of</a:t>
            </a:r>
            <a:r>
              <a:rPr sz="2800" i="0" spc="-5" dirty="0">
                <a:latin typeface="Arial"/>
                <a:cs typeface="Arial"/>
              </a:rPr>
              <a:t> </a:t>
            </a:r>
            <a:r>
              <a:rPr sz="2800" i="0" spc="-15" dirty="0">
                <a:latin typeface="Arial"/>
                <a:cs typeface="Arial"/>
              </a:rPr>
              <a:t>the</a:t>
            </a:r>
            <a:r>
              <a:rPr sz="2800" i="0" spc="-5" dirty="0">
                <a:latin typeface="Arial"/>
                <a:cs typeface="Arial"/>
              </a:rPr>
              <a:t> </a:t>
            </a:r>
            <a:r>
              <a:rPr sz="2800" i="0" spc="-15" dirty="0">
                <a:latin typeface="Arial"/>
                <a:cs typeface="Arial"/>
              </a:rPr>
              <a:t>transaction,</a:t>
            </a:r>
            <a:r>
              <a:rPr sz="2800" i="0" spc="-5" dirty="0">
                <a:latin typeface="Arial"/>
                <a:cs typeface="Arial"/>
              </a:rPr>
              <a:t> </a:t>
            </a:r>
            <a:r>
              <a:rPr sz="2800" i="0" spc="-15" dirty="0">
                <a:latin typeface="Arial"/>
                <a:cs typeface="Arial"/>
              </a:rPr>
              <a:t>the</a:t>
            </a:r>
            <a:endParaRPr sz="2800" dirty="0">
              <a:latin typeface="Arial"/>
              <a:cs typeface="Arial"/>
            </a:endParaRPr>
          </a:p>
          <a:p>
            <a:pPr marL="13970" marR="954405">
              <a:lnSpc>
                <a:spcPts val="3220"/>
              </a:lnSpc>
              <a:spcBef>
                <a:spcPts val="80"/>
              </a:spcBef>
            </a:pPr>
            <a:r>
              <a:rPr sz="2800" i="0" spc="-15" dirty="0">
                <a:latin typeface="Arial"/>
                <a:cs typeface="Arial"/>
              </a:rPr>
              <a:t>operation</a:t>
            </a:r>
            <a:r>
              <a:rPr sz="2800" i="0" spc="-5" dirty="0">
                <a:latin typeface="Arial"/>
                <a:cs typeface="Arial"/>
              </a:rPr>
              <a:t> </a:t>
            </a:r>
            <a:r>
              <a:rPr sz="2800" i="0" dirty="0">
                <a:latin typeface="Arial"/>
                <a:cs typeface="Arial"/>
              </a:rPr>
              <a:t>will</a:t>
            </a:r>
            <a:r>
              <a:rPr sz="2800" i="0" spc="-5" dirty="0">
                <a:latin typeface="Arial"/>
                <a:cs typeface="Arial"/>
              </a:rPr>
              <a:t> </a:t>
            </a:r>
            <a:r>
              <a:rPr sz="2800" i="0" spc="-15" dirty="0">
                <a:latin typeface="Arial"/>
                <a:cs typeface="Arial"/>
              </a:rPr>
              <a:t>not</a:t>
            </a:r>
            <a:r>
              <a:rPr sz="2800" i="0" spc="-5" dirty="0">
                <a:latin typeface="Arial"/>
                <a:cs typeface="Arial"/>
              </a:rPr>
              <a:t> </a:t>
            </a:r>
            <a:r>
              <a:rPr sz="2800" i="0" dirty="0">
                <a:latin typeface="Arial"/>
                <a:cs typeface="Arial"/>
              </a:rPr>
              <a:t>be</a:t>
            </a:r>
            <a:r>
              <a:rPr sz="2800" i="0" spc="-5" dirty="0">
                <a:latin typeface="Arial"/>
                <a:cs typeface="Arial"/>
              </a:rPr>
              <a:t> </a:t>
            </a:r>
            <a:r>
              <a:rPr sz="2800" i="0" dirty="0">
                <a:latin typeface="Arial"/>
                <a:cs typeface="Arial"/>
              </a:rPr>
              <a:t>reversed</a:t>
            </a:r>
            <a:r>
              <a:rPr sz="2800" i="0" spc="-5" dirty="0">
                <a:latin typeface="Arial"/>
                <a:cs typeface="Arial"/>
              </a:rPr>
              <a:t> </a:t>
            </a:r>
            <a:r>
              <a:rPr sz="2800" i="0" spc="-10" dirty="0">
                <a:latin typeface="Arial"/>
                <a:cs typeface="Arial"/>
              </a:rPr>
              <a:t>(i.e.</a:t>
            </a:r>
            <a:r>
              <a:rPr sz="2800" i="0" spc="-5" dirty="0">
                <a:latin typeface="Arial"/>
                <a:cs typeface="Arial"/>
              </a:rPr>
              <a:t> </a:t>
            </a:r>
            <a:r>
              <a:rPr sz="2800" i="0" spc="-15" dirty="0">
                <a:latin typeface="Arial"/>
                <a:cs typeface="Arial"/>
              </a:rPr>
              <a:t>committed transactions</a:t>
            </a:r>
            <a:r>
              <a:rPr sz="2800" i="0" spc="-5" dirty="0">
                <a:latin typeface="Arial"/>
                <a:cs typeface="Arial"/>
              </a:rPr>
              <a:t> </a:t>
            </a:r>
            <a:r>
              <a:rPr sz="2800" i="0" dirty="0">
                <a:latin typeface="Arial"/>
                <a:cs typeface="Arial"/>
              </a:rPr>
              <a:t>are</a:t>
            </a:r>
            <a:r>
              <a:rPr sz="2800" i="0" spc="-5" dirty="0">
                <a:latin typeface="Arial"/>
                <a:cs typeface="Arial"/>
              </a:rPr>
              <a:t> </a:t>
            </a:r>
            <a:r>
              <a:rPr sz="2800" i="0" spc="-15" dirty="0">
                <a:latin typeface="Arial"/>
                <a:cs typeface="Arial"/>
              </a:rPr>
              <a:t>permanent)</a:t>
            </a:r>
            <a:endParaRPr sz="2800" dirty="0">
              <a:latin typeface="Arial"/>
              <a:cs typeface="Arial"/>
            </a:endParaRPr>
          </a:p>
        </p:txBody>
      </p:sp>
    </p:spTree>
    <p:extLst>
      <p:ext uri="{BB962C8B-B14F-4D97-AF65-F5344CB8AC3E}">
        <p14:creationId xmlns:p14="http://schemas.microsoft.com/office/powerpoint/2010/main" val="100296504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Users and Roles</a:t>
            </a:r>
            <a:endParaRPr lang="en-GB" dirty="0"/>
          </a:p>
        </p:txBody>
      </p:sp>
      <p:sp>
        <p:nvSpPr>
          <p:cNvPr id="3" name="Content Placeholder 2"/>
          <p:cNvSpPr>
            <a:spLocks noGrp="1"/>
          </p:cNvSpPr>
          <p:nvPr>
            <p:ph idx="1"/>
          </p:nvPr>
        </p:nvSpPr>
        <p:spPr/>
        <p:txBody>
          <a:bodyPr/>
          <a:lstStyle/>
          <a:p>
            <a:r>
              <a:rPr lang="en-US" dirty="0"/>
              <a:t>You can assign roles to users during the user creation. You can also update existing users to grant or revoke roles. </a:t>
            </a:r>
          </a:p>
          <a:p>
            <a:r>
              <a:rPr lang="en-US" dirty="0"/>
              <a:t>A user assigned a role receives all the privileges of that role. </a:t>
            </a:r>
          </a:p>
          <a:p>
            <a:r>
              <a:rPr lang="en-US" dirty="0"/>
              <a:t>A user can have multiple roles. By assigning to the user roles in various databases, a user created in one database can have permissions to act on other databases.</a:t>
            </a:r>
          </a:p>
          <a:p>
            <a:endParaRPr lang="en-GB" dirty="0"/>
          </a:p>
        </p:txBody>
      </p:sp>
    </p:spTree>
    <p:extLst>
      <p:ext uri="{BB962C8B-B14F-4D97-AF65-F5344CB8AC3E}">
        <p14:creationId xmlns:p14="http://schemas.microsoft.com/office/powerpoint/2010/main" val="416189067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Database User Roles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14086417"/>
              </p:ext>
            </p:extLst>
          </p:nvPr>
        </p:nvGraphicFramePr>
        <p:xfrm>
          <a:off x="566738" y="1295400"/>
          <a:ext cx="8001000" cy="2729230"/>
        </p:xfrm>
        <a:graphic>
          <a:graphicData uri="http://schemas.openxmlformats.org/drawingml/2006/table">
            <a:tbl>
              <a:tblPr firstRow="1" bandRow="1">
                <a:tableStyleId>{5C22544A-7EE6-4342-B048-85BDC9FD1C3A}</a:tableStyleId>
              </a:tblPr>
              <a:tblGrid>
                <a:gridCol w="1455245">
                  <a:extLst>
                    <a:ext uri="{9D8B030D-6E8A-4147-A177-3AD203B41FA5}">
                      <a16:colId xmlns:a16="http://schemas.microsoft.com/office/drawing/2014/main" val="20000"/>
                    </a:ext>
                  </a:extLst>
                </a:gridCol>
                <a:gridCol w="6545755">
                  <a:extLst>
                    <a:ext uri="{9D8B030D-6E8A-4147-A177-3AD203B41FA5}">
                      <a16:colId xmlns:a16="http://schemas.microsoft.com/office/drawing/2014/main" val="20001"/>
                    </a:ext>
                  </a:extLst>
                </a:gridCol>
              </a:tblGrid>
              <a:tr h="370840">
                <a:tc>
                  <a:txBody>
                    <a:bodyPr/>
                    <a:lstStyle/>
                    <a:p>
                      <a:r>
                        <a:rPr lang="en-GB" dirty="0"/>
                        <a:t>Role</a:t>
                      </a:r>
                    </a:p>
                  </a:txBody>
                  <a:tcPr/>
                </a:tc>
                <a:tc>
                  <a:txBody>
                    <a:bodyPr/>
                    <a:lstStyle/>
                    <a:p>
                      <a:r>
                        <a:rPr lang="en-GB" dirty="0"/>
                        <a:t>Task</a:t>
                      </a:r>
                    </a:p>
                  </a:txBody>
                  <a:tcPr/>
                </a:tc>
                <a:extLst>
                  <a:ext uri="{0D108BD9-81ED-4DB2-BD59-A6C34878D82A}">
                    <a16:rowId xmlns:a16="http://schemas.microsoft.com/office/drawing/2014/main" val="10000"/>
                  </a:ext>
                </a:extLst>
              </a:tr>
              <a:tr h="370840">
                <a:tc>
                  <a:txBody>
                    <a:bodyPr/>
                    <a:lstStyle/>
                    <a:p>
                      <a:r>
                        <a:rPr lang="en-GB" dirty="0"/>
                        <a:t>read</a:t>
                      </a:r>
                    </a:p>
                  </a:txBody>
                  <a:tcPr/>
                </a:tc>
                <a:tc>
                  <a:txBody>
                    <a:bodyPr/>
                    <a:lstStyle/>
                    <a:p>
                      <a:pPr algn="l"/>
                      <a:r>
                        <a:rPr lang="en-US" dirty="0">
                          <a:effectLst/>
                        </a:rPr>
                        <a:t>Provides the ability to read data on all </a:t>
                      </a:r>
                      <a:r>
                        <a:rPr lang="en-US" i="1" dirty="0">
                          <a:effectLst/>
                        </a:rPr>
                        <a:t>non</a:t>
                      </a:r>
                      <a:r>
                        <a:rPr lang="en-US" dirty="0">
                          <a:effectLst/>
                        </a:rPr>
                        <a:t>-system collections and on the following system collections: </a:t>
                      </a:r>
                      <a:r>
                        <a:rPr lang="en-US" u="none" strike="noStrike" dirty="0" err="1">
                          <a:solidFill>
                            <a:srgbClr val="006CBC"/>
                          </a:solidFill>
                          <a:effectLst/>
                          <a:latin typeface="Source Code Pro"/>
                          <a:hlinkClick r:id="rId2" tooltip="&lt;database&gt;.system.indexes"/>
                        </a:rPr>
                        <a:t>system.indexes</a:t>
                      </a:r>
                      <a:r>
                        <a:rPr lang="en-US" dirty="0">
                          <a:effectLst/>
                        </a:rPr>
                        <a:t>, </a:t>
                      </a:r>
                      <a:r>
                        <a:rPr lang="en-US" u="none" strike="noStrike" dirty="0">
                          <a:solidFill>
                            <a:srgbClr val="006CBC"/>
                          </a:solidFill>
                          <a:effectLst/>
                          <a:latin typeface="Source Code Pro"/>
                          <a:hlinkClick r:id="rId3" tooltip="&lt;database&gt;.system.js"/>
                        </a:rPr>
                        <a:t>system.js</a:t>
                      </a:r>
                      <a:r>
                        <a:rPr lang="en-US" dirty="0">
                          <a:effectLst/>
                        </a:rPr>
                        <a:t>, and </a:t>
                      </a:r>
                      <a:r>
                        <a:rPr lang="en-US" u="none" strike="noStrike" dirty="0" err="1">
                          <a:solidFill>
                            <a:srgbClr val="006CBC"/>
                          </a:solidFill>
                          <a:effectLst/>
                          <a:latin typeface="Source Code Pro"/>
                          <a:hlinkClick r:id="rId4" tooltip="&lt;database&gt;.system.namespaces"/>
                        </a:rPr>
                        <a:t>system.namespaces</a:t>
                      </a:r>
                      <a:r>
                        <a:rPr lang="en-US" dirty="0" err="1">
                          <a:effectLst/>
                        </a:rPr>
                        <a:t>collections</a:t>
                      </a:r>
                      <a:r>
                        <a:rPr lang="en-US" dirty="0">
                          <a:effectLst/>
                        </a:rPr>
                        <a:t>.</a:t>
                      </a:r>
                    </a:p>
                  </a:txBody>
                  <a:tcPr marL="47625" marR="47625" marT="104775" marB="114300" anchor="ctr"/>
                </a:tc>
                <a:extLst>
                  <a:ext uri="{0D108BD9-81ED-4DB2-BD59-A6C34878D82A}">
                    <a16:rowId xmlns:a16="http://schemas.microsoft.com/office/drawing/2014/main" val="10001"/>
                  </a:ext>
                </a:extLst>
              </a:tr>
              <a:tr h="370840">
                <a:tc>
                  <a:txBody>
                    <a:bodyPr/>
                    <a:lstStyle/>
                    <a:p>
                      <a:r>
                        <a:rPr lang="en-GB" dirty="0" err="1"/>
                        <a:t>readWrite</a:t>
                      </a:r>
                      <a:endParaRPr lang="en-GB" dirty="0"/>
                    </a:p>
                  </a:txBody>
                  <a:tcPr/>
                </a:tc>
                <a:tc>
                  <a:txBody>
                    <a:bodyPr/>
                    <a:lstStyle/>
                    <a:p>
                      <a:pPr algn="l"/>
                      <a:r>
                        <a:rPr lang="en-US" dirty="0">
                          <a:effectLst/>
                        </a:rPr>
                        <a:t>Provides all the privileges of the </a:t>
                      </a:r>
                      <a:r>
                        <a:rPr lang="en-US" u="none" strike="noStrike" dirty="0">
                          <a:solidFill>
                            <a:srgbClr val="006CBC"/>
                          </a:solidFill>
                          <a:effectLst/>
                          <a:latin typeface="Source Code Pro"/>
                          <a:hlinkClick r:id="rId5" tooltip="read"/>
                        </a:rPr>
                        <a:t>read</a:t>
                      </a:r>
                      <a:r>
                        <a:rPr lang="en-US" dirty="0">
                          <a:effectLst/>
                        </a:rPr>
                        <a:t> role and the ability to modify data on all </a:t>
                      </a:r>
                      <a:r>
                        <a:rPr lang="en-US" i="1" dirty="0">
                          <a:effectLst/>
                        </a:rPr>
                        <a:t>non</a:t>
                      </a:r>
                      <a:r>
                        <a:rPr lang="en-US" dirty="0">
                          <a:effectLst/>
                        </a:rPr>
                        <a:t>-system collections and the </a:t>
                      </a:r>
                      <a:r>
                        <a:rPr lang="en-US" u="none" strike="noStrike" dirty="0">
                          <a:solidFill>
                            <a:srgbClr val="006CBC"/>
                          </a:solidFill>
                          <a:effectLst/>
                          <a:latin typeface="Source Code Pro"/>
                          <a:hlinkClick r:id="rId3" tooltip="&lt;database&gt;.system.js"/>
                        </a:rPr>
                        <a:t>system.js</a:t>
                      </a:r>
                      <a:r>
                        <a:rPr lang="en-US" dirty="0">
                          <a:effectLst/>
                        </a:rPr>
                        <a:t> collection.</a:t>
                      </a:r>
                    </a:p>
                  </a:txBody>
                  <a:tcPr marL="47625" marR="47625" marT="104775" marB="11430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7453616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Database Administration Roles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34274403"/>
              </p:ext>
            </p:extLst>
          </p:nvPr>
        </p:nvGraphicFramePr>
        <p:xfrm>
          <a:off x="566738" y="1295400"/>
          <a:ext cx="8001000" cy="4868545"/>
        </p:xfrm>
        <a:graphic>
          <a:graphicData uri="http://schemas.openxmlformats.org/drawingml/2006/table">
            <a:tbl>
              <a:tblPr firstRow="1" bandRow="1">
                <a:tableStyleId>{5C22544A-7EE6-4342-B048-85BDC9FD1C3A}</a:tableStyleId>
              </a:tblPr>
              <a:tblGrid>
                <a:gridCol w="1455245">
                  <a:extLst>
                    <a:ext uri="{9D8B030D-6E8A-4147-A177-3AD203B41FA5}">
                      <a16:colId xmlns:a16="http://schemas.microsoft.com/office/drawing/2014/main" val="20000"/>
                    </a:ext>
                  </a:extLst>
                </a:gridCol>
                <a:gridCol w="6545755">
                  <a:extLst>
                    <a:ext uri="{9D8B030D-6E8A-4147-A177-3AD203B41FA5}">
                      <a16:colId xmlns:a16="http://schemas.microsoft.com/office/drawing/2014/main" val="20001"/>
                    </a:ext>
                  </a:extLst>
                </a:gridCol>
              </a:tblGrid>
              <a:tr h="370840">
                <a:tc>
                  <a:txBody>
                    <a:bodyPr/>
                    <a:lstStyle/>
                    <a:p>
                      <a:r>
                        <a:rPr lang="en-GB" dirty="0"/>
                        <a:t>Role</a:t>
                      </a:r>
                    </a:p>
                  </a:txBody>
                  <a:tcPr/>
                </a:tc>
                <a:tc>
                  <a:txBody>
                    <a:bodyPr/>
                    <a:lstStyle/>
                    <a:p>
                      <a:r>
                        <a:rPr lang="en-GB" dirty="0"/>
                        <a:t>Task</a:t>
                      </a:r>
                    </a:p>
                  </a:txBody>
                  <a:tcPr/>
                </a:tc>
                <a:extLst>
                  <a:ext uri="{0D108BD9-81ED-4DB2-BD59-A6C34878D82A}">
                    <a16:rowId xmlns:a16="http://schemas.microsoft.com/office/drawing/2014/main" val="10000"/>
                  </a:ext>
                </a:extLst>
              </a:tr>
              <a:tr h="370840">
                <a:tc>
                  <a:txBody>
                    <a:bodyPr/>
                    <a:lstStyle/>
                    <a:p>
                      <a:r>
                        <a:rPr lang="en-GB" sz="1800" b="0" i="0" u="none" strike="noStrike" kern="1200" dirty="0" err="1">
                          <a:solidFill>
                            <a:schemeClr val="dk1"/>
                          </a:solidFill>
                          <a:effectLst/>
                          <a:latin typeface="+mn-lt"/>
                          <a:ea typeface="+mn-ea"/>
                          <a:cs typeface="+mn-cs"/>
                        </a:rPr>
                        <a:t>dbAdmin</a:t>
                      </a:r>
                      <a:endParaRPr lang="en-GB" dirty="0"/>
                    </a:p>
                  </a:txBody>
                  <a:tcPr/>
                </a:tc>
                <a:tc>
                  <a:txBody>
                    <a:bodyPr/>
                    <a:lstStyle/>
                    <a:p>
                      <a:pPr algn="l"/>
                      <a:r>
                        <a:rPr lang="en-US" sz="1800" b="0" i="0" kern="1200" dirty="0">
                          <a:solidFill>
                            <a:schemeClr val="dk1"/>
                          </a:solidFill>
                          <a:effectLst/>
                          <a:latin typeface="+mn-lt"/>
                          <a:ea typeface="+mn-ea"/>
                          <a:cs typeface="+mn-cs"/>
                        </a:rPr>
                        <a:t>Provides the ability to perform administrative tasks such as schema-related tasks, indexing, gathering statistics. This role does not grant privileges for user and role management.</a:t>
                      </a:r>
                      <a:endParaRPr lang="en-US" dirty="0">
                        <a:effectLst/>
                      </a:endParaRPr>
                    </a:p>
                  </a:txBody>
                  <a:tcPr marL="47625" marR="47625" marT="104775" marB="114300" anchor="ctr"/>
                </a:tc>
                <a:extLst>
                  <a:ext uri="{0D108BD9-81ED-4DB2-BD59-A6C34878D82A}">
                    <a16:rowId xmlns:a16="http://schemas.microsoft.com/office/drawing/2014/main" val="10001"/>
                  </a:ext>
                </a:extLst>
              </a:tr>
              <a:tr h="370840">
                <a:tc>
                  <a:txBody>
                    <a:bodyPr/>
                    <a:lstStyle/>
                    <a:p>
                      <a:r>
                        <a:rPr lang="en-GB" sz="1800" b="0" i="0" u="none" strike="noStrike" kern="1200" dirty="0" err="1">
                          <a:solidFill>
                            <a:schemeClr val="dk1"/>
                          </a:solidFill>
                          <a:effectLst/>
                          <a:latin typeface="+mn-lt"/>
                          <a:ea typeface="+mn-ea"/>
                          <a:cs typeface="+mn-cs"/>
                        </a:rPr>
                        <a:t>dbOwner</a:t>
                      </a:r>
                      <a:endParaRPr lang="en-GB" dirty="0"/>
                    </a:p>
                  </a:txBody>
                  <a:tcPr/>
                </a:tc>
                <a:tc>
                  <a:txBody>
                    <a:bodyPr/>
                    <a:lstStyle/>
                    <a:p>
                      <a:pPr algn="l"/>
                      <a:r>
                        <a:rPr lang="en-US" dirty="0">
                          <a:effectLst/>
                        </a:rPr>
                        <a:t>Provides the ability to perform any administrative action on the database. This role combines the privileges granted by the </a:t>
                      </a:r>
                      <a:r>
                        <a:rPr lang="en-US" u="none" strike="noStrike" dirty="0" err="1">
                          <a:solidFill>
                            <a:srgbClr val="006CBC"/>
                          </a:solidFill>
                          <a:effectLst/>
                          <a:latin typeface="Source Code Pro"/>
                          <a:hlinkClick r:id="rId2" tooltip="readWrite"/>
                        </a:rPr>
                        <a:t>readWrite</a:t>
                      </a:r>
                      <a:r>
                        <a:rPr lang="en-US" dirty="0">
                          <a:effectLst/>
                        </a:rPr>
                        <a:t>, </a:t>
                      </a:r>
                      <a:r>
                        <a:rPr lang="en-US" u="none" strike="noStrike" dirty="0" err="1">
                          <a:solidFill>
                            <a:srgbClr val="006CBC"/>
                          </a:solidFill>
                          <a:effectLst/>
                          <a:latin typeface="Source Code Pro"/>
                          <a:hlinkClick r:id="rId3" tooltip="dbAdmin"/>
                        </a:rPr>
                        <a:t>dbAdmin</a:t>
                      </a:r>
                      <a:r>
                        <a:rPr lang="en-US" dirty="0">
                          <a:effectLst/>
                        </a:rPr>
                        <a:t> and </a:t>
                      </a:r>
                      <a:r>
                        <a:rPr lang="en-US" u="none" strike="noStrike" dirty="0" err="1">
                          <a:solidFill>
                            <a:srgbClr val="006CBC"/>
                          </a:solidFill>
                          <a:effectLst/>
                          <a:latin typeface="Source Code Pro"/>
                          <a:hlinkClick r:id="rId4" tooltip="userAdmin"/>
                        </a:rPr>
                        <a:t>userAdmin</a:t>
                      </a:r>
                      <a:r>
                        <a:rPr lang="en-US" dirty="0" err="1">
                          <a:effectLst/>
                        </a:rPr>
                        <a:t>roles</a:t>
                      </a:r>
                      <a:r>
                        <a:rPr lang="en-US" dirty="0">
                          <a:effectLst/>
                        </a:rPr>
                        <a:t>.</a:t>
                      </a:r>
                    </a:p>
                  </a:txBody>
                  <a:tcPr marL="47625" marR="47625" marT="104775" marB="114300" anchor="ctr"/>
                </a:tc>
                <a:extLst>
                  <a:ext uri="{0D108BD9-81ED-4DB2-BD59-A6C34878D82A}">
                    <a16:rowId xmlns:a16="http://schemas.microsoft.com/office/drawing/2014/main" val="10002"/>
                  </a:ext>
                </a:extLst>
              </a:tr>
              <a:tr h="370840">
                <a:tc>
                  <a:txBody>
                    <a:bodyPr/>
                    <a:lstStyle/>
                    <a:p>
                      <a:r>
                        <a:rPr lang="en-GB" sz="1800" b="0" i="0" u="none" strike="noStrike" kern="1200" dirty="0">
                          <a:solidFill>
                            <a:schemeClr val="dk1"/>
                          </a:solidFill>
                          <a:effectLst/>
                          <a:latin typeface="+mn-lt"/>
                          <a:ea typeface="+mn-ea"/>
                          <a:cs typeface="+mn-cs"/>
                        </a:rPr>
                        <a:t>userAdmin</a:t>
                      </a:r>
                      <a:endParaRPr lang="en-GB" dirty="0"/>
                    </a:p>
                  </a:txBody>
                  <a:tcPr/>
                </a:tc>
                <a:tc>
                  <a:txBody>
                    <a:bodyPr/>
                    <a:lstStyle/>
                    <a:p>
                      <a:pPr algn="l"/>
                      <a:r>
                        <a:rPr lang="en-US" dirty="0">
                          <a:effectLst/>
                        </a:rPr>
                        <a:t>Provides the ability to create and modify roles and users on the current database. Since the </a:t>
                      </a:r>
                      <a:r>
                        <a:rPr lang="en-US" u="none" strike="noStrike" dirty="0" err="1">
                          <a:solidFill>
                            <a:srgbClr val="006CBC"/>
                          </a:solidFill>
                          <a:effectLst/>
                          <a:latin typeface="Source Code Pro"/>
                          <a:hlinkClick r:id="rId4" tooltip="userAdmin"/>
                        </a:rPr>
                        <a:t>userAdmin</a:t>
                      </a:r>
                      <a:r>
                        <a:rPr lang="en-US" dirty="0">
                          <a:effectLst/>
                        </a:rPr>
                        <a:t> role allows users to grant any privilege to any user, including themselves, the role also indirectly provides </a:t>
                      </a:r>
                      <a:r>
                        <a:rPr lang="en-US" i="0" u="none" strike="noStrike" dirty="0" err="1">
                          <a:solidFill>
                            <a:srgbClr val="006CBC"/>
                          </a:solidFill>
                          <a:effectLst/>
                          <a:hlinkClick r:id="rId5"/>
                        </a:rPr>
                        <a:t>superuser</a:t>
                      </a:r>
                      <a:r>
                        <a:rPr lang="en-US" dirty="0">
                          <a:effectLst/>
                        </a:rPr>
                        <a:t> access to either the database or, if scoped to the </a:t>
                      </a:r>
                      <a:r>
                        <a:rPr lang="en-US" dirty="0">
                          <a:effectLst/>
                          <a:latin typeface="Source Code Pro"/>
                        </a:rPr>
                        <a:t>admin</a:t>
                      </a:r>
                      <a:r>
                        <a:rPr lang="en-US" dirty="0">
                          <a:effectLst/>
                        </a:rPr>
                        <a:t> database, the cluster.</a:t>
                      </a:r>
                    </a:p>
                  </a:txBody>
                  <a:tcPr marL="47625" marR="47625" marT="104775" marB="11430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4164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Cluster Administration Roles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92994462"/>
              </p:ext>
            </p:extLst>
          </p:nvPr>
        </p:nvGraphicFramePr>
        <p:xfrm>
          <a:off x="566738" y="1295400"/>
          <a:ext cx="8001000" cy="4813300"/>
        </p:xfrm>
        <a:graphic>
          <a:graphicData uri="http://schemas.openxmlformats.org/drawingml/2006/table">
            <a:tbl>
              <a:tblPr firstRow="1" bandRow="1">
                <a:tableStyleId>{5C22544A-7EE6-4342-B048-85BDC9FD1C3A}</a:tableStyleId>
              </a:tblPr>
              <a:tblGrid>
                <a:gridCol w="1828732">
                  <a:extLst>
                    <a:ext uri="{9D8B030D-6E8A-4147-A177-3AD203B41FA5}">
                      <a16:colId xmlns:a16="http://schemas.microsoft.com/office/drawing/2014/main" val="20000"/>
                    </a:ext>
                  </a:extLst>
                </a:gridCol>
                <a:gridCol w="6172268">
                  <a:extLst>
                    <a:ext uri="{9D8B030D-6E8A-4147-A177-3AD203B41FA5}">
                      <a16:colId xmlns:a16="http://schemas.microsoft.com/office/drawing/2014/main" val="20001"/>
                    </a:ext>
                  </a:extLst>
                </a:gridCol>
              </a:tblGrid>
              <a:tr h="370840">
                <a:tc>
                  <a:txBody>
                    <a:bodyPr/>
                    <a:lstStyle/>
                    <a:p>
                      <a:r>
                        <a:rPr lang="en-GB" dirty="0"/>
                        <a:t>Role</a:t>
                      </a:r>
                    </a:p>
                  </a:txBody>
                  <a:tcPr/>
                </a:tc>
                <a:tc>
                  <a:txBody>
                    <a:bodyPr/>
                    <a:lstStyle/>
                    <a:p>
                      <a:r>
                        <a:rPr lang="en-GB" dirty="0"/>
                        <a:t>Task</a:t>
                      </a:r>
                    </a:p>
                  </a:txBody>
                  <a:tcPr/>
                </a:tc>
                <a:extLst>
                  <a:ext uri="{0D108BD9-81ED-4DB2-BD59-A6C34878D82A}">
                    <a16:rowId xmlns:a16="http://schemas.microsoft.com/office/drawing/2014/main" val="10000"/>
                  </a:ext>
                </a:extLst>
              </a:tr>
              <a:tr h="370840">
                <a:tc>
                  <a:txBody>
                    <a:bodyPr/>
                    <a:lstStyle/>
                    <a:p>
                      <a:r>
                        <a:rPr lang="en-GB" sz="1800" b="0" i="0" u="none" strike="noStrike" kern="1200" dirty="0" err="1">
                          <a:solidFill>
                            <a:schemeClr val="dk1"/>
                          </a:solidFill>
                          <a:effectLst/>
                          <a:latin typeface="+mn-lt"/>
                          <a:ea typeface="+mn-ea"/>
                          <a:cs typeface="+mn-cs"/>
                          <a:hlinkClick r:id="rId2" tooltip="clusterAdmin"/>
                        </a:rPr>
                        <a:t>clusterAdmin</a:t>
                      </a:r>
                      <a:endParaRPr lang="en-GB" dirty="0"/>
                    </a:p>
                  </a:txBody>
                  <a:tcPr/>
                </a:tc>
                <a:tc>
                  <a:txBody>
                    <a:bodyPr/>
                    <a:lstStyle/>
                    <a:p>
                      <a:pPr algn="l"/>
                      <a:r>
                        <a:rPr lang="en-US" dirty="0">
                          <a:effectLst/>
                        </a:rPr>
                        <a:t>Provides the greatest cluster-management access. This role combines the privileges granted by the </a:t>
                      </a:r>
                      <a:r>
                        <a:rPr lang="en-US" u="none" strike="noStrike" dirty="0" err="1">
                          <a:solidFill>
                            <a:srgbClr val="006CBC"/>
                          </a:solidFill>
                          <a:effectLst/>
                          <a:latin typeface="Source Code Pro"/>
                          <a:hlinkClick r:id="rId3" tooltip="clusterManager"/>
                        </a:rPr>
                        <a:t>clusterManager</a:t>
                      </a:r>
                      <a:r>
                        <a:rPr lang="en-US" dirty="0">
                          <a:effectLst/>
                        </a:rPr>
                        <a:t>, </a:t>
                      </a:r>
                      <a:r>
                        <a:rPr lang="en-US" u="none" strike="noStrike" dirty="0" err="1">
                          <a:solidFill>
                            <a:srgbClr val="006CBC"/>
                          </a:solidFill>
                          <a:effectLst/>
                          <a:latin typeface="Source Code Pro"/>
                          <a:hlinkClick r:id="rId4" tooltip="clusterMonitor"/>
                        </a:rPr>
                        <a:t>clusterMonitor</a:t>
                      </a:r>
                      <a:r>
                        <a:rPr lang="en-US" dirty="0">
                          <a:effectLst/>
                        </a:rPr>
                        <a:t>, and </a:t>
                      </a:r>
                      <a:r>
                        <a:rPr lang="en-US" u="none" strike="noStrike" dirty="0" err="1">
                          <a:solidFill>
                            <a:srgbClr val="006CBC"/>
                          </a:solidFill>
                          <a:effectLst/>
                          <a:latin typeface="Source Code Pro"/>
                          <a:hlinkClick r:id="rId5" tooltip="hostManager"/>
                        </a:rPr>
                        <a:t>hostManager</a:t>
                      </a:r>
                      <a:r>
                        <a:rPr lang="en-US" dirty="0">
                          <a:effectLst/>
                        </a:rPr>
                        <a:t> roles. Additionally, the role provides the </a:t>
                      </a:r>
                      <a:r>
                        <a:rPr lang="en-US" u="none" strike="noStrike" dirty="0" err="1">
                          <a:solidFill>
                            <a:srgbClr val="006CBC"/>
                          </a:solidFill>
                          <a:effectLst/>
                          <a:latin typeface="Source Code Pro"/>
                          <a:hlinkClick r:id="rId6" tooltip="dropDatabase"/>
                        </a:rPr>
                        <a:t>dropDatabase</a:t>
                      </a:r>
                      <a:r>
                        <a:rPr lang="en-US" dirty="0">
                          <a:effectLst/>
                        </a:rPr>
                        <a:t> action.</a:t>
                      </a:r>
                    </a:p>
                  </a:txBody>
                  <a:tcPr marL="47625" marR="47625" marT="104775" marB="114300" anchor="ctr"/>
                </a:tc>
                <a:extLst>
                  <a:ext uri="{0D108BD9-81ED-4DB2-BD59-A6C34878D82A}">
                    <a16:rowId xmlns:a16="http://schemas.microsoft.com/office/drawing/2014/main" val="10001"/>
                  </a:ext>
                </a:extLst>
              </a:tr>
              <a:tr h="370840">
                <a:tc>
                  <a:txBody>
                    <a:bodyPr/>
                    <a:lstStyle/>
                    <a:p>
                      <a:r>
                        <a:rPr lang="en-GB" sz="1800" b="0" i="0" u="none" strike="noStrike" kern="1200" dirty="0" err="1">
                          <a:solidFill>
                            <a:schemeClr val="dk1"/>
                          </a:solidFill>
                          <a:effectLst/>
                          <a:latin typeface="+mn-lt"/>
                          <a:ea typeface="+mn-ea"/>
                          <a:cs typeface="+mn-cs"/>
                          <a:hlinkClick r:id="rId3" tooltip="clusterManager"/>
                        </a:rPr>
                        <a:t>clusterManager</a:t>
                      </a:r>
                      <a:endParaRPr lang="en-GB" dirty="0"/>
                    </a:p>
                  </a:txBody>
                  <a:tcPr/>
                </a:tc>
                <a:tc>
                  <a:txBody>
                    <a:bodyPr/>
                    <a:lstStyle/>
                    <a:p>
                      <a:pPr algn="l"/>
                      <a:r>
                        <a:rPr lang="en-US" dirty="0">
                          <a:effectLst/>
                        </a:rPr>
                        <a:t>Provides management and monitoring actions on the cluster. A user with this role can access the </a:t>
                      </a:r>
                      <a:r>
                        <a:rPr lang="en-US" dirty="0" err="1">
                          <a:effectLst/>
                          <a:latin typeface="Source Code Pro"/>
                        </a:rPr>
                        <a:t>config</a:t>
                      </a:r>
                      <a:r>
                        <a:rPr lang="en-US" dirty="0">
                          <a:effectLst/>
                        </a:rPr>
                        <a:t> and </a:t>
                      </a:r>
                      <a:r>
                        <a:rPr lang="en-US" dirty="0">
                          <a:effectLst/>
                          <a:latin typeface="Source Code Pro"/>
                        </a:rPr>
                        <a:t>local</a:t>
                      </a:r>
                      <a:r>
                        <a:rPr lang="en-US" dirty="0">
                          <a:effectLst/>
                        </a:rPr>
                        <a:t> databases, which are used in </a:t>
                      </a:r>
                      <a:r>
                        <a:rPr lang="en-US" dirty="0" err="1">
                          <a:effectLst/>
                        </a:rPr>
                        <a:t>sharding</a:t>
                      </a:r>
                      <a:r>
                        <a:rPr lang="en-US" dirty="0">
                          <a:effectLst/>
                        </a:rPr>
                        <a:t> and replication, respectively.</a:t>
                      </a:r>
                    </a:p>
                  </a:txBody>
                  <a:tcPr marL="47625" marR="47625" marT="104775" marB="114300" anchor="ctr"/>
                </a:tc>
                <a:extLst>
                  <a:ext uri="{0D108BD9-81ED-4DB2-BD59-A6C34878D82A}">
                    <a16:rowId xmlns:a16="http://schemas.microsoft.com/office/drawing/2014/main" val="10002"/>
                  </a:ext>
                </a:extLst>
              </a:tr>
              <a:tr h="370840">
                <a:tc>
                  <a:txBody>
                    <a:bodyPr/>
                    <a:lstStyle/>
                    <a:p>
                      <a:r>
                        <a:rPr lang="en-GB" sz="1800" b="0" i="0" u="none" strike="noStrike" kern="1200" dirty="0" err="1">
                          <a:solidFill>
                            <a:schemeClr val="dk1"/>
                          </a:solidFill>
                          <a:effectLst/>
                          <a:latin typeface="+mn-lt"/>
                          <a:ea typeface="+mn-ea"/>
                          <a:cs typeface="+mn-cs"/>
                          <a:hlinkClick r:id="rId4" tooltip="clusterMonitor"/>
                        </a:rPr>
                        <a:t>clusterMonitor</a:t>
                      </a:r>
                      <a:endParaRPr lang="en-GB" dirty="0"/>
                    </a:p>
                  </a:txBody>
                  <a:tcPr/>
                </a:tc>
                <a:tc>
                  <a:txBody>
                    <a:bodyPr/>
                    <a:lstStyle/>
                    <a:p>
                      <a:pPr algn="l"/>
                      <a:r>
                        <a:rPr lang="en-US" sz="1800" b="0" i="0" kern="1200" dirty="0">
                          <a:solidFill>
                            <a:schemeClr val="dk1"/>
                          </a:solidFill>
                          <a:effectLst/>
                          <a:latin typeface="+mn-lt"/>
                          <a:ea typeface="+mn-ea"/>
                          <a:cs typeface="+mn-cs"/>
                        </a:rPr>
                        <a:t>Provides read-only access to monitoring tools, such as the </a:t>
                      </a:r>
                      <a:r>
                        <a:rPr lang="en-US" sz="1800" b="0" i="0" u="none" strike="noStrike" kern="1200" dirty="0" err="1">
                          <a:solidFill>
                            <a:schemeClr val="dk1"/>
                          </a:solidFill>
                          <a:effectLst/>
                          <a:latin typeface="+mn-lt"/>
                          <a:ea typeface="+mn-ea"/>
                          <a:cs typeface="+mn-cs"/>
                          <a:hlinkClick r:id="rId7"/>
                        </a:rPr>
                        <a:t>MongoDB</a:t>
                      </a:r>
                      <a:r>
                        <a:rPr lang="en-US" sz="1800" b="0" i="0" u="none" strike="noStrike" kern="1200" dirty="0">
                          <a:solidFill>
                            <a:schemeClr val="dk1"/>
                          </a:solidFill>
                          <a:effectLst/>
                          <a:latin typeface="+mn-lt"/>
                          <a:ea typeface="+mn-ea"/>
                          <a:cs typeface="+mn-cs"/>
                          <a:hlinkClick r:id="rId7"/>
                        </a:rPr>
                        <a:t> Cloud Manager</a:t>
                      </a:r>
                      <a:r>
                        <a:rPr lang="en-US" sz="1800" b="0" i="0" kern="1200" dirty="0">
                          <a:solidFill>
                            <a:schemeClr val="dk1"/>
                          </a:solidFill>
                          <a:effectLst/>
                          <a:latin typeface="+mn-lt"/>
                          <a:ea typeface="+mn-ea"/>
                          <a:cs typeface="+mn-cs"/>
                        </a:rPr>
                        <a:t> and </a:t>
                      </a:r>
                      <a:r>
                        <a:rPr lang="en-US" sz="1800" b="0" i="0" u="none" strike="noStrike" kern="1200" dirty="0">
                          <a:solidFill>
                            <a:schemeClr val="dk1"/>
                          </a:solidFill>
                          <a:effectLst/>
                          <a:latin typeface="+mn-lt"/>
                          <a:ea typeface="+mn-ea"/>
                          <a:cs typeface="+mn-cs"/>
                          <a:hlinkClick r:id="rId8"/>
                        </a:rPr>
                        <a:t>Ops Manager</a:t>
                      </a:r>
                      <a:r>
                        <a:rPr lang="en-US" sz="1800" b="0" i="0" kern="1200" dirty="0">
                          <a:solidFill>
                            <a:schemeClr val="dk1"/>
                          </a:solidFill>
                          <a:effectLst/>
                          <a:latin typeface="+mn-lt"/>
                          <a:ea typeface="+mn-ea"/>
                          <a:cs typeface="+mn-cs"/>
                        </a:rPr>
                        <a:t> monitoring agent.</a:t>
                      </a:r>
                      <a:endParaRPr lang="en-US" dirty="0">
                        <a:effectLst/>
                      </a:endParaRPr>
                    </a:p>
                  </a:txBody>
                  <a:tcPr marL="47625" marR="47625" marT="104775" marB="114300" anchor="ctr"/>
                </a:tc>
                <a:extLst>
                  <a:ext uri="{0D108BD9-81ED-4DB2-BD59-A6C34878D82A}">
                    <a16:rowId xmlns:a16="http://schemas.microsoft.com/office/drawing/2014/main" val="10003"/>
                  </a:ext>
                </a:extLst>
              </a:tr>
              <a:tr h="370840">
                <a:tc>
                  <a:txBody>
                    <a:bodyPr/>
                    <a:lstStyle/>
                    <a:p>
                      <a:r>
                        <a:rPr lang="en-GB" sz="1800" b="0" i="0" u="none" strike="noStrike" kern="1200" dirty="0" err="1">
                          <a:solidFill>
                            <a:schemeClr val="dk1"/>
                          </a:solidFill>
                          <a:effectLst/>
                          <a:latin typeface="+mn-lt"/>
                          <a:ea typeface="+mn-ea"/>
                          <a:cs typeface="+mn-cs"/>
                          <a:hlinkClick r:id="rId5" tooltip="hostManager"/>
                        </a:rPr>
                        <a:t>hostManager</a:t>
                      </a:r>
                      <a:endParaRPr lang="en-GB" dirty="0"/>
                    </a:p>
                  </a:txBody>
                  <a:tcPr/>
                </a:tc>
                <a:tc>
                  <a:txBody>
                    <a:bodyPr/>
                    <a:lstStyle/>
                    <a:p>
                      <a:pPr algn="l"/>
                      <a:r>
                        <a:rPr lang="en-US" sz="1800" b="0" i="0" kern="1200" dirty="0">
                          <a:solidFill>
                            <a:schemeClr val="dk1"/>
                          </a:solidFill>
                          <a:effectLst/>
                          <a:latin typeface="+mn-lt"/>
                          <a:ea typeface="+mn-ea"/>
                          <a:cs typeface="+mn-cs"/>
                        </a:rPr>
                        <a:t>Provides the ability to monitor and manage servers.</a:t>
                      </a:r>
                      <a:endParaRPr lang="en-US" dirty="0">
                        <a:effectLst/>
                      </a:endParaRPr>
                    </a:p>
                  </a:txBody>
                  <a:tcPr marL="47625" marR="47625" marT="104775" marB="11430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7915878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Backup and Restoration Roles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25310341"/>
              </p:ext>
            </p:extLst>
          </p:nvPr>
        </p:nvGraphicFramePr>
        <p:xfrm>
          <a:off x="566738" y="1295400"/>
          <a:ext cx="8001000" cy="3003550"/>
        </p:xfrm>
        <a:graphic>
          <a:graphicData uri="http://schemas.openxmlformats.org/drawingml/2006/table">
            <a:tbl>
              <a:tblPr firstRow="1" bandRow="1">
                <a:tableStyleId>{5C22544A-7EE6-4342-B048-85BDC9FD1C3A}</a:tableStyleId>
              </a:tblPr>
              <a:tblGrid>
                <a:gridCol w="1828732">
                  <a:extLst>
                    <a:ext uri="{9D8B030D-6E8A-4147-A177-3AD203B41FA5}">
                      <a16:colId xmlns:a16="http://schemas.microsoft.com/office/drawing/2014/main" val="20000"/>
                    </a:ext>
                  </a:extLst>
                </a:gridCol>
                <a:gridCol w="6172268">
                  <a:extLst>
                    <a:ext uri="{9D8B030D-6E8A-4147-A177-3AD203B41FA5}">
                      <a16:colId xmlns:a16="http://schemas.microsoft.com/office/drawing/2014/main" val="20001"/>
                    </a:ext>
                  </a:extLst>
                </a:gridCol>
              </a:tblGrid>
              <a:tr h="370840">
                <a:tc>
                  <a:txBody>
                    <a:bodyPr/>
                    <a:lstStyle/>
                    <a:p>
                      <a:r>
                        <a:rPr lang="en-GB" dirty="0"/>
                        <a:t>Role</a:t>
                      </a:r>
                    </a:p>
                  </a:txBody>
                  <a:tcPr/>
                </a:tc>
                <a:tc>
                  <a:txBody>
                    <a:bodyPr/>
                    <a:lstStyle/>
                    <a:p>
                      <a:r>
                        <a:rPr lang="en-GB" dirty="0"/>
                        <a:t>Task</a:t>
                      </a:r>
                    </a:p>
                  </a:txBody>
                  <a:tcPr/>
                </a:tc>
                <a:extLst>
                  <a:ext uri="{0D108BD9-81ED-4DB2-BD59-A6C34878D82A}">
                    <a16:rowId xmlns:a16="http://schemas.microsoft.com/office/drawing/2014/main" val="10000"/>
                  </a:ext>
                </a:extLst>
              </a:tr>
              <a:tr h="370840">
                <a:tc>
                  <a:txBody>
                    <a:bodyPr/>
                    <a:lstStyle/>
                    <a:p>
                      <a:r>
                        <a:rPr lang="en-GB" sz="1800" b="0" i="0" u="none" strike="noStrike" kern="1200" dirty="0">
                          <a:solidFill>
                            <a:schemeClr val="dk1"/>
                          </a:solidFill>
                          <a:effectLst/>
                          <a:latin typeface="+mn-lt"/>
                          <a:ea typeface="+mn-ea"/>
                          <a:cs typeface="+mn-cs"/>
                          <a:hlinkClick r:id="rId2" tooltip="backup"/>
                        </a:rPr>
                        <a:t>backup</a:t>
                      </a:r>
                      <a:endParaRPr lang="en-GB" dirty="0"/>
                    </a:p>
                  </a:txBody>
                  <a:tcPr/>
                </a:tc>
                <a:tc>
                  <a:txBody>
                    <a:bodyPr/>
                    <a:lstStyle/>
                    <a:p>
                      <a:pPr algn="l"/>
                      <a:r>
                        <a:rPr lang="en-US" dirty="0">
                          <a:effectLst/>
                        </a:rPr>
                        <a:t>Provides privileges needed to back up data except for the </a:t>
                      </a:r>
                      <a:r>
                        <a:rPr lang="en-US" dirty="0" err="1">
                          <a:effectLst/>
                          <a:latin typeface="Source Code Pro"/>
                        </a:rPr>
                        <a:t>system.profile</a:t>
                      </a:r>
                      <a:r>
                        <a:rPr lang="en-US" dirty="0" err="1">
                          <a:effectLst/>
                        </a:rPr>
                        <a:t>collection</a:t>
                      </a:r>
                      <a:r>
                        <a:rPr lang="en-US" dirty="0">
                          <a:effectLst/>
                        </a:rPr>
                        <a:t>. This role provides sufficient privileges to use the </a:t>
                      </a:r>
                      <a:r>
                        <a:rPr lang="en-US" u="none" strike="noStrike" dirty="0" err="1">
                          <a:solidFill>
                            <a:srgbClr val="006CBC"/>
                          </a:solidFill>
                          <a:effectLst/>
                          <a:hlinkClick r:id="rId3"/>
                        </a:rPr>
                        <a:t>MongoDB</a:t>
                      </a:r>
                      <a:r>
                        <a:rPr lang="en-US" u="none" strike="noStrike" dirty="0">
                          <a:solidFill>
                            <a:srgbClr val="006CBC"/>
                          </a:solidFill>
                          <a:effectLst/>
                          <a:hlinkClick r:id="rId3"/>
                        </a:rPr>
                        <a:t> Cloud Manager</a:t>
                      </a:r>
                      <a:r>
                        <a:rPr lang="en-US" dirty="0">
                          <a:effectLst/>
                        </a:rPr>
                        <a:t> backup agent, </a:t>
                      </a:r>
                      <a:r>
                        <a:rPr lang="en-US" u="none" strike="noStrike" dirty="0">
                          <a:solidFill>
                            <a:srgbClr val="006CBC"/>
                          </a:solidFill>
                          <a:effectLst/>
                          <a:hlinkClick r:id="rId4"/>
                        </a:rPr>
                        <a:t>Ops Manager</a:t>
                      </a:r>
                      <a:r>
                        <a:rPr lang="en-US" dirty="0">
                          <a:effectLst/>
                        </a:rPr>
                        <a:t> backup agent, or to use </a:t>
                      </a:r>
                      <a:r>
                        <a:rPr lang="en-US" u="none" strike="noStrike" dirty="0" err="1">
                          <a:solidFill>
                            <a:srgbClr val="006CBC"/>
                          </a:solidFill>
                          <a:effectLst/>
                          <a:latin typeface="Source Code Pro"/>
                          <a:hlinkClick r:id="rId5" tooltip="mongodump"/>
                        </a:rPr>
                        <a:t>mongodump</a:t>
                      </a:r>
                      <a:r>
                        <a:rPr lang="en-US" dirty="0">
                          <a:effectLst/>
                        </a:rPr>
                        <a:t>.</a:t>
                      </a:r>
                    </a:p>
                  </a:txBody>
                  <a:tcPr marL="47625" marR="47625" marT="104775" marB="114300" anchor="ctr"/>
                </a:tc>
                <a:extLst>
                  <a:ext uri="{0D108BD9-81ED-4DB2-BD59-A6C34878D82A}">
                    <a16:rowId xmlns:a16="http://schemas.microsoft.com/office/drawing/2014/main" val="10001"/>
                  </a:ext>
                </a:extLst>
              </a:tr>
              <a:tr h="370840">
                <a:tc>
                  <a:txBody>
                    <a:bodyPr/>
                    <a:lstStyle/>
                    <a:p>
                      <a:r>
                        <a:rPr lang="en-GB" sz="1800" b="0" i="0" u="none" strike="noStrike" kern="1200" dirty="0">
                          <a:solidFill>
                            <a:schemeClr val="dk1"/>
                          </a:solidFill>
                          <a:effectLst/>
                          <a:latin typeface="+mn-lt"/>
                          <a:ea typeface="+mn-ea"/>
                          <a:cs typeface="+mn-cs"/>
                          <a:hlinkClick r:id="rId6" tooltip="restore"/>
                        </a:rPr>
                        <a:t>restore</a:t>
                      </a:r>
                      <a:endParaRPr lang="en-GB" dirty="0"/>
                    </a:p>
                  </a:txBody>
                  <a:tcPr/>
                </a:tc>
                <a:tc>
                  <a:txBody>
                    <a:bodyPr/>
                    <a:lstStyle/>
                    <a:p>
                      <a:pPr algn="l"/>
                      <a:r>
                        <a:rPr lang="en-US" sz="1800" b="0" i="0" kern="1200" dirty="0">
                          <a:solidFill>
                            <a:schemeClr val="dk1"/>
                          </a:solidFill>
                          <a:effectLst/>
                          <a:latin typeface="+mn-lt"/>
                          <a:ea typeface="+mn-ea"/>
                          <a:cs typeface="+mn-cs"/>
                        </a:rPr>
                        <a:t>Provides privileges needed to restore data with </a:t>
                      </a:r>
                      <a:r>
                        <a:rPr lang="en-US" sz="1800" b="0" i="0" u="none" strike="noStrike" kern="1200" dirty="0" err="1">
                          <a:solidFill>
                            <a:schemeClr val="dk1"/>
                          </a:solidFill>
                          <a:effectLst/>
                          <a:latin typeface="+mn-lt"/>
                          <a:ea typeface="+mn-ea"/>
                          <a:cs typeface="+mn-cs"/>
                          <a:hlinkClick r:id="rId7" tooltip="mongorestore"/>
                        </a:rPr>
                        <a:t>mongorestore</a:t>
                      </a:r>
                      <a:r>
                        <a:rPr lang="en-US" sz="1800" b="0" i="0" kern="1200" dirty="0">
                          <a:solidFill>
                            <a:schemeClr val="dk1"/>
                          </a:solidFill>
                          <a:effectLst/>
                          <a:latin typeface="+mn-lt"/>
                          <a:ea typeface="+mn-ea"/>
                          <a:cs typeface="+mn-cs"/>
                        </a:rPr>
                        <a:t> without the </a:t>
                      </a:r>
                      <a:r>
                        <a:rPr lang="en-US" sz="1800" b="0" i="0" u="none" strike="noStrike" kern="1200" dirty="0">
                          <a:solidFill>
                            <a:schemeClr val="dk1"/>
                          </a:solidFill>
                          <a:effectLst/>
                          <a:latin typeface="+mn-lt"/>
                          <a:ea typeface="+mn-ea"/>
                          <a:cs typeface="+mn-cs"/>
                          <a:hlinkClick r:id="rId8"/>
                        </a:rPr>
                        <a:t>--</a:t>
                      </a:r>
                      <a:r>
                        <a:rPr lang="en-US" sz="1800" b="0" i="0" u="none" strike="noStrike" kern="1200" dirty="0" err="1">
                          <a:solidFill>
                            <a:schemeClr val="dk1"/>
                          </a:solidFill>
                          <a:effectLst/>
                          <a:latin typeface="+mn-lt"/>
                          <a:ea typeface="+mn-ea"/>
                          <a:cs typeface="+mn-cs"/>
                          <a:hlinkClick r:id="rId8"/>
                        </a:rPr>
                        <a:t>oplogReplay</a:t>
                      </a:r>
                      <a:r>
                        <a:rPr lang="en-US" sz="1800" b="0" i="0" kern="1200" dirty="0">
                          <a:solidFill>
                            <a:schemeClr val="dk1"/>
                          </a:solidFill>
                          <a:effectLst/>
                          <a:latin typeface="+mn-lt"/>
                          <a:ea typeface="+mn-ea"/>
                          <a:cs typeface="+mn-cs"/>
                        </a:rPr>
                        <a:t> option.</a:t>
                      </a:r>
                      <a:endParaRPr lang="en-US" dirty="0">
                        <a:effectLst/>
                      </a:endParaRPr>
                    </a:p>
                  </a:txBody>
                  <a:tcPr marL="47625" marR="47625" marT="104775" marB="11430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2627444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All-Database Roles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91921969"/>
              </p:ext>
            </p:extLst>
          </p:nvPr>
        </p:nvGraphicFramePr>
        <p:xfrm>
          <a:off x="566738" y="1295401"/>
          <a:ext cx="8001000" cy="5241329"/>
        </p:xfrm>
        <a:graphic>
          <a:graphicData uri="http://schemas.openxmlformats.org/drawingml/2006/table">
            <a:tbl>
              <a:tblPr firstRow="1" bandRow="1">
                <a:tableStyleId>{5C22544A-7EE6-4342-B048-85BDC9FD1C3A}</a:tableStyleId>
              </a:tblPr>
              <a:tblGrid>
                <a:gridCol w="2395403">
                  <a:extLst>
                    <a:ext uri="{9D8B030D-6E8A-4147-A177-3AD203B41FA5}">
                      <a16:colId xmlns:a16="http://schemas.microsoft.com/office/drawing/2014/main" val="20000"/>
                    </a:ext>
                  </a:extLst>
                </a:gridCol>
                <a:gridCol w="5605597">
                  <a:extLst>
                    <a:ext uri="{9D8B030D-6E8A-4147-A177-3AD203B41FA5}">
                      <a16:colId xmlns:a16="http://schemas.microsoft.com/office/drawing/2014/main" val="20001"/>
                    </a:ext>
                  </a:extLst>
                </a:gridCol>
              </a:tblGrid>
              <a:tr h="318956">
                <a:tc>
                  <a:txBody>
                    <a:bodyPr/>
                    <a:lstStyle/>
                    <a:p>
                      <a:r>
                        <a:rPr lang="en-GB" sz="1600" dirty="0"/>
                        <a:t>Role</a:t>
                      </a:r>
                    </a:p>
                  </a:txBody>
                  <a:tcPr/>
                </a:tc>
                <a:tc>
                  <a:txBody>
                    <a:bodyPr/>
                    <a:lstStyle/>
                    <a:p>
                      <a:r>
                        <a:rPr lang="en-GB" sz="1600" dirty="0"/>
                        <a:t>Task</a:t>
                      </a:r>
                    </a:p>
                  </a:txBody>
                  <a:tcPr/>
                </a:tc>
                <a:extLst>
                  <a:ext uri="{0D108BD9-81ED-4DB2-BD59-A6C34878D82A}">
                    <a16:rowId xmlns:a16="http://schemas.microsoft.com/office/drawing/2014/main" val="10000"/>
                  </a:ext>
                </a:extLst>
              </a:tr>
              <a:tr h="1368127">
                <a:tc>
                  <a:txBody>
                    <a:bodyPr/>
                    <a:lstStyle/>
                    <a:p>
                      <a:r>
                        <a:rPr lang="en-GB" sz="1600" b="0" i="0" u="none" strike="noStrike" kern="1200" dirty="0" err="1">
                          <a:solidFill>
                            <a:schemeClr val="dk1"/>
                          </a:solidFill>
                          <a:effectLst/>
                          <a:latin typeface="+mn-lt"/>
                          <a:ea typeface="+mn-ea"/>
                          <a:cs typeface="+mn-cs"/>
                          <a:hlinkClick r:id="rId2" tooltip="readAnyDatabase"/>
                        </a:rPr>
                        <a:t>readAnyDatabase</a:t>
                      </a:r>
                      <a:endParaRPr lang="en-GB" sz="1600" dirty="0"/>
                    </a:p>
                  </a:txBody>
                  <a:tcPr/>
                </a:tc>
                <a:tc>
                  <a:txBody>
                    <a:bodyPr/>
                    <a:lstStyle/>
                    <a:p>
                      <a:pPr algn="l"/>
                      <a:r>
                        <a:rPr lang="en-US" sz="1600" b="0" i="0" kern="1200" dirty="0">
                          <a:solidFill>
                            <a:schemeClr val="dk1"/>
                          </a:solidFill>
                          <a:effectLst/>
                          <a:latin typeface="+mn-lt"/>
                          <a:ea typeface="+mn-ea"/>
                          <a:cs typeface="+mn-cs"/>
                        </a:rPr>
                        <a:t>Provides the same read-only permissions as </a:t>
                      </a:r>
                      <a:r>
                        <a:rPr lang="en-US" sz="1600" b="0" i="0" u="none" strike="noStrike" kern="1200" dirty="0">
                          <a:solidFill>
                            <a:schemeClr val="dk1"/>
                          </a:solidFill>
                          <a:effectLst/>
                          <a:latin typeface="+mn-lt"/>
                          <a:ea typeface="+mn-ea"/>
                          <a:cs typeface="+mn-cs"/>
                          <a:hlinkClick r:id="rId3" tooltip="read"/>
                        </a:rPr>
                        <a:t>read</a:t>
                      </a:r>
                      <a:r>
                        <a:rPr lang="en-US" sz="1600" b="0" i="0" kern="1200" dirty="0">
                          <a:solidFill>
                            <a:schemeClr val="dk1"/>
                          </a:solidFill>
                          <a:effectLst/>
                          <a:latin typeface="+mn-lt"/>
                          <a:ea typeface="+mn-ea"/>
                          <a:cs typeface="+mn-cs"/>
                        </a:rPr>
                        <a:t>, except it applies to </a:t>
                      </a:r>
                      <a:r>
                        <a:rPr lang="en-US" sz="1600" b="0" i="1" kern="1200" dirty="0">
                          <a:solidFill>
                            <a:schemeClr val="dk1"/>
                          </a:solidFill>
                          <a:effectLst/>
                          <a:latin typeface="+mn-lt"/>
                          <a:ea typeface="+mn-ea"/>
                          <a:cs typeface="+mn-cs"/>
                        </a:rPr>
                        <a:t>all</a:t>
                      </a:r>
                      <a:r>
                        <a:rPr lang="en-US" sz="1600" b="0" i="0" kern="1200" dirty="0">
                          <a:solidFill>
                            <a:schemeClr val="dk1"/>
                          </a:solidFill>
                          <a:effectLst/>
                          <a:latin typeface="+mn-lt"/>
                          <a:ea typeface="+mn-ea"/>
                          <a:cs typeface="+mn-cs"/>
                        </a:rPr>
                        <a:t> databases in the cluster. The role also provides the </a:t>
                      </a:r>
                      <a:r>
                        <a:rPr lang="en-US" sz="1600" b="0" i="0" u="none" strike="noStrike" kern="1200" dirty="0" err="1">
                          <a:solidFill>
                            <a:schemeClr val="dk1"/>
                          </a:solidFill>
                          <a:effectLst/>
                          <a:latin typeface="+mn-lt"/>
                          <a:ea typeface="+mn-ea"/>
                          <a:cs typeface="+mn-cs"/>
                          <a:hlinkClick r:id="rId4" tooltip="listDatabases"/>
                        </a:rPr>
                        <a:t>listDatabases</a:t>
                      </a:r>
                      <a:r>
                        <a:rPr lang="en-US" sz="1600" b="0" i="0" kern="1200" dirty="0">
                          <a:solidFill>
                            <a:schemeClr val="dk1"/>
                          </a:solidFill>
                          <a:effectLst/>
                          <a:latin typeface="+mn-lt"/>
                          <a:ea typeface="+mn-ea"/>
                          <a:cs typeface="+mn-cs"/>
                        </a:rPr>
                        <a:t> action on the cluster as a whole.</a:t>
                      </a:r>
                      <a:endParaRPr lang="en-US" sz="1600" dirty="0">
                        <a:effectLst/>
                      </a:endParaRPr>
                    </a:p>
                  </a:txBody>
                  <a:tcPr marL="47625" marR="47625" marT="104775" marB="114300" anchor="ctr"/>
                </a:tc>
                <a:extLst>
                  <a:ext uri="{0D108BD9-81ED-4DB2-BD59-A6C34878D82A}">
                    <a16:rowId xmlns:a16="http://schemas.microsoft.com/office/drawing/2014/main" val="10001"/>
                  </a:ext>
                </a:extLst>
              </a:tr>
              <a:tr h="1368127">
                <a:tc>
                  <a:txBody>
                    <a:bodyPr/>
                    <a:lstStyle/>
                    <a:p>
                      <a:r>
                        <a:rPr lang="en-GB" sz="1600" b="0" i="0" u="none" strike="noStrike" kern="1200" dirty="0" err="1">
                          <a:solidFill>
                            <a:schemeClr val="dk1"/>
                          </a:solidFill>
                          <a:effectLst/>
                          <a:latin typeface="+mn-lt"/>
                          <a:ea typeface="+mn-ea"/>
                          <a:cs typeface="+mn-cs"/>
                          <a:hlinkClick r:id="rId5" tooltip="readWriteAnyDatabase"/>
                        </a:rPr>
                        <a:t>readWriteAnyDatabase</a:t>
                      </a:r>
                      <a:endParaRPr lang="en-GB" sz="1600" dirty="0"/>
                    </a:p>
                  </a:txBody>
                  <a:tcPr/>
                </a:tc>
                <a:tc>
                  <a:txBody>
                    <a:bodyPr/>
                    <a:lstStyle/>
                    <a:p>
                      <a:pPr algn="l"/>
                      <a:r>
                        <a:rPr lang="en-US" sz="1600" b="0" i="0" kern="1200" dirty="0">
                          <a:solidFill>
                            <a:schemeClr val="dk1"/>
                          </a:solidFill>
                          <a:effectLst/>
                          <a:latin typeface="+mn-lt"/>
                          <a:ea typeface="+mn-ea"/>
                          <a:cs typeface="+mn-cs"/>
                        </a:rPr>
                        <a:t>Provides the same read and write permissions as </a:t>
                      </a:r>
                      <a:r>
                        <a:rPr lang="en-US" sz="1600" b="0" i="0" u="none" strike="noStrike" kern="1200" dirty="0" err="1">
                          <a:solidFill>
                            <a:schemeClr val="dk1"/>
                          </a:solidFill>
                          <a:effectLst/>
                          <a:latin typeface="+mn-lt"/>
                          <a:ea typeface="+mn-ea"/>
                          <a:cs typeface="+mn-cs"/>
                          <a:hlinkClick r:id="rId6" tooltip="readWrite"/>
                        </a:rPr>
                        <a:t>readWrite</a:t>
                      </a:r>
                      <a:r>
                        <a:rPr lang="en-US" sz="1600" b="0" i="0" kern="1200" dirty="0">
                          <a:solidFill>
                            <a:schemeClr val="dk1"/>
                          </a:solidFill>
                          <a:effectLst/>
                          <a:latin typeface="+mn-lt"/>
                          <a:ea typeface="+mn-ea"/>
                          <a:cs typeface="+mn-cs"/>
                        </a:rPr>
                        <a:t>, except it applies to </a:t>
                      </a:r>
                      <a:r>
                        <a:rPr lang="en-US" sz="1600" b="0" i="1" kern="1200" dirty="0" err="1">
                          <a:solidFill>
                            <a:schemeClr val="dk1"/>
                          </a:solidFill>
                          <a:effectLst/>
                          <a:latin typeface="+mn-lt"/>
                          <a:ea typeface="+mn-ea"/>
                          <a:cs typeface="+mn-cs"/>
                        </a:rPr>
                        <a:t>all</a:t>
                      </a:r>
                      <a:r>
                        <a:rPr lang="en-US" sz="1600" b="0" i="0" kern="1200" dirty="0" err="1">
                          <a:solidFill>
                            <a:schemeClr val="dk1"/>
                          </a:solidFill>
                          <a:effectLst/>
                          <a:latin typeface="+mn-lt"/>
                          <a:ea typeface="+mn-ea"/>
                          <a:cs typeface="+mn-cs"/>
                        </a:rPr>
                        <a:t>databases</a:t>
                      </a:r>
                      <a:r>
                        <a:rPr lang="en-US" sz="1600" b="0" i="0" kern="1200" dirty="0">
                          <a:solidFill>
                            <a:schemeClr val="dk1"/>
                          </a:solidFill>
                          <a:effectLst/>
                          <a:latin typeface="+mn-lt"/>
                          <a:ea typeface="+mn-ea"/>
                          <a:cs typeface="+mn-cs"/>
                        </a:rPr>
                        <a:t> in the cluster. The role also provides the </a:t>
                      </a:r>
                      <a:r>
                        <a:rPr lang="en-US" sz="1600" b="0" i="0" u="none" strike="noStrike" kern="1200" dirty="0" err="1">
                          <a:solidFill>
                            <a:schemeClr val="dk1"/>
                          </a:solidFill>
                          <a:effectLst/>
                          <a:latin typeface="+mn-lt"/>
                          <a:ea typeface="+mn-ea"/>
                          <a:cs typeface="+mn-cs"/>
                          <a:hlinkClick r:id="rId4" tooltip="listDatabases"/>
                        </a:rPr>
                        <a:t>listDatabases</a:t>
                      </a:r>
                      <a:r>
                        <a:rPr lang="en-US" sz="1600" b="0" i="0" kern="1200" dirty="0">
                          <a:solidFill>
                            <a:schemeClr val="dk1"/>
                          </a:solidFill>
                          <a:effectLst/>
                          <a:latin typeface="+mn-lt"/>
                          <a:ea typeface="+mn-ea"/>
                          <a:cs typeface="+mn-cs"/>
                        </a:rPr>
                        <a:t> action on the cluster as a whole.</a:t>
                      </a:r>
                      <a:endParaRPr lang="en-US" sz="1600" dirty="0">
                        <a:effectLst/>
                      </a:endParaRPr>
                    </a:p>
                  </a:txBody>
                  <a:tcPr marL="47625" marR="47625" marT="104775" marB="114300" anchor="ctr"/>
                </a:tc>
                <a:extLst>
                  <a:ext uri="{0D108BD9-81ED-4DB2-BD59-A6C34878D82A}">
                    <a16:rowId xmlns:a16="http://schemas.microsoft.com/office/drawing/2014/main" val="10002"/>
                  </a:ext>
                </a:extLst>
              </a:tr>
              <a:tr h="2075948">
                <a:tc>
                  <a:txBody>
                    <a:bodyPr/>
                    <a:lstStyle/>
                    <a:p>
                      <a:r>
                        <a:rPr lang="en-GB" sz="1600" b="0" i="0" u="none" strike="noStrike" kern="1200" dirty="0" err="1">
                          <a:solidFill>
                            <a:schemeClr val="dk1"/>
                          </a:solidFill>
                          <a:effectLst/>
                          <a:latin typeface="+mn-lt"/>
                          <a:ea typeface="+mn-ea"/>
                          <a:cs typeface="+mn-cs"/>
                          <a:hlinkClick r:id="rId7" tooltip="userAdminAnyDatabase"/>
                        </a:rPr>
                        <a:t>userAdminAnyDatabase</a:t>
                      </a:r>
                      <a:endParaRPr lang="en-GB" sz="1600" dirty="0"/>
                    </a:p>
                  </a:txBody>
                  <a:tcPr/>
                </a:tc>
                <a:tc>
                  <a:txBody>
                    <a:bodyPr/>
                    <a:lstStyle/>
                    <a:p>
                      <a:r>
                        <a:rPr lang="en-US" sz="1600" b="0" i="0" kern="1200" dirty="0">
                          <a:solidFill>
                            <a:schemeClr val="dk1"/>
                          </a:solidFill>
                          <a:effectLst/>
                          <a:latin typeface="+mn-lt"/>
                          <a:ea typeface="+mn-ea"/>
                          <a:cs typeface="+mn-cs"/>
                        </a:rPr>
                        <a:t>Provides the same access to user administration operations as </a:t>
                      </a:r>
                      <a:r>
                        <a:rPr lang="en-US" sz="1600" b="0" i="0" u="none" strike="noStrike" kern="1200" dirty="0" err="1">
                          <a:solidFill>
                            <a:schemeClr val="dk1"/>
                          </a:solidFill>
                          <a:effectLst/>
                          <a:latin typeface="+mn-lt"/>
                          <a:ea typeface="+mn-ea"/>
                          <a:cs typeface="+mn-cs"/>
                          <a:hlinkClick r:id="rId8" tooltip="userAdmin"/>
                        </a:rPr>
                        <a:t>userAdmin</a:t>
                      </a:r>
                      <a:r>
                        <a:rPr lang="en-US" sz="1600" b="0" i="0" kern="1200" dirty="0">
                          <a:solidFill>
                            <a:schemeClr val="dk1"/>
                          </a:solidFill>
                          <a:effectLst/>
                          <a:latin typeface="+mn-lt"/>
                          <a:ea typeface="+mn-ea"/>
                          <a:cs typeface="+mn-cs"/>
                        </a:rPr>
                        <a:t>, except it applies to </a:t>
                      </a:r>
                      <a:r>
                        <a:rPr lang="en-US" sz="1600" b="0" i="1" kern="1200" dirty="0">
                          <a:solidFill>
                            <a:schemeClr val="dk1"/>
                          </a:solidFill>
                          <a:effectLst/>
                          <a:latin typeface="+mn-lt"/>
                          <a:ea typeface="+mn-ea"/>
                          <a:cs typeface="+mn-cs"/>
                        </a:rPr>
                        <a:t>all</a:t>
                      </a:r>
                      <a:r>
                        <a:rPr lang="en-US" sz="1600" b="0" i="0" kern="1200" dirty="0">
                          <a:solidFill>
                            <a:schemeClr val="dk1"/>
                          </a:solidFill>
                          <a:effectLst/>
                          <a:latin typeface="+mn-lt"/>
                          <a:ea typeface="+mn-ea"/>
                          <a:cs typeface="+mn-cs"/>
                        </a:rPr>
                        <a:t> databases in the cluster.</a:t>
                      </a:r>
                    </a:p>
                    <a:p>
                      <a:r>
                        <a:rPr lang="en-US" sz="1600" b="0" i="0" kern="1200" dirty="0">
                          <a:solidFill>
                            <a:schemeClr val="dk1"/>
                          </a:solidFill>
                          <a:effectLst/>
                          <a:latin typeface="+mn-lt"/>
                          <a:ea typeface="+mn-ea"/>
                          <a:cs typeface="+mn-cs"/>
                        </a:rPr>
                        <a:t>Since the </a:t>
                      </a:r>
                      <a:r>
                        <a:rPr lang="en-US" sz="1600" b="0" i="0" u="none" strike="noStrike" kern="1200" dirty="0" err="1">
                          <a:solidFill>
                            <a:schemeClr val="dk1"/>
                          </a:solidFill>
                          <a:effectLst/>
                          <a:latin typeface="+mn-lt"/>
                          <a:ea typeface="+mn-ea"/>
                          <a:cs typeface="+mn-cs"/>
                          <a:hlinkClick r:id="rId7" tooltip="userAdminAnyDatabase"/>
                        </a:rPr>
                        <a:t>userAdminAnyDatabase</a:t>
                      </a:r>
                      <a:r>
                        <a:rPr lang="en-US" sz="1600" b="0" i="0" kern="1200" dirty="0">
                          <a:solidFill>
                            <a:schemeClr val="dk1"/>
                          </a:solidFill>
                          <a:effectLst/>
                          <a:latin typeface="+mn-lt"/>
                          <a:ea typeface="+mn-ea"/>
                          <a:cs typeface="+mn-cs"/>
                        </a:rPr>
                        <a:t> role allows users to grant any privilege to any user, including themselves, the role also indirectly provides </a:t>
                      </a:r>
                      <a:r>
                        <a:rPr lang="en-US" sz="1600" b="0" i="0" u="none" strike="noStrike" kern="1200" dirty="0" err="1">
                          <a:solidFill>
                            <a:schemeClr val="dk1"/>
                          </a:solidFill>
                          <a:effectLst/>
                          <a:latin typeface="+mn-lt"/>
                          <a:ea typeface="+mn-ea"/>
                          <a:cs typeface="+mn-cs"/>
                          <a:hlinkClick r:id="rId9"/>
                        </a:rPr>
                        <a:t>superuser</a:t>
                      </a:r>
                      <a:r>
                        <a:rPr lang="en-US" sz="1600" b="0" i="0" kern="1200" dirty="0">
                          <a:solidFill>
                            <a:schemeClr val="dk1"/>
                          </a:solidFill>
                          <a:effectLst/>
                          <a:latin typeface="+mn-lt"/>
                          <a:ea typeface="+mn-ea"/>
                          <a:cs typeface="+mn-cs"/>
                        </a:rPr>
                        <a:t> access.</a:t>
                      </a:r>
                    </a:p>
                    <a:p>
                      <a:pPr algn="l"/>
                      <a:endParaRPr lang="en-US" sz="1600" dirty="0">
                        <a:effectLst/>
                      </a:endParaRPr>
                    </a:p>
                  </a:txBody>
                  <a:tcPr marL="47625" marR="47625" marT="104775" marB="11430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5963740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All-Database Roles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91921969"/>
              </p:ext>
            </p:extLst>
          </p:nvPr>
        </p:nvGraphicFramePr>
        <p:xfrm>
          <a:off x="566738" y="1295401"/>
          <a:ext cx="8001000" cy="1925955"/>
        </p:xfrm>
        <a:graphic>
          <a:graphicData uri="http://schemas.openxmlformats.org/drawingml/2006/table">
            <a:tbl>
              <a:tblPr firstRow="1" bandRow="1">
                <a:tableStyleId>{5C22544A-7EE6-4342-B048-85BDC9FD1C3A}</a:tableStyleId>
              </a:tblPr>
              <a:tblGrid>
                <a:gridCol w="2395403">
                  <a:extLst>
                    <a:ext uri="{9D8B030D-6E8A-4147-A177-3AD203B41FA5}">
                      <a16:colId xmlns:a16="http://schemas.microsoft.com/office/drawing/2014/main" val="20000"/>
                    </a:ext>
                  </a:extLst>
                </a:gridCol>
                <a:gridCol w="5605597">
                  <a:extLst>
                    <a:ext uri="{9D8B030D-6E8A-4147-A177-3AD203B41FA5}">
                      <a16:colId xmlns:a16="http://schemas.microsoft.com/office/drawing/2014/main" val="20001"/>
                    </a:ext>
                  </a:extLst>
                </a:gridCol>
              </a:tblGrid>
              <a:tr h="318956">
                <a:tc>
                  <a:txBody>
                    <a:bodyPr/>
                    <a:lstStyle/>
                    <a:p>
                      <a:r>
                        <a:rPr lang="en-GB" sz="1600" dirty="0"/>
                        <a:t>Role</a:t>
                      </a:r>
                    </a:p>
                  </a:txBody>
                  <a:tcPr/>
                </a:tc>
                <a:tc>
                  <a:txBody>
                    <a:bodyPr/>
                    <a:lstStyle/>
                    <a:p>
                      <a:r>
                        <a:rPr lang="en-GB" sz="1600" dirty="0"/>
                        <a:t>Task</a:t>
                      </a:r>
                    </a:p>
                  </a:txBody>
                  <a:tcPr/>
                </a:tc>
                <a:extLst>
                  <a:ext uri="{0D108BD9-81ED-4DB2-BD59-A6C34878D82A}">
                    <a16:rowId xmlns:a16="http://schemas.microsoft.com/office/drawing/2014/main" val="10000"/>
                  </a:ext>
                </a:extLst>
              </a:tr>
              <a:tr h="1368127">
                <a:tc>
                  <a:txBody>
                    <a:bodyPr/>
                    <a:lstStyle/>
                    <a:p>
                      <a:r>
                        <a:rPr lang="en-GB" sz="1800" b="0" i="0" u="none" strike="noStrike" kern="1200" dirty="0" err="1">
                          <a:solidFill>
                            <a:schemeClr val="dk1"/>
                          </a:solidFill>
                          <a:effectLst/>
                          <a:latin typeface="+mn-lt"/>
                          <a:ea typeface="+mn-ea"/>
                          <a:cs typeface="+mn-cs"/>
                          <a:hlinkClick r:id="rId2" tooltip="dbAdminAnyDatabase"/>
                        </a:rPr>
                        <a:t>dbAdminAnyDatabase</a:t>
                      </a:r>
                      <a:endParaRPr lang="en-GB" sz="1600" dirty="0"/>
                    </a:p>
                  </a:txBody>
                  <a:tcPr/>
                </a:tc>
                <a:tc>
                  <a:txBody>
                    <a:bodyPr/>
                    <a:lstStyle/>
                    <a:p>
                      <a:pPr algn="l"/>
                      <a:r>
                        <a:rPr lang="en-US" sz="1800" b="0" i="0" kern="1200" dirty="0">
                          <a:solidFill>
                            <a:schemeClr val="dk1"/>
                          </a:solidFill>
                          <a:effectLst/>
                          <a:latin typeface="+mn-lt"/>
                          <a:ea typeface="+mn-ea"/>
                          <a:cs typeface="+mn-cs"/>
                        </a:rPr>
                        <a:t>Provides the same access to database administration operations as </a:t>
                      </a:r>
                      <a:r>
                        <a:rPr lang="en-US" sz="1800" b="0" i="0" u="none" strike="noStrike" kern="1200" dirty="0" err="1">
                          <a:solidFill>
                            <a:schemeClr val="dk1"/>
                          </a:solidFill>
                          <a:effectLst/>
                          <a:latin typeface="+mn-lt"/>
                          <a:ea typeface="+mn-ea"/>
                          <a:cs typeface="+mn-cs"/>
                          <a:hlinkClick r:id="rId3" tooltip="dbAdmin"/>
                        </a:rPr>
                        <a:t>dbAdmin</a:t>
                      </a:r>
                      <a:r>
                        <a:rPr lang="en-US" sz="1800" b="0" i="0" kern="1200" dirty="0">
                          <a:solidFill>
                            <a:schemeClr val="dk1"/>
                          </a:solidFill>
                          <a:effectLst/>
                          <a:latin typeface="+mn-lt"/>
                          <a:ea typeface="+mn-ea"/>
                          <a:cs typeface="+mn-cs"/>
                        </a:rPr>
                        <a:t>, except it applies to </a:t>
                      </a:r>
                      <a:r>
                        <a:rPr lang="en-US" sz="1800" b="0" i="1" kern="1200" dirty="0">
                          <a:solidFill>
                            <a:schemeClr val="dk1"/>
                          </a:solidFill>
                          <a:effectLst/>
                          <a:latin typeface="+mn-lt"/>
                          <a:ea typeface="+mn-ea"/>
                          <a:cs typeface="+mn-cs"/>
                        </a:rPr>
                        <a:t>all</a:t>
                      </a:r>
                      <a:r>
                        <a:rPr lang="en-US" sz="1800" b="0" i="0" kern="1200" dirty="0">
                          <a:solidFill>
                            <a:schemeClr val="dk1"/>
                          </a:solidFill>
                          <a:effectLst/>
                          <a:latin typeface="+mn-lt"/>
                          <a:ea typeface="+mn-ea"/>
                          <a:cs typeface="+mn-cs"/>
                        </a:rPr>
                        <a:t> databases in the cluster. The role also provides </a:t>
                      </a:r>
                      <a:r>
                        <a:rPr lang="en-US" sz="1800" b="0" i="0" kern="1200" dirty="0" err="1">
                          <a:solidFill>
                            <a:schemeClr val="dk1"/>
                          </a:solidFill>
                          <a:effectLst/>
                          <a:latin typeface="+mn-lt"/>
                          <a:ea typeface="+mn-ea"/>
                          <a:cs typeface="+mn-cs"/>
                        </a:rPr>
                        <a:t>the</a:t>
                      </a:r>
                      <a:r>
                        <a:rPr lang="en-US" sz="1800" b="0" i="0" u="none" strike="noStrike" kern="1200" dirty="0" err="1">
                          <a:solidFill>
                            <a:schemeClr val="dk1"/>
                          </a:solidFill>
                          <a:effectLst/>
                          <a:latin typeface="+mn-lt"/>
                          <a:ea typeface="+mn-ea"/>
                          <a:cs typeface="+mn-cs"/>
                          <a:hlinkClick r:id="rId4" tooltip="listDatabases"/>
                        </a:rPr>
                        <a:t>listDatabases</a:t>
                      </a:r>
                      <a:r>
                        <a:rPr lang="en-US" sz="1800" b="0" i="0" kern="1200" dirty="0">
                          <a:solidFill>
                            <a:schemeClr val="dk1"/>
                          </a:solidFill>
                          <a:effectLst/>
                          <a:latin typeface="+mn-lt"/>
                          <a:ea typeface="+mn-ea"/>
                          <a:cs typeface="+mn-cs"/>
                        </a:rPr>
                        <a:t> action on the cluster as a whole.</a:t>
                      </a:r>
                      <a:endParaRPr lang="en-US" sz="1600" dirty="0">
                        <a:effectLst/>
                      </a:endParaRPr>
                    </a:p>
                  </a:txBody>
                  <a:tcPr marL="47625" marR="47625" marT="104775" marB="11430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1397350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Superuser</a:t>
            </a:r>
            <a:r>
              <a:rPr lang="en-GB" dirty="0"/>
              <a:t> Roles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6280678"/>
              </p:ext>
            </p:extLst>
          </p:nvPr>
        </p:nvGraphicFramePr>
        <p:xfrm>
          <a:off x="566738" y="1295401"/>
          <a:ext cx="8001000" cy="1925955"/>
        </p:xfrm>
        <a:graphic>
          <a:graphicData uri="http://schemas.openxmlformats.org/drawingml/2006/table">
            <a:tbl>
              <a:tblPr firstRow="1" bandRow="1">
                <a:tableStyleId>{5C22544A-7EE6-4342-B048-85BDC9FD1C3A}</a:tableStyleId>
              </a:tblPr>
              <a:tblGrid>
                <a:gridCol w="2395403">
                  <a:extLst>
                    <a:ext uri="{9D8B030D-6E8A-4147-A177-3AD203B41FA5}">
                      <a16:colId xmlns:a16="http://schemas.microsoft.com/office/drawing/2014/main" val="20000"/>
                    </a:ext>
                  </a:extLst>
                </a:gridCol>
                <a:gridCol w="5605597">
                  <a:extLst>
                    <a:ext uri="{9D8B030D-6E8A-4147-A177-3AD203B41FA5}">
                      <a16:colId xmlns:a16="http://schemas.microsoft.com/office/drawing/2014/main" val="20001"/>
                    </a:ext>
                  </a:extLst>
                </a:gridCol>
              </a:tblGrid>
              <a:tr h="318956">
                <a:tc>
                  <a:txBody>
                    <a:bodyPr/>
                    <a:lstStyle/>
                    <a:p>
                      <a:r>
                        <a:rPr lang="en-GB" sz="1600" dirty="0"/>
                        <a:t>Role</a:t>
                      </a:r>
                    </a:p>
                  </a:txBody>
                  <a:tcPr/>
                </a:tc>
                <a:tc>
                  <a:txBody>
                    <a:bodyPr/>
                    <a:lstStyle/>
                    <a:p>
                      <a:r>
                        <a:rPr lang="en-GB" sz="1600" dirty="0"/>
                        <a:t>Task</a:t>
                      </a:r>
                    </a:p>
                  </a:txBody>
                  <a:tcPr/>
                </a:tc>
                <a:extLst>
                  <a:ext uri="{0D108BD9-81ED-4DB2-BD59-A6C34878D82A}">
                    <a16:rowId xmlns:a16="http://schemas.microsoft.com/office/drawing/2014/main" val="10000"/>
                  </a:ext>
                </a:extLst>
              </a:tr>
              <a:tr h="1368127">
                <a:tc>
                  <a:txBody>
                    <a:bodyPr/>
                    <a:lstStyle/>
                    <a:p>
                      <a:r>
                        <a:rPr lang="en-GB" sz="1800" b="0" i="0" u="none" strike="noStrike" kern="1200" dirty="0">
                          <a:solidFill>
                            <a:schemeClr val="dk1"/>
                          </a:solidFill>
                          <a:effectLst/>
                          <a:latin typeface="+mn-lt"/>
                          <a:ea typeface="+mn-ea"/>
                          <a:cs typeface="+mn-cs"/>
                        </a:rPr>
                        <a:t>root</a:t>
                      </a:r>
                      <a:endParaRPr lang="en-GB" sz="1600" dirty="0"/>
                    </a:p>
                  </a:txBody>
                  <a:tcPr/>
                </a:tc>
                <a:tc>
                  <a:txBody>
                    <a:bodyPr/>
                    <a:lstStyle/>
                    <a:p>
                      <a:pPr algn="l"/>
                      <a:r>
                        <a:rPr lang="en-US" dirty="0">
                          <a:effectLst/>
                        </a:rPr>
                        <a:t>Provides access to the operations and all the resources of </a:t>
                      </a:r>
                      <a:r>
                        <a:rPr lang="en-US" dirty="0" err="1">
                          <a:effectLst/>
                        </a:rPr>
                        <a:t>the</a:t>
                      </a:r>
                      <a:r>
                        <a:rPr lang="en-US" u="none" strike="noStrike" dirty="0" err="1">
                          <a:solidFill>
                            <a:srgbClr val="006CBC"/>
                          </a:solidFill>
                          <a:effectLst/>
                          <a:latin typeface="Source Code Pro"/>
                          <a:hlinkClick r:id="rId2" tooltip="readWriteAnyDatabase"/>
                        </a:rPr>
                        <a:t>readWriteAnyDatabase</a:t>
                      </a:r>
                      <a:r>
                        <a:rPr lang="en-US" dirty="0">
                          <a:effectLst/>
                        </a:rPr>
                        <a:t>, </a:t>
                      </a:r>
                      <a:r>
                        <a:rPr lang="en-US" u="none" strike="noStrike" dirty="0" err="1">
                          <a:solidFill>
                            <a:srgbClr val="006CBC"/>
                          </a:solidFill>
                          <a:effectLst/>
                          <a:latin typeface="Source Code Pro"/>
                          <a:hlinkClick r:id="rId3" tooltip="dbAdminAnyDatabase"/>
                        </a:rPr>
                        <a:t>dbAdminAnyDatabase</a:t>
                      </a:r>
                      <a:r>
                        <a:rPr lang="en-US" dirty="0">
                          <a:effectLst/>
                        </a:rPr>
                        <a:t>, </a:t>
                      </a:r>
                      <a:r>
                        <a:rPr lang="en-US" u="none" strike="noStrike" dirty="0" err="1">
                          <a:solidFill>
                            <a:srgbClr val="006CBC"/>
                          </a:solidFill>
                          <a:effectLst/>
                          <a:latin typeface="Source Code Pro"/>
                          <a:hlinkClick r:id="rId4" tooltip="userAdminAnyDatabase"/>
                        </a:rPr>
                        <a:t>userAdminAnyDatabase</a:t>
                      </a:r>
                      <a:r>
                        <a:rPr lang="en-US" dirty="0" err="1">
                          <a:effectLst/>
                        </a:rPr>
                        <a:t>and</a:t>
                      </a:r>
                      <a:r>
                        <a:rPr lang="en-US" dirty="0">
                          <a:effectLst/>
                        </a:rPr>
                        <a:t> </a:t>
                      </a:r>
                      <a:r>
                        <a:rPr lang="en-US" u="none" strike="noStrike" dirty="0" err="1">
                          <a:solidFill>
                            <a:srgbClr val="006CBC"/>
                          </a:solidFill>
                          <a:effectLst/>
                          <a:latin typeface="Source Code Pro"/>
                          <a:hlinkClick r:id="rId5" tooltip="clusterAdmin"/>
                        </a:rPr>
                        <a:t>clusterAdmin</a:t>
                      </a:r>
                      <a:r>
                        <a:rPr lang="en-US" dirty="0">
                          <a:effectLst/>
                        </a:rPr>
                        <a:t> roles </a:t>
                      </a:r>
                      <a:r>
                        <a:rPr lang="en-US" i="1" dirty="0">
                          <a:effectLst/>
                        </a:rPr>
                        <a:t>combined</a:t>
                      </a:r>
                      <a:r>
                        <a:rPr lang="en-US" dirty="0">
                          <a:effectLst/>
                        </a:rPr>
                        <a:t>.</a:t>
                      </a:r>
                    </a:p>
                  </a:txBody>
                  <a:tcPr marL="47625" marR="47625" marT="104775" marB="11430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1158685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Internal Role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43121213"/>
              </p:ext>
            </p:extLst>
          </p:nvPr>
        </p:nvGraphicFramePr>
        <p:xfrm>
          <a:off x="566738" y="1295401"/>
          <a:ext cx="8001000" cy="2474595"/>
        </p:xfrm>
        <a:graphic>
          <a:graphicData uri="http://schemas.openxmlformats.org/drawingml/2006/table">
            <a:tbl>
              <a:tblPr firstRow="1" bandRow="1">
                <a:tableStyleId>{5C22544A-7EE6-4342-B048-85BDC9FD1C3A}</a:tableStyleId>
              </a:tblPr>
              <a:tblGrid>
                <a:gridCol w="2395403">
                  <a:extLst>
                    <a:ext uri="{9D8B030D-6E8A-4147-A177-3AD203B41FA5}">
                      <a16:colId xmlns:a16="http://schemas.microsoft.com/office/drawing/2014/main" val="20000"/>
                    </a:ext>
                  </a:extLst>
                </a:gridCol>
                <a:gridCol w="5605597">
                  <a:extLst>
                    <a:ext uri="{9D8B030D-6E8A-4147-A177-3AD203B41FA5}">
                      <a16:colId xmlns:a16="http://schemas.microsoft.com/office/drawing/2014/main" val="20001"/>
                    </a:ext>
                  </a:extLst>
                </a:gridCol>
              </a:tblGrid>
              <a:tr h="318956">
                <a:tc>
                  <a:txBody>
                    <a:bodyPr/>
                    <a:lstStyle/>
                    <a:p>
                      <a:r>
                        <a:rPr lang="en-GB" sz="1600" dirty="0"/>
                        <a:t>Role</a:t>
                      </a:r>
                    </a:p>
                  </a:txBody>
                  <a:tcPr/>
                </a:tc>
                <a:tc>
                  <a:txBody>
                    <a:bodyPr/>
                    <a:lstStyle/>
                    <a:p>
                      <a:r>
                        <a:rPr lang="en-GB" sz="1600" dirty="0"/>
                        <a:t>Task</a:t>
                      </a:r>
                    </a:p>
                  </a:txBody>
                  <a:tcPr/>
                </a:tc>
                <a:extLst>
                  <a:ext uri="{0D108BD9-81ED-4DB2-BD59-A6C34878D82A}">
                    <a16:rowId xmlns:a16="http://schemas.microsoft.com/office/drawing/2014/main" val="10000"/>
                  </a:ext>
                </a:extLst>
              </a:tr>
              <a:tr h="1368127">
                <a:tc>
                  <a:txBody>
                    <a:bodyPr/>
                    <a:lstStyle/>
                    <a:p>
                      <a:r>
                        <a:rPr lang="en-GB" sz="1800" b="0" i="0" u="none" strike="noStrike" kern="1200" dirty="0">
                          <a:solidFill>
                            <a:schemeClr val="dk1"/>
                          </a:solidFill>
                          <a:effectLst/>
                          <a:latin typeface="+mn-lt"/>
                          <a:ea typeface="+mn-ea"/>
                          <a:cs typeface="+mn-cs"/>
                        </a:rPr>
                        <a:t>__system</a:t>
                      </a:r>
                      <a:endParaRPr lang="en-GB" sz="1600" dirty="0"/>
                    </a:p>
                  </a:txBody>
                  <a:tcPr/>
                </a:tc>
                <a:tc>
                  <a:txBody>
                    <a:bodyPr/>
                    <a:lstStyle/>
                    <a:p>
                      <a:r>
                        <a:rPr lang="en-US" sz="1800" b="0" i="0" kern="1200" dirty="0">
                          <a:solidFill>
                            <a:schemeClr val="dk1"/>
                          </a:solidFill>
                          <a:effectLst/>
                          <a:latin typeface="+mn-lt"/>
                          <a:ea typeface="+mn-ea"/>
                          <a:cs typeface="+mn-cs"/>
                        </a:rPr>
                        <a:t>Provides privileges to take any action against any object in the database.</a:t>
                      </a:r>
                    </a:p>
                    <a:p>
                      <a:endParaRPr lang="en-US" sz="1800" b="0" i="0" kern="1200" dirty="0">
                        <a:solidFill>
                          <a:schemeClr val="dk1"/>
                        </a:solidFill>
                        <a:effectLst/>
                        <a:latin typeface="+mn-lt"/>
                        <a:ea typeface="+mn-ea"/>
                        <a:cs typeface="+mn-cs"/>
                      </a:endParaRPr>
                    </a:p>
                    <a:p>
                      <a:r>
                        <a:rPr lang="en-US" sz="1800" b="1" i="0" kern="1200" dirty="0">
                          <a:solidFill>
                            <a:schemeClr val="dk1"/>
                          </a:solidFill>
                          <a:effectLst/>
                          <a:latin typeface="+mn-lt"/>
                          <a:ea typeface="+mn-ea"/>
                          <a:cs typeface="+mn-cs"/>
                        </a:rPr>
                        <a:t>Do not</a:t>
                      </a:r>
                      <a:r>
                        <a:rPr lang="en-US" sz="1800" b="0" i="0" kern="1200" dirty="0">
                          <a:solidFill>
                            <a:schemeClr val="dk1"/>
                          </a:solidFill>
                          <a:effectLst/>
                          <a:latin typeface="+mn-lt"/>
                          <a:ea typeface="+mn-ea"/>
                          <a:cs typeface="+mn-cs"/>
                        </a:rPr>
                        <a:t> assign this role to user objects representing applications or human administrators, other than in exceptional circumstances.</a:t>
                      </a:r>
                    </a:p>
                  </a:txBody>
                  <a:tcPr marL="47625" marR="47625" marT="104775" marB="11430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580461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Shutdown the Replica Set</a:t>
            </a:r>
          </a:p>
        </p:txBody>
      </p:sp>
      <p:sp>
        <p:nvSpPr>
          <p:cNvPr id="3" name="Content Placeholder 2"/>
          <p:cNvSpPr>
            <a:spLocks noGrp="1"/>
          </p:cNvSpPr>
          <p:nvPr>
            <p:ph idx="1"/>
          </p:nvPr>
        </p:nvSpPr>
        <p:spPr>
          <a:xfrm>
            <a:off x="566738" y="1295400"/>
            <a:ext cx="8001000" cy="1357648"/>
          </a:xfrm>
        </p:spPr>
        <p:txBody>
          <a:bodyPr/>
          <a:lstStyle/>
          <a:p>
            <a:r>
              <a:rPr lang="en-US" dirty="0"/>
              <a:t>To shutdown the set, run:</a:t>
            </a:r>
          </a:p>
          <a:p>
            <a:pPr marL="471487" lvl="1" indent="0">
              <a:buNone/>
            </a:pPr>
            <a:r>
              <a:rPr lang="en-GB" dirty="0"/>
              <a:t>&gt; </a:t>
            </a:r>
            <a:r>
              <a:rPr lang="en-GB" dirty="0" err="1"/>
              <a:t>replicaSet.stopSet</a:t>
            </a:r>
            <a:r>
              <a:rPr lang="en-GB" dirty="0"/>
              <a:t>()</a:t>
            </a:r>
          </a:p>
        </p:txBody>
      </p:sp>
      <p:sp>
        <p:nvSpPr>
          <p:cNvPr id="4" name="Rectangle 3"/>
          <p:cNvSpPr/>
          <p:nvPr/>
        </p:nvSpPr>
        <p:spPr>
          <a:xfrm>
            <a:off x="843565" y="3453564"/>
            <a:ext cx="6999667" cy="369332"/>
          </a:xfrm>
          <a:prstGeom prst="rect">
            <a:avLst/>
          </a:prstGeom>
        </p:spPr>
        <p:txBody>
          <a:bodyPr wrap="square">
            <a:spAutoFit/>
          </a:bodyPr>
          <a:lstStyle/>
          <a:p>
            <a:r>
              <a:rPr lang="en-US" dirty="0">
                <a:latin typeface="MinionPro-Regular"/>
              </a:rPr>
              <a:t>Congratulations! You just set up, used, and tore down replication.</a:t>
            </a:r>
            <a:endParaRPr lang="en-GB" dirty="0"/>
          </a:p>
        </p:txBody>
      </p:sp>
    </p:spTree>
    <p:extLst>
      <p:ext uri="{BB962C8B-B14F-4D97-AF65-F5344CB8AC3E}">
        <p14:creationId xmlns:p14="http://schemas.microsoft.com/office/powerpoint/2010/main" val="925859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solidFill>
                  <a:srgbClr val="FF0000"/>
                </a:solidFill>
              </a:rPr>
              <a:t>BA</a:t>
            </a:r>
            <a:r>
              <a:rPr spc="-25" dirty="0"/>
              <a:t>SE</a:t>
            </a:r>
            <a:r>
              <a:rPr spc="-5" dirty="0"/>
              <a:t> </a:t>
            </a:r>
            <a:r>
              <a:rPr dirty="0"/>
              <a:t>--</a:t>
            </a:r>
            <a:r>
              <a:rPr spc="5" dirty="0"/>
              <a:t> </a:t>
            </a:r>
            <a:r>
              <a:rPr dirty="0">
                <a:solidFill>
                  <a:srgbClr val="FF0000"/>
                </a:solidFill>
              </a:rPr>
              <a:t>B</a:t>
            </a:r>
            <a:r>
              <a:rPr spc="-20" dirty="0"/>
              <a:t>asically</a:t>
            </a:r>
            <a:r>
              <a:rPr spc="10" dirty="0"/>
              <a:t> </a:t>
            </a:r>
            <a:r>
              <a:rPr dirty="0">
                <a:solidFill>
                  <a:srgbClr val="FF0000"/>
                </a:solidFill>
              </a:rPr>
              <a:t>A</a:t>
            </a:r>
            <a:r>
              <a:rPr spc="-20" dirty="0"/>
              <a:t>vailable</a:t>
            </a:r>
          </a:p>
        </p:txBody>
      </p:sp>
      <p:sp>
        <p:nvSpPr>
          <p:cNvPr id="3" name="object 3"/>
          <p:cNvSpPr txBox="1"/>
          <p:nvPr/>
        </p:nvSpPr>
        <p:spPr>
          <a:xfrm>
            <a:off x="528699" y="1737538"/>
            <a:ext cx="7912100" cy="3940810"/>
          </a:xfrm>
          <a:prstGeom prst="rect">
            <a:avLst/>
          </a:prstGeom>
        </p:spPr>
        <p:txBody>
          <a:bodyPr vert="horz" wrap="square" lIns="0" tIns="0" rIns="0" bIns="0" rtlCol="0">
            <a:spAutoFit/>
          </a:bodyPr>
          <a:lstStyle/>
          <a:p>
            <a:pPr marL="471170" marR="6350" indent="-458470">
              <a:lnSpc>
                <a:spcPts val="3450"/>
              </a:lnSpc>
              <a:buFont typeface="Arial"/>
              <a:buChar char="●"/>
              <a:tabLst>
                <a:tab pos="471805" algn="l"/>
              </a:tabLst>
            </a:pPr>
            <a:r>
              <a:rPr sz="3000" dirty="0">
                <a:latin typeface="Arial"/>
                <a:cs typeface="Arial"/>
              </a:rPr>
              <a:t>Use</a:t>
            </a:r>
            <a:r>
              <a:rPr sz="3000" spc="-5" dirty="0">
                <a:latin typeface="Arial"/>
                <a:cs typeface="Arial"/>
              </a:rPr>
              <a:t> </a:t>
            </a:r>
            <a:r>
              <a:rPr sz="3000" spc="-15" dirty="0">
                <a:latin typeface="Arial"/>
                <a:cs typeface="Arial"/>
              </a:rPr>
              <a:t>replication</a:t>
            </a:r>
            <a:r>
              <a:rPr sz="3000" spc="-5" dirty="0">
                <a:latin typeface="Arial"/>
                <a:cs typeface="Arial"/>
              </a:rPr>
              <a:t> </a:t>
            </a:r>
            <a:r>
              <a:rPr sz="3000" dirty="0">
                <a:latin typeface="Arial"/>
                <a:cs typeface="Arial"/>
              </a:rPr>
              <a:t>and</a:t>
            </a:r>
            <a:r>
              <a:rPr sz="3000" spc="-5" dirty="0">
                <a:latin typeface="Arial"/>
                <a:cs typeface="Arial"/>
              </a:rPr>
              <a:t> </a:t>
            </a:r>
            <a:r>
              <a:rPr sz="3000" dirty="0">
                <a:latin typeface="Arial"/>
                <a:cs typeface="Arial"/>
              </a:rPr>
              <a:t>sharding</a:t>
            </a:r>
            <a:r>
              <a:rPr sz="3000" spc="-5" dirty="0">
                <a:latin typeface="Arial"/>
                <a:cs typeface="Arial"/>
              </a:rPr>
              <a:t> </a:t>
            </a:r>
            <a:r>
              <a:rPr sz="3000" spc="-15" dirty="0">
                <a:latin typeface="Arial"/>
                <a:cs typeface="Arial"/>
              </a:rPr>
              <a:t>to</a:t>
            </a:r>
            <a:r>
              <a:rPr sz="3000" spc="-5" dirty="0">
                <a:latin typeface="Arial"/>
                <a:cs typeface="Arial"/>
              </a:rPr>
              <a:t> </a:t>
            </a:r>
            <a:r>
              <a:rPr sz="3000" dirty="0">
                <a:latin typeface="Arial"/>
                <a:cs typeface="Arial"/>
              </a:rPr>
              <a:t>reduce</a:t>
            </a:r>
            <a:r>
              <a:rPr sz="3000" spc="-5" dirty="0">
                <a:latin typeface="Arial"/>
                <a:cs typeface="Arial"/>
              </a:rPr>
              <a:t> </a:t>
            </a:r>
            <a:r>
              <a:rPr sz="3000" spc="-15" dirty="0">
                <a:latin typeface="Arial"/>
                <a:cs typeface="Arial"/>
              </a:rPr>
              <a:t>the</a:t>
            </a:r>
            <a:r>
              <a:rPr sz="3000" spc="-10" dirty="0">
                <a:latin typeface="Arial"/>
                <a:cs typeface="Arial"/>
              </a:rPr>
              <a:t> </a:t>
            </a:r>
            <a:r>
              <a:rPr sz="3000" dirty="0">
                <a:latin typeface="Arial"/>
                <a:cs typeface="Arial"/>
              </a:rPr>
              <a:t>likelihood</a:t>
            </a:r>
            <a:r>
              <a:rPr sz="3000" spc="-5" dirty="0">
                <a:latin typeface="Arial"/>
                <a:cs typeface="Arial"/>
              </a:rPr>
              <a:t> </a:t>
            </a:r>
            <a:r>
              <a:rPr sz="3000" spc="-15" dirty="0">
                <a:latin typeface="Arial"/>
                <a:cs typeface="Arial"/>
              </a:rPr>
              <a:t>of</a:t>
            </a:r>
            <a:r>
              <a:rPr sz="3000" spc="-5" dirty="0">
                <a:latin typeface="Arial"/>
                <a:cs typeface="Arial"/>
              </a:rPr>
              <a:t> </a:t>
            </a:r>
            <a:r>
              <a:rPr sz="3000" spc="-15" dirty="0">
                <a:latin typeface="Arial"/>
                <a:cs typeface="Arial"/>
              </a:rPr>
              <a:t>data</a:t>
            </a:r>
            <a:r>
              <a:rPr sz="3000" spc="-5" dirty="0">
                <a:latin typeface="Arial"/>
                <a:cs typeface="Arial"/>
              </a:rPr>
              <a:t> </a:t>
            </a:r>
            <a:r>
              <a:rPr sz="3000" spc="-15" dirty="0">
                <a:latin typeface="Arial"/>
                <a:cs typeface="Arial"/>
              </a:rPr>
              <a:t>unavailability</a:t>
            </a:r>
            <a:r>
              <a:rPr sz="3000" spc="-5" dirty="0">
                <a:latin typeface="Arial"/>
                <a:cs typeface="Arial"/>
              </a:rPr>
              <a:t> </a:t>
            </a:r>
            <a:r>
              <a:rPr sz="3000" dirty="0">
                <a:latin typeface="Arial"/>
                <a:cs typeface="Arial"/>
              </a:rPr>
              <a:t>and</a:t>
            </a:r>
            <a:r>
              <a:rPr sz="3000" spc="-5" dirty="0">
                <a:latin typeface="Arial"/>
                <a:cs typeface="Arial"/>
              </a:rPr>
              <a:t> </a:t>
            </a:r>
            <a:r>
              <a:rPr sz="3000" dirty="0">
                <a:latin typeface="Arial"/>
                <a:cs typeface="Arial"/>
              </a:rPr>
              <a:t>use </a:t>
            </a:r>
            <a:r>
              <a:rPr sz="3000" spc="-15" dirty="0">
                <a:latin typeface="Arial"/>
                <a:cs typeface="Arial"/>
              </a:rPr>
              <a:t>sharding,</a:t>
            </a:r>
            <a:r>
              <a:rPr sz="3000" spc="-5" dirty="0">
                <a:latin typeface="Arial"/>
                <a:cs typeface="Arial"/>
              </a:rPr>
              <a:t> </a:t>
            </a:r>
            <a:r>
              <a:rPr sz="3000" dirty="0">
                <a:latin typeface="Arial"/>
                <a:cs typeface="Arial"/>
              </a:rPr>
              <a:t>or</a:t>
            </a:r>
            <a:r>
              <a:rPr sz="3000" spc="-5" dirty="0">
                <a:latin typeface="Arial"/>
                <a:cs typeface="Arial"/>
              </a:rPr>
              <a:t> </a:t>
            </a:r>
            <a:r>
              <a:rPr sz="3000" spc="-15" dirty="0">
                <a:latin typeface="Arial"/>
                <a:cs typeface="Arial"/>
              </a:rPr>
              <a:t>partitioning</a:t>
            </a:r>
            <a:r>
              <a:rPr sz="3000" spc="-5" dirty="0">
                <a:latin typeface="Arial"/>
                <a:cs typeface="Arial"/>
              </a:rPr>
              <a:t> </a:t>
            </a:r>
            <a:r>
              <a:rPr sz="3000" spc="-15" dirty="0">
                <a:latin typeface="Arial"/>
                <a:cs typeface="Arial"/>
              </a:rPr>
              <a:t>the</a:t>
            </a:r>
            <a:r>
              <a:rPr sz="3000" spc="-5" dirty="0">
                <a:latin typeface="Arial"/>
                <a:cs typeface="Arial"/>
              </a:rPr>
              <a:t> </a:t>
            </a:r>
            <a:r>
              <a:rPr sz="3000" spc="-15" dirty="0">
                <a:latin typeface="Arial"/>
                <a:cs typeface="Arial"/>
              </a:rPr>
              <a:t>data</a:t>
            </a:r>
            <a:r>
              <a:rPr sz="3000" spc="-5" dirty="0">
                <a:latin typeface="Arial"/>
                <a:cs typeface="Arial"/>
              </a:rPr>
              <a:t> </a:t>
            </a:r>
            <a:r>
              <a:rPr sz="3000" dirty="0">
                <a:latin typeface="Arial"/>
                <a:cs typeface="Arial"/>
              </a:rPr>
              <a:t>among many</a:t>
            </a:r>
            <a:r>
              <a:rPr sz="3000" spc="-5" dirty="0">
                <a:latin typeface="Arial"/>
                <a:cs typeface="Arial"/>
              </a:rPr>
              <a:t> </a:t>
            </a:r>
            <a:r>
              <a:rPr sz="3000" spc="-15" dirty="0">
                <a:latin typeface="Arial"/>
                <a:cs typeface="Arial"/>
              </a:rPr>
              <a:t>different</a:t>
            </a:r>
            <a:r>
              <a:rPr sz="3000" spc="-5" dirty="0">
                <a:latin typeface="Arial"/>
                <a:cs typeface="Arial"/>
              </a:rPr>
              <a:t> </a:t>
            </a:r>
            <a:r>
              <a:rPr sz="3000" spc="-15" dirty="0">
                <a:latin typeface="Arial"/>
                <a:cs typeface="Arial"/>
              </a:rPr>
              <a:t>storage</a:t>
            </a:r>
            <a:r>
              <a:rPr sz="3000" spc="-5" dirty="0">
                <a:latin typeface="Arial"/>
                <a:cs typeface="Arial"/>
              </a:rPr>
              <a:t> </a:t>
            </a:r>
            <a:r>
              <a:rPr sz="3000" spc="-15" dirty="0">
                <a:latin typeface="Arial"/>
                <a:cs typeface="Arial"/>
              </a:rPr>
              <a:t>servers,</a:t>
            </a:r>
            <a:r>
              <a:rPr sz="3000" spc="-5" dirty="0">
                <a:latin typeface="Arial"/>
                <a:cs typeface="Arial"/>
              </a:rPr>
              <a:t> </a:t>
            </a:r>
            <a:r>
              <a:rPr sz="3000" spc="-15" dirty="0">
                <a:latin typeface="Arial"/>
                <a:cs typeface="Arial"/>
              </a:rPr>
              <a:t>to</a:t>
            </a:r>
            <a:r>
              <a:rPr sz="3000" spc="-5" dirty="0">
                <a:latin typeface="Arial"/>
                <a:cs typeface="Arial"/>
              </a:rPr>
              <a:t> </a:t>
            </a:r>
            <a:r>
              <a:rPr sz="3000" dirty="0">
                <a:latin typeface="Arial"/>
                <a:cs typeface="Arial"/>
              </a:rPr>
              <a:t>make</a:t>
            </a:r>
            <a:r>
              <a:rPr sz="3000" spc="-5" dirty="0">
                <a:latin typeface="Arial"/>
                <a:cs typeface="Arial"/>
              </a:rPr>
              <a:t> </a:t>
            </a:r>
            <a:r>
              <a:rPr sz="3000" dirty="0">
                <a:latin typeface="Arial"/>
                <a:cs typeface="Arial"/>
              </a:rPr>
              <a:t>any remaining</a:t>
            </a:r>
            <a:r>
              <a:rPr sz="3000" spc="-5" dirty="0">
                <a:latin typeface="Arial"/>
                <a:cs typeface="Arial"/>
              </a:rPr>
              <a:t> </a:t>
            </a:r>
            <a:r>
              <a:rPr sz="3000" spc="-15" dirty="0">
                <a:latin typeface="Arial"/>
                <a:cs typeface="Arial"/>
              </a:rPr>
              <a:t>failures</a:t>
            </a:r>
            <a:r>
              <a:rPr sz="3000" spc="-5" dirty="0">
                <a:latin typeface="Arial"/>
                <a:cs typeface="Arial"/>
              </a:rPr>
              <a:t> </a:t>
            </a:r>
            <a:r>
              <a:rPr sz="3000" spc="-15" dirty="0">
                <a:latin typeface="Arial"/>
                <a:cs typeface="Arial"/>
              </a:rPr>
              <a:t>partial.</a:t>
            </a:r>
            <a:endParaRPr sz="3000">
              <a:latin typeface="Arial"/>
              <a:cs typeface="Arial"/>
            </a:endParaRPr>
          </a:p>
          <a:p>
            <a:pPr marL="471170" marR="766445" indent="-458470">
              <a:lnSpc>
                <a:spcPts val="3450"/>
              </a:lnSpc>
              <a:buFont typeface="Arial"/>
              <a:buChar char="●"/>
              <a:tabLst>
                <a:tab pos="471805" algn="l"/>
              </a:tabLst>
            </a:pPr>
            <a:r>
              <a:rPr sz="3000" spc="-20" dirty="0">
                <a:latin typeface="Arial"/>
                <a:cs typeface="Arial"/>
              </a:rPr>
              <a:t>The</a:t>
            </a:r>
            <a:r>
              <a:rPr sz="3000" spc="-5" dirty="0">
                <a:latin typeface="Arial"/>
                <a:cs typeface="Arial"/>
              </a:rPr>
              <a:t> </a:t>
            </a:r>
            <a:r>
              <a:rPr sz="3000" spc="-15" dirty="0">
                <a:latin typeface="Arial"/>
                <a:cs typeface="Arial"/>
              </a:rPr>
              <a:t>result</a:t>
            </a:r>
            <a:r>
              <a:rPr sz="3000" spc="-5" dirty="0">
                <a:latin typeface="Arial"/>
                <a:cs typeface="Arial"/>
              </a:rPr>
              <a:t> </a:t>
            </a:r>
            <a:r>
              <a:rPr sz="3000" dirty="0">
                <a:latin typeface="Arial"/>
                <a:cs typeface="Arial"/>
              </a:rPr>
              <a:t>is</a:t>
            </a:r>
            <a:r>
              <a:rPr sz="3000" spc="-5" dirty="0">
                <a:latin typeface="Arial"/>
                <a:cs typeface="Arial"/>
              </a:rPr>
              <a:t> </a:t>
            </a:r>
            <a:r>
              <a:rPr sz="3000" dirty="0">
                <a:latin typeface="Arial"/>
                <a:cs typeface="Arial"/>
              </a:rPr>
              <a:t>a</a:t>
            </a:r>
            <a:r>
              <a:rPr sz="3000" spc="-5" dirty="0">
                <a:latin typeface="Arial"/>
                <a:cs typeface="Arial"/>
              </a:rPr>
              <a:t> </a:t>
            </a:r>
            <a:r>
              <a:rPr sz="3000" spc="-20" dirty="0">
                <a:latin typeface="Arial"/>
                <a:cs typeface="Arial"/>
              </a:rPr>
              <a:t>system</a:t>
            </a:r>
            <a:r>
              <a:rPr sz="3000" spc="-5" dirty="0">
                <a:latin typeface="Arial"/>
                <a:cs typeface="Arial"/>
              </a:rPr>
              <a:t> </a:t>
            </a:r>
            <a:r>
              <a:rPr sz="3000" spc="-15" dirty="0">
                <a:latin typeface="Arial"/>
                <a:cs typeface="Arial"/>
              </a:rPr>
              <a:t>that</a:t>
            </a:r>
            <a:r>
              <a:rPr sz="3000" spc="-5" dirty="0">
                <a:latin typeface="Arial"/>
                <a:cs typeface="Arial"/>
              </a:rPr>
              <a:t> </a:t>
            </a:r>
            <a:r>
              <a:rPr sz="3000" dirty="0">
                <a:latin typeface="Arial"/>
                <a:cs typeface="Arial"/>
              </a:rPr>
              <a:t>is</a:t>
            </a:r>
            <a:r>
              <a:rPr sz="3000" spc="-5" dirty="0">
                <a:latin typeface="Arial"/>
                <a:cs typeface="Arial"/>
              </a:rPr>
              <a:t> </a:t>
            </a:r>
            <a:r>
              <a:rPr sz="3000" dirty="0">
                <a:latin typeface="Arial"/>
                <a:cs typeface="Arial"/>
              </a:rPr>
              <a:t>always </a:t>
            </a:r>
            <a:r>
              <a:rPr sz="3000" spc="-15" dirty="0">
                <a:latin typeface="Arial"/>
                <a:cs typeface="Arial"/>
              </a:rPr>
              <a:t>available,</a:t>
            </a:r>
            <a:r>
              <a:rPr sz="3000" spc="-5" dirty="0">
                <a:latin typeface="Arial"/>
                <a:cs typeface="Arial"/>
              </a:rPr>
              <a:t> </a:t>
            </a:r>
            <a:r>
              <a:rPr sz="3000" dirty="0">
                <a:latin typeface="Arial"/>
                <a:cs typeface="Arial"/>
              </a:rPr>
              <a:t>even</a:t>
            </a:r>
            <a:r>
              <a:rPr sz="3000" spc="-5" dirty="0">
                <a:latin typeface="Arial"/>
                <a:cs typeface="Arial"/>
              </a:rPr>
              <a:t> </a:t>
            </a:r>
            <a:r>
              <a:rPr sz="3000" spc="-10" dirty="0">
                <a:latin typeface="Arial"/>
                <a:cs typeface="Arial"/>
              </a:rPr>
              <a:t>if</a:t>
            </a:r>
            <a:r>
              <a:rPr sz="3000" spc="-5" dirty="0">
                <a:latin typeface="Arial"/>
                <a:cs typeface="Arial"/>
              </a:rPr>
              <a:t> </a:t>
            </a:r>
            <a:r>
              <a:rPr sz="3000" spc="-15" dirty="0">
                <a:latin typeface="Arial"/>
                <a:cs typeface="Arial"/>
              </a:rPr>
              <a:t>subsets</a:t>
            </a:r>
            <a:r>
              <a:rPr sz="3000" spc="-5" dirty="0">
                <a:latin typeface="Arial"/>
                <a:cs typeface="Arial"/>
              </a:rPr>
              <a:t> </a:t>
            </a:r>
            <a:r>
              <a:rPr sz="3000" spc="-15" dirty="0">
                <a:latin typeface="Arial"/>
                <a:cs typeface="Arial"/>
              </a:rPr>
              <a:t>of</a:t>
            </a:r>
            <a:r>
              <a:rPr sz="3000" spc="-5" dirty="0">
                <a:latin typeface="Arial"/>
                <a:cs typeface="Arial"/>
              </a:rPr>
              <a:t> </a:t>
            </a:r>
            <a:r>
              <a:rPr sz="3000" spc="-15" dirty="0">
                <a:latin typeface="Arial"/>
                <a:cs typeface="Arial"/>
              </a:rPr>
              <a:t>the</a:t>
            </a:r>
            <a:r>
              <a:rPr sz="3000" spc="-5" dirty="0">
                <a:latin typeface="Arial"/>
                <a:cs typeface="Arial"/>
              </a:rPr>
              <a:t> </a:t>
            </a:r>
            <a:r>
              <a:rPr sz="3000" spc="-15" dirty="0">
                <a:latin typeface="Arial"/>
                <a:cs typeface="Arial"/>
              </a:rPr>
              <a:t>data</a:t>
            </a:r>
            <a:r>
              <a:rPr sz="3000" spc="-10" dirty="0">
                <a:latin typeface="Arial"/>
                <a:cs typeface="Arial"/>
              </a:rPr>
              <a:t> </a:t>
            </a:r>
            <a:r>
              <a:rPr sz="3000" dirty="0">
                <a:latin typeface="Arial"/>
                <a:cs typeface="Arial"/>
              </a:rPr>
              <a:t>become</a:t>
            </a:r>
            <a:r>
              <a:rPr sz="3000" spc="-5" dirty="0">
                <a:latin typeface="Arial"/>
                <a:cs typeface="Arial"/>
              </a:rPr>
              <a:t> </a:t>
            </a:r>
            <a:r>
              <a:rPr sz="3000" dirty="0">
                <a:latin typeface="Arial"/>
                <a:cs typeface="Arial"/>
              </a:rPr>
              <a:t>unavailable</a:t>
            </a:r>
            <a:r>
              <a:rPr sz="3000" spc="-5" dirty="0">
                <a:latin typeface="Arial"/>
                <a:cs typeface="Arial"/>
              </a:rPr>
              <a:t> </a:t>
            </a:r>
            <a:r>
              <a:rPr sz="3000" spc="-15" dirty="0">
                <a:latin typeface="Arial"/>
                <a:cs typeface="Arial"/>
              </a:rPr>
              <a:t>for</a:t>
            </a:r>
            <a:r>
              <a:rPr sz="3000" spc="-5" dirty="0">
                <a:latin typeface="Arial"/>
                <a:cs typeface="Arial"/>
              </a:rPr>
              <a:t> </a:t>
            </a:r>
            <a:r>
              <a:rPr sz="3000" spc="-15" dirty="0">
                <a:latin typeface="Arial"/>
                <a:cs typeface="Arial"/>
              </a:rPr>
              <a:t>short</a:t>
            </a:r>
            <a:r>
              <a:rPr sz="3000" spc="-5" dirty="0">
                <a:latin typeface="Arial"/>
                <a:cs typeface="Arial"/>
              </a:rPr>
              <a:t> </a:t>
            </a:r>
            <a:r>
              <a:rPr sz="3000" dirty="0">
                <a:latin typeface="Arial"/>
                <a:cs typeface="Arial"/>
              </a:rPr>
              <a:t>periods</a:t>
            </a:r>
            <a:r>
              <a:rPr sz="3000" spc="-5" dirty="0">
                <a:latin typeface="Arial"/>
                <a:cs typeface="Arial"/>
              </a:rPr>
              <a:t> </a:t>
            </a:r>
            <a:r>
              <a:rPr sz="3000" spc="-15" dirty="0">
                <a:latin typeface="Arial"/>
                <a:cs typeface="Arial"/>
              </a:rPr>
              <a:t>of time.</a:t>
            </a:r>
            <a:endParaRPr sz="3000">
              <a:latin typeface="Arial"/>
              <a:cs typeface="Arial"/>
            </a:endParaRPr>
          </a:p>
        </p:txBody>
      </p:sp>
    </p:spTree>
    <p:extLst>
      <p:ext uri="{BB962C8B-B14F-4D97-AF65-F5344CB8AC3E}">
        <p14:creationId xmlns:p14="http://schemas.microsoft.com/office/powerpoint/2010/main" val="160547224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err="1"/>
              <a:t>MongoDB</a:t>
            </a:r>
            <a:endParaRPr lang="en-GB" dirty="0"/>
          </a:p>
        </p:txBody>
      </p:sp>
      <p:sp>
        <p:nvSpPr>
          <p:cNvPr id="5" name="Subtitle 4"/>
          <p:cNvSpPr>
            <a:spLocks noGrp="1"/>
          </p:cNvSpPr>
          <p:nvPr>
            <p:ph type="subTitle" idx="1"/>
          </p:nvPr>
        </p:nvSpPr>
        <p:spPr/>
        <p:txBody>
          <a:bodyPr/>
          <a:lstStyle/>
          <a:p>
            <a:r>
              <a:rPr lang="en-GB" dirty="0"/>
              <a:t>Set up Replica in Production</a:t>
            </a:r>
          </a:p>
        </p:txBody>
      </p:sp>
    </p:spTree>
    <p:extLst>
      <p:ext uri="{BB962C8B-B14F-4D97-AF65-F5344CB8AC3E}">
        <p14:creationId xmlns:p14="http://schemas.microsoft.com/office/powerpoint/2010/main" val="258708143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Please follow the document</a:t>
            </a:r>
          </a:p>
        </p:txBody>
      </p:sp>
    </p:spTree>
    <p:extLst>
      <p:ext uri="{BB962C8B-B14F-4D97-AF65-F5344CB8AC3E}">
        <p14:creationId xmlns:p14="http://schemas.microsoft.com/office/powerpoint/2010/main" val="3180966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5" dirty="0"/>
              <a:t>BASE</a:t>
            </a:r>
            <a:r>
              <a:rPr spc="-5" dirty="0"/>
              <a:t> </a:t>
            </a:r>
            <a:r>
              <a:rPr spc="-25" dirty="0"/>
              <a:t>and</a:t>
            </a:r>
            <a:r>
              <a:rPr spc="-5" dirty="0"/>
              <a:t> </a:t>
            </a:r>
            <a:r>
              <a:rPr spc="-20" dirty="0"/>
              <a:t>Availability</a:t>
            </a:r>
          </a:p>
        </p:txBody>
      </p:sp>
      <p:sp>
        <p:nvSpPr>
          <p:cNvPr id="3" name="object 3"/>
          <p:cNvSpPr txBox="1"/>
          <p:nvPr/>
        </p:nvSpPr>
        <p:spPr>
          <a:xfrm>
            <a:off x="528699" y="1737538"/>
            <a:ext cx="8069580" cy="3857625"/>
          </a:xfrm>
          <a:prstGeom prst="rect">
            <a:avLst/>
          </a:prstGeom>
        </p:spPr>
        <p:txBody>
          <a:bodyPr vert="horz" wrap="square" lIns="0" tIns="0" rIns="0" bIns="0" rtlCol="0">
            <a:spAutoFit/>
          </a:bodyPr>
          <a:lstStyle/>
          <a:p>
            <a:pPr marL="471170" marR="121285" indent="-458470">
              <a:lnSpc>
                <a:spcPts val="3450"/>
              </a:lnSpc>
              <a:buFont typeface="Arial"/>
              <a:buChar char="●"/>
              <a:tabLst>
                <a:tab pos="471805" algn="l"/>
              </a:tabLst>
            </a:pPr>
            <a:r>
              <a:rPr sz="3000" spc="-20" dirty="0">
                <a:latin typeface="Arial"/>
                <a:cs typeface="Arial"/>
              </a:rPr>
              <a:t>The</a:t>
            </a:r>
            <a:r>
              <a:rPr sz="3000" spc="-5" dirty="0">
                <a:latin typeface="Arial"/>
                <a:cs typeface="Arial"/>
              </a:rPr>
              <a:t> </a:t>
            </a:r>
            <a:r>
              <a:rPr sz="3000" spc="-15" dirty="0">
                <a:latin typeface="Arial"/>
                <a:cs typeface="Arial"/>
              </a:rPr>
              <a:t>availability</a:t>
            </a:r>
            <a:r>
              <a:rPr sz="3000" spc="-5" dirty="0">
                <a:latin typeface="Arial"/>
                <a:cs typeface="Arial"/>
              </a:rPr>
              <a:t> </a:t>
            </a:r>
            <a:r>
              <a:rPr sz="3000" spc="-15" dirty="0">
                <a:latin typeface="Arial"/>
                <a:cs typeface="Arial"/>
              </a:rPr>
              <a:t>of</a:t>
            </a:r>
            <a:r>
              <a:rPr sz="3000" spc="-5" dirty="0">
                <a:latin typeface="Arial"/>
                <a:cs typeface="Arial"/>
              </a:rPr>
              <a:t> </a:t>
            </a:r>
            <a:r>
              <a:rPr sz="3000" spc="-20" dirty="0">
                <a:latin typeface="Arial"/>
                <a:cs typeface="Arial"/>
              </a:rPr>
              <a:t>BASE</a:t>
            </a:r>
            <a:r>
              <a:rPr sz="3000" spc="-5" dirty="0">
                <a:latin typeface="Arial"/>
                <a:cs typeface="Arial"/>
              </a:rPr>
              <a:t> </a:t>
            </a:r>
            <a:r>
              <a:rPr sz="3000" dirty="0">
                <a:latin typeface="Arial"/>
                <a:cs typeface="Arial"/>
              </a:rPr>
              <a:t>is</a:t>
            </a:r>
            <a:r>
              <a:rPr sz="3000" spc="-5" dirty="0">
                <a:latin typeface="Arial"/>
                <a:cs typeface="Arial"/>
              </a:rPr>
              <a:t> </a:t>
            </a:r>
            <a:r>
              <a:rPr sz="3000" dirty="0">
                <a:latin typeface="Arial"/>
                <a:cs typeface="Arial"/>
              </a:rPr>
              <a:t>achieved</a:t>
            </a:r>
            <a:r>
              <a:rPr sz="3000" spc="-5" dirty="0">
                <a:latin typeface="Arial"/>
                <a:cs typeface="Arial"/>
              </a:rPr>
              <a:t> </a:t>
            </a:r>
            <a:r>
              <a:rPr sz="3000" spc="-15" dirty="0">
                <a:latin typeface="Arial"/>
                <a:cs typeface="Arial"/>
              </a:rPr>
              <a:t>through supporting</a:t>
            </a:r>
            <a:r>
              <a:rPr sz="3000" spc="-5" dirty="0">
                <a:latin typeface="Arial"/>
                <a:cs typeface="Arial"/>
              </a:rPr>
              <a:t> </a:t>
            </a:r>
            <a:r>
              <a:rPr sz="3000" spc="-15" dirty="0">
                <a:latin typeface="Arial"/>
                <a:cs typeface="Arial"/>
              </a:rPr>
              <a:t>partial</a:t>
            </a:r>
            <a:r>
              <a:rPr sz="3000" spc="-5" dirty="0">
                <a:latin typeface="Arial"/>
                <a:cs typeface="Arial"/>
              </a:rPr>
              <a:t> </a:t>
            </a:r>
            <a:r>
              <a:rPr sz="3000" spc="-15" dirty="0">
                <a:latin typeface="Arial"/>
                <a:cs typeface="Arial"/>
              </a:rPr>
              <a:t>failures</a:t>
            </a:r>
            <a:r>
              <a:rPr sz="3000" spc="-5" dirty="0">
                <a:latin typeface="Arial"/>
                <a:cs typeface="Arial"/>
              </a:rPr>
              <a:t> </a:t>
            </a:r>
            <a:r>
              <a:rPr sz="3000" spc="-15" dirty="0">
                <a:latin typeface="Arial"/>
                <a:cs typeface="Arial"/>
              </a:rPr>
              <a:t>without</a:t>
            </a:r>
            <a:r>
              <a:rPr sz="3000" spc="-5" dirty="0">
                <a:latin typeface="Arial"/>
                <a:cs typeface="Arial"/>
              </a:rPr>
              <a:t> </a:t>
            </a:r>
            <a:r>
              <a:rPr sz="3000" spc="-15" dirty="0">
                <a:latin typeface="Arial"/>
                <a:cs typeface="Arial"/>
              </a:rPr>
              <a:t>total system</a:t>
            </a:r>
            <a:r>
              <a:rPr sz="3000" spc="-5" dirty="0">
                <a:latin typeface="Arial"/>
                <a:cs typeface="Arial"/>
              </a:rPr>
              <a:t> </a:t>
            </a:r>
            <a:r>
              <a:rPr sz="3000" spc="-15" dirty="0">
                <a:latin typeface="Arial"/>
                <a:cs typeface="Arial"/>
              </a:rPr>
              <a:t>failure.</a:t>
            </a:r>
            <a:endParaRPr sz="3000">
              <a:latin typeface="Arial"/>
              <a:cs typeface="Arial"/>
            </a:endParaRPr>
          </a:p>
          <a:p>
            <a:pPr marL="471170" marR="6350" indent="-458470">
              <a:lnSpc>
                <a:spcPct val="97500"/>
              </a:lnSpc>
              <a:spcBef>
                <a:spcPts val="430"/>
              </a:spcBef>
              <a:buSzPct val="125000"/>
              <a:buFont typeface="Arial"/>
              <a:buChar char="●"/>
              <a:tabLst>
                <a:tab pos="471805" algn="l"/>
              </a:tabLst>
            </a:pPr>
            <a:r>
              <a:rPr sz="2400" spc="-15" dirty="0">
                <a:solidFill>
                  <a:srgbClr val="FF0000"/>
                </a:solidFill>
                <a:latin typeface="Arial"/>
                <a:cs typeface="Arial"/>
              </a:rPr>
              <a:t>Example</a:t>
            </a:r>
            <a:r>
              <a:rPr sz="2400" spc="-10" dirty="0">
                <a:latin typeface="Arial"/>
                <a:cs typeface="Arial"/>
              </a:rPr>
              <a:t>.</a:t>
            </a:r>
            <a:r>
              <a:rPr sz="2400" spc="-5" dirty="0">
                <a:latin typeface="Arial"/>
                <a:cs typeface="Arial"/>
              </a:rPr>
              <a:t> </a:t>
            </a:r>
            <a:r>
              <a:rPr sz="2400" spc="-10" dirty="0">
                <a:latin typeface="Arial"/>
                <a:cs typeface="Arial"/>
              </a:rPr>
              <a:t>If</a:t>
            </a:r>
            <a:r>
              <a:rPr sz="2400" spc="-5" dirty="0">
                <a:latin typeface="Arial"/>
                <a:cs typeface="Arial"/>
              </a:rPr>
              <a:t> </a:t>
            </a:r>
            <a:r>
              <a:rPr sz="2400" dirty="0">
                <a:latin typeface="Arial"/>
                <a:cs typeface="Arial"/>
              </a:rPr>
              <a:t>users</a:t>
            </a:r>
            <a:r>
              <a:rPr sz="2400" spc="-5" dirty="0">
                <a:latin typeface="Arial"/>
                <a:cs typeface="Arial"/>
              </a:rPr>
              <a:t> </a:t>
            </a:r>
            <a:r>
              <a:rPr sz="2400" dirty="0">
                <a:latin typeface="Arial"/>
                <a:cs typeface="Arial"/>
              </a:rPr>
              <a:t>are</a:t>
            </a:r>
            <a:r>
              <a:rPr sz="2400" spc="-5" dirty="0">
                <a:latin typeface="Arial"/>
                <a:cs typeface="Arial"/>
              </a:rPr>
              <a:t> </a:t>
            </a:r>
            <a:r>
              <a:rPr sz="2400" spc="-15" dirty="0">
                <a:latin typeface="Arial"/>
                <a:cs typeface="Arial"/>
              </a:rPr>
              <a:t>partitioned</a:t>
            </a:r>
            <a:r>
              <a:rPr sz="2400" spc="-5" dirty="0">
                <a:latin typeface="Arial"/>
                <a:cs typeface="Arial"/>
              </a:rPr>
              <a:t> </a:t>
            </a:r>
            <a:r>
              <a:rPr sz="2400" dirty="0">
                <a:latin typeface="Arial"/>
                <a:cs typeface="Arial"/>
              </a:rPr>
              <a:t>across</a:t>
            </a:r>
            <a:r>
              <a:rPr sz="2400" spc="-5" dirty="0">
                <a:latin typeface="Arial"/>
                <a:cs typeface="Arial"/>
              </a:rPr>
              <a:t> </a:t>
            </a:r>
            <a:r>
              <a:rPr sz="2400" spc="-10" dirty="0">
                <a:latin typeface="Arial"/>
                <a:cs typeface="Arial"/>
              </a:rPr>
              <a:t>five</a:t>
            </a:r>
            <a:r>
              <a:rPr sz="2400" spc="-5" dirty="0">
                <a:latin typeface="Arial"/>
                <a:cs typeface="Arial"/>
              </a:rPr>
              <a:t> </a:t>
            </a:r>
            <a:r>
              <a:rPr sz="2400" spc="-15" dirty="0">
                <a:latin typeface="Arial"/>
                <a:cs typeface="Arial"/>
              </a:rPr>
              <a:t>database servers,</a:t>
            </a:r>
            <a:r>
              <a:rPr sz="2400" spc="-5" dirty="0">
                <a:latin typeface="Arial"/>
                <a:cs typeface="Arial"/>
              </a:rPr>
              <a:t> </a:t>
            </a:r>
            <a:r>
              <a:rPr sz="2400" spc="-20" dirty="0">
                <a:latin typeface="Arial"/>
                <a:cs typeface="Arial"/>
              </a:rPr>
              <a:t>BASE</a:t>
            </a:r>
            <a:r>
              <a:rPr sz="2400" spc="-5" dirty="0">
                <a:latin typeface="Arial"/>
                <a:cs typeface="Arial"/>
              </a:rPr>
              <a:t> </a:t>
            </a:r>
            <a:r>
              <a:rPr sz="2400" dirty="0">
                <a:latin typeface="Arial"/>
                <a:cs typeface="Arial"/>
              </a:rPr>
              <a:t>design</a:t>
            </a:r>
            <a:r>
              <a:rPr sz="2400" spc="-5" dirty="0">
                <a:latin typeface="Arial"/>
                <a:cs typeface="Arial"/>
              </a:rPr>
              <a:t> </a:t>
            </a:r>
            <a:r>
              <a:rPr sz="2400" dirty="0">
                <a:latin typeface="Arial"/>
                <a:cs typeface="Arial"/>
              </a:rPr>
              <a:t>encourages</a:t>
            </a:r>
            <a:r>
              <a:rPr sz="2400" spc="-5" dirty="0">
                <a:latin typeface="Arial"/>
                <a:cs typeface="Arial"/>
              </a:rPr>
              <a:t> </a:t>
            </a:r>
            <a:r>
              <a:rPr sz="2400" spc="-10" dirty="0">
                <a:latin typeface="Arial"/>
                <a:cs typeface="Arial"/>
              </a:rPr>
              <a:t>crafting</a:t>
            </a:r>
            <a:r>
              <a:rPr sz="2400" spc="-5" dirty="0">
                <a:latin typeface="Arial"/>
                <a:cs typeface="Arial"/>
              </a:rPr>
              <a:t> </a:t>
            </a:r>
            <a:r>
              <a:rPr sz="2400" spc="-15" dirty="0">
                <a:latin typeface="Arial"/>
                <a:cs typeface="Arial"/>
              </a:rPr>
              <a:t>operations</a:t>
            </a:r>
            <a:r>
              <a:rPr sz="2400" spc="-5" dirty="0">
                <a:latin typeface="Arial"/>
                <a:cs typeface="Arial"/>
              </a:rPr>
              <a:t> </a:t>
            </a:r>
            <a:r>
              <a:rPr sz="2400" dirty="0">
                <a:latin typeface="Arial"/>
                <a:cs typeface="Arial"/>
              </a:rPr>
              <a:t>in such</a:t>
            </a:r>
            <a:r>
              <a:rPr sz="2400" spc="-5" dirty="0">
                <a:latin typeface="Arial"/>
                <a:cs typeface="Arial"/>
              </a:rPr>
              <a:t> </a:t>
            </a:r>
            <a:r>
              <a:rPr sz="2400" dirty="0">
                <a:latin typeface="Arial"/>
                <a:cs typeface="Arial"/>
              </a:rPr>
              <a:t>a</a:t>
            </a:r>
            <a:r>
              <a:rPr sz="2400" spc="-5" dirty="0">
                <a:latin typeface="Arial"/>
                <a:cs typeface="Arial"/>
              </a:rPr>
              <a:t> </a:t>
            </a:r>
            <a:r>
              <a:rPr sz="2400" dirty="0">
                <a:latin typeface="Arial"/>
                <a:cs typeface="Arial"/>
              </a:rPr>
              <a:t>way</a:t>
            </a:r>
            <a:r>
              <a:rPr sz="2400" spc="-5" dirty="0">
                <a:latin typeface="Arial"/>
                <a:cs typeface="Arial"/>
              </a:rPr>
              <a:t> </a:t>
            </a:r>
            <a:r>
              <a:rPr sz="2400" spc="-10" dirty="0">
                <a:latin typeface="Arial"/>
                <a:cs typeface="Arial"/>
              </a:rPr>
              <a:t>that</a:t>
            </a:r>
            <a:r>
              <a:rPr sz="2400" spc="-5" dirty="0">
                <a:latin typeface="Arial"/>
                <a:cs typeface="Arial"/>
              </a:rPr>
              <a:t> </a:t>
            </a:r>
            <a:r>
              <a:rPr sz="2400" dirty="0">
                <a:latin typeface="Arial"/>
                <a:cs typeface="Arial"/>
              </a:rPr>
              <a:t>a</a:t>
            </a:r>
            <a:r>
              <a:rPr sz="2400" spc="-5" dirty="0">
                <a:latin typeface="Arial"/>
                <a:cs typeface="Arial"/>
              </a:rPr>
              <a:t> </a:t>
            </a:r>
            <a:r>
              <a:rPr sz="2400" dirty="0">
                <a:latin typeface="Arial"/>
                <a:cs typeface="Arial"/>
              </a:rPr>
              <a:t>user</a:t>
            </a:r>
            <a:r>
              <a:rPr sz="2400" spc="-5" dirty="0">
                <a:latin typeface="Arial"/>
                <a:cs typeface="Arial"/>
              </a:rPr>
              <a:t> </a:t>
            </a:r>
            <a:r>
              <a:rPr sz="2400" spc="-15" dirty="0">
                <a:latin typeface="Arial"/>
                <a:cs typeface="Arial"/>
              </a:rPr>
              <a:t>database</a:t>
            </a:r>
            <a:r>
              <a:rPr sz="2400" spc="-5" dirty="0">
                <a:latin typeface="Arial"/>
                <a:cs typeface="Arial"/>
              </a:rPr>
              <a:t> </a:t>
            </a:r>
            <a:r>
              <a:rPr sz="2400" spc="-10" dirty="0">
                <a:latin typeface="Arial"/>
                <a:cs typeface="Arial"/>
              </a:rPr>
              <a:t>failure</a:t>
            </a:r>
            <a:r>
              <a:rPr sz="2400" spc="-5" dirty="0">
                <a:latin typeface="Arial"/>
                <a:cs typeface="Arial"/>
              </a:rPr>
              <a:t> </a:t>
            </a:r>
            <a:r>
              <a:rPr sz="2400" spc="-15" dirty="0">
                <a:latin typeface="Arial"/>
                <a:cs typeface="Arial"/>
              </a:rPr>
              <a:t>impacts</a:t>
            </a:r>
            <a:r>
              <a:rPr sz="2400" spc="-5" dirty="0">
                <a:latin typeface="Arial"/>
                <a:cs typeface="Arial"/>
              </a:rPr>
              <a:t> </a:t>
            </a:r>
            <a:r>
              <a:rPr sz="2400" dirty="0">
                <a:latin typeface="Arial"/>
                <a:cs typeface="Arial"/>
              </a:rPr>
              <a:t>only</a:t>
            </a:r>
            <a:r>
              <a:rPr sz="2400" spc="-5" dirty="0">
                <a:latin typeface="Arial"/>
                <a:cs typeface="Arial"/>
              </a:rPr>
              <a:t> </a:t>
            </a:r>
            <a:r>
              <a:rPr sz="2400" spc="-15" dirty="0">
                <a:latin typeface="Arial"/>
                <a:cs typeface="Arial"/>
              </a:rPr>
              <a:t>the</a:t>
            </a:r>
            <a:r>
              <a:rPr sz="2400" spc="-10" dirty="0">
                <a:latin typeface="Arial"/>
                <a:cs typeface="Arial"/>
              </a:rPr>
              <a:t> </a:t>
            </a:r>
            <a:r>
              <a:rPr sz="2400" dirty="0">
                <a:latin typeface="Arial"/>
                <a:cs typeface="Arial"/>
              </a:rPr>
              <a:t>20</a:t>
            </a:r>
            <a:r>
              <a:rPr sz="2400" spc="-5" dirty="0">
                <a:latin typeface="Arial"/>
                <a:cs typeface="Arial"/>
              </a:rPr>
              <a:t> </a:t>
            </a:r>
            <a:r>
              <a:rPr sz="2400" spc="-15" dirty="0">
                <a:latin typeface="Arial"/>
                <a:cs typeface="Arial"/>
              </a:rPr>
              <a:t>percent</a:t>
            </a:r>
            <a:r>
              <a:rPr sz="2400" spc="-5" dirty="0">
                <a:latin typeface="Arial"/>
                <a:cs typeface="Arial"/>
              </a:rPr>
              <a:t> </a:t>
            </a:r>
            <a:r>
              <a:rPr sz="2400" spc="-10" dirty="0">
                <a:latin typeface="Arial"/>
                <a:cs typeface="Arial"/>
              </a:rPr>
              <a:t>of</a:t>
            </a:r>
            <a:r>
              <a:rPr sz="2400" spc="-5" dirty="0">
                <a:latin typeface="Arial"/>
                <a:cs typeface="Arial"/>
              </a:rPr>
              <a:t> </a:t>
            </a:r>
            <a:r>
              <a:rPr sz="2400" spc="-15" dirty="0">
                <a:latin typeface="Arial"/>
                <a:cs typeface="Arial"/>
              </a:rPr>
              <a:t>the</a:t>
            </a:r>
            <a:r>
              <a:rPr sz="2400" spc="-5" dirty="0">
                <a:latin typeface="Arial"/>
                <a:cs typeface="Arial"/>
              </a:rPr>
              <a:t> </a:t>
            </a:r>
            <a:r>
              <a:rPr sz="2400" dirty="0">
                <a:latin typeface="Arial"/>
                <a:cs typeface="Arial"/>
              </a:rPr>
              <a:t>users</a:t>
            </a:r>
            <a:r>
              <a:rPr sz="2400" spc="-5" dirty="0">
                <a:latin typeface="Arial"/>
                <a:cs typeface="Arial"/>
              </a:rPr>
              <a:t> </a:t>
            </a:r>
            <a:r>
              <a:rPr sz="2400" dirty="0">
                <a:latin typeface="Arial"/>
                <a:cs typeface="Arial"/>
              </a:rPr>
              <a:t>on</a:t>
            </a:r>
            <a:r>
              <a:rPr sz="2400" spc="-5" dirty="0">
                <a:latin typeface="Arial"/>
                <a:cs typeface="Arial"/>
              </a:rPr>
              <a:t> </a:t>
            </a:r>
            <a:r>
              <a:rPr sz="2400" spc="-10" dirty="0">
                <a:latin typeface="Arial"/>
                <a:cs typeface="Arial"/>
              </a:rPr>
              <a:t>that</a:t>
            </a:r>
            <a:r>
              <a:rPr sz="2400" spc="-5" dirty="0">
                <a:latin typeface="Arial"/>
                <a:cs typeface="Arial"/>
              </a:rPr>
              <a:t> </a:t>
            </a:r>
            <a:r>
              <a:rPr sz="2400" spc="-10" dirty="0">
                <a:latin typeface="Arial"/>
                <a:cs typeface="Arial"/>
              </a:rPr>
              <a:t>particular</a:t>
            </a:r>
            <a:r>
              <a:rPr sz="2400" spc="-5" dirty="0">
                <a:latin typeface="Arial"/>
                <a:cs typeface="Arial"/>
              </a:rPr>
              <a:t> </a:t>
            </a:r>
            <a:r>
              <a:rPr sz="2400" spc="-15" dirty="0">
                <a:latin typeface="Arial"/>
                <a:cs typeface="Arial"/>
              </a:rPr>
              <a:t>host.</a:t>
            </a:r>
            <a:endParaRPr sz="2400">
              <a:latin typeface="Arial"/>
              <a:cs typeface="Arial"/>
            </a:endParaRPr>
          </a:p>
          <a:p>
            <a:pPr marL="928369" marR="615950" lvl="1" indent="-412750">
              <a:lnSpc>
                <a:spcPts val="2760"/>
              </a:lnSpc>
              <a:spcBef>
                <a:spcPts val="70"/>
              </a:spcBef>
              <a:buFont typeface="Arial"/>
              <a:buChar char="○"/>
              <a:tabLst>
                <a:tab pos="929005" algn="l"/>
              </a:tabLst>
            </a:pPr>
            <a:r>
              <a:rPr sz="2400" spc="-15" dirty="0">
                <a:latin typeface="Arial"/>
                <a:cs typeface="Arial"/>
              </a:rPr>
              <a:t>This</a:t>
            </a:r>
            <a:r>
              <a:rPr sz="2400" spc="-5" dirty="0">
                <a:latin typeface="Arial"/>
                <a:cs typeface="Arial"/>
              </a:rPr>
              <a:t> </a:t>
            </a:r>
            <a:r>
              <a:rPr sz="2400" dirty="0">
                <a:latin typeface="Arial"/>
                <a:cs typeface="Arial"/>
              </a:rPr>
              <a:t>leads</a:t>
            </a:r>
            <a:r>
              <a:rPr sz="2400" spc="-5" dirty="0">
                <a:latin typeface="Arial"/>
                <a:cs typeface="Arial"/>
              </a:rPr>
              <a:t> </a:t>
            </a:r>
            <a:r>
              <a:rPr sz="2400" spc="-10" dirty="0">
                <a:latin typeface="Arial"/>
                <a:cs typeface="Arial"/>
              </a:rPr>
              <a:t>to</a:t>
            </a:r>
            <a:r>
              <a:rPr sz="2400" spc="-5" dirty="0">
                <a:latin typeface="Arial"/>
                <a:cs typeface="Arial"/>
              </a:rPr>
              <a:t> </a:t>
            </a:r>
            <a:r>
              <a:rPr sz="2400" dirty="0">
                <a:latin typeface="Arial"/>
                <a:cs typeface="Arial"/>
              </a:rPr>
              <a:t>higher</a:t>
            </a:r>
            <a:r>
              <a:rPr sz="2400" spc="-5" dirty="0">
                <a:latin typeface="Arial"/>
                <a:cs typeface="Arial"/>
              </a:rPr>
              <a:t> </a:t>
            </a:r>
            <a:r>
              <a:rPr sz="2400" dirty="0">
                <a:latin typeface="Arial"/>
                <a:cs typeface="Arial"/>
              </a:rPr>
              <a:t>perceived</a:t>
            </a:r>
            <a:r>
              <a:rPr sz="2400" spc="-5" dirty="0">
                <a:latin typeface="Arial"/>
                <a:cs typeface="Arial"/>
              </a:rPr>
              <a:t> </a:t>
            </a:r>
            <a:r>
              <a:rPr sz="2400" spc="-10" dirty="0">
                <a:latin typeface="Arial"/>
                <a:cs typeface="Arial"/>
              </a:rPr>
              <a:t>availability</a:t>
            </a:r>
            <a:r>
              <a:rPr sz="2400" spc="-5" dirty="0">
                <a:latin typeface="Arial"/>
                <a:cs typeface="Arial"/>
              </a:rPr>
              <a:t> </a:t>
            </a:r>
            <a:r>
              <a:rPr sz="2400" spc="-10" dirty="0">
                <a:latin typeface="Arial"/>
                <a:cs typeface="Arial"/>
              </a:rPr>
              <a:t>of</a:t>
            </a:r>
            <a:r>
              <a:rPr sz="2400" spc="-5" dirty="0">
                <a:latin typeface="Arial"/>
                <a:cs typeface="Arial"/>
              </a:rPr>
              <a:t> </a:t>
            </a:r>
            <a:r>
              <a:rPr sz="2400" spc="-15" dirty="0">
                <a:latin typeface="Arial"/>
                <a:cs typeface="Arial"/>
              </a:rPr>
              <a:t>the system.</a:t>
            </a:r>
            <a:r>
              <a:rPr sz="2400" spc="-5" dirty="0">
                <a:latin typeface="Arial"/>
                <a:cs typeface="Arial"/>
              </a:rPr>
              <a:t> </a:t>
            </a:r>
            <a:r>
              <a:rPr sz="2400" spc="-15" dirty="0">
                <a:latin typeface="Arial"/>
                <a:cs typeface="Arial"/>
              </a:rPr>
              <a:t>Even</a:t>
            </a:r>
            <a:r>
              <a:rPr sz="2400" spc="-5" dirty="0">
                <a:latin typeface="Arial"/>
                <a:cs typeface="Arial"/>
              </a:rPr>
              <a:t> </a:t>
            </a:r>
            <a:r>
              <a:rPr sz="2400" spc="-15" dirty="0">
                <a:latin typeface="Arial"/>
                <a:cs typeface="Arial"/>
              </a:rPr>
              <a:t>though</a:t>
            </a:r>
            <a:r>
              <a:rPr sz="2400" spc="-5" dirty="0">
                <a:latin typeface="Arial"/>
                <a:cs typeface="Arial"/>
              </a:rPr>
              <a:t> </a:t>
            </a:r>
            <a:r>
              <a:rPr sz="2400" dirty="0">
                <a:latin typeface="Arial"/>
                <a:cs typeface="Arial"/>
              </a:rPr>
              <a:t>a</a:t>
            </a:r>
            <a:r>
              <a:rPr sz="2400" spc="-5" dirty="0">
                <a:latin typeface="Arial"/>
                <a:cs typeface="Arial"/>
              </a:rPr>
              <a:t> </a:t>
            </a:r>
            <a:r>
              <a:rPr sz="2400" dirty="0">
                <a:latin typeface="Arial"/>
                <a:cs typeface="Arial"/>
              </a:rPr>
              <a:t>single</a:t>
            </a:r>
            <a:r>
              <a:rPr sz="2400" spc="-5" dirty="0">
                <a:latin typeface="Arial"/>
                <a:cs typeface="Arial"/>
              </a:rPr>
              <a:t> </a:t>
            </a:r>
            <a:r>
              <a:rPr sz="2400" dirty="0">
                <a:latin typeface="Arial"/>
                <a:cs typeface="Arial"/>
              </a:rPr>
              <a:t>node</a:t>
            </a:r>
            <a:r>
              <a:rPr sz="2400" spc="-5" dirty="0">
                <a:latin typeface="Arial"/>
                <a:cs typeface="Arial"/>
              </a:rPr>
              <a:t> </a:t>
            </a:r>
            <a:r>
              <a:rPr sz="2400" dirty="0">
                <a:latin typeface="Arial"/>
                <a:cs typeface="Arial"/>
              </a:rPr>
              <a:t>is</a:t>
            </a:r>
            <a:r>
              <a:rPr sz="2400" spc="-5" dirty="0">
                <a:latin typeface="Arial"/>
                <a:cs typeface="Arial"/>
              </a:rPr>
              <a:t> </a:t>
            </a:r>
            <a:r>
              <a:rPr sz="2400" spc="-10" dirty="0">
                <a:latin typeface="Arial"/>
                <a:cs typeface="Arial"/>
              </a:rPr>
              <a:t>failing,</a:t>
            </a:r>
            <a:r>
              <a:rPr sz="2400" spc="-5" dirty="0">
                <a:latin typeface="Arial"/>
                <a:cs typeface="Arial"/>
              </a:rPr>
              <a:t> </a:t>
            </a:r>
            <a:r>
              <a:rPr sz="2400" spc="-15" dirty="0">
                <a:latin typeface="Arial"/>
                <a:cs typeface="Arial"/>
              </a:rPr>
              <a:t>the</a:t>
            </a:r>
            <a:r>
              <a:rPr sz="2400" spc="-10" dirty="0">
                <a:latin typeface="Arial"/>
                <a:cs typeface="Arial"/>
              </a:rPr>
              <a:t> interface</a:t>
            </a:r>
            <a:r>
              <a:rPr sz="2400" spc="-5" dirty="0">
                <a:latin typeface="Arial"/>
                <a:cs typeface="Arial"/>
              </a:rPr>
              <a:t> </a:t>
            </a:r>
            <a:r>
              <a:rPr sz="2400" dirty="0">
                <a:latin typeface="Arial"/>
                <a:cs typeface="Arial"/>
              </a:rPr>
              <a:t>is</a:t>
            </a:r>
            <a:r>
              <a:rPr sz="2400" spc="-5" dirty="0">
                <a:latin typeface="Arial"/>
                <a:cs typeface="Arial"/>
              </a:rPr>
              <a:t> </a:t>
            </a:r>
            <a:r>
              <a:rPr sz="2400" spc="-10" dirty="0">
                <a:latin typeface="Arial"/>
                <a:cs typeface="Arial"/>
              </a:rPr>
              <a:t>still</a:t>
            </a:r>
            <a:r>
              <a:rPr sz="2400" spc="-5" dirty="0">
                <a:latin typeface="Arial"/>
                <a:cs typeface="Arial"/>
              </a:rPr>
              <a:t> </a:t>
            </a:r>
            <a:r>
              <a:rPr sz="2400" spc="-15" dirty="0">
                <a:latin typeface="Arial"/>
                <a:cs typeface="Arial"/>
              </a:rPr>
              <a:t>operational.</a:t>
            </a:r>
            <a:endParaRPr sz="2400">
              <a:latin typeface="Arial"/>
              <a:cs typeface="Arial"/>
            </a:endParaRPr>
          </a:p>
        </p:txBody>
      </p:sp>
    </p:spTree>
    <p:extLst>
      <p:ext uri="{BB962C8B-B14F-4D97-AF65-F5344CB8AC3E}">
        <p14:creationId xmlns:p14="http://schemas.microsoft.com/office/powerpoint/2010/main" val="1757281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5" y="762794"/>
            <a:ext cx="6626859" cy="556895"/>
          </a:xfrm>
          <a:prstGeom prst="rect">
            <a:avLst/>
          </a:prstGeom>
        </p:spPr>
        <p:txBody>
          <a:bodyPr vert="horz" wrap="square" lIns="0" tIns="0" rIns="0" bIns="0" rtlCol="0">
            <a:spAutoFit/>
          </a:bodyPr>
          <a:lstStyle/>
          <a:p>
            <a:pPr marL="12700">
              <a:lnSpc>
                <a:spcPct val="100000"/>
              </a:lnSpc>
              <a:tabLst>
                <a:tab pos="1409065" algn="l"/>
              </a:tabLst>
            </a:pPr>
            <a:r>
              <a:rPr sz="3600" b="1" spc="-30" dirty="0">
                <a:latin typeface="Arial"/>
                <a:cs typeface="Arial"/>
              </a:rPr>
              <a:t>BAS</a:t>
            </a:r>
            <a:r>
              <a:rPr sz="3600" b="1" spc="-25" dirty="0">
                <a:solidFill>
                  <a:srgbClr val="FF0000"/>
                </a:solidFill>
                <a:latin typeface="Arial"/>
                <a:cs typeface="Arial"/>
              </a:rPr>
              <a:t>E	</a:t>
            </a:r>
            <a:r>
              <a:rPr sz="3600" b="1" spc="-25" dirty="0">
                <a:latin typeface="Arial"/>
                <a:cs typeface="Arial"/>
              </a:rPr>
              <a:t>-- </a:t>
            </a:r>
            <a:r>
              <a:rPr sz="3600" b="1" spc="-25" dirty="0">
                <a:solidFill>
                  <a:srgbClr val="FF0000"/>
                </a:solidFill>
                <a:latin typeface="Arial"/>
                <a:cs typeface="Arial"/>
              </a:rPr>
              <a:t>E</a:t>
            </a:r>
            <a:r>
              <a:rPr sz="3600" b="1" spc="-20" dirty="0">
                <a:latin typeface="Arial"/>
                <a:cs typeface="Arial"/>
              </a:rPr>
              <a:t>ventually</a:t>
            </a:r>
            <a:r>
              <a:rPr sz="3600" b="1" spc="-5" dirty="0">
                <a:latin typeface="Arial"/>
                <a:cs typeface="Arial"/>
              </a:rPr>
              <a:t> </a:t>
            </a:r>
            <a:r>
              <a:rPr sz="3600" b="1" spc="-20" dirty="0">
                <a:latin typeface="Arial"/>
                <a:cs typeface="Arial"/>
              </a:rPr>
              <a:t>Consistent</a:t>
            </a:r>
            <a:endParaRPr sz="3600">
              <a:latin typeface="Arial"/>
              <a:cs typeface="Arial"/>
            </a:endParaRPr>
          </a:p>
        </p:txBody>
      </p:sp>
      <p:sp>
        <p:nvSpPr>
          <p:cNvPr id="3" name="object 3"/>
          <p:cNvSpPr txBox="1">
            <a:spLocks noGrp="1"/>
          </p:cNvSpPr>
          <p:nvPr>
            <p:ph idx="1"/>
          </p:nvPr>
        </p:nvSpPr>
        <p:spPr>
          <a:xfrm>
            <a:off x="429064" y="1295400"/>
            <a:ext cx="8229600" cy="4231928"/>
          </a:xfrm>
          <a:prstGeom prst="rect">
            <a:avLst/>
          </a:prstGeom>
        </p:spPr>
        <p:txBody>
          <a:bodyPr vert="horz" wrap="square" lIns="0" tIns="0" rIns="0" bIns="0" rtlCol="0">
            <a:spAutoFit/>
          </a:bodyPr>
          <a:lstStyle/>
          <a:p>
            <a:pPr marL="471170" marR="144145" indent="-458470">
              <a:lnSpc>
                <a:spcPts val="3450"/>
              </a:lnSpc>
              <a:buFont typeface="Arial"/>
              <a:buChar char="●"/>
              <a:tabLst>
                <a:tab pos="471805" algn="l"/>
              </a:tabLst>
            </a:pPr>
            <a:r>
              <a:rPr sz="2400" i="0" spc="-15" dirty="0">
                <a:latin typeface="Arial"/>
                <a:cs typeface="Arial"/>
              </a:rPr>
              <a:t>Although</a:t>
            </a:r>
            <a:r>
              <a:rPr sz="2400" i="0" spc="-5" dirty="0">
                <a:latin typeface="Arial"/>
                <a:cs typeface="Arial"/>
              </a:rPr>
              <a:t> </a:t>
            </a:r>
            <a:r>
              <a:rPr sz="2400" i="0" spc="-15" dirty="0">
                <a:latin typeface="Arial"/>
                <a:cs typeface="Arial"/>
              </a:rPr>
              <a:t>applications</a:t>
            </a:r>
            <a:r>
              <a:rPr sz="2400" i="0" spc="-5" dirty="0">
                <a:latin typeface="Arial"/>
                <a:cs typeface="Arial"/>
              </a:rPr>
              <a:t> </a:t>
            </a:r>
            <a:r>
              <a:rPr sz="2400" i="0" spc="-20" dirty="0">
                <a:latin typeface="Arial"/>
                <a:cs typeface="Arial"/>
              </a:rPr>
              <a:t>must</a:t>
            </a:r>
            <a:r>
              <a:rPr sz="2400" i="0" spc="-5" dirty="0">
                <a:latin typeface="Arial"/>
                <a:cs typeface="Arial"/>
              </a:rPr>
              <a:t> </a:t>
            </a:r>
            <a:r>
              <a:rPr sz="2400" i="0" dirty="0">
                <a:latin typeface="Arial"/>
                <a:cs typeface="Arial"/>
              </a:rPr>
              <a:t>deal</a:t>
            </a:r>
            <a:r>
              <a:rPr sz="2400" i="0" spc="-5" dirty="0">
                <a:latin typeface="Arial"/>
                <a:cs typeface="Arial"/>
              </a:rPr>
              <a:t> </a:t>
            </a:r>
            <a:r>
              <a:rPr sz="2400" i="0" spc="-15" dirty="0">
                <a:latin typeface="Arial"/>
                <a:cs typeface="Arial"/>
              </a:rPr>
              <a:t>with instantaneous</a:t>
            </a:r>
            <a:r>
              <a:rPr sz="2400" i="0" spc="-5" dirty="0">
                <a:latin typeface="Arial"/>
                <a:cs typeface="Arial"/>
              </a:rPr>
              <a:t> </a:t>
            </a:r>
            <a:r>
              <a:rPr sz="2400" i="0" spc="-15" dirty="0">
                <a:latin typeface="Arial"/>
                <a:cs typeface="Arial"/>
              </a:rPr>
              <a:t>consistency,</a:t>
            </a:r>
            <a:r>
              <a:rPr sz="2400" i="0" spc="-5" dirty="0">
                <a:latin typeface="Arial"/>
                <a:cs typeface="Arial"/>
              </a:rPr>
              <a:t> </a:t>
            </a:r>
            <a:r>
              <a:rPr sz="2400" i="0" spc="-20" dirty="0">
                <a:latin typeface="Arial"/>
                <a:cs typeface="Arial"/>
              </a:rPr>
              <a:t>NoSQL</a:t>
            </a:r>
            <a:r>
              <a:rPr sz="2400" i="0" spc="-5" dirty="0">
                <a:latin typeface="Arial"/>
                <a:cs typeface="Arial"/>
              </a:rPr>
              <a:t> </a:t>
            </a:r>
            <a:r>
              <a:rPr sz="2400" i="0" spc="-20" dirty="0">
                <a:latin typeface="Arial"/>
                <a:cs typeface="Arial"/>
              </a:rPr>
              <a:t>systems</a:t>
            </a:r>
            <a:r>
              <a:rPr sz="2400" i="0" spc="-10" dirty="0">
                <a:latin typeface="Arial"/>
                <a:cs typeface="Arial"/>
              </a:rPr>
              <a:t> </a:t>
            </a:r>
            <a:r>
              <a:rPr sz="2400" i="0" dirty="0">
                <a:latin typeface="Arial"/>
                <a:cs typeface="Arial"/>
              </a:rPr>
              <a:t>ensure</a:t>
            </a:r>
            <a:r>
              <a:rPr sz="2400" i="0" spc="-5" dirty="0">
                <a:latin typeface="Arial"/>
                <a:cs typeface="Arial"/>
              </a:rPr>
              <a:t> </a:t>
            </a:r>
            <a:r>
              <a:rPr sz="2400" i="0" spc="-15" dirty="0">
                <a:latin typeface="Arial"/>
                <a:cs typeface="Arial"/>
              </a:rPr>
              <a:t>that</a:t>
            </a:r>
            <a:r>
              <a:rPr sz="2400" i="0" spc="-5" dirty="0">
                <a:latin typeface="Arial"/>
                <a:cs typeface="Arial"/>
              </a:rPr>
              <a:t> </a:t>
            </a:r>
            <a:r>
              <a:rPr sz="2400" i="0" spc="-15" dirty="0">
                <a:latin typeface="Arial"/>
                <a:cs typeface="Arial"/>
              </a:rPr>
              <a:t>at</a:t>
            </a:r>
            <a:r>
              <a:rPr sz="2400" i="0" spc="-5" dirty="0">
                <a:latin typeface="Arial"/>
                <a:cs typeface="Arial"/>
              </a:rPr>
              <a:t> </a:t>
            </a:r>
            <a:r>
              <a:rPr sz="2400" i="0" dirty="0">
                <a:latin typeface="Arial"/>
                <a:cs typeface="Arial"/>
              </a:rPr>
              <a:t>some</a:t>
            </a:r>
            <a:r>
              <a:rPr sz="2400" i="0" spc="-5" dirty="0">
                <a:latin typeface="Arial"/>
                <a:cs typeface="Arial"/>
              </a:rPr>
              <a:t> </a:t>
            </a:r>
            <a:r>
              <a:rPr sz="2400" i="0" spc="-15" dirty="0">
                <a:latin typeface="Arial"/>
                <a:cs typeface="Arial"/>
              </a:rPr>
              <a:t>future</a:t>
            </a:r>
            <a:r>
              <a:rPr sz="2400" i="0" spc="-5" dirty="0">
                <a:latin typeface="Arial"/>
                <a:cs typeface="Arial"/>
              </a:rPr>
              <a:t> </a:t>
            </a:r>
            <a:r>
              <a:rPr sz="2400" i="0" spc="-15" dirty="0">
                <a:latin typeface="Arial"/>
                <a:cs typeface="Arial"/>
              </a:rPr>
              <a:t>point</a:t>
            </a:r>
            <a:r>
              <a:rPr sz="2400" i="0" spc="-5" dirty="0">
                <a:latin typeface="Arial"/>
                <a:cs typeface="Arial"/>
              </a:rPr>
              <a:t> </a:t>
            </a:r>
            <a:r>
              <a:rPr sz="2400" i="0" dirty="0">
                <a:latin typeface="Arial"/>
                <a:cs typeface="Arial"/>
              </a:rPr>
              <a:t>in</a:t>
            </a:r>
            <a:r>
              <a:rPr sz="2400" i="0" spc="-5" dirty="0">
                <a:latin typeface="Arial"/>
                <a:cs typeface="Arial"/>
              </a:rPr>
              <a:t> </a:t>
            </a:r>
            <a:r>
              <a:rPr sz="2400" i="0" spc="-15" dirty="0">
                <a:latin typeface="Arial"/>
                <a:cs typeface="Arial"/>
              </a:rPr>
              <a:t>time</a:t>
            </a:r>
            <a:r>
              <a:rPr sz="2400" i="0" spc="-5" dirty="0">
                <a:latin typeface="Arial"/>
                <a:cs typeface="Arial"/>
              </a:rPr>
              <a:t> </a:t>
            </a:r>
            <a:r>
              <a:rPr sz="2400" i="0" spc="-15" dirty="0">
                <a:latin typeface="Arial"/>
                <a:cs typeface="Arial"/>
              </a:rPr>
              <a:t>the data</a:t>
            </a:r>
            <a:r>
              <a:rPr sz="2400" i="0" spc="-5" dirty="0">
                <a:latin typeface="Arial"/>
                <a:cs typeface="Arial"/>
              </a:rPr>
              <a:t> </a:t>
            </a:r>
            <a:r>
              <a:rPr sz="2400" i="0" dirty="0">
                <a:latin typeface="Arial"/>
                <a:cs typeface="Arial"/>
              </a:rPr>
              <a:t>assumes</a:t>
            </a:r>
            <a:r>
              <a:rPr sz="2400" i="0" spc="-5" dirty="0">
                <a:latin typeface="Arial"/>
                <a:cs typeface="Arial"/>
              </a:rPr>
              <a:t> </a:t>
            </a:r>
            <a:r>
              <a:rPr sz="2400" i="0" dirty="0">
                <a:latin typeface="Arial"/>
                <a:cs typeface="Arial"/>
              </a:rPr>
              <a:t>a</a:t>
            </a:r>
            <a:r>
              <a:rPr sz="2400" i="0" spc="-5" dirty="0">
                <a:latin typeface="Arial"/>
                <a:cs typeface="Arial"/>
              </a:rPr>
              <a:t> </a:t>
            </a:r>
            <a:r>
              <a:rPr sz="2400" i="0" spc="-15" dirty="0">
                <a:latin typeface="Arial"/>
                <a:cs typeface="Arial"/>
              </a:rPr>
              <a:t>consistent</a:t>
            </a:r>
            <a:r>
              <a:rPr sz="2400" i="0" spc="-5" dirty="0">
                <a:latin typeface="Arial"/>
                <a:cs typeface="Arial"/>
              </a:rPr>
              <a:t> </a:t>
            </a:r>
            <a:r>
              <a:rPr sz="2400" i="0" spc="-15" dirty="0">
                <a:latin typeface="Arial"/>
                <a:cs typeface="Arial"/>
              </a:rPr>
              <a:t>state.</a:t>
            </a:r>
            <a:endParaRPr sz="2400" dirty="0">
              <a:latin typeface="Arial"/>
              <a:cs typeface="Arial"/>
            </a:endParaRPr>
          </a:p>
          <a:p>
            <a:pPr marL="471170" marR="399415" indent="-458470">
              <a:lnSpc>
                <a:spcPts val="3450"/>
              </a:lnSpc>
              <a:buFont typeface="Arial"/>
              <a:buChar char="●"/>
              <a:tabLst>
                <a:tab pos="471805" algn="l"/>
              </a:tabLst>
            </a:pPr>
            <a:r>
              <a:rPr sz="2400" i="0" spc="-15" dirty="0">
                <a:latin typeface="Arial"/>
                <a:cs typeface="Arial"/>
              </a:rPr>
              <a:t>In</a:t>
            </a:r>
            <a:r>
              <a:rPr sz="2400" i="0" spc="-5" dirty="0">
                <a:latin typeface="Arial"/>
                <a:cs typeface="Arial"/>
              </a:rPr>
              <a:t> </a:t>
            </a:r>
            <a:r>
              <a:rPr sz="2400" i="0" spc="-15" dirty="0">
                <a:latin typeface="Arial"/>
                <a:cs typeface="Arial"/>
              </a:rPr>
              <a:t>contrast</a:t>
            </a:r>
            <a:r>
              <a:rPr sz="2400" i="0" spc="-5" dirty="0">
                <a:latin typeface="Arial"/>
                <a:cs typeface="Arial"/>
              </a:rPr>
              <a:t> </a:t>
            </a:r>
            <a:r>
              <a:rPr sz="2400" i="0" spc="-15" dirty="0">
                <a:latin typeface="Arial"/>
                <a:cs typeface="Arial"/>
              </a:rPr>
              <a:t>to</a:t>
            </a:r>
            <a:r>
              <a:rPr sz="2400" i="0" spc="-5" dirty="0">
                <a:latin typeface="Arial"/>
                <a:cs typeface="Arial"/>
              </a:rPr>
              <a:t> </a:t>
            </a:r>
            <a:r>
              <a:rPr sz="2400" i="0" spc="-20" dirty="0">
                <a:latin typeface="Arial"/>
                <a:cs typeface="Arial"/>
              </a:rPr>
              <a:t>ACID</a:t>
            </a:r>
            <a:r>
              <a:rPr sz="2400" i="0" spc="-5" dirty="0">
                <a:latin typeface="Arial"/>
                <a:cs typeface="Arial"/>
              </a:rPr>
              <a:t> </a:t>
            </a:r>
            <a:r>
              <a:rPr sz="2400" i="0" spc="-20" dirty="0">
                <a:latin typeface="Arial"/>
                <a:cs typeface="Arial"/>
              </a:rPr>
              <a:t>systems</a:t>
            </a:r>
            <a:r>
              <a:rPr sz="2400" i="0" spc="-5" dirty="0">
                <a:latin typeface="Arial"/>
                <a:cs typeface="Arial"/>
              </a:rPr>
              <a:t> </a:t>
            </a:r>
            <a:r>
              <a:rPr sz="2400" i="0" spc="-15" dirty="0">
                <a:latin typeface="Arial"/>
                <a:cs typeface="Arial"/>
              </a:rPr>
              <a:t>that</a:t>
            </a:r>
            <a:r>
              <a:rPr sz="2400" i="0" spc="-5" dirty="0">
                <a:latin typeface="Arial"/>
                <a:cs typeface="Arial"/>
              </a:rPr>
              <a:t> </a:t>
            </a:r>
            <a:r>
              <a:rPr sz="2400" i="0" spc="-15" dirty="0">
                <a:latin typeface="Arial"/>
                <a:cs typeface="Arial"/>
              </a:rPr>
              <a:t>enforce consistency</a:t>
            </a:r>
            <a:r>
              <a:rPr sz="2400" i="0" spc="-5" dirty="0">
                <a:latin typeface="Arial"/>
                <a:cs typeface="Arial"/>
              </a:rPr>
              <a:t> </a:t>
            </a:r>
            <a:r>
              <a:rPr sz="2400" i="0" spc="-15" dirty="0">
                <a:latin typeface="Arial"/>
                <a:cs typeface="Arial"/>
              </a:rPr>
              <a:t>at</a:t>
            </a:r>
            <a:r>
              <a:rPr sz="2400" i="0" spc="-5" dirty="0">
                <a:latin typeface="Arial"/>
                <a:cs typeface="Arial"/>
              </a:rPr>
              <a:t> </a:t>
            </a:r>
            <a:r>
              <a:rPr sz="2400" i="0" spc="-15" dirty="0">
                <a:latin typeface="Arial"/>
                <a:cs typeface="Arial"/>
              </a:rPr>
              <a:t>transaction</a:t>
            </a:r>
            <a:r>
              <a:rPr sz="2400" i="0" spc="-5" dirty="0">
                <a:latin typeface="Arial"/>
                <a:cs typeface="Arial"/>
              </a:rPr>
              <a:t> </a:t>
            </a:r>
            <a:r>
              <a:rPr sz="2400" i="0" spc="-15" dirty="0">
                <a:latin typeface="Arial"/>
                <a:cs typeface="Arial"/>
              </a:rPr>
              <a:t>commit,</a:t>
            </a:r>
            <a:r>
              <a:rPr sz="2400" i="0" spc="-5" dirty="0">
                <a:latin typeface="Arial"/>
                <a:cs typeface="Arial"/>
              </a:rPr>
              <a:t> </a:t>
            </a:r>
            <a:r>
              <a:rPr sz="2400" i="0" spc="-20" dirty="0">
                <a:latin typeface="Arial"/>
                <a:cs typeface="Arial"/>
              </a:rPr>
              <a:t>NoSQL</a:t>
            </a:r>
            <a:r>
              <a:rPr sz="2400" i="0" spc="-15" dirty="0">
                <a:latin typeface="Arial"/>
                <a:cs typeface="Arial"/>
              </a:rPr>
              <a:t> guarantees</a:t>
            </a:r>
            <a:r>
              <a:rPr sz="2400" i="0" spc="-5" dirty="0">
                <a:latin typeface="Arial"/>
                <a:cs typeface="Arial"/>
              </a:rPr>
              <a:t> </a:t>
            </a:r>
            <a:r>
              <a:rPr sz="2400" i="0" spc="-15" dirty="0">
                <a:latin typeface="Arial"/>
                <a:cs typeface="Arial"/>
              </a:rPr>
              <a:t>consistency</a:t>
            </a:r>
            <a:r>
              <a:rPr sz="2400" i="0" spc="-5" dirty="0">
                <a:latin typeface="Arial"/>
                <a:cs typeface="Arial"/>
              </a:rPr>
              <a:t> </a:t>
            </a:r>
            <a:r>
              <a:rPr sz="2400" i="0" dirty="0">
                <a:latin typeface="Arial"/>
                <a:cs typeface="Arial"/>
              </a:rPr>
              <a:t>only</a:t>
            </a:r>
            <a:r>
              <a:rPr sz="2400" i="0" spc="-5" dirty="0">
                <a:latin typeface="Arial"/>
                <a:cs typeface="Arial"/>
              </a:rPr>
              <a:t> </a:t>
            </a:r>
            <a:r>
              <a:rPr sz="2400" i="0" spc="-15" dirty="0">
                <a:latin typeface="Arial"/>
                <a:cs typeface="Arial"/>
              </a:rPr>
              <a:t>at</a:t>
            </a:r>
            <a:r>
              <a:rPr sz="2400" i="0" spc="-5" dirty="0">
                <a:latin typeface="Arial"/>
                <a:cs typeface="Arial"/>
              </a:rPr>
              <a:t> </a:t>
            </a:r>
            <a:r>
              <a:rPr sz="2400" i="0" dirty="0">
                <a:latin typeface="Arial"/>
                <a:cs typeface="Arial"/>
              </a:rPr>
              <a:t>some </a:t>
            </a:r>
            <a:r>
              <a:rPr sz="2400" i="0" spc="-15" dirty="0">
                <a:latin typeface="Arial"/>
                <a:cs typeface="Arial"/>
              </a:rPr>
              <a:t>undefined</a:t>
            </a:r>
            <a:r>
              <a:rPr sz="2400" i="0" spc="-5" dirty="0">
                <a:latin typeface="Arial"/>
                <a:cs typeface="Arial"/>
              </a:rPr>
              <a:t> </a:t>
            </a:r>
            <a:r>
              <a:rPr sz="2400" i="0" spc="-15" dirty="0">
                <a:latin typeface="Arial"/>
                <a:cs typeface="Arial"/>
              </a:rPr>
              <a:t>future</a:t>
            </a:r>
            <a:r>
              <a:rPr sz="2400" i="0" spc="-5" dirty="0">
                <a:latin typeface="Arial"/>
                <a:cs typeface="Arial"/>
              </a:rPr>
              <a:t> </a:t>
            </a:r>
            <a:r>
              <a:rPr sz="2400" i="0" spc="-15" dirty="0">
                <a:latin typeface="Arial"/>
                <a:cs typeface="Arial"/>
              </a:rPr>
              <a:t>time.</a:t>
            </a:r>
            <a:endParaRPr sz="2400" dirty="0">
              <a:latin typeface="Arial"/>
              <a:cs typeface="Arial"/>
            </a:endParaRPr>
          </a:p>
          <a:p>
            <a:pPr marL="928369" marR="6350" lvl="1" indent="-412750">
              <a:lnSpc>
                <a:spcPts val="2760"/>
              </a:lnSpc>
              <a:spcBef>
                <a:spcPts val="5"/>
              </a:spcBef>
              <a:buFont typeface="Arial"/>
              <a:buChar char="○"/>
              <a:tabLst>
                <a:tab pos="929005" algn="l"/>
              </a:tabLst>
            </a:pPr>
            <a:r>
              <a:rPr sz="2400" spc="-15" dirty="0">
                <a:latin typeface="Arial"/>
                <a:cs typeface="Arial"/>
              </a:rPr>
              <a:t>Where</a:t>
            </a:r>
            <a:r>
              <a:rPr sz="2400" spc="-5" dirty="0">
                <a:latin typeface="Arial"/>
                <a:cs typeface="Arial"/>
              </a:rPr>
              <a:t> </a:t>
            </a:r>
            <a:r>
              <a:rPr sz="2400" spc="-15" dirty="0">
                <a:latin typeface="Arial"/>
                <a:cs typeface="Arial"/>
              </a:rPr>
              <a:t>ACID</a:t>
            </a:r>
            <a:r>
              <a:rPr sz="2400" spc="-5" dirty="0">
                <a:latin typeface="Arial"/>
                <a:cs typeface="Arial"/>
              </a:rPr>
              <a:t> </a:t>
            </a:r>
            <a:r>
              <a:rPr sz="2400" dirty="0">
                <a:latin typeface="Arial"/>
                <a:cs typeface="Arial"/>
              </a:rPr>
              <a:t>is</a:t>
            </a:r>
            <a:r>
              <a:rPr sz="2400" spc="-5" dirty="0">
                <a:latin typeface="Arial"/>
                <a:cs typeface="Arial"/>
              </a:rPr>
              <a:t> </a:t>
            </a:r>
            <a:r>
              <a:rPr sz="2400" spc="-15" dirty="0">
                <a:latin typeface="Arial"/>
                <a:cs typeface="Arial"/>
              </a:rPr>
              <a:t>pessimistic</a:t>
            </a:r>
            <a:r>
              <a:rPr sz="2400" spc="-5" dirty="0">
                <a:latin typeface="Arial"/>
                <a:cs typeface="Arial"/>
              </a:rPr>
              <a:t> </a:t>
            </a:r>
            <a:r>
              <a:rPr sz="2400" dirty="0">
                <a:latin typeface="Arial"/>
                <a:cs typeface="Arial"/>
              </a:rPr>
              <a:t>and</a:t>
            </a:r>
            <a:r>
              <a:rPr sz="2400" spc="-5" dirty="0">
                <a:latin typeface="Arial"/>
                <a:cs typeface="Arial"/>
              </a:rPr>
              <a:t> </a:t>
            </a:r>
            <a:r>
              <a:rPr sz="2400" spc="-15" dirty="0">
                <a:latin typeface="Arial"/>
                <a:cs typeface="Arial"/>
              </a:rPr>
              <a:t>forces</a:t>
            </a:r>
            <a:r>
              <a:rPr sz="2400" spc="-5" dirty="0">
                <a:latin typeface="Arial"/>
                <a:cs typeface="Arial"/>
              </a:rPr>
              <a:t> </a:t>
            </a:r>
            <a:r>
              <a:rPr sz="2400" spc="-15" dirty="0">
                <a:latin typeface="Arial"/>
                <a:cs typeface="Arial"/>
              </a:rPr>
              <a:t>consistency</a:t>
            </a:r>
            <a:r>
              <a:rPr sz="2400" spc="-5" dirty="0">
                <a:latin typeface="Arial"/>
                <a:cs typeface="Arial"/>
              </a:rPr>
              <a:t> </a:t>
            </a:r>
            <a:r>
              <a:rPr sz="2400" spc="-10" dirty="0">
                <a:latin typeface="Arial"/>
                <a:cs typeface="Arial"/>
              </a:rPr>
              <a:t>at the</a:t>
            </a:r>
            <a:r>
              <a:rPr sz="2400" spc="-5" dirty="0">
                <a:latin typeface="Arial"/>
                <a:cs typeface="Arial"/>
              </a:rPr>
              <a:t> </a:t>
            </a:r>
            <a:r>
              <a:rPr sz="2400" dirty="0">
                <a:latin typeface="Arial"/>
                <a:cs typeface="Arial"/>
              </a:rPr>
              <a:t>end</a:t>
            </a:r>
            <a:r>
              <a:rPr sz="2400" spc="-5" dirty="0">
                <a:latin typeface="Arial"/>
                <a:cs typeface="Arial"/>
              </a:rPr>
              <a:t> </a:t>
            </a:r>
            <a:r>
              <a:rPr sz="2400" spc="-10" dirty="0">
                <a:latin typeface="Arial"/>
                <a:cs typeface="Arial"/>
              </a:rPr>
              <a:t>of</a:t>
            </a:r>
            <a:r>
              <a:rPr sz="2400" spc="-5" dirty="0">
                <a:latin typeface="Arial"/>
                <a:cs typeface="Arial"/>
              </a:rPr>
              <a:t> </a:t>
            </a:r>
            <a:r>
              <a:rPr sz="2400" dirty="0">
                <a:latin typeface="Arial"/>
                <a:cs typeface="Arial"/>
              </a:rPr>
              <a:t>every</a:t>
            </a:r>
            <a:r>
              <a:rPr sz="2400" spc="-5" dirty="0">
                <a:latin typeface="Arial"/>
                <a:cs typeface="Arial"/>
              </a:rPr>
              <a:t> </a:t>
            </a:r>
            <a:r>
              <a:rPr sz="2400" spc="-15" dirty="0">
                <a:latin typeface="Arial"/>
                <a:cs typeface="Arial"/>
              </a:rPr>
              <a:t>operation,</a:t>
            </a:r>
            <a:r>
              <a:rPr sz="2400" spc="-5" dirty="0">
                <a:latin typeface="Arial"/>
                <a:cs typeface="Arial"/>
              </a:rPr>
              <a:t> </a:t>
            </a:r>
            <a:r>
              <a:rPr sz="2400" spc="-20" dirty="0">
                <a:latin typeface="Arial"/>
                <a:cs typeface="Arial"/>
              </a:rPr>
              <a:t>BASE</a:t>
            </a:r>
            <a:r>
              <a:rPr sz="2400" spc="-5" dirty="0">
                <a:latin typeface="Arial"/>
                <a:cs typeface="Arial"/>
              </a:rPr>
              <a:t> </a:t>
            </a:r>
            <a:r>
              <a:rPr sz="2400" dirty="0">
                <a:latin typeface="Arial"/>
                <a:cs typeface="Arial"/>
              </a:rPr>
              <a:t>is</a:t>
            </a:r>
            <a:r>
              <a:rPr sz="2400" spc="-5" dirty="0">
                <a:latin typeface="Arial"/>
                <a:cs typeface="Arial"/>
              </a:rPr>
              <a:t> </a:t>
            </a:r>
            <a:r>
              <a:rPr sz="2400" spc="-10" dirty="0">
                <a:latin typeface="Arial"/>
                <a:cs typeface="Arial"/>
              </a:rPr>
              <a:t>optimistic</a:t>
            </a:r>
            <a:r>
              <a:rPr sz="2400" spc="-5" dirty="0">
                <a:latin typeface="Arial"/>
                <a:cs typeface="Arial"/>
              </a:rPr>
              <a:t> </a:t>
            </a:r>
            <a:r>
              <a:rPr sz="2400" dirty="0">
                <a:latin typeface="Arial"/>
                <a:cs typeface="Arial"/>
              </a:rPr>
              <a:t>and </a:t>
            </a:r>
            <a:r>
              <a:rPr sz="2400" spc="-15" dirty="0">
                <a:latin typeface="Arial"/>
                <a:cs typeface="Arial"/>
              </a:rPr>
              <a:t>accepts</a:t>
            </a:r>
            <a:r>
              <a:rPr sz="2400" spc="-5" dirty="0">
                <a:latin typeface="Arial"/>
                <a:cs typeface="Arial"/>
              </a:rPr>
              <a:t> </a:t>
            </a:r>
            <a:r>
              <a:rPr sz="2400" spc="-10" dirty="0">
                <a:latin typeface="Arial"/>
                <a:cs typeface="Arial"/>
              </a:rPr>
              <a:t>that</a:t>
            </a:r>
            <a:r>
              <a:rPr sz="2400" spc="-5" dirty="0">
                <a:latin typeface="Arial"/>
                <a:cs typeface="Arial"/>
              </a:rPr>
              <a:t> </a:t>
            </a:r>
            <a:r>
              <a:rPr sz="2400" spc="-15" dirty="0">
                <a:latin typeface="Arial"/>
                <a:cs typeface="Arial"/>
              </a:rPr>
              <a:t>the</a:t>
            </a:r>
            <a:r>
              <a:rPr sz="2400" spc="-5" dirty="0">
                <a:latin typeface="Arial"/>
                <a:cs typeface="Arial"/>
              </a:rPr>
              <a:t> </a:t>
            </a:r>
            <a:r>
              <a:rPr sz="2400" spc="-15" dirty="0">
                <a:latin typeface="Arial"/>
                <a:cs typeface="Arial"/>
              </a:rPr>
              <a:t>database</a:t>
            </a:r>
            <a:r>
              <a:rPr sz="2400" spc="-5" dirty="0">
                <a:latin typeface="Arial"/>
                <a:cs typeface="Arial"/>
              </a:rPr>
              <a:t> </a:t>
            </a:r>
            <a:r>
              <a:rPr sz="2400" spc="-15" dirty="0">
                <a:latin typeface="Arial"/>
                <a:cs typeface="Arial"/>
              </a:rPr>
              <a:t>consistency</a:t>
            </a:r>
            <a:r>
              <a:rPr sz="2400" spc="-5" dirty="0">
                <a:latin typeface="Arial"/>
                <a:cs typeface="Arial"/>
              </a:rPr>
              <a:t> </a:t>
            </a:r>
            <a:r>
              <a:rPr sz="2400" dirty="0">
                <a:latin typeface="Arial"/>
                <a:cs typeface="Arial"/>
              </a:rPr>
              <a:t>will</a:t>
            </a:r>
            <a:r>
              <a:rPr sz="2400" spc="-5" dirty="0">
                <a:latin typeface="Arial"/>
                <a:cs typeface="Arial"/>
              </a:rPr>
              <a:t> </a:t>
            </a:r>
            <a:r>
              <a:rPr sz="2400" dirty="0">
                <a:latin typeface="Arial"/>
                <a:cs typeface="Arial"/>
              </a:rPr>
              <a:t>be</a:t>
            </a:r>
            <a:r>
              <a:rPr sz="2400" spc="-5" dirty="0">
                <a:latin typeface="Arial"/>
                <a:cs typeface="Arial"/>
              </a:rPr>
              <a:t> </a:t>
            </a:r>
            <a:r>
              <a:rPr sz="2400" dirty="0">
                <a:latin typeface="Arial"/>
                <a:cs typeface="Arial"/>
              </a:rPr>
              <a:t>in</a:t>
            </a:r>
            <a:r>
              <a:rPr sz="2400" spc="-5" dirty="0">
                <a:latin typeface="Arial"/>
                <a:cs typeface="Arial"/>
              </a:rPr>
              <a:t> </a:t>
            </a:r>
            <a:r>
              <a:rPr sz="2400" dirty="0">
                <a:latin typeface="Arial"/>
                <a:cs typeface="Arial"/>
              </a:rPr>
              <a:t>a</a:t>
            </a:r>
            <a:r>
              <a:rPr lang="en-GB" sz="2400" dirty="0">
                <a:latin typeface="Arial"/>
                <a:cs typeface="Arial"/>
              </a:rPr>
              <a:t> </a:t>
            </a:r>
            <a:r>
              <a:rPr lang="en-US" sz="2400" spc="-15" dirty="0">
                <a:latin typeface="Arial"/>
                <a:cs typeface="Arial"/>
              </a:rPr>
              <a:t>state</a:t>
            </a:r>
            <a:r>
              <a:rPr lang="en-US" sz="2400" spc="-5" dirty="0">
                <a:latin typeface="Arial"/>
                <a:cs typeface="Arial"/>
              </a:rPr>
              <a:t> </a:t>
            </a:r>
            <a:r>
              <a:rPr lang="en-US" sz="2400" spc="-10" dirty="0">
                <a:latin typeface="Arial"/>
                <a:cs typeface="Arial"/>
              </a:rPr>
              <a:t>of</a:t>
            </a:r>
            <a:r>
              <a:rPr lang="en-US" sz="2400" spc="-5" dirty="0">
                <a:latin typeface="Arial"/>
                <a:cs typeface="Arial"/>
              </a:rPr>
              <a:t> </a:t>
            </a:r>
            <a:r>
              <a:rPr lang="en-US" sz="2400" spc="-10" dirty="0">
                <a:latin typeface="Arial"/>
                <a:cs typeface="Arial"/>
              </a:rPr>
              <a:t>flux.</a:t>
            </a:r>
            <a:endParaRPr lang="en-US" sz="2400" dirty="0">
              <a:latin typeface="Arial"/>
              <a:cs typeface="Arial"/>
            </a:endParaRPr>
          </a:p>
        </p:txBody>
      </p:sp>
    </p:spTree>
    <p:extLst>
      <p:ext uri="{BB962C8B-B14F-4D97-AF65-F5344CB8AC3E}">
        <p14:creationId xmlns:p14="http://schemas.microsoft.com/office/powerpoint/2010/main" val="4094797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248" y="228600"/>
            <a:ext cx="8083550" cy="556894"/>
          </a:xfrm>
          <a:prstGeom prst="rect">
            <a:avLst/>
          </a:prstGeom>
        </p:spPr>
        <p:txBody>
          <a:bodyPr vert="horz" wrap="square" lIns="0" tIns="0" rIns="0" bIns="0" rtlCol="0">
            <a:spAutoFit/>
          </a:bodyPr>
          <a:lstStyle/>
          <a:p>
            <a:pPr marL="12700">
              <a:lnSpc>
                <a:spcPct val="100000"/>
              </a:lnSpc>
            </a:pPr>
            <a:r>
              <a:rPr spc="-25" dirty="0"/>
              <a:t>BASE</a:t>
            </a:r>
            <a:r>
              <a:rPr spc="-5" dirty="0"/>
              <a:t> </a:t>
            </a:r>
            <a:r>
              <a:rPr spc="-25" dirty="0"/>
              <a:t>and</a:t>
            </a:r>
            <a:r>
              <a:rPr spc="-5" dirty="0"/>
              <a:t> </a:t>
            </a:r>
            <a:r>
              <a:rPr spc="-20" dirty="0"/>
              <a:t>Consistency</a:t>
            </a:r>
          </a:p>
        </p:txBody>
      </p:sp>
      <p:sp>
        <p:nvSpPr>
          <p:cNvPr id="3" name="object 3"/>
          <p:cNvSpPr txBox="1"/>
          <p:nvPr/>
        </p:nvSpPr>
        <p:spPr>
          <a:xfrm>
            <a:off x="533248" y="914400"/>
            <a:ext cx="8379459" cy="5229637"/>
          </a:xfrm>
          <a:prstGeom prst="rect">
            <a:avLst/>
          </a:prstGeom>
        </p:spPr>
        <p:txBody>
          <a:bodyPr vert="horz" wrap="square" lIns="0" tIns="0" rIns="0" bIns="0" rtlCol="0">
            <a:spAutoFit/>
          </a:bodyPr>
          <a:lstStyle/>
          <a:p>
            <a:pPr marL="471170" marR="6350" indent="-458470">
              <a:lnSpc>
                <a:spcPts val="3450"/>
              </a:lnSpc>
              <a:buFont typeface="Arial"/>
              <a:buChar char="●"/>
              <a:tabLst>
                <a:tab pos="471805" algn="l"/>
              </a:tabLst>
            </a:pPr>
            <a:r>
              <a:rPr sz="3000" spc="-20" dirty="0">
                <a:latin typeface="Arial"/>
                <a:cs typeface="Arial"/>
              </a:rPr>
              <a:t>As</a:t>
            </a:r>
            <a:r>
              <a:rPr sz="3000" spc="-5" dirty="0">
                <a:latin typeface="Arial"/>
                <a:cs typeface="Arial"/>
              </a:rPr>
              <a:t> </a:t>
            </a:r>
            <a:r>
              <a:rPr sz="3000" spc="-25" dirty="0">
                <a:latin typeface="Arial"/>
                <a:cs typeface="Arial"/>
              </a:rPr>
              <a:t>DB</a:t>
            </a:r>
            <a:r>
              <a:rPr sz="3000" spc="-5" dirty="0">
                <a:latin typeface="Arial"/>
                <a:cs typeface="Arial"/>
              </a:rPr>
              <a:t> </a:t>
            </a:r>
            <a:r>
              <a:rPr sz="3000" dirty="0">
                <a:latin typeface="Arial"/>
                <a:cs typeface="Arial"/>
              </a:rPr>
              <a:t>nodes</a:t>
            </a:r>
            <a:r>
              <a:rPr sz="3000" spc="-5" dirty="0">
                <a:latin typeface="Arial"/>
                <a:cs typeface="Arial"/>
              </a:rPr>
              <a:t> </a:t>
            </a:r>
            <a:r>
              <a:rPr sz="3000" dirty="0">
                <a:latin typeface="Arial"/>
                <a:cs typeface="Arial"/>
              </a:rPr>
              <a:t>are</a:t>
            </a:r>
            <a:r>
              <a:rPr sz="3000" spc="-5" dirty="0">
                <a:latin typeface="Arial"/>
                <a:cs typeface="Arial"/>
              </a:rPr>
              <a:t> </a:t>
            </a:r>
            <a:r>
              <a:rPr sz="3000" dirty="0">
                <a:latin typeface="Arial"/>
                <a:cs typeface="Arial"/>
              </a:rPr>
              <a:t>added</a:t>
            </a:r>
            <a:r>
              <a:rPr sz="3000" spc="-5" dirty="0">
                <a:latin typeface="Arial"/>
                <a:cs typeface="Arial"/>
              </a:rPr>
              <a:t> </a:t>
            </a:r>
            <a:r>
              <a:rPr sz="3000" dirty="0">
                <a:latin typeface="Arial"/>
                <a:cs typeface="Arial"/>
              </a:rPr>
              <a:t>while</a:t>
            </a:r>
            <a:r>
              <a:rPr sz="3000" spc="-5" dirty="0">
                <a:latin typeface="Arial"/>
                <a:cs typeface="Arial"/>
              </a:rPr>
              <a:t> </a:t>
            </a:r>
            <a:r>
              <a:rPr sz="3000" dirty="0">
                <a:latin typeface="Arial"/>
                <a:cs typeface="Arial"/>
              </a:rPr>
              <a:t>scaling</a:t>
            </a:r>
            <a:r>
              <a:rPr sz="3000" spc="-5" dirty="0">
                <a:latin typeface="Arial"/>
                <a:cs typeface="Arial"/>
              </a:rPr>
              <a:t> </a:t>
            </a:r>
            <a:r>
              <a:rPr sz="3000" spc="-15" dirty="0">
                <a:latin typeface="Arial"/>
                <a:cs typeface="Arial"/>
              </a:rPr>
              <a:t>up,</a:t>
            </a:r>
            <a:r>
              <a:rPr sz="3000" spc="-5" dirty="0">
                <a:latin typeface="Arial"/>
                <a:cs typeface="Arial"/>
              </a:rPr>
              <a:t> </a:t>
            </a:r>
            <a:r>
              <a:rPr sz="3000" dirty="0">
                <a:latin typeface="Arial"/>
                <a:cs typeface="Arial"/>
              </a:rPr>
              <a:t>need </a:t>
            </a:r>
            <a:r>
              <a:rPr sz="3000" spc="-15" dirty="0">
                <a:latin typeface="Arial"/>
                <a:cs typeface="Arial"/>
              </a:rPr>
              <a:t>for</a:t>
            </a:r>
            <a:r>
              <a:rPr sz="3000" spc="-5" dirty="0">
                <a:latin typeface="Arial"/>
                <a:cs typeface="Arial"/>
              </a:rPr>
              <a:t> </a:t>
            </a:r>
            <a:r>
              <a:rPr sz="3000" spc="-15" dirty="0">
                <a:latin typeface="Arial"/>
                <a:cs typeface="Arial"/>
              </a:rPr>
              <a:t>synchronization</a:t>
            </a:r>
            <a:r>
              <a:rPr sz="3000" spc="-5" dirty="0">
                <a:latin typeface="Arial"/>
                <a:cs typeface="Arial"/>
              </a:rPr>
              <a:t> </a:t>
            </a:r>
            <a:r>
              <a:rPr sz="3000" dirty="0">
                <a:latin typeface="Arial"/>
                <a:cs typeface="Arial"/>
              </a:rPr>
              <a:t>arises</a:t>
            </a:r>
          </a:p>
          <a:p>
            <a:pPr marL="471170" marR="916940" indent="-458470">
              <a:lnSpc>
                <a:spcPts val="3450"/>
              </a:lnSpc>
              <a:buFont typeface="Arial"/>
              <a:buChar char="●"/>
              <a:tabLst>
                <a:tab pos="471805" algn="l"/>
              </a:tabLst>
            </a:pPr>
            <a:r>
              <a:rPr sz="3000" spc="-10" dirty="0">
                <a:latin typeface="Arial"/>
                <a:cs typeface="Arial"/>
              </a:rPr>
              <a:t>If</a:t>
            </a:r>
            <a:r>
              <a:rPr sz="3000" spc="-5" dirty="0">
                <a:latin typeface="Arial"/>
                <a:cs typeface="Arial"/>
              </a:rPr>
              <a:t> </a:t>
            </a:r>
            <a:r>
              <a:rPr sz="3000" spc="-15" dirty="0">
                <a:latin typeface="Arial"/>
                <a:cs typeface="Arial"/>
              </a:rPr>
              <a:t>absolute</a:t>
            </a:r>
            <a:r>
              <a:rPr sz="3000" spc="-5" dirty="0">
                <a:latin typeface="Arial"/>
                <a:cs typeface="Arial"/>
              </a:rPr>
              <a:t> </a:t>
            </a:r>
            <a:r>
              <a:rPr sz="3000" spc="-15" dirty="0">
                <a:latin typeface="Arial"/>
                <a:cs typeface="Arial"/>
              </a:rPr>
              <a:t>consistency</a:t>
            </a:r>
            <a:r>
              <a:rPr sz="3000" spc="-5" dirty="0">
                <a:latin typeface="Arial"/>
                <a:cs typeface="Arial"/>
              </a:rPr>
              <a:t> </a:t>
            </a:r>
            <a:r>
              <a:rPr sz="3000" dirty="0">
                <a:latin typeface="Arial"/>
                <a:cs typeface="Arial"/>
              </a:rPr>
              <a:t>is</a:t>
            </a:r>
            <a:r>
              <a:rPr sz="3000" spc="-5" dirty="0">
                <a:latin typeface="Arial"/>
                <a:cs typeface="Arial"/>
              </a:rPr>
              <a:t> </a:t>
            </a:r>
            <a:r>
              <a:rPr sz="3000" spc="-15" dirty="0">
                <a:latin typeface="Arial"/>
                <a:cs typeface="Arial"/>
              </a:rPr>
              <a:t>required,</a:t>
            </a:r>
            <a:r>
              <a:rPr sz="3000" spc="-5" dirty="0">
                <a:latin typeface="Arial"/>
                <a:cs typeface="Arial"/>
              </a:rPr>
              <a:t> </a:t>
            </a:r>
            <a:r>
              <a:rPr sz="3000" dirty="0">
                <a:latin typeface="Arial"/>
                <a:cs typeface="Arial"/>
              </a:rPr>
              <a:t>nodes need</a:t>
            </a:r>
            <a:r>
              <a:rPr sz="3000" spc="-5" dirty="0">
                <a:latin typeface="Arial"/>
                <a:cs typeface="Arial"/>
              </a:rPr>
              <a:t> </a:t>
            </a:r>
            <a:r>
              <a:rPr sz="3000" spc="-15" dirty="0">
                <a:latin typeface="Arial"/>
                <a:cs typeface="Arial"/>
              </a:rPr>
              <a:t>to</a:t>
            </a:r>
            <a:r>
              <a:rPr sz="3000" spc="-5" dirty="0">
                <a:latin typeface="Arial"/>
                <a:cs typeface="Arial"/>
              </a:rPr>
              <a:t> </a:t>
            </a:r>
            <a:r>
              <a:rPr sz="3000" spc="-20" dirty="0">
                <a:latin typeface="Arial"/>
                <a:cs typeface="Arial"/>
              </a:rPr>
              <a:t>communicate</a:t>
            </a:r>
            <a:r>
              <a:rPr sz="3000" spc="-5" dirty="0">
                <a:latin typeface="Arial"/>
                <a:cs typeface="Arial"/>
              </a:rPr>
              <a:t> </a:t>
            </a:r>
            <a:r>
              <a:rPr sz="3000" dirty="0">
                <a:latin typeface="Arial"/>
                <a:cs typeface="Arial"/>
              </a:rPr>
              <a:t>when</a:t>
            </a:r>
            <a:r>
              <a:rPr sz="3000" spc="-5" dirty="0">
                <a:latin typeface="Arial"/>
                <a:cs typeface="Arial"/>
              </a:rPr>
              <a:t> </a:t>
            </a:r>
            <a:r>
              <a:rPr sz="3000" spc="-15" dirty="0">
                <a:latin typeface="Arial"/>
                <a:cs typeface="Arial"/>
              </a:rPr>
              <a:t>read/write operations</a:t>
            </a:r>
            <a:r>
              <a:rPr sz="3000" spc="-5" dirty="0">
                <a:latin typeface="Arial"/>
                <a:cs typeface="Arial"/>
              </a:rPr>
              <a:t> </a:t>
            </a:r>
            <a:r>
              <a:rPr sz="3000" dirty="0">
                <a:latin typeface="Arial"/>
                <a:cs typeface="Arial"/>
              </a:rPr>
              <a:t>are</a:t>
            </a:r>
            <a:r>
              <a:rPr sz="3000" spc="-5" dirty="0">
                <a:latin typeface="Arial"/>
                <a:cs typeface="Arial"/>
              </a:rPr>
              <a:t> </a:t>
            </a:r>
            <a:r>
              <a:rPr sz="3000" spc="-20" dirty="0">
                <a:latin typeface="Arial"/>
                <a:cs typeface="Arial"/>
              </a:rPr>
              <a:t>performed</a:t>
            </a:r>
            <a:r>
              <a:rPr sz="3000" spc="-5" dirty="0">
                <a:latin typeface="Arial"/>
                <a:cs typeface="Arial"/>
              </a:rPr>
              <a:t> </a:t>
            </a:r>
            <a:r>
              <a:rPr sz="3000" dirty="0">
                <a:latin typeface="Arial"/>
                <a:cs typeface="Arial"/>
              </a:rPr>
              <a:t>on</a:t>
            </a:r>
            <a:r>
              <a:rPr sz="3000" spc="-5" dirty="0">
                <a:latin typeface="Arial"/>
                <a:cs typeface="Arial"/>
              </a:rPr>
              <a:t> </a:t>
            </a:r>
            <a:r>
              <a:rPr sz="3000" dirty="0">
                <a:latin typeface="Arial"/>
                <a:cs typeface="Arial"/>
              </a:rPr>
              <a:t>a</a:t>
            </a:r>
            <a:r>
              <a:rPr sz="3000" spc="-5" dirty="0">
                <a:latin typeface="Arial"/>
                <a:cs typeface="Arial"/>
              </a:rPr>
              <a:t> </a:t>
            </a:r>
            <a:r>
              <a:rPr sz="3000" dirty="0">
                <a:latin typeface="Arial"/>
                <a:cs typeface="Arial"/>
              </a:rPr>
              <a:t>node</a:t>
            </a:r>
          </a:p>
          <a:p>
            <a:pPr marL="928369" lvl="1" indent="-412750">
              <a:lnSpc>
                <a:spcPts val="2610"/>
              </a:lnSpc>
              <a:buFont typeface="Arial"/>
              <a:buChar char="○"/>
              <a:tabLst>
                <a:tab pos="929005" algn="l"/>
              </a:tabLst>
            </a:pPr>
            <a:r>
              <a:rPr sz="2400" spc="-15" dirty="0">
                <a:latin typeface="Arial"/>
                <a:cs typeface="Arial"/>
              </a:rPr>
              <a:t>Consistency</a:t>
            </a:r>
            <a:r>
              <a:rPr sz="2400" spc="-5" dirty="0">
                <a:latin typeface="Arial"/>
                <a:cs typeface="Arial"/>
              </a:rPr>
              <a:t> </a:t>
            </a:r>
            <a:r>
              <a:rPr sz="2400" dirty="0">
                <a:latin typeface="Arial"/>
                <a:cs typeface="Arial"/>
              </a:rPr>
              <a:t>over</a:t>
            </a:r>
            <a:r>
              <a:rPr sz="2400" spc="-5" dirty="0">
                <a:latin typeface="Arial"/>
                <a:cs typeface="Arial"/>
              </a:rPr>
              <a:t> </a:t>
            </a:r>
            <a:r>
              <a:rPr sz="2400" spc="-10" dirty="0">
                <a:latin typeface="Arial"/>
                <a:cs typeface="Arial"/>
              </a:rPr>
              <a:t>availability</a:t>
            </a:r>
            <a:r>
              <a:rPr sz="2400" spc="-5" dirty="0">
                <a:latin typeface="Arial"/>
                <a:cs typeface="Arial"/>
              </a:rPr>
              <a:t> </a:t>
            </a:r>
            <a:r>
              <a:rPr sz="2400" spc="-15" dirty="0">
                <a:latin typeface="Arial"/>
                <a:cs typeface="Arial"/>
              </a:rPr>
              <a:t>-&gt;</a:t>
            </a:r>
            <a:r>
              <a:rPr sz="2400" spc="-5" dirty="0">
                <a:latin typeface="Arial"/>
                <a:cs typeface="Arial"/>
              </a:rPr>
              <a:t> </a:t>
            </a:r>
            <a:r>
              <a:rPr sz="2400" spc="-15" dirty="0">
                <a:latin typeface="Arial"/>
                <a:cs typeface="Arial"/>
              </a:rPr>
              <a:t>bottleneck</a:t>
            </a:r>
            <a:endParaRPr sz="2400" dirty="0">
              <a:latin typeface="Arial"/>
              <a:cs typeface="Arial"/>
            </a:endParaRPr>
          </a:p>
          <a:p>
            <a:pPr marL="471170" indent="-458470">
              <a:lnSpc>
                <a:spcPts val="3435"/>
              </a:lnSpc>
              <a:buFont typeface="Arial"/>
              <a:buChar char="●"/>
              <a:tabLst>
                <a:tab pos="471805" algn="l"/>
              </a:tabLst>
            </a:pPr>
            <a:r>
              <a:rPr sz="3000" spc="-20" dirty="0">
                <a:latin typeface="Arial"/>
                <a:cs typeface="Arial"/>
              </a:rPr>
              <a:t>As</a:t>
            </a:r>
            <a:r>
              <a:rPr sz="3000" spc="-5" dirty="0">
                <a:latin typeface="Arial"/>
                <a:cs typeface="Arial"/>
              </a:rPr>
              <a:t> </a:t>
            </a:r>
            <a:r>
              <a:rPr sz="3000" dirty="0">
                <a:latin typeface="Arial"/>
                <a:cs typeface="Arial"/>
              </a:rPr>
              <a:t>a</a:t>
            </a:r>
            <a:r>
              <a:rPr sz="3000" spc="-5" dirty="0">
                <a:latin typeface="Arial"/>
                <a:cs typeface="Arial"/>
              </a:rPr>
              <a:t> </a:t>
            </a:r>
            <a:r>
              <a:rPr sz="3000" spc="-15" dirty="0">
                <a:latin typeface="Arial"/>
                <a:cs typeface="Arial"/>
              </a:rPr>
              <a:t>trade-off,</a:t>
            </a:r>
            <a:r>
              <a:rPr sz="3000" spc="-5" dirty="0">
                <a:latin typeface="Arial"/>
                <a:cs typeface="Arial"/>
              </a:rPr>
              <a:t> </a:t>
            </a:r>
            <a:r>
              <a:rPr sz="3000" spc="-15" dirty="0">
                <a:latin typeface="Arial"/>
                <a:cs typeface="Arial"/>
              </a:rPr>
              <a:t>"eventual</a:t>
            </a:r>
            <a:r>
              <a:rPr sz="3000" spc="-5" dirty="0">
                <a:latin typeface="Arial"/>
                <a:cs typeface="Arial"/>
              </a:rPr>
              <a:t> </a:t>
            </a:r>
            <a:r>
              <a:rPr sz="3000" spc="-15" dirty="0">
                <a:latin typeface="Arial"/>
                <a:cs typeface="Arial"/>
              </a:rPr>
              <a:t>consistency"</a:t>
            </a:r>
            <a:r>
              <a:rPr sz="3000" spc="-5" dirty="0">
                <a:latin typeface="Arial"/>
                <a:cs typeface="Arial"/>
              </a:rPr>
              <a:t> </a:t>
            </a:r>
            <a:r>
              <a:rPr sz="3000" dirty="0">
                <a:latin typeface="Arial"/>
                <a:cs typeface="Arial"/>
              </a:rPr>
              <a:t>is</a:t>
            </a:r>
            <a:r>
              <a:rPr sz="3000" spc="-5" dirty="0">
                <a:latin typeface="Arial"/>
                <a:cs typeface="Arial"/>
              </a:rPr>
              <a:t> </a:t>
            </a:r>
            <a:r>
              <a:rPr sz="3000" dirty="0">
                <a:latin typeface="Arial"/>
                <a:cs typeface="Arial"/>
              </a:rPr>
              <a:t>used</a:t>
            </a:r>
          </a:p>
          <a:p>
            <a:pPr marL="471170" indent="-458470">
              <a:lnSpc>
                <a:spcPts val="3479"/>
              </a:lnSpc>
              <a:buFont typeface="Arial"/>
              <a:buChar char="●"/>
              <a:tabLst>
                <a:tab pos="471805" algn="l"/>
              </a:tabLst>
            </a:pPr>
            <a:r>
              <a:rPr sz="3000" spc="-15" dirty="0">
                <a:latin typeface="Arial"/>
                <a:cs typeface="Arial"/>
              </a:rPr>
              <a:t>Consistency</a:t>
            </a:r>
            <a:r>
              <a:rPr sz="3000" spc="-5" dirty="0">
                <a:latin typeface="Arial"/>
                <a:cs typeface="Arial"/>
              </a:rPr>
              <a:t> </a:t>
            </a:r>
            <a:r>
              <a:rPr sz="3000" dirty="0">
                <a:latin typeface="Arial"/>
                <a:cs typeface="Arial"/>
              </a:rPr>
              <a:t>is</a:t>
            </a:r>
            <a:r>
              <a:rPr sz="3000" spc="-5" dirty="0">
                <a:latin typeface="Arial"/>
                <a:cs typeface="Arial"/>
              </a:rPr>
              <a:t> </a:t>
            </a:r>
            <a:r>
              <a:rPr sz="3000" spc="-15" dirty="0">
                <a:latin typeface="Arial"/>
                <a:cs typeface="Arial"/>
              </a:rPr>
              <a:t>maintained</a:t>
            </a:r>
            <a:r>
              <a:rPr sz="3000" spc="-5" dirty="0">
                <a:latin typeface="Arial"/>
                <a:cs typeface="Arial"/>
              </a:rPr>
              <a:t> </a:t>
            </a:r>
            <a:r>
              <a:rPr sz="3000" spc="-15" dirty="0">
                <a:latin typeface="Arial"/>
                <a:cs typeface="Arial"/>
              </a:rPr>
              <a:t>later</a:t>
            </a:r>
            <a:endParaRPr sz="3000" dirty="0">
              <a:latin typeface="Arial"/>
              <a:cs typeface="Arial"/>
            </a:endParaRPr>
          </a:p>
          <a:p>
            <a:pPr marL="928369" marR="748665" lvl="1" indent="-412750">
              <a:lnSpc>
                <a:spcPts val="2760"/>
              </a:lnSpc>
              <a:spcBef>
                <a:spcPts val="145"/>
              </a:spcBef>
              <a:buFont typeface="Arial"/>
              <a:buChar char="○"/>
              <a:tabLst>
                <a:tab pos="929005" algn="l"/>
              </a:tabLst>
            </a:pPr>
            <a:r>
              <a:rPr sz="2400" dirty="0">
                <a:latin typeface="Arial"/>
                <a:cs typeface="Arial"/>
              </a:rPr>
              <a:t>Numerous</a:t>
            </a:r>
            <a:r>
              <a:rPr sz="2400" spc="-5" dirty="0">
                <a:latin typeface="Arial"/>
                <a:cs typeface="Arial"/>
              </a:rPr>
              <a:t> </a:t>
            </a:r>
            <a:r>
              <a:rPr sz="2400" dirty="0">
                <a:latin typeface="Arial"/>
                <a:cs typeface="Arial"/>
              </a:rPr>
              <a:t>approaches</a:t>
            </a:r>
            <a:r>
              <a:rPr sz="2400" spc="-5" dirty="0">
                <a:latin typeface="Arial"/>
                <a:cs typeface="Arial"/>
              </a:rPr>
              <a:t> </a:t>
            </a:r>
            <a:r>
              <a:rPr sz="2400" spc="-10" dirty="0">
                <a:latin typeface="Arial"/>
                <a:cs typeface="Arial"/>
              </a:rPr>
              <a:t>for</a:t>
            </a:r>
            <a:r>
              <a:rPr sz="2400" spc="-5" dirty="0">
                <a:latin typeface="Arial"/>
                <a:cs typeface="Arial"/>
              </a:rPr>
              <a:t> </a:t>
            </a:r>
            <a:r>
              <a:rPr sz="2400" dirty="0">
                <a:latin typeface="Arial"/>
                <a:cs typeface="Arial"/>
              </a:rPr>
              <a:t>keeping</a:t>
            </a:r>
            <a:r>
              <a:rPr sz="2400" spc="-5" dirty="0">
                <a:latin typeface="Arial"/>
                <a:cs typeface="Arial"/>
              </a:rPr>
              <a:t> </a:t>
            </a:r>
            <a:r>
              <a:rPr sz="2400" dirty="0">
                <a:latin typeface="Arial"/>
                <a:cs typeface="Arial"/>
              </a:rPr>
              <a:t>up</a:t>
            </a:r>
            <a:r>
              <a:rPr sz="2400" spc="-5" dirty="0">
                <a:latin typeface="Arial"/>
                <a:cs typeface="Arial"/>
              </a:rPr>
              <a:t> </a:t>
            </a:r>
            <a:r>
              <a:rPr sz="2400" spc="-10" dirty="0">
                <a:latin typeface="Arial"/>
                <a:cs typeface="Arial"/>
              </a:rPr>
              <a:t>"distributed</a:t>
            </a:r>
            <a:r>
              <a:rPr sz="2400" spc="-15" dirty="0">
                <a:latin typeface="Arial"/>
                <a:cs typeface="Arial"/>
              </a:rPr>
              <a:t> consistency"</a:t>
            </a:r>
            <a:r>
              <a:rPr sz="2400" spc="-5" dirty="0">
                <a:latin typeface="Arial"/>
                <a:cs typeface="Arial"/>
              </a:rPr>
              <a:t> </a:t>
            </a:r>
            <a:r>
              <a:rPr sz="2400" dirty="0">
                <a:latin typeface="Arial"/>
                <a:cs typeface="Arial"/>
              </a:rPr>
              <a:t>are</a:t>
            </a:r>
            <a:r>
              <a:rPr sz="2400" spc="-5" dirty="0">
                <a:latin typeface="Arial"/>
                <a:cs typeface="Arial"/>
              </a:rPr>
              <a:t> </a:t>
            </a:r>
            <a:r>
              <a:rPr sz="2400" dirty="0">
                <a:latin typeface="Arial"/>
                <a:cs typeface="Arial"/>
              </a:rPr>
              <a:t>available</a:t>
            </a:r>
          </a:p>
          <a:p>
            <a:pPr marL="1385570" lvl="2" indent="-412750">
              <a:lnSpc>
                <a:spcPct val="100000"/>
              </a:lnSpc>
              <a:spcBef>
                <a:spcPts val="405"/>
              </a:spcBef>
              <a:buSzPct val="133333"/>
              <a:buFont typeface="Arial"/>
              <a:buChar char="■"/>
              <a:tabLst>
                <a:tab pos="1386205" algn="l"/>
              </a:tabLst>
            </a:pPr>
            <a:r>
              <a:rPr sz="1800" spc="-15" dirty="0">
                <a:latin typeface="Arial"/>
                <a:cs typeface="Arial"/>
              </a:rPr>
              <a:t>Amazon</a:t>
            </a:r>
            <a:r>
              <a:rPr sz="1800" spc="-5" dirty="0">
                <a:latin typeface="Arial"/>
                <a:cs typeface="Arial"/>
              </a:rPr>
              <a:t> </a:t>
            </a:r>
            <a:r>
              <a:rPr sz="1800" dirty="0">
                <a:latin typeface="Arial"/>
                <a:cs typeface="Arial"/>
              </a:rPr>
              <a:t>Dynamo</a:t>
            </a:r>
            <a:r>
              <a:rPr sz="1800" spc="-5" dirty="0">
                <a:latin typeface="Arial"/>
                <a:cs typeface="Arial"/>
              </a:rPr>
              <a:t> </a:t>
            </a:r>
            <a:r>
              <a:rPr sz="1800" dirty="0">
                <a:latin typeface="Arial"/>
                <a:cs typeface="Arial"/>
              </a:rPr>
              <a:t>-</a:t>
            </a:r>
            <a:r>
              <a:rPr sz="1800" spc="-5" dirty="0">
                <a:latin typeface="Arial"/>
                <a:cs typeface="Arial"/>
              </a:rPr>
              <a:t> </a:t>
            </a:r>
            <a:r>
              <a:rPr sz="1800" spc="-10" dirty="0">
                <a:latin typeface="Arial"/>
                <a:cs typeface="Arial"/>
              </a:rPr>
              <a:t>consistent</a:t>
            </a:r>
            <a:r>
              <a:rPr sz="1800" spc="-5" dirty="0">
                <a:latin typeface="Arial"/>
                <a:cs typeface="Arial"/>
              </a:rPr>
              <a:t> </a:t>
            </a:r>
            <a:r>
              <a:rPr sz="1800" dirty="0">
                <a:latin typeface="Arial"/>
                <a:cs typeface="Arial"/>
              </a:rPr>
              <a:t>hashing</a:t>
            </a:r>
          </a:p>
          <a:p>
            <a:pPr marL="1385570" lvl="2" indent="-412750">
              <a:lnSpc>
                <a:spcPct val="100000"/>
              </a:lnSpc>
              <a:spcBef>
                <a:spcPts val="600"/>
              </a:spcBef>
              <a:buSzPct val="133333"/>
              <a:buFont typeface="Arial"/>
              <a:buChar char="■"/>
              <a:tabLst>
                <a:tab pos="1386205" algn="l"/>
              </a:tabLst>
            </a:pPr>
            <a:r>
              <a:rPr sz="1800" spc="-15" dirty="0">
                <a:latin typeface="Arial"/>
                <a:cs typeface="Arial"/>
              </a:rPr>
              <a:t>CouchDB</a:t>
            </a:r>
            <a:r>
              <a:rPr sz="1800" spc="-5" dirty="0">
                <a:latin typeface="Arial"/>
                <a:cs typeface="Arial"/>
              </a:rPr>
              <a:t> </a:t>
            </a:r>
            <a:r>
              <a:rPr sz="1800" dirty="0">
                <a:latin typeface="Arial"/>
                <a:cs typeface="Arial"/>
              </a:rPr>
              <a:t>-</a:t>
            </a:r>
            <a:r>
              <a:rPr sz="1800" spc="-5" dirty="0">
                <a:latin typeface="Arial"/>
                <a:cs typeface="Arial"/>
              </a:rPr>
              <a:t> </a:t>
            </a:r>
            <a:r>
              <a:rPr sz="1800" dirty="0">
                <a:latin typeface="Arial"/>
                <a:cs typeface="Arial"/>
              </a:rPr>
              <a:t>asynchronous</a:t>
            </a:r>
            <a:r>
              <a:rPr sz="1800" spc="-5" dirty="0">
                <a:latin typeface="Arial"/>
                <a:cs typeface="Arial"/>
              </a:rPr>
              <a:t> </a:t>
            </a:r>
            <a:r>
              <a:rPr sz="1800" spc="-10" dirty="0">
                <a:latin typeface="Arial"/>
                <a:cs typeface="Arial"/>
              </a:rPr>
              <a:t>master-master</a:t>
            </a:r>
            <a:r>
              <a:rPr sz="1800" spc="-5" dirty="0">
                <a:latin typeface="Arial"/>
                <a:cs typeface="Arial"/>
              </a:rPr>
              <a:t> </a:t>
            </a:r>
            <a:r>
              <a:rPr sz="1800" spc="-10" dirty="0">
                <a:latin typeface="Arial"/>
                <a:cs typeface="Arial"/>
              </a:rPr>
              <a:t>replication</a:t>
            </a:r>
            <a:endParaRPr lang="en-GB" sz="1800" spc="-10" dirty="0">
              <a:latin typeface="Arial"/>
              <a:cs typeface="Arial"/>
            </a:endParaRPr>
          </a:p>
          <a:p>
            <a:pPr marL="1385570" lvl="2" indent="-412750">
              <a:spcBef>
                <a:spcPts val="600"/>
              </a:spcBef>
              <a:buSzPct val="133333"/>
              <a:buFont typeface="Arial"/>
              <a:buChar char="■"/>
              <a:tabLst>
                <a:tab pos="1386205" algn="l"/>
              </a:tabLst>
            </a:pPr>
            <a:r>
              <a:rPr lang="en-US" spc="-15" dirty="0" err="1">
                <a:latin typeface="Arial"/>
                <a:cs typeface="Arial"/>
              </a:rPr>
              <a:t>MongoDB</a:t>
            </a:r>
            <a:r>
              <a:rPr lang="en-US" spc="-5" dirty="0">
                <a:latin typeface="Arial"/>
                <a:cs typeface="Arial"/>
              </a:rPr>
              <a:t> </a:t>
            </a:r>
            <a:r>
              <a:rPr lang="en-US" dirty="0">
                <a:latin typeface="Arial"/>
                <a:cs typeface="Arial"/>
              </a:rPr>
              <a:t>-</a:t>
            </a:r>
            <a:r>
              <a:rPr lang="en-US" spc="-5" dirty="0">
                <a:latin typeface="Arial"/>
                <a:cs typeface="Arial"/>
              </a:rPr>
              <a:t> </a:t>
            </a:r>
            <a:r>
              <a:rPr lang="en-US" spc="-10" dirty="0" err="1">
                <a:latin typeface="Arial"/>
                <a:cs typeface="Arial"/>
              </a:rPr>
              <a:t>auto-sharding+replication</a:t>
            </a:r>
            <a:r>
              <a:rPr lang="en-US" spc="-5" dirty="0">
                <a:latin typeface="Arial"/>
                <a:cs typeface="Arial"/>
              </a:rPr>
              <a:t> </a:t>
            </a:r>
            <a:r>
              <a:rPr lang="en-US" spc="-10" dirty="0">
                <a:latin typeface="Arial"/>
                <a:cs typeface="Arial"/>
              </a:rPr>
              <a:t>cluster</a:t>
            </a:r>
            <a:r>
              <a:rPr lang="en-US" spc="-5" dirty="0">
                <a:latin typeface="Arial"/>
                <a:cs typeface="Arial"/>
              </a:rPr>
              <a:t> </a:t>
            </a:r>
            <a:r>
              <a:rPr lang="en-US" spc="-10" dirty="0">
                <a:latin typeface="Arial"/>
                <a:cs typeface="Arial"/>
              </a:rPr>
              <a:t>with</a:t>
            </a:r>
            <a:r>
              <a:rPr lang="en-US" spc="-5" dirty="0">
                <a:latin typeface="Arial"/>
                <a:cs typeface="Arial"/>
              </a:rPr>
              <a:t> </a:t>
            </a:r>
            <a:r>
              <a:rPr lang="en-US" dirty="0">
                <a:latin typeface="Arial"/>
                <a:cs typeface="Arial"/>
              </a:rPr>
              <a:t>a</a:t>
            </a:r>
            <a:r>
              <a:rPr lang="en-US" spc="-5" dirty="0">
                <a:latin typeface="Arial"/>
                <a:cs typeface="Arial"/>
              </a:rPr>
              <a:t> </a:t>
            </a:r>
            <a:r>
              <a:rPr lang="en-US" spc="-10" dirty="0">
                <a:latin typeface="Arial"/>
                <a:cs typeface="Arial"/>
              </a:rPr>
              <a:t>master</a:t>
            </a:r>
            <a:r>
              <a:rPr lang="en-US" spc="-5" dirty="0">
                <a:latin typeface="Arial"/>
                <a:cs typeface="Arial"/>
              </a:rPr>
              <a:t> </a:t>
            </a:r>
            <a:r>
              <a:rPr lang="en-US" dirty="0">
                <a:latin typeface="Arial"/>
                <a:cs typeface="Arial"/>
              </a:rPr>
              <a:t>server</a:t>
            </a:r>
          </a:p>
        </p:txBody>
      </p:sp>
    </p:spTree>
    <p:extLst>
      <p:ext uri="{BB962C8B-B14F-4D97-AF65-F5344CB8AC3E}">
        <p14:creationId xmlns:p14="http://schemas.microsoft.com/office/powerpoint/2010/main" val="2047440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BA</a:t>
            </a:r>
            <a:r>
              <a:rPr spc="-25" dirty="0">
                <a:solidFill>
                  <a:srgbClr val="FF0000"/>
                </a:solidFill>
              </a:rPr>
              <a:t>S</a:t>
            </a:r>
            <a:r>
              <a:rPr spc="-25" dirty="0"/>
              <a:t>E</a:t>
            </a:r>
            <a:r>
              <a:rPr spc="-5" dirty="0"/>
              <a:t> </a:t>
            </a:r>
            <a:r>
              <a:rPr dirty="0"/>
              <a:t>--</a:t>
            </a:r>
            <a:r>
              <a:rPr spc="5" dirty="0"/>
              <a:t> </a:t>
            </a:r>
            <a:r>
              <a:rPr spc="-25" dirty="0">
                <a:solidFill>
                  <a:srgbClr val="FF0000"/>
                </a:solidFill>
              </a:rPr>
              <a:t>S</a:t>
            </a:r>
            <a:r>
              <a:rPr spc="-20" dirty="0"/>
              <a:t>oft</a:t>
            </a:r>
            <a:r>
              <a:rPr spc="-5" dirty="0"/>
              <a:t> </a:t>
            </a:r>
            <a:r>
              <a:rPr spc="-20" dirty="0"/>
              <a:t>State</a:t>
            </a:r>
          </a:p>
        </p:txBody>
      </p:sp>
      <p:sp>
        <p:nvSpPr>
          <p:cNvPr id="3" name="object 3"/>
          <p:cNvSpPr txBox="1"/>
          <p:nvPr/>
        </p:nvSpPr>
        <p:spPr>
          <a:xfrm>
            <a:off x="609600" y="1324927"/>
            <a:ext cx="7731125" cy="4208145"/>
          </a:xfrm>
          <a:prstGeom prst="rect">
            <a:avLst/>
          </a:prstGeom>
        </p:spPr>
        <p:txBody>
          <a:bodyPr vert="horz" wrap="square" lIns="0" tIns="0" rIns="0" bIns="0" rtlCol="0">
            <a:spAutoFit/>
          </a:bodyPr>
          <a:lstStyle/>
          <a:p>
            <a:pPr marL="471170" marR="99695" indent="-458470">
              <a:lnSpc>
                <a:spcPts val="3450"/>
              </a:lnSpc>
              <a:buFont typeface="Arial"/>
              <a:buChar char="●"/>
              <a:tabLst>
                <a:tab pos="471805" algn="l"/>
              </a:tabLst>
            </a:pPr>
            <a:r>
              <a:rPr sz="3000" spc="-15" dirty="0">
                <a:latin typeface="Arial"/>
                <a:cs typeface="Arial"/>
              </a:rPr>
              <a:t>While</a:t>
            </a:r>
            <a:r>
              <a:rPr sz="3000" spc="-5" dirty="0">
                <a:latin typeface="Arial"/>
                <a:cs typeface="Arial"/>
              </a:rPr>
              <a:t> </a:t>
            </a:r>
            <a:r>
              <a:rPr sz="3000" spc="-20" dirty="0">
                <a:latin typeface="Arial"/>
                <a:cs typeface="Arial"/>
              </a:rPr>
              <a:t>ACID</a:t>
            </a:r>
            <a:r>
              <a:rPr sz="3000" spc="-5" dirty="0">
                <a:latin typeface="Arial"/>
                <a:cs typeface="Arial"/>
              </a:rPr>
              <a:t> </a:t>
            </a:r>
            <a:r>
              <a:rPr sz="3000" spc="-20" dirty="0">
                <a:latin typeface="Arial"/>
                <a:cs typeface="Arial"/>
              </a:rPr>
              <a:t>systems</a:t>
            </a:r>
            <a:r>
              <a:rPr sz="3000" spc="-5" dirty="0">
                <a:latin typeface="Arial"/>
                <a:cs typeface="Arial"/>
              </a:rPr>
              <a:t> </a:t>
            </a:r>
            <a:r>
              <a:rPr sz="3000" dirty="0">
                <a:latin typeface="Arial"/>
                <a:cs typeface="Arial"/>
              </a:rPr>
              <a:t>assume</a:t>
            </a:r>
            <a:r>
              <a:rPr sz="3000" spc="-5" dirty="0">
                <a:latin typeface="Arial"/>
                <a:cs typeface="Arial"/>
              </a:rPr>
              <a:t> </a:t>
            </a:r>
            <a:r>
              <a:rPr sz="3000" spc="-15" dirty="0">
                <a:latin typeface="Arial"/>
                <a:cs typeface="Arial"/>
              </a:rPr>
              <a:t>that</a:t>
            </a:r>
            <a:r>
              <a:rPr sz="3000" spc="-5" dirty="0">
                <a:latin typeface="Arial"/>
                <a:cs typeface="Arial"/>
              </a:rPr>
              <a:t> </a:t>
            </a:r>
            <a:r>
              <a:rPr sz="3000" spc="-15" dirty="0">
                <a:latin typeface="Arial"/>
                <a:cs typeface="Arial"/>
              </a:rPr>
              <a:t>data consistency</a:t>
            </a:r>
            <a:r>
              <a:rPr sz="3000" spc="-5" dirty="0">
                <a:latin typeface="Arial"/>
                <a:cs typeface="Arial"/>
              </a:rPr>
              <a:t> </a:t>
            </a:r>
            <a:r>
              <a:rPr sz="3000" dirty="0">
                <a:latin typeface="Arial"/>
                <a:cs typeface="Arial"/>
              </a:rPr>
              <a:t>is</a:t>
            </a:r>
            <a:r>
              <a:rPr sz="3000" spc="-5" dirty="0">
                <a:latin typeface="Arial"/>
                <a:cs typeface="Arial"/>
              </a:rPr>
              <a:t> </a:t>
            </a:r>
            <a:r>
              <a:rPr sz="3000" dirty="0">
                <a:latin typeface="Arial"/>
                <a:cs typeface="Arial"/>
              </a:rPr>
              <a:t>a</a:t>
            </a:r>
            <a:r>
              <a:rPr sz="3000" spc="-5" dirty="0">
                <a:latin typeface="Arial"/>
                <a:cs typeface="Arial"/>
              </a:rPr>
              <a:t> </a:t>
            </a:r>
            <a:r>
              <a:rPr sz="3000" dirty="0">
                <a:latin typeface="Arial"/>
                <a:cs typeface="Arial"/>
              </a:rPr>
              <a:t>hard</a:t>
            </a:r>
            <a:r>
              <a:rPr sz="3000" spc="-5" dirty="0">
                <a:latin typeface="Arial"/>
                <a:cs typeface="Arial"/>
              </a:rPr>
              <a:t> </a:t>
            </a:r>
            <a:r>
              <a:rPr sz="3000" spc="-15" dirty="0">
                <a:latin typeface="Arial"/>
                <a:cs typeface="Arial"/>
              </a:rPr>
              <a:t>requirement,</a:t>
            </a:r>
            <a:r>
              <a:rPr sz="3000" spc="-5" dirty="0">
                <a:latin typeface="Arial"/>
                <a:cs typeface="Arial"/>
              </a:rPr>
              <a:t> </a:t>
            </a:r>
            <a:r>
              <a:rPr sz="3000" spc="-20" dirty="0">
                <a:latin typeface="Arial"/>
                <a:cs typeface="Arial"/>
              </a:rPr>
              <a:t>NoSQL</a:t>
            </a:r>
            <a:r>
              <a:rPr sz="3000" spc="-15" dirty="0">
                <a:latin typeface="Arial"/>
                <a:cs typeface="Arial"/>
              </a:rPr>
              <a:t> systems</a:t>
            </a:r>
            <a:r>
              <a:rPr sz="3000" spc="-5" dirty="0">
                <a:latin typeface="Arial"/>
                <a:cs typeface="Arial"/>
              </a:rPr>
              <a:t> </a:t>
            </a:r>
            <a:r>
              <a:rPr sz="3000" dirty="0">
                <a:latin typeface="Arial"/>
                <a:cs typeface="Arial"/>
              </a:rPr>
              <a:t>allow</a:t>
            </a:r>
            <a:r>
              <a:rPr sz="3000" spc="-5" dirty="0">
                <a:latin typeface="Arial"/>
                <a:cs typeface="Arial"/>
              </a:rPr>
              <a:t> </a:t>
            </a:r>
            <a:r>
              <a:rPr sz="3000" spc="-15" dirty="0">
                <a:latin typeface="Arial"/>
                <a:cs typeface="Arial"/>
              </a:rPr>
              <a:t>data</a:t>
            </a:r>
            <a:r>
              <a:rPr sz="3000" spc="-5" dirty="0">
                <a:latin typeface="Arial"/>
                <a:cs typeface="Arial"/>
              </a:rPr>
              <a:t> </a:t>
            </a:r>
            <a:r>
              <a:rPr sz="3000" spc="-15" dirty="0">
                <a:latin typeface="Arial"/>
                <a:cs typeface="Arial"/>
              </a:rPr>
              <a:t>to</a:t>
            </a:r>
            <a:r>
              <a:rPr sz="3000" spc="-5" dirty="0">
                <a:latin typeface="Arial"/>
                <a:cs typeface="Arial"/>
              </a:rPr>
              <a:t> </a:t>
            </a:r>
            <a:r>
              <a:rPr sz="3000" dirty="0">
                <a:latin typeface="Arial"/>
                <a:cs typeface="Arial"/>
              </a:rPr>
              <a:t>be</a:t>
            </a:r>
            <a:r>
              <a:rPr sz="3000" spc="-5" dirty="0">
                <a:latin typeface="Arial"/>
                <a:cs typeface="Arial"/>
              </a:rPr>
              <a:t> </a:t>
            </a:r>
            <a:r>
              <a:rPr sz="3000" spc="-15" dirty="0">
                <a:latin typeface="Arial"/>
                <a:cs typeface="Arial"/>
              </a:rPr>
              <a:t>inconsistent</a:t>
            </a:r>
            <a:r>
              <a:rPr sz="3000" spc="-5" dirty="0">
                <a:latin typeface="Arial"/>
                <a:cs typeface="Arial"/>
              </a:rPr>
              <a:t> </a:t>
            </a:r>
            <a:r>
              <a:rPr sz="3000" dirty="0">
                <a:latin typeface="Arial"/>
                <a:cs typeface="Arial"/>
              </a:rPr>
              <a:t>and </a:t>
            </a:r>
            <a:r>
              <a:rPr sz="3000" spc="-15" dirty="0">
                <a:latin typeface="Arial"/>
                <a:cs typeface="Arial"/>
              </a:rPr>
              <a:t>relegate</a:t>
            </a:r>
            <a:r>
              <a:rPr sz="3000" spc="-5" dirty="0">
                <a:latin typeface="Arial"/>
                <a:cs typeface="Arial"/>
              </a:rPr>
              <a:t> </a:t>
            </a:r>
            <a:r>
              <a:rPr sz="3000" dirty="0">
                <a:latin typeface="Arial"/>
                <a:cs typeface="Arial"/>
              </a:rPr>
              <a:t>designing</a:t>
            </a:r>
            <a:r>
              <a:rPr sz="3000" spc="-5" dirty="0">
                <a:latin typeface="Arial"/>
                <a:cs typeface="Arial"/>
              </a:rPr>
              <a:t> </a:t>
            </a:r>
            <a:r>
              <a:rPr sz="3000" dirty="0">
                <a:latin typeface="Arial"/>
                <a:cs typeface="Arial"/>
              </a:rPr>
              <a:t>around</a:t>
            </a:r>
            <a:r>
              <a:rPr sz="3000" spc="-5" dirty="0">
                <a:latin typeface="Arial"/>
                <a:cs typeface="Arial"/>
              </a:rPr>
              <a:t> </a:t>
            </a:r>
            <a:r>
              <a:rPr sz="3000" dirty="0">
                <a:latin typeface="Arial"/>
                <a:cs typeface="Arial"/>
              </a:rPr>
              <a:t>such </a:t>
            </a:r>
            <a:r>
              <a:rPr sz="3000" spc="-15" dirty="0">
                <a:latin typeface="Arial"/>
                <a:cs typeface="Arial"/>
              </a:rPr>
              <a:t>inconsistencies</a:t>
            </a:r>
            <a:r>
              <a:rPr sz="3000" spc="-5" dirty="0">
                <a:latin typeface="Arial"/>
                <a:cs typeface="Arial"/>
              </a:rPr>
              <a:t> </a:t>
            </a:r>
            <a:r>
              <a:rPr sz="3000" spc="-15" dirty="0">
                <a:latin typeface="Arial"/>
                <a:cs typeface="Arial"/>
              </a:rPr>
              <a:t>to</a:t>
            </a:r>
            <a:r>
              <a:rPr sz="3000" spc="-5" dirty="0">
                <a:latin typeface="Arial"/>
                <a:cs typeface="Arial"/>
              </a:rPr>
              <a:t> </a:t>
            </a:r>
            <a:r>
              <a:rPr sz="3000" spc="-15" dirty="0">
                <a:latin typeface="Arial"/>
                <a:cs typeface="Arial"/>
              </a:rPr>
              <a:t>application</a:t>
            </a:r>
            <a:r>
              <a:rPr sz="3000" spc="-5" dirty="0">
                <a:latin typeface="Arial"/>
                <a:cs typeface="Arial"/>
              </a:rPr>
              <a:t> </a:t>
            </a:r>
            <a:r>
              <a:rPr sz="3000" spc="-15" dirty="0">
                <a:latin typeface="Arial"/>
                <a:cs typeface="Arial"/>
              </a:rPr>
              <a:t>developers.</a:t>
            </a:r>
            <a:endParaRPr sz="3000" dirty="0">
              <a:latin typeface="Arial"/>
              <a:cs typeface="Arial"/>
            </a:endParaRPr>
          </a:p>
          <a:p>
            <a:pPr marL="471170" marR="100965" indent="-458470" algn="just">
              <a:lnSpc>
                <a:spcPts val="3450"/>
              </a:lnSpc>
              <a:buFont typeface="Arial"/>
              <a:buChar char="●"/>
              <a:tabLst>
                <a:tab pos="471805" algn="l"/>
              </a:tabLst>
            </a:pPr>
            <a:r>
              <a:rPr sz="3000" spc="-15" dirty="0">
                <a:latin typeface="Arial"/>
                <a:cs typeface="Arial"/>
              </a:rPr>
              <a:t>In</a:t>
            </a:r>
            <a:r>
              <a:rPr sz="3000" spc="-5" dirty="0">
                <a:latin typeface="Arial"/>
                <a:cs typeface="Arial"/>
              </a:rPr>
              <a:t> </a:t>
            </a:r>
            <a:r>
              <a:rPr sz="3000" spc="-15" dirty="0">
                <a:latin typeface="Arial"/>
                <a:cs typeface="Arial"/>
              </a:rPr>
              <a:t>other</a:t>
            </a:r>
            <a:r>
              <a:rPr sz="3000" spc="-5" dirty="0">
                <a:latin typeface="Arial"/>
                <a:cs typeface="Arial"/>
              </a:rPr>
              <a:t> </a:t>
            </a:r>
            <a:r>
              <a:rPr sz="3000" spc="-15" dirty="0">
                <a:latin typeface="Arial"/>
                <a:cs typeface="Arial"/>
              </a:rPr>
              <a:t>words,</a:t>
            </a:r>
            <a:r>
              <a:rPr sz="3000" spc="-5" dirty="0">
                <a:latin typeface="Arial"/>
                <a:cs typeface="Arial"/>
              </a:rPr>
              <a:t> </a:t>
            </a:r>
            <a:r>
              <a:rPr sz="3000" spc="-15" dirty="0">
                <a:latin typeface="Arial"/>
                <a:cs typeface="Arial"/>
              </a:rPr>
              <a:t>soft</a:t>
            </a:r>
            <a:r>
              <a:rPr sz="3000" spc="-5" dirty="0">
                <a:latin typeface="Arial"/>
                <a:cs typeface="Arial"/>
              </a:rPr>
              <a:t> </a:t>
            </a:r>
            <a:r>
              <a:rPr sz="3000" spc="-15" dirty="0">
                <a:latin typeface="Arial"/>
                <a:cs typeface="Arial"/>
              </a:rPr>
              <a:t>state</a:t>
            </a:r>
            <a:r>
              <a:rPr sz="3000" spc="-5" dirty="0">
                <a:latin typeface="Arial"/>
                <a:cs typeface="Arial"/>
              </a:rPr>
              <a:t> </a:t>
            </a:r>
            <a:r>
              <a:rPr sz="3000" spc="-15" dirty="0">
                <a:latin typeface="Arial"/>
                <a:cs typeface="Arial"/>
              </a:rPr>
              <a:t>indicates</a:t>
            </a:r>
            <a:r>
              <a:rPr sz="3000" spc="-5" dirty="0">
                <a:latin typeface="Arial"/>
                <a:cs typeface="Arial"/>
              </a:rPr>
              <a:t> </a:t>
            </a:r>
            <a:r>
              <a:rPr sz="3000" spc="-15" dirty="0">
                <a:latin typeface="Arial"/>
                <a:cs typeface="Arial"/>
              </a:rPr>
              <a:t>that</a:t>
            </a:r>
            <a:r>
              <a:rPr sz="3000" spc="-5" dirty="0">
                <a:latin typeface="Arial"/>
                <a:cs typeface="Arial"/>
              </a:rPr>
              <a:t> </a:t>
            </a:r>
            <a:r>
              <a:rPr sz="3000" spc="-15" dirty="0">
                <a:latin typeface="Arial"/>
                <a:cs typeface="Arial"/>
              </a:rPr>
              <a:t>the state</a:t>
            </a:r>
            <a:r>
              <a:rPr sz="3000" spc="-5" dirty="0">
                <a:latin typeface="Arial"/>
                <a:cs typeface="Arial"/>
              </a:rPr>
              <a:t> </a:t>
            </a:r>
            <a:r>
              <a:rPr sz="3000" spc="-15" dirty="0">
                <a:latin typeface="Arial"/>
                <a:cs typeface="Arial"/>
              </a:rPr>
              <a:t>of</a:t>
            </a:r>
            <a:r>
              <a:rPr sz="3000" spc="-5" dirty="0">
                <a:latin typeface="Arial"/>
                <a:cs typeface="Arial"/>
              </a:rPr>
              <a:t> </a:t>
            </a:r>
            <a:r>
              <a:rPr sz="3000" spc="-15" dirty="0">
                <a:latin typeface="Arial"/>
                <a:cs typeface="Arial"/>
              </a:rPr>
              <a:t>the</a:t>
            </a:r>
            <a:r>
              <a:rPr sz="3000" spc="-5" dirty="0">
                <a:latin typeface="Arial"/>
                <a:cs typeface="Arial"/>
              </a:rPr>
              <a:t> </a:t>
            </a:r>
            <a:r>
              <a:rPr sz="3000" spc="-20" dirty="0">
                <a:latin typeface="Arial"/>
                <a:cs typeface="Arial"/>
              </a:rPr>
              <a:t>system</a:t>
            </a:r>
            <a:r>
              <a:rPr sz="3000" spc="-5" dirty="0">
                <a:latin typeface="Arial"/>
                <a:cs typeface="Arial"/>
              </a:rPr>
              <a:t> </a:t>
            </a:r>
            <a:r>
              <a:rPr sz="3000" dirty="0">
                <a:latin typeface="Arial"/>
                <a:cs typeface="Arial"/>
              </a:rPr>
              <a:t>may</a:t>
            </a:r>
            <a:r>
              <a:rPr sz="3000" spc="-5" dirty="0">
                <a:latin typeface="Arial"/>
                <a:cs typeface="Arial"/>
              </a:rPr>
              <a:t> </a:t>
            </a:r>
            <a:r>
              <a:rPr sz="3000" dirty="0">
                <a:latin typeface="Arial"/>
                <a:cs typeface="Arial"/>
              </a:rPr>
              <a:t>change</a:t>
            </a:r>
            <a:r>
              <a:rPr sz="3000" spc="-5" dirty="0">
                <a:latin typeface="Arial"/>
                <a:cs typeface="Arial"/>
              </a:rPr>
              <a:t> </a:t>
            </a:r>
            <a:r>
              <a:rPr sz="3000" dirty="0">
                <a:latin typeface="Arial"/>
                <a:cs typeface="Arial"/>
              </a:rPr>
              <a:t>over</a:t>
            </a:r>
            <a:r>
              <a:rPr sz="3000" spc="-5" dirty="0">
                <a:latin typeface="Arial"/>
                <a:cs typeface="Arial"/>
              </a:rPr>
              <a:t> </a:t>
            </a:r>
            <a:r>
              <a:rPr sz="3000" spc="-15" dirty="0">
                <a:latin typeface="Arial"/>
                <a:cs typeface="Arial"/>
              </a:rPr>
              <a:t>time,</a:t>
            </a:r>
            <a:r>
              <a:rPr sz="3000" spc="-10" dirty="0">
                <a:latin typeface="Arial"/>
                <a:cs typeface="Arial"/>
              </a:rPr>
              <a:t> </a:t>
            </a:r>
            <a:r>
              <a:rPr sz="3000" dirty="0">
                <a:latin typeface="Arial"/>
                <a:cs typeface="Arial"/>
              </a:rPr>
              <a:t>even</a:t>
            </a:r>
            <a:r>
              <a:rPr sz="3000" spc="-5" dirty="0">
                <a:latin typeface="Arial"/>
                <a:cs typeface="Arial"/>
              </a:rPr>
              <a:t> </a:t>
            </a:r>
            <a:r>
              <a:rPr sz="3000" spc="-15" dirty="0">
                <a:latin typeface="Arial"/>
                <a:cs typeface="Arial"/>
              </a:rPr>
              <a:t>without</a:t>
            </a:r>
            <a:r>
              <a:rPr sz="3000" spc="-5" dirty="0">
                <a:latin typeface="Arial"/>
                <a:cs typeface="Arial"/>
              </a:rPr>
              <a:t> </a:t>
            </a:r>
            <a:r>
              <a:rPr sz="3000" spc="-15" dirty="0">
                <a:latin typeface="Arial"/>
                <a:cs typeface="Arial"/>
              </a:rPr>
              <a:t>input.</a:t>
            </a:r>
            <a:endParaRPr sz="3000" dirty="0">
              <a:latin typeface="Arial"/>
              <a:cs typeface="Arial"/>
            </a:endParaRPr>
          </a:p>
          <a:p>
            <a:pPr marL="928369" marR="6350" lvl="1" indent="-412750">
              <a:lnSpc>
                <a:spcPts val="2760"/>
              </a:lnSpc>
              <a:spcBef>
                <a:spcPts val="5"/>
              </a:spcBef>
              <a:buFont typeface="Arial"/>
              <a:buChar char="○"/>
              <a:tabLst>
                <a:tab pos="929005" algn="l"/>
              </a:tabLst>
            </a:pPr>
            <a:r>
              <a:rPr sz="2400" spc="-15" dirty="0">
                <a:latin typeface="Arial"/>
                <a:cs typeface="Arial"/>
              </a:rPr>
              <a:t>This</a:t>
            </a:r>
            <a:r>
              <a:rPr sz="2400" spc="-5" dirty="0">
                <a:latin typeface="Arial"/>
                <a:cs typeface="Arial"/>
              </a:rPr>
              <a:t> </a:t>
            </a:r>
            <a:r>
              <a:rPr sz="2400" dirty="0">
                <a:latin typeface="Arial"/>
                <a:cs typeface="Arial"/>
              </a:rPr>
              <a:t>is</a:t>
            </a:r>
            <a:r>
              <a:rPr sz="2400" spc="-5" dirty="0">
                <a:latin typeface="Arial"/>
                <a:cs typeface="Arial"/>
              </a:rPr>
              <a:t> </a:t>
            </a:r>
            <a:r>
              <a:rPr sz="2400" dirty="0">
                <a:latin typeface="Arial"/>
                <a:cs typeface="Arial"/>
              </a:rPr>
              <a:t>because</a:t>
            </a:r>
            <a:r>
              <a:rPr sz="2400" spc="-5" dirty="0">
                <a:latin typeface="Arial"/>
                <a:cs typeface="Arial"/>
              </a:rPr>
              <a:t> </a:t>
            </a:r>
            <a:r>
              <a:rPr sz="2400" spc="-10" dirty="0">
                <a:latin typeface="Arial"/>
                <a:cs typeface="Arial"/>
              </a:rPr>
              <a:t>of</a:t>
            </a:r>
            <a:r>
              <a:rPr sz="2400" spc="-5" dirty="0">
                <a:latin typeface="Arial"/>
                <a:cs typeface="Arial"/>
              </a:rPr>
              <a:t> </a:t>
            </a:r>
            <a:r>
              <a:rPr sz="2400" spc="-15" dirty="0">
                <a:latin typeface="Arial"/>
                <a:cs typeface="Arial"/>
              </a:rPr>
              <a:t>the</a:t>
            </a:r>
            <a:r>
              <a:rPr sz="2400" spc="-5" dirty="0">
                <a:latin typeface="Arial"/>
                <a:cs typeface="Arial"/>
              </a:rPr>
              <a:t> </a:t>
            </a:r>
            <a:r>
              <a:rPr sz="2400" spc="-15" dirty="0">
                <a:latin typeface="Arial"/>
                <a:cs typeface="Arial"/>
              </a:rPr>
              <a:t>eventual</a:t>
            </a:r>
            <a:r>
              <a:rPr sz="2400" spc="-5" dirty="0">
                <a:latin typeface="Arial"/>
                <a:cs typeface="Arial"/>
              </a:rPr>
              <a:t> </a:t>
            </a:r>
            <a:r>
              <a:rPr sz="2400" spc="-15" dirty="0">
                <a:latin typeface="Arial"/>
                <a:cs typeface="Arial"/>
              </a:rPr>
              <a:t>consistency</a:t>
            </a:r>
            <a:r>
              <a:rPr sz="2400" spc="-5" dirty="0">
                <a:latin typeface="Arial"/>
                <a:cs typeface="Arial"/>
              </a:rPr>
              <a:t> </a:t>
            </a:r>
            <a:r>
              <a:rPr sz="2400" dirty="0">
                <a:latin typeface="Arial"/>
                <a:cs typeface="Arial"/>
              </a:rPr>
              <a:t>model </a:t>
            </a:r>
            <a:r>
              <a:rPr sz="2400" spc="-15" dirty="0">
                <a:latin typeface="Arial"/>
                <a:cs typeface="Arial"/>
              </a:rPr>
              <a:t>(the</a:t>
            </a:r>
            <a:r>
              <a:rPr sz="2400" spc="-5" dirty="0">
                <a:latin typeface="Arial"/>
                <a:cs typeface="Arial"/>
              </a:rPr>
              <a:t> </a:t>
            </a:r>
            <a:r>
              <a:rPr sz="2400" dirty="0">
                <a:latin typeface="Arial"/>
                <a:cs typeface="Arial"/>
              </a:rPr>
              <a:t>acronym</a:t>
            </a:r>
            <a:r>
              <a:rPr sz="2400" spc="-5" dirty="0">
                <a:latin typeface="Arial"/>
                <a:cs typeface="Arial"/>
              </a:rPr>
              <a:t> </a:t>
            </a:r>
            <a:r>
              <a:rPr sz="2400" dirty="0">
                <a:latin typeface="Arial"/>
                <a:cs typeface="Arial"/>
              </a:rPr>
              <a:t>is</a:t>
            </a:r>
            <a:r>
              <a:rPr sz="2400" spc="-5" dirty="0">
                <a:latin typeface="Arial"/>
                <a:cs typeface="Arial"/>
              </a:rPr>
              <a:t> </a:t>
            </a:r>
            <a:r>
              <a:rPr sz="2400" dirty="0">
                <a:latin typeface="Arial"/>
                <a:cs typeface="Arial"/>
              </a:rPr>
              <a:t>a</a:t>
            </a:r>
            <a:r>
              <a:rPr sz="2400" spc="-5" dirty="0">
                <a:latin typeface="Arial"/>
                <a:cs typeface="Arial"/>
              </a:rPr>
              <a:t> </a:t>
            </a:r>
            <a:r>
              <a:rPr sz="2400" spc="-10" dirty="0">
                <a:latin typeface="Arial"/>
                <a:cs typeface="Arial"/>
              </a:rPr>
              <a:t>bit</a:t>
            </a:r>
            <a:r>
              <a:rPr sz="2400" spc="-5" dirty="0">
                <a:latin typeface="Arial"/>
                <a:cs typeface="Arial"/>
              </a:rPr>
              <a:t> </a:t>
            </a:r>
            <a:r>
              <a:rPr sz="2400" spc="-15" dirty="0">
                <a:latin typeface="Arial"/>
                <a:cs typeface="Arial"/>
              </a:rPr>
              <a:t>contrived).</a:t>
            </a:r>
            <a:endParaRPr sz="2400" dirty="0">
              <a:latin typeface="Arial"/>
              <a:cs typeface="Arial"/>
            </a:endParaRPr>
          </a:p>
        </p:txBody>
      </p:sp>
    </p:spTree>
    <p:extLst>
      <p:ext uri="{BB962C8B-B14F-4D97-AF65-F5344CB8AC3E}">
        <p14:creationId xmlns:p14="http://schemas.microsoft.com/office/powerpoint/2010/main" val="416169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5" dirty="0"/>
              <a:t>Some</a:t>
            </a:r>
            <a:r>
              <a:rPr spc="-5" dirty="0"/>
              <a:t> </a:t>
            </a:r>
            <a:r>
              <a:rPr spc="-20" dirty="0"/>
              <a:t>breeds</a:t>
            </a:r>
            <a:r>
              <a:rPr spc="-5" dirty="0"/>
              <a:t> </a:t>
            </a:r>
            <a:r>
              <a:rPr spc="-20" dirty="0"/>
              <a:t>of</a:t>
            </a:r>
            <a:r>
              <a:rPr spc="-5" dirty="0"/>
              <a:t> </a:t>
            </a:r>
            <a:r>
              <a:rPr spc="-25" dirty="0"/>
              <a:t>NoSQL</a:t>
            </a:r>
            <a:r>
              <a:rPr spc="-5" dirty="0"/>
              <a:t> </a:t>
            </a:r>
            <a:r>
              <a:rPr spc="-20" dirty="0"/>
              <a:t>solutions</a:t>
            </a:r>
          </a:p>
        </p:txBody>
      </p:sp>
      <p:sp>
        <p:nvSpPr>
          <p:cNvPr id="3" name="object 3"/>
          <p:cNvSpPr txBox="1"/>
          <p:nvPr/>
        </p:nvSpPr>
        <p:spPr>
          <a:xfrm>
            <a:off x="528699" y="1707058"/>
            <a:ext cx="7552690" cy="2656840"/>
          </a:xfrm>
          <a:prstGeom prst="rect">
            <a:avLst/>
          </a:prstGeom>
        </p:spPr>
        <p:txBody>
          <a:bodyPr vert="horz" wrap="square" lIns="0" tIns="0" rIns="0" bIns="0" rtlCol="0">
            <a:spAutoFit/>
          </a:bodyPr>
          <a:lstStyle/>
          <a:p>
            <a:pPr marL="471170" indent="-458470">
              <a:lnSpc>
                <a:spcPts val="3525"/>
              </a:lnSpc>
              <a:buFont typeface="Arial"/>
              <a:buChar char="●"/>
              <a:tabLst>
                <a:tab pos="471805" algn="l"/>
              </a:tabLst>
            </a:pPr>
            <a:r>
              <a:rPr sz="3000" spc="-20" dirty="0">
                <a:latin typeface="Arial"/>
                <a:cs typeface="Arial"/>
              </a:rPr>
              <a:t>Key-Value</a:t>
            </a:r>
            <a:r>
              <a:rPr sz="3000" spc="-5" dirty="0">
                <a:latin typeface="Arial"/>
                <a:cs typeface="Arial"/>
              </a:rPr>
              <a:t> </a:t>
            </a:r>
            <a:r>
              <a:rPr sz="3000" spc="-15" dirty="0">
                <a:latin typeface="Arial"/>
                <a:cs typeface="Arial"/>
              </a:rPr>
              <a:t>Stores</a:t>
            </a:r>
            <a:endParaRPr sz="3000">
              <a:latin typeface="Arial"/>
              <a:cs typeface="Arial"/>
            </a:endParaRPr>
          </a:p>
          <a:p>
            <a:pPr marL="471170" indent="-458470">
              <a:lnSpc>
                <a:spcPts val="3450"/>
              </a:lnSpc>
              <a:buFont typeface="Arial"/>
              <a:buChar char="●"/>
              <a:tabLst>
                <a:tab pos="471805" algn="l"/>
              </a:tabLst>
            </a:pPr>
            <a:r>
              <a:rPr sz="3000" dirty="0">
                <a:latin typeface="Arial"/>
                <a:cs typeface="Arial"/>
              </a:rPr>
              <a:t>Column</a:t>
            </a:r>
            <a:r>
              <a:rPr sz="3000" spc="-5" dirty="0">
                <a:latin typeface="Arial"/>
                <a:cs typeface="Arial"/>
              </a:rPr>
              <a:t> </a:t>
            </a:r>
            <a:r>
              <a:rPr sz="3000" spc="-15" dirty="0">
                <a:latin typeface="Arial"/>
                <a:cs typeface="Arial"/>
              </a:rPr>
              <a:t>Family</a:t>
            </a:r>
            <a:r>
              <a:rPr sz="3000" spc="-5" dirty="0">
                <a:latin typeface="Arial"/>
                <a:cs typeface="Arial"/>
              </a:rPr>
              <a:t> </a:t>
            </a:r>
            <a:r>
              <a:rPr sz="3000" spc="-15" dirty="0">
                <a:latin typeface="Arial"/>
                <a:cs typeface="Arial"/>
              </a:rPr>
              <a:t>Stores</a:t>
            </a:r>
            <a:endParaRPr sz="3000">
              <a:latin typeface="Arial"/>
              <a:cs typeface="Arial"/>
            </a:endParaRPr>
          </a:p>
          <a:p>
            <a:pPr marL="471170" indent="-458470">
              <a:lnSpc>
                <a:spcPts val="3450"/>
              </a:lnSpc>
              <a:buFont typeface="Arial"/>
              <a:buChar char="●"/>
              <a:tabLst>
                <a:tab pos="471805" algn="l"/>
              </a:tabLst>
            </a:pPr>
            <a:r>
              <a:rPr sz="3000" spc="-20" dirty="0">
                <a:latin typeface="Arial"/>
                <a:cs typeface="Arial"/>
              </a:rPr>
              <a:t>Document</a:t>
            </a:r>
            <a:r>
              <a:rPr sz="3000" spc="-5" dirty="0">
                <a:latin typeface="Arial"/>
                <a:cs typeface="Arial"/>
              </a:rPr>
              <a:t> </a:t>
            </a:r>
            <a:r>
              <a:rPr sz="3000" spc="-20" dirty="0">
                <a:latin typeface="Arial"/>
                <a:cs typeface="Arial"/>
              </a:rPr>
              <a:t>Databases</a:t>
            </a:r>
            <a:endParaRPr sz="3000">
              <a:latin typeface="Arial"/>
              <a:cs typeface="Arial"/>
            </a:endParaRPr>
          </a:p>
          <a:p>
            <a:pPr marL="471170" indent="-458470">
              <a:lnSpc>
                <a:spcPts val="3450"/>
              </a:lnSpc>
              <a:buFont typeface="Arial"/>
              <a:buChar char="●"/>
              <a:tabLst>
                <a:tab pos="471805" algn="l"/>
              </a:tabLst>
            </a:pPr>
            <a:r>
              <a:rPr sz="3000" spc="-20" dirty="0">
                <a:latin typeface="Arial"/>
                <a:cs typeface="Arial"/>
              </a:rPr>
              <a:t>Graph</a:t>
            </a:r>
            <a:r>
              <a:rPr sz="3000" spc="-5" dirty="0">
                <a:latin typeface="Arial"/>
                <a:cs typeface="Arial"/>
              </a:rPr>
              <a:t> </a:t>
            </a:r>
            <a:r>
              <a:rPr sz="3000" spc="-20" dirty="0">
                <a:latin typeface="Arial"/>
                <a:cs typeface="Arial"/>
              </a:rPr>
              <a:t>Databases</a:t>
            </a:r>
            <a:endParaRPr sz="3000">
              <a:latin typeface="Arial"/>
              <a:cs typeface="Arial"/>
            </a:endParaRPr>
          </a:p>
          <a:p>
            <a:pPr marL="471170" marR="6350" indent="-458470">
              <a:lnSpc>
                <a:spcPts val="3450"/>
              </a:lnSpc>
              <a:spcBef>
                <a:spcPts val="165"/>
              </a:spcBef>
              <a:buFont typeface="Arial"/>
              <a:buChar char="●"/>
              <a:tabLst>
                <a:tab pos="471805" algn="l"/>
              </a:tabLst>
            </a:pPr>
            <a:r>
              <a:rPr sz="3000" spc="-15" dirty="0">
                <a:latin typeface="Arial"/>
                <a:cs typeface="Arial"/>
              </a:rPr>
              <a:t>In</a:t>
            </a:r>
            <a:r>
              <a:rPr sz="3000" spc="-5" dirty="0">
                <a:latin typeface="Arial"/>
                <a:cs typeface="Arial"/>
              </a:rPr>
              <a:t> </a:t>
            </a:r>
            <a:r>
              <a:rPr sz="3000" spc="-15" dirty="0">
                <a:latin typeface="Arial"/>
                <a:cs typeface="Arial"/>
              </a:rPr>
              <a:t>addition:</a:t>
            </a:r>
            <a:r>
              <a:rPr sz="3000" spc="-5" dirty="0">
                <a:latin typeface="Arial"/>
                <a:cs typeface="Arial"/>
              </a:rPr>
              <a:t> </a:t>
            </a:r>
            <a:r>
              <a:rPr sz="3000" spc="-15" dirty="0">
                <a:latin typeface="Arial"/>
                <a:cs typeface="Arial"/>
              </a:rPr>
              <a:t>Object</a:t>
            </a:r>
            <a:r>
              <a:rPr sz="3000" spc="-5" dirty="0">
                <a:latin typeface="Arial"/>
                <a:cs typeface="Arial"/>
              </a:rPr>
              <a:t> </a:t>
            </a:r>
            <a:r>
              <a:rPr sz="3000" dirty="0">
                <a:latin typeface="Arial"/>
                <a:cs typeface="Arial"/>
              </a:rPr>
              <a:t>and</a:t>
            </a:r>
            <a:r>
              <a:rPr sz="3000" spc="-5" dirty="0">
                <a:latin typeface="Arial"/>
                <a:cs typeface="Arial"/>
              </a:rPr>
              <a:t> </a:t>
            </a:r>
            <a:r>
              <a:rPr sz="3000" spc="-25" dirty="0">
                <a:latin typeface="Arial"/>
                <a:cs typeface="Arial"/>
              </a:rPr>
              <a:t>RDF</a:t>
            </a:r>
            <a:r>
              <a:rPr sz="3000" spc="-5" dirty="0">
                <a:latin typeface="Arial"/>
                <a:cs typeface="Arial"/>
              </a:rPr>
              <a:t> </a:t>
            </a:r>
            <a:r>
              <a:rPr sz="3000" spc="-20" dirty="0">
                <a:latin typeface="Arial"/>
                <a:cs typeface="Arial"/>
              </a:rPr>
              <a:t>databases</a:t>
            </a:r>
            <a:r>
              <a:rPr sz="3000" spc="-5" dirty="0">
                <a:latin typeface="Arial"/>
                <a:cs typeface="Arial"/>
              </a:rPr>
              <a:t> </a:t>
            </a:r>
            <a:r>
              <a:rPr sz="3000" dirty="0">
                <a:latin typeface="Arial"/>
                <a:cs typeface="Arial"/>
              </a:rPr>
              <a:t>as well</a:t>
            </a:r>
            <a:r>
              <a:rPr sz="3000" spc="-5" dirty="0">
                <a:latin typeface="Arial"/>
                <a:cs typeface="Arial"/>
              </a:rPr>
              <a:t> </a:t>
            </a:r>
            <a:r>
              <a:rPr sz="3000" dirty="0">
                <a:latin typeface="Arial"/>
                <a:cs typeface="Arial"/>
              </a:rPr>
              <a:t>as</a:t>
            </a:r>
            <a:r>
              <a:rPr sz="3000" spc="-5" dirty="0">
                <a:latin typeface="Arial"/>
                <a:cs typeface="Arial"/>
              </a:rPr>
              <a:t> </a:t>
            </a:r>
            <a:r>
              <a:rPr sz="3000" spc="-15" dirty="0">
                <a:latin typeface="Arial"/>
                <a:cs typeface="Arial"/>
              </a:rPr>
              <a:t>Tuple</a:t>
            </a:r>
            <a:r>
              <a:rPr sz="3000" spc="-5" dirty="0">
                <a:latin typeface="Arial"/>
                <a:cs typeface="Arial"/>
              </a:rPr>
              <a:t> </a:t>
            </a:r>
            <a:r>
              <a:rPr sz="3000" spc="-15" dirty="0">
                <a:latin typeface="Arial"/>
                <a:cs typeface="Arial"/>
              </a:rPr>
              <a:t>stores</a:t>
            </a:r>
            <a:endParaRPr sz="3000">
              <a:latin typeface="Arial"/>
              <a:cs typeface="Arial"/>
            </a:endParaRPr>
          </a:p>
        </p:txBody>
      </p:sp>
    </p:spTree>
    <p:extLst>
      <p:ext uri="{BB962C8B-B14F-4D97-AF65-F5344CB8AC3E}">
        <p14:creationId xmlns:p14="http://schemas.microsoft.com/office/powerpoint/2010/main" val="3876564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0" dirty="0"/>
              <a:t>Key-Value</a:t>
            </a:r>
            <a:r>
              <a:rPr spc="-5" dirty="0"/>
              <a:t> </a:t>
            </a:r>
            <a:r>
              <a:rPr spc="-20" dirty="0"/>
              <a:t>Stores</a:t>
            </a:r>
          </a:p>
        </p:txBody>
      </p:sp>
      <p:sp>
        <p:nvSpPr>
          <p:cNvPr id="3" name="object 3"/>
          <p:cNvSpPr txBox="1"/>
          <p:nvPr/>
        </p:nvSpPr>
        <p:spPr>
          <a:xfrm>
            <a:off x="609600" y="1510110"/>
            <a:ext cx="7617459" cy="4321810"/>
          </a:xfrm>
          <a:prstGeom prst="rect">
            <a:avLst/>
          </a:prstGeom>
        </p:spPr>
        <p:txBody>
          <a:bodyPr vert="horz" wrap="square" lIns="0" tIns="0" rIns="0" bIns="0" rtlCol="0">
            <a:spAutoFit/>
          </a:bodyPr>
          <a:lstStyle/>
          <a:p>
            <a:pPr marL="471170" indent="-458470">
              <a:lnSpc>
                <a:spcPct val="100000"/>
              </a:lnSpc>
              <a:buFont typeface="Arial"/>
              <a:buChar char="●"/>
              <a:tabLst>
                <a:tab pos="471805" algn="l"/>
              </a:tabLst>
            </a:pPr>
            <a:r>
              <a:rPr sz="3000" spc="-20" dirty="0">
                <a:latin typeface="Arial"/>
                <a:cs typeface="Arial"/>
              </a:rPr>
              <a:t>Dynamo,</a:t>
            </a:r>
            <a:r>
              <a:rPr sz="3000" spc="-5" dirty="0">
                <a:latin typeface="Arial"/>
                <a:cs typeface="Arial"/>
              </a:rPr>
              <a:t> </a:t>
            </a:r>
            <a:r>
              <a:rPr sz="3000" spc="-15" dirty="0">
                <a:latin typeface="Arial"/>
                <a:cs typeface="Arial"/>
              </a:rPr>
              <a:t>Voldemort,</a:t>
            </a:r>
            <a:r>
              <a:rPr sz="3000" spc="-5" dirty="0">
                <a:latin typeface="Arial"/>
                <a:cs typeface="Arial"/>
              </a:rPr>
              <a:t> </a:t>
            </a:r>
            <a:r>
              <a:rPr sz="3000" dirty="0">
                <a:latin typeface="Arial"/>
                <a:cs typeface="Arial"/>
              </a:rPr>
              <a:t>Rhino</a:t>
            </a:r>
            <a:r>
              <a:rPr sz="3000" spc="-5" dirty="0">
                <a:latin typeface="Arial"/>
                <a:cs typeface="Arial"/>
              </a:rPr>
              <a:t> </a:t>
            </a:r>
            <a:r>
              <a:rPr sz="3000" spc="-25" dirty="0">
                <a:latin typeface="Arial"/>
                <a:cs typeface="Arial"/>
              </a:rPr>
              <a:t>DHT</a:t>
            </a:r>
            <a:r>
              <a:rPr sz="3000" spc="-5" dirty="0">
                <a:latin typeface="Arial"/>
                <a:cs typeface="Arial"/>
              </a:rPr>
              <a:t> </a:t>
            </a:r>
            <a:r>
              <a:rPr sz="3000" spc="-10" dirty="0">
                <a:latin typeface="Arial"/>
                <a:cs typeface="Arial"/>
              </a:rPr>
              <a:t>...</a:t>
            </a:r>
            <a:endParaRPr sz="3000" dirty="0">
              <a:latin typeface="Arial"/>
              <a:cs typeface="Arial"/>
            </a:endParaRPr>
          </a:p>
          <a:p>
            <a:pPr marL="928369" lvl="1" indent="-412750">
              <a:lnSpc>
                <a:spcPct val="100000"/>
              </a:lnSpc>
              <a:spcBef>
                <a:spcPts val="905"/>
              </a:spcBef>
              <a:buSzPct val="171428"/>
              <a:buFont typeface="Arial"/>
              <a:buChar char="○"/>
              <a:tabLst>
                <a:tab pos="929005" algn="l"/>
              </a:tabLst>
            </a:pPr>
            <a:r>
              <a:rPr sz="1400" dirty="0">
                <a:latin typeface="Arial"/>
                <a:cs typeface="Arial"/>
              </a:rPr>
              <a:t>DeCandia</a:t>
            </a:r>
            <a:r>
              <a:rPr sz="1400" spc="-5" dirty="0">
                <a:latin typeface="Arial"/>
                <a:cs typeface="Arial"/>
              </a:rPr>
              <a:t> </a:t>
            </a:r>
            <a:r>
              <a:rPr sz="1400" spc="-10" dirty="0">
                <a:latin typeface="Arial"/>
                <a:cs typeface="Arial"/>
              </a:rPr>
              <a:t>et</a:t>
            </a:r>
            <a:r>
              <a:rPr sz="1400" spc="-5" dirty="0">
                <a:latin typeface="Arial"/>
                <a:cs typeface="Arial"/>
              </a:rPr>
              <a:t> al. </a:t>
            </a:r>
            <a:r>
              <a:rPr sz="1400" spc="-10" dirty="0">
                <a:latin typeface="Arial"/>
                <a:cs typeface="Arial"/>
              </a:rPr>
              <a:t>"Dynamo:</a:t>
            </a:r>
            <a:r>
              <a:rPr sz="1400" spc="-5" dirty="0">
                <a:latin typeface="Arial"/>
                <a:cs typeface="Arial"/>
              </a:rPr>
              <a:t> </a:t>
            </a:r>
            <a:r>
              <a:rPr sz="1400" spc="-10" dirty="0">
                <a:latin typeface="Arial"/>
                <a:cs typeface="Arial"/>
              </a:rPr>
              <a:t>Amazon’s</a:t>
            </a:r>
            <a:r>
              <a:rPr sz="1400" spc="-5" dirty="0">
                <a:latin typeface="Arial"/>
                <a:cs typeface="Arial"/>
              </a:rPr>
              <a:t> </a:t>
            </a:r>
            <a:r>
              <a:rPr sz="1400" dirty="0">
                <a:latin typeface="Arial"/>
                <a:cs typeface="Arial"/>
              </a:rPr>
              <a:t>Highly</a:t>
            </a:r>
            <a:r>
              <a:rPr sz="1400" spc="-5" dirty="0">
                <a:latin typeface="Arial"/>
                <a:cs typeface="Arial"/>
              </a:rPr>
              <a:t> </a:t>
            </a:r>
            <a:r>
              <a:rPr sz="1400" spc="-10" dirty="0">
                <a:latin typeface="Arial"/>
                <a:cs typeface="Arial"/>
              </a:rPr>
              <a:t>Available</a:t>
            </a:r>
            <a:r>
              <a:rPr sz="1400" spc="-5" dirty="0">
                <a:latin typeface="Arial"/>
                <a:cs typeface="Arial"/>
              </a:rPr>
              <a:t> </a:t>
            </a:r>
            <a:r>
              <a:rPr sz="1400" spc="-10" dirty="0">
                <a:latin typeface="Arial"/>
                <a:cs typeface="Arial"/>
              </a:rPr>
              <a:t>Key-value</a:t>
            </a:r>
            <a:r>
              <a:rPr sz="1400" spc="-5" dirty="0">
                <a:latin typeface="Arial"/>
                <a:cs typeface="Arial"/>
              </a:rPr>
              <a:t> </a:t>
            </a:r>
            <a:r>
              <a:rPr sz="1400" spc="-10" dirty="0">
                <a:latin typeface="Arial"/>
                <a:cs typeface="Arial"/>
              </a:rPr>
              <a:t>Store",</a:t>
            </a:r>
            <a:r>
              <a:rPr sz="1400" spc="-5" dirty="0">
                <a:latin typeface="Arial"/>
                <a:cs typeface="Arial"/>
              </a:rPr>
              <a:t> </a:t>
            </a:r>
            <a:r>
              <a:rPr sz="1400" dirty="0">
                <a:latin typeface="Arial"/>
                <a:cs typeface="Arial"/>
              </a:rPr>
              <a:t>2007</a:t>
            </a:r>
          </a:p>
          <a:p>
            <a:pPr marL="471170" marR="6350" indent="-458470">
              <a:lnSpc>
                <a:spcPts val="3450"/>
              </a:lnSpc>
              <a:spcBef>
                <a:spcPts val="260"/>
              </a:spcBef>
              <a:buFont typeface="Arial"/>
              <a:buChar char="●"/>
              <a:tabLst>
                <a:tab pos="471805" algn="l"/>
              </a:tabLst>
            </a:pPr>
            <a:r>
              <a:rPr sz="3000" spc="-20" dirty="0">
                <a:latin typeface="Arial"/>
                <a:cs typeface="Arial"/>
              </a:rPr>
              <a:t>Key-Value</a:t>
            </a:r>
            <a:r>
              <a:rPr sz="3000" spc="-5" dirty="0">
                <a:latin typeface="Arial"/>
                <a:cs typeface="Arial"/>
              </a:rPr>
              <a:t> </a:t>
            </a:r>
            <a:r>
              <a:rPr sz="3000" dirty="0">
                <a:latin typeface="Arial"/>
                <a:cs typeface="Arial"/>
              </a:rPr>
              <a:t>is</a:t>
            </a:r>
            <a:r>
              <a:rPr sz="3000" spc="-5" dirty="0">
                <a:latin typeface="Arial"/>
                <a:cs typeface="Arial"/>
              </a:rPr>
              <a:t> </a:t>
            </a:r>
            <a:r>
              <a:rPr sz="3000" dirty="0">
                <a:latin typeface="Arial"/>
                <a:cs typeface="Arial"/>
              </a:rPr>
              <a:t>based</a:t>
            </a:r>
            <a:r>
              <a:rPr sz="3000" spc="-5" dirty="0">
                <a:latin typeface="Arial"/>
                <a:cs typeface="Arial"/>
              </a:rPr>
              <a:t> </a:t>
            </a:r>
            <a:r>
              <a:rPr sz="3000" dirty="0">
                <a:latin typeface="Arial"/>
                <a:cs typeface="Arial"/>
              </a:rPr>
              <a:t>on</a:t>
            </a:r>
            <a:r>
              <a:rPr sz="3000" spc="-5" dirty="0">
                <a:latin typeface="Arial"/>
                <a:cs typeface="Arial"/>
              </a:rPr>
              <a:t> </a:t>
            </a:r>
            <a:r>
              <a:rPr sz="3000" dirty="0">
                <a:latin typeface="Arial"/>
                <a:cs typeface="Arial"/>
              </a:rPr>
              <a:t>a</a:t>
            </a:r>
            <a:r>
              <a:rPr sz="3000" spc="-5" dirty="0">
                <a:latin typeface="Arial"/>
                <a:cs typeface="Arial"/>
              </a:rPr>
              <a:t> </a:t>
            </a:r>
            <a:r>
              <a:rPr sz="3000" dirty="0">
                <a:latin typeface="Arial"/>
                <a:cs typeface="Arial"/>
              </a:rPr>
              <a:t>hash</a:t>
            </a:r>
            <a:r>
              <a:rPr sz="3000" spc="-5" dirty="0">
                <a:latin typeface="Arial"/>
                <a:cs typeface="Arial"/>
              </a:rPr>
              <a:t> </a:t>
            </a:r>
            <a:r>
              <a:rPr sz="3000" spc="-15" dirty="0">
                <a:latin typeface="Arial"/>
                <a:cs typeface="Arial"/>
              </a:rPr>
              <a:t>table</a:t>
            </a:r>
            <a:r>
              <a:rPr sz="3000" spc="-5" dirty="0">
                <a:latin typeface="Arial"/>
                <a:cs typeface="Arial"/>
              </a:rPr>
              <a:t> </a:t>
            </a:r>
            <a:r>
              <a:rPr sz="3000" dirty="0">
                <a:latin typeface="Arial"/>
                <a:cs typeface="Arial"/>
              </a:rPr>
              <a:t>where </a:t>
            </a:r>
            <a:r>
              <a:rPr sz="3000" spc="-15" dirty="0">
                <a:latin typeface="Arial"/>
                <a:cs typeface="Arial"/>
              </a:rPr>
              <a:t>there</a:t>
            </a:r>
            <a:r>
              <a:rPr sz="3000" spc="-5" dirty="0">
                <a:latin typeface="Arial"/>
                <a:cs typeface="Arial"/>
              </a:rPr>
              <a:t> </a:t>
            </a:r>
            <a:r>
              <a:rPr sz="3000" dirty="0">
                <a:latin typeface="Arial"/>
                <a:cs typeface="Arial"/>
              </a:rPr>
              <a:t>is</a:t>
            </a:r>
            <a:r>
              <a:rPr sz="3000" spc="-5" dirty="0">
                <a:latin typeface="Arial"/>
                <a:cs typeface="Arial"/>
              </a:rPr>
              <a:t> </a:t>
            </a:r>
            <a:r>
              <a:rPr sz="3000" dirty="0">
                <a:latin typeface="Arial"/>
                <a:cs typeface="Arial"/>
              </a:rPr>
              <a:t>a</a:t>
            </a:r>
            <a:r>
              <a:rPr sz="3000" spc="-5" dirty="0">
                <a:latin typeface="Arial"/>
                <a:cs typeface="Arial"/>
              </a:rPr>
              <a:t> </a:t>
            </a:r>
            <a:r>
              <a:rPr sz="3000" dirty="0">
                <a:latin typeface="Arial"/>
                <a:cs typeface="Arial"/>
              </a:rPr>
              <a:t>unique</a:t>
            </a:r>
            <a:r>
              <a:rPr sz="3000" spc="-5" dirty="0">
                <a:latin typeface="Arial"/>
                <a:cs typeface="Arial"/>
              </a:rPr>
              <a:t> </a:t>
            </a:r>
            <a:r>
              <a:rPr sz="3000" dirty="0">
                <a:latin typeface="Arial"/>
                <a:cs typeface="Arial"/>
              </a:rPr>
              <a:t>key</a:t>
            </a:r>
            <a:r>
              <a:rPr sz="3000" spc="-5" dirty="0">
                <a:latin typeface="Arial"/>
                <a:cs typeface="Arial"/>
              </a:rPr>
              <a:t> </a:t>
            </a:r>
            <a:r>
              <a:rPr sz="3000" dirty="0">
                <a:latin typeface="Arial"/>
                <a:cs typeface="Arial"/>
              </a:rPr>
              <a:t>and</a:t>
            </a:r>
            <a:r>
              <a:rPr sz="3000" spc="-5" dirty="0">
                <a:latin typeface="Arial"/>
                <a:cs typeface="Arial"/>
              </a:rPr>
              <a:t> </a:t>
            </a:r>
            <a:r>
              <a:rPr sz="3000" dirty="0">
                <a:latin typeface="Arial"/>
                <a:cs typeface="Arial"/>
              </a:rPr>
              <a:t>a</a:t>
            </a:r>
            <a:r>
              <a:rPr sz="3000" spc="-5" dirty="0">
                <a:latin typeface="Arial"/>
                <a:cs typeface="Arial"/>
              </a:rPr>
              <a:t> </a:t>
            </a:r>
            <a:r>
              <a:rPr sz="3000" spc="-15" dirty="0">
                <a:latin typeface="Arial"/>
                <a:cs typeface="Arial"/>
              </a:rPr>
              <a:t>pointer</a:t>
            </a:r>
            <a:r>
              <a:rPr sz="3000" spc="-5" dirty="0">
                <a:latin typeface="Arial"/>
                <a:cs typeface="Arial"/>
              </a:rPr>
              <a:t> </a:t>
            </a:r>
            <a:r>
              <a:rPr sz="3000" spc="-15" dirty="0">
                <a:latin typeface="Arial"/>
                <a:cs typeface="Arial"/>
              </a:rPr>
              <a:t>to</a:t>
            </a:r>
            <a:r>
              <a:rPr sz="3000" spc="-5" dirty="0">
                <a:latin typeface="Arial"/>
                <a:cs typeface="Arial"/>
              </a:rPr>
              <a:t> </a:t>
            </a:r>
            <a:r>
              <a:rPr sz="3000" dirty="0">
                <a:latin typeface="Arial"/>
                <a:cs typeface="Arial"/>
              </a:rPr>
              <a:t>a </a:t>
            </a:r>
            <a:r>
              <a:rPr sz="3000" spc="-15" dirty="0">
                <a:latin typeface="Arial"/>
                <a:cs typeface="Arial"/>
              </a:rPr>
              <a:t>particular</a:t>
            </a:r>
            <a:r>
              <a:rPr sz="3000" spc="-5" dirty="0">
                <a:latin typeface="Arial"/>
                <a:cs typeface="Arial"/>
              </a:rPr>
              <a:t> </a:t>
            </a:r>
            <a:r>
              <a:rPr sz="3000" spc="-15" dirty="0">
                <a:latin typeface="Arial"/>
                <a:cs typeface="Arial"/>
              </a:rPr>
              <a:t>item</a:t>
            </a:r>
            <a:r>
              <a:rPr sz="3000" spc="-5" dirty="0">
                <a:latin typeface="Arial"/>
                <a:cs typeface="Arial"/>
              </a:rPr>
              <a:t> </a:t>
            </a:r>
            <a:r>
              <a:rPr sz="3000" spc="-15" dirty="0">
                <a:latin typeface="Arial"/>
                <a:cs typeface="Arial"/>
              </a:rPr>
              <a:t>of</a:t>
            </a:r>
            <a:r>
              <a:rPr sz="3000" spc="-5" dirty="0">
                <a:latin typeface="Arial"/>
                <a:cs typeface="Arial"/>
              </a:rPr>
              <a:t> </a:t>
            </a:r>
            <a:r>
              <a:rPr sz="3000" spc="-15" dirty="0">
                <a:latin typeface="Arial"/>
                <a:cs typeface="Arial"/>
              </a:rPr>
              <a:t>data.</a:t>
            </a:r>
            <a:endParaRPr sz="3000" dirty="0">
              <a:latin typeface="Arial"/>
              <a:cs typeface="Arial"/>
            </a:endParaRPr>
          </a:p>
          <a:p>
            <a:pPr marL="471170" marR="661035" indent="-458470">
              <a:lnSpc>
                <a:spcPts val="3450"/>
              </a:lnSpc>
              <a:buFont typeface="Arial"/>
              <a:buChar char="●"/>
              <a:tabLst>
                <a:tab pos="471805" algn="l"/>
              </a:tabLst>
            </a:pPr>
            <a:r>
              <a:rPr sz="3000" dirty="0">
                <a:latin typeface="Arial"/>
                <a:cs typeface="Arial"/>
              </a:rPr>
              <a:t>Mappings</a:t>
            </a:r>
            <a:r>
              <a:rPr sz="3000" spc="-5" dirty="0">
                <a:latin typeface="Arial"/>
                <a:cs typeface="Arial"/>
              </a:rPr>
              <a:t> </a:t>
            </a:r>
            <a:r>
              <a:rPr sz="3000" dirty="0">
                <a:latin typeface="Arial"/>
                <a:cs typeface="Arial"/>
              </a:rPr>
              <a:t>are</a:t>
            </a:r>
            <a:r>
              <a:rPr sz="3000" spc="-5" dirty="0">
                <a:latin typeface="Arial"/>
                <a:cs typeface="Arial"/>
              </a:rPr>
              <a:t> </a:t>
            </a:r>
            <a:r>
              <a:rPr sz="3000" dirty="0">
                <a:latin typeface="Arial"/>
                <a:cs typeface="Arial"/>
              </a:rPr>
              <a:t>usually</a:t>
            </a:r>
            <a:r>
              <a:rPr sz="3000" spc="-5" dirty="0">
                <a:latin typeface="Arial"/>
                <a:cs typeface="Arial"/>
              </a:rPr>
              <a:t> </a:t>
            </a:r>
            <a:r>
              <a:rPr sz="3000" dirty="0">
                <a:latin typeface="Arial"/>
                <a:cs typeface="Arial"/>
              </a:rPr>
              <a:t>accompanied</a:t>
            </a:r>
            <a:r>
              <a:rPr sz="3000" spc="-5" dirty="0">
                <a:latin typeface="Arial"/>
                <a:cs typeface="Arial"/>
              </a:rPr>
              <a:t> </a:t>
            </a:r>
            <a:r>
              <a:rPr sz="3000" dirty="0">
                <a:latin typeface="Arial"/>
                <a:cs typeface="Arial"/>
              </a:rPr>
              <a:t>by cache</a:t>
            </a:r>
            <a:r>
              <a:rPr sz="3000" spc="-5" dirty="0">
                <a:latin typeface="Arial"/>
                <a:cs typeface="Arial"/>
              </a:rPr>
              <a:t> </a:t>
            </a:r>
            <a:r>
              <a:rPr sz="3000" dirty="0">
                <a:latin typeface="Arial"/>
                <a:cs typeface="Arial"/>
              </a:rPr>
              <a:t>mechanisms</a:t>
            </a:r>
            <a:r>
              <a:rPr sz="3000" spc="-5" dirty="0">
                <a:latin typeface="Arial"/>
                <a:cs typeface="Arial"/>
              </a:rPr>
              <a:t> </a:t>
            </a:r>
            <a:r>
              <a:rPr sz="3000" spc="-15" dirty="0">
                <a:latin typeface="Arial"/>
                <a:cs typeface="Arial"/>
              </a:rPr>
              <a:t>to</a:t>
            </a:r>
            <a:r>
              <a:rPr sz="3000" spc="-5" dirty="0">
                <a:latin typeface="Arial"/>
                <a:cs typeface="Arial"/>
              </a:rPr>
              <a:t> </a:t>
            </a:r>
            <a:r>
              <a:rPr sz="3000" dirty="0">
                <a:latin typeface="Arial"/>
                <a:cs typeface="Arial"/>
              </a:rPr>
              <a:t>maximize </a:t>
            </a:r>
            <a:r>
              <a:rPr sz="3000" spc="-15" dirty="0">
                <a:latin typeface="Arial"/>
                <a:cs typeface="Arial"/>
              </a:rPr>
              <a:t>performance.</a:t>
            </a:r>
            <a:endParaRPr sz="3000" dirty="0">
              <a:latin typeface="Arial"/>
              <a:cs typeface="Arial"/>
            </a:endParaRPr>
          </a:p>
          <a:p>
            <a:pPr marL="471170" marR="51435" indent="-458470">
              <a:lnSpc>
                <a:spcPts val="3450"/>
              </a:lnSpc>
              <a:buFont typeface="Arial"/>
              <a:buChar char="●"/>
              <a:tabLst>
                <a:tab pos="471805" algn="l"/>
              </a:tabLst>
            </a:pPr>
            <a:r>
              <a:rPr sz="3000" spc="-20" dirty="0">
                <a:latin typeface="Arial"/>
                <a:cs typeface="Arial"/>
              </a:rPr>
              <a:t>API</a:t>
            </a:r>
            <a:r>
              <a:rPr sz="3000" spc="-5" dirty="0">
                <a:latin typeface="Arial"/>
                <a:cs typeface="Arial"/>
              </a:rPr>
              <a:t> </a:t>
            </a:r>
            <a:r>
              <a:rPr sz="3000" dirty="0">
                <a:latin typeface="Arial"/>
                <a:cs typeface="Arial"/>
              </a:rPr>
              <a:t>is</a:t>
            </a:r>
            <a:r>
              <a:rPr sz="3000" spc="-5" dirty="0">
                <a:latin typeface="Arial"/>
                <a:cs typeface="Arial"/>
              </a:rPr>
              <a:t> </a:t>
            </a:r>
            <a:r>
              <a:rPr sz="3000" spc="-15" dirty="0">
                <a:latin typeface="Arial"/>
                <a:cs typeface="Arial"/>
              </a:rPr>
              <a:t>typically</a:t>
            </a:r>
            <a:r>
              <a:rPr sz="3000" spc="-5" dirty="0">
                <a:latin typeface="Arial"/>
                <a:cs typeface="Arial"/>
              </a:rPr>
              <a:t> </a:t>
            </a:r>
            <a:r>
              <a:rPr sz="3000" dirty="0">
                <a:latin typeface="Arial"/>
                <a:cs typeface="Arial"/>
              </a:rPr>
              <a:t>simple</a:t>
            </a:r>
            <a:r>
              <a:rPr sz="3000" spc="-5" dirty="0">
                <a:latin typeface="Arial"/>
                <a:cs typeface="Arial"/>
              </a:rPr>
              <a:t> </a:t>
            </a:r>
            <a:r>
              <a:rPr sz="3000" dirty="0">
                <a:latin typeface="Arial"/>
                <a:cs typeface="Arial"/>
              </a:rPr>
              <a:t>--</a:t>
            </a:r>
            <a:r>
              <a:rPr sz="3000" spc="-5" dirty="0">
                <a:latin typeface="Arial"/>
                <a:cs typeface="Arial"/>
              </a:rPr>
              <a:t> </a:t>
            </a:r>
            <a:r>
              <a:rPr sz="3000" spc="-15" dirty="0">
                <a:latin typeface="Arial"/>
                <a:cs typeface="Arial"/>
              </a:rPr>
              <a:t>implementation</a:t>
            </a:r>
            <a:r>
              <a:rPr sz="3000" spc="-5" dirty="0">
                <a:latin typeface="Arial"/>
                <a:cs typeface="Arial"/>
              </a:rPr>
              <a:t> </a:t>
            </a:r>
            <a:r>
              <a:rPr sz="3000" dirty="0">
                <a:latin typeface="Arial"/>
                <a:cs typeface="Arial"/>
              </a:rPr>
              <a:t>is </a:t>
            </a:r>
            <a:r>
              <a:rPr sz="3000" spc="-15" dirty="0">
                <a:latin typeface="Arial"/>
                <a:cs typeface="Arial"/>
              </a:rPr>
              <a:t>often</a:t>
            </a:r>
            <a:r>
              <a:rPr sz="3000" spc="5" dirty="0">
                <a:latin typeface="Arial"/>
                <a:cs typeface="Arial"/>
              </a:rPr>
              <a:t> </a:t>
            </a:r>
            <a:r>
              <a:rPr sz="3000" u="heavy" dirty="0">
                <a:solidFill>
                  <a:srgbClr val="1155CC"/>
                </a:solidFill>
                <a:latin typeface="Arial"/>
                <a:cs typeface="Arial"/>
                <a:hlinkClick r:id="rId2"/>
              </a:rPr>
              <a:t>complex</a:t>
            </a:r>
            <a:r>
              <a:rPr sz="3000" spc="-10" dirty="0">
                <a:latin typeface="Arial"/>
                <a:cs typeface="Arial"/>
              </a:rPr>
              <a:t>.</a:t>
            </a:r>
            <a:endParaRPr sz="3000" dirty="0">
              <a:latin typeface="Arial"/>
              <a:cs typeface="Arial"/>
            </a:endParaRPr>
          </a:p>
        </p:txBody>
      </p:sp>
    </p:spTree>
    <p:extLst>
      <p:ext uri="{BB962C8B-B14F-4D97-AF65-F5344CB8AC3E}">
        <p14:creationId xmlns:p14="http://schemas.microsoft.com/office/powerpoint/2010/main" val="3914169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5" dirty="0"/>
              <a:t>What</a:t>
            </a:r>
            <a:r>
              <a:rPr spc="-5" dirty="0"/>
              <a:t> </a:t>
            </a:r>
            <a:r>
              <a:rPr spc="-15" dirty="0"/>
              <a:t>is</a:t>
            </a:r>
            <a:r>
              <a:rPr spc="-5" dirty="0"/>
              <a:t> </a:t>
            </a:r>
            <a:r>
              <a:rPr spc="-25" dirty="0"/>
              <a:t>NoSQL?</a:t>
            </a:r>
          </a:p>
        </p:txBody>
      </p:sp>
      <p:sp>
        <p:nvSpPr>
          <p:cNvPr id="3" name="object 3"/>
          <p:cNvSpPr txBox="1"/>
          <p:nvPr/>
        </p:nvSpPr>
        <p:spPr>
          <a:xfrm>
            <a:off x="528699" y="1783250"/>
            <a:ext cx="7867015" cy="4333240"/>
          </a:xfrm>
          <a:prstGeom prst="rect">
            <a:avLst/>
          </a:prstGeom>
        </p:spPr>
        <p:txBody>
          <a:bodyPr vert="horz" wrap="square" lIns="0" tIns="0" rIns="0" bIns="0" rtlCol="0">
            <a:spAutoFit/>
          </a:bodyPr>
          <a:lstStyle/>
          <a:p>
            <a:pPr marL="471170" indent="-458470">
              <a:lnSpc>
                <a:spcPct val="100000"/>
              </a:lnSpc>
              <a:buSzPct val="125000"/>
              <a:buFont typeface="Arial"/>
              <a:buChar char="●"/>
              <a:tabLst>
                <a:tab pos="471805" algn="l"/>
              </a:tabLst>
            </a:pPr>
            <a:r>
              <a:rPr sz="2400" dirty="0">
                <a:latin typeface="Arial"/>
                <a:cs typeface="Arial"/>
              </a:rPr>
              <a:t>Class</a:t>
            </a:r>
            <a:r>
              <a:rPr sz="2400" spc="-5" dirty="0">
                <a:latin typeface="Arial"/>
                <a:cs typeface="Arial"/>
              </a:rPr>
              <a:t> </a:t>
            </a:r>
            <a:r>
              <a:rPr sz="2400" spc="-10" dirty="0">
                <a:latin typeface="Arial"/>
                <a:cs typeface="Arial"/>
              </a:rPr>
              <a:t>of</a:t>
            </a:r>
            <a:r>
              <a:rPr sz="2400" spc="-5" dirty="0">
                <a:latin typeface="Arial"/>
                <a:cs typeface="Arial"/>
              </a:rPr>
              <a:t> </a:t>
            </a:r>
            <a:r>
              <a:rPr sz="2400" spc="-15" dirty="0">
                <a:latin typeface="Arial"/>
                <a:cs typeface="Arial"/>
              </a:rPr>
              <a:t>database</a:t>
            </a:r>
            <a:r>
              <a:rPr sz="2400" spc="-5" dirty="0">
                <a:latin typeface="Arial"/>
                <a:cs typeface="Arial"/>
              </a:rPr>
              <a:t> </a:t>
            </a:r>
            <a:r>
              <a:rPr sz="2400" spc="-15" dirty="0">
                <a:latin typeface="Arial"/>
                <a:cs typeface="Arial"/>
              </a:rPr>
              <a:t>management</a:t>
            </a:r>
            <a:r>
              <a:rPr sz="2400" spc="-5" dirty="0">
                <a:latin typeface="Arial"/>
                <a:cs typeface="Arial"/>
              </a:rPr>
              <a:t> </a:t>
            </a:r>
            <a:r>
              <a:rPr sz="2400" spc="-15" dirty="0">
                <a:latin typeface="Arial"/>
                <a:cs typeface="Arial"/>
              </a:rPr>
              <a:t>systems</a:t>
            </a:r>
            <a:r>
              <a:rPr sz="2400" spc="-5" dirty="0">
                <a:latin typeface="Arial"/>
                <a:cs typeface="Arial"/>
              </a:rPr>
              <a:t> </a:t>
            </a:r>
            <a:r>
              <a:rPr sz="2400" spc="-15" dirty="0">
                <a:latin typeface="Arial"/>
                <a:cs typeface="Arial"/>
              </a:rPr>
              <a:t>(DBMS)</a:t>
            </a:r>
            <a:endParaRPr sz="2400" dirty="0">
              <a:latin typeface="Arial"/>
              <a:cs typeface="Arial"/>
            </a:endParaRPr>
          </a:p>
          <a:p>
            <a:pPr marL="471170" indent="-458470">
              <a:lnSpc>
                <a:spcPct val="100000"/>
              </a:lnSpc>
              <a:spcBef>
                <a:spcPts val="570"/>
              </a:spcBef>
              <a:buSzPct val="125000"/>
              <a:buFont typeface="Arial"/>
              <a:buChar char="●"/>
              <a:tabLst>
                <a:tab pos="471805" algn="l"/>
              </a:tabLst>
            </a:pPr>
            <a:r>
              <a:rPr sz="2400" spc="-10" dirty="0">
                <a:latin typeface="Arial"/>
                <a:cs typeface="Arial"/>
              </a:rPr>
              <a:t>"</a:t>
            </a:r>
            <a:r>
              <a:rPr sz="2400" i="1" spc="-15" dirty="0">
                <a:latin typeface="Arial"/>
                <a:cs typeface="Arial"/>
              </a:rPr>
              <a:t>Not</a:t>
            </a:r>
            <a:r>
              <a:rPr sz="2400" i="1" spc="-5" dirty="0">
                <a:latin typeface="Arial"/>
                <a:cs typeface="Arial"/>
              </a:rPr>
              <a:t> </a:t>
            </a:r>
            <a:r>
              <a:rPr sz="2400" i="1" dirty="0">
                <a:latin typeface="Arial"/>
                <a:cs typeface="Arial"/>
              </a:rPr>
              <a:t>only</a:t>
            </a:r>
            <a:r>
              <a:rPr sz="2400" i="1" spc="-5" dirty="0">
                <a:latin typeface="Arial"/>
                <a:cs typeface="Arial"/>
              </a:rPr>
              <a:t> </a:t>
            </a:r>
            <a:r>
              <a:rPr sz="2400" i="1" spc="-20" dirty="0">
                <a:latin typeface="Arial"/>
                <a:cs typeface="Arial"/>
              </a:rPr>
              <a:t>SQ</a:t>
            </a:r>
            <a:r>
              <a:rPr sz="2400" i="1" spc="-5" dirty="0">
                <a:latin typeface="Arial"/>
                <a:cs typeface="Arial"/>
              </a:rPr>
              <a:t>L</a:t>
            </a:r>
            <a:r>
              <a:rPr sz="2400" spc="-10" dirty="0">
                <a:latin typeface="Arial"/>
                <a:cs typeface="Arial"/>
              </a:rPr>
              <a:t>"</a:t>
            </a:r>
            <a:endParaRPr sz="2400" dirty="0">
              <a:latin typeface="Arial"/>
              <a:cs typeface="Arial"/>
            </a:endParaRPr>
          </a:p>
          <a:p>
            <a:pPr marL="928369" lvl="1" indent="-412750">
              <a:lnSpc>
                <a:spcPts val="2820"/>
              </a:lnSpc>
              <a:spcBef>
                <a:spcPts val="25"/>
              </a:spcBef>
              <a:buFont typeface="Arial"/>
              <a:buChar char="○"/>
              <a:tabLst>
                <a:tab pos="929005" algn="l"/>
              </a:tabLst>
            </a:pPr>
            <a:r>
              <a:rPr sz="2400" dirty="0">
                <a:latin typeface="Arial"/>
                <a:cs typeface="Arial"/>
              </a:rPr>
              <a:t>Does</a:t>
            </a:r>
            <a:r>
              <a:rPr sz="2400" spc="-5" dirty="0">
                <a:latin typeface="Arial"/>
                <a:cs typeface="Arial"/>
              </a:rPr>
              <a:t> </a:t>
            </a:r>
            <a:r>
              <a:rPr sz="2400" spc="-15" dirty="0">
                <a:latin typeface="Arial"/>
                <a:cs typeface="Arial"/>
              </a:rPr>
              <a:t>not</a:t>
            </a:r>
            <a:r>
              <a:rPr sz="2400" spc="-5" dirty="0">
                <a:latin typeface="Arial"/>
                <a:cs typeface="Arial"/>
              </a:rPr>
              <a:t> </a:t>
            </a:r>
            <a:r>
              <a:rPr sz="2400" dirty="0">
                <a:latin typeface="Arial"/>
                <a:cs typeface="Arial"/>
              </a:rPr>
              <a:t>use</a:t>
            </a:r>
            <a:r>
              <a:rPr sz="2400" spc="-5" dirty="0">
                <a:latin typeface="Arial"/>
                <a:cs typeface="Arial"/>
              </a:rPr>
              <a:t> </a:t>
            </a:r>
            <a:r>
              <a:rPr sz="2400" spc="-20" dirty="0">
                <a:latin typeface="Arial"/>
                <a:cs typeface="Arial"/>
              </a:rPr>
              <a:t>SQL</a:t>
            </a:r>
            <a:r>
              <a:rPr sz="2400" spc="-5" dirty="0">
                <a:latin typeface="Arial"/>
                <a:cs typeface="Arial"/>
              </a:rPr>
              <a:t> </a:t>
            </a:r>
            <a:r>
              <a:rPr sz="2400" dirty="0">
                <a:latin typeface="Arial"/>
                <a:cs typeface="Arial"/>
              </a:rPr>
              <a:t>as</a:t>
            </a:r>
            <a:r>
              <a:rPr sz="2400" spc="-5" dirty="0">
                <a:latin typeface="Arial"/>
                <a:cs typeface="Arial"/>
              </a:rPr>
              <a:t> </a:t>
            </a:r>
            <a:r>
              <a:rPr sz="2400" dirty="0">
                <a:latin typeface="Arial"/>
                <a:cs typeface="Arial"/>
              </a:rPr>
              <a:t>querying</a:t>
            </a:r>
            <a:r>
              <a:rPr sz="2400" spc="-5" dirty="0">
                <a:latin typeface="Arial"/>
                <a:cs typeface="Arial"/>
              </a:rPr>
              <a:t> </a:t>
            </a:r>
            <a:r>
              <a:rPr sz="2400" dirty="0">
                <a:latin typeface="Arial"/>
                <a:cs typeface="Arial"/>
              </a:rPr>
              <a:t>language</a:t>
            </a:r>
          </a:p>
          <a:p>
            <a:pPr marL="928369" lvl="1" indent="-412750">
              <a:lnSpc>
                <a:spcPts val="2760"/>
              </a:lnSpc>
              <a:buFont typeface="Arial"/>
              <a:buChar char="○"/>
              <a:tabLst>
                <a:tab pos="929005" algn="l"/>
              </a:tabLst>
            </a:pPr>
            <a:r>
              <a:rPr sz="2400" spc="-15" dirty="0">
                <a:latin typeface="Arial"/>
                <a:cs typeface="Arial"/>
              </a:rPr>
              <a:t>Distributed,</a:t>
            </a:r>
            <a:r>
              <a:rPr sz="2400" spc="-5" dirty="0">
                <a:latin typeface="Arial"/>
                <a:cs typeface="Arial"/>
              </a:rPr>
              <a:t> </a:t>
            </a:r>
            <a:r>
              <a:rPr sz="2400" spc="-10" dirty="0">
                <a:latin typeface="Arial"/>
                <a:cs typeface="Arial"/>
              </a:rPr>
              <a:t>fault-tolerant</a:t>
            </a:r>
            <a:r>
              <a:rPr sz="2400" spc="-5" dirty="0">
                <a:latin typeface="Arial"/>
                <a:cs typeface="Arial"/>
              </a:rPr>
              <a:t> </a:t>
            </a:r>
            <a:r>
              <a:rPr sz="2400" spc="-15" dirty="0">
                <a:latin typeface="Arial"/>
                <a:cs typeface="Arial"/>
              </a:rPr>
              <a:t>architecture</a:t>
            </a:r>
            <a:endParaRPr sz="2400" dirty="0">
              <a:latin typeface="Arial"/>
              <a:cs typeface="Arial"/>
            </a:endParaRPr>
          </a:p>
          <a:p>
            <a:pPr marL="928369" lvl="1" indent="-412750">
              <a:lnSpc>
                <a:spcPts val="2760"/>
              </a:lnSpc>
              <a:buFont typeface="Arial"/>
              <a:buChar char="○"/>
              <a:tabLst>
                <a:tab pos="929005" algn="l"/>
              </a:tabLst>
            </a:pPr>
            <a:r>
              <a:rPr sz="2400" dirty="0">
                <a:latin typeface="Arial"/>
                <a:cs typeface="Arial"/>
              </a:rPr>
              <a:t>No</a:t>
            </a:r>
            <a:r>
              <a:rPr sz="2400" spc="-5" dirty="0">
                <a:latin typeface="Arial"/>
                <a:cs typeface="Arial"/>
              </a:rPr>
              <a:t> </a:t>
            </a:r>
            <a:r>
              <a:rPr sz="2400" spc="-15" dirty="0">
                <a:latin typeface="Arial"/>
                <a:cs typeface="Arial"/>
              </a:rPr>
              <a:t>fixed</a:t>
            </a:r>
            <a:r>
              <a:rPr sz="2400" spc="-5" dirty="0">
                <a:latin typeface="Arial"/>
                <a:cs typeface="Arial"/>
              </a:rPr>
              <a:t> </a:t>
            </a:r>
            <a:r>
              <a:rPr sz="2400" dirty="0">
                <a:latin typeface="Arial"/>
                <a:cs typeface="Arial"/>
              </a:rPr>
              <a:t>schema</a:t>
            </a:r>
            <a:r>
              <a:rPr sz="2400" spc="-5" dirty="0">
                <a:latin typeface="Arial"/>
                <a:cs typeface="Arial"/>
              </a:rPr>
              <a:t> </a:t>
            </a:r>
            <a:r>
              <a:rPr sz="2400" spc="-15" dirty="0">
                <a:latin typeface="Arial"/>
                <a:cs typeface="Arial"/>
              </a:rPr>
              <a:t>(formally</a:t>
            </a:r>
            <a:r>
              <a:rPr sz="2400" spc="-5" dirty="0">
                <a:latin typeface="Arial"/>
                <a:cs typeface="Arial"/>
              </a:rPr>
              <a:t> </a:t>
            </a:r>
            <a:r>
              <a:rPr sz="2400" dirty="0">
                <a:latin typeface="Arial"/>
                <a:cs typeface="Arial"/>
              </a:rPr>
              <a:t>described</a:t>
            </a:r>
            <a:r>
              <a:rPr sz="2400" spc="-5" dirty="0">
                <a:latin typeface="Arial"/>
                <a:cs typeface="Arial"/>
              </a:rPr>
              <a:t> </a:t>
            </a:r>
            <a:r>
              <a:rPr sz="2400" spc="-15" dirty="0">
                <a:latin typeface="Arial"/>
                <a:cs typeface="Arial"/>
              </a:rPr>
              <a:t>structure)</a:t>
            </a:r>
            <a:endParaRPr sz="2400" dirty="0">
              <a:latin typeface="Arial"/>
              <a:cs typeface="Arial"/>
            </a:endParaRPr>
          </a:p>
          <a:p>
            <a:pPr marL="928369" lvl="1" indent="-412750">
              <a:lnSpc>
                <a:spcPts val="2760"/>
              </a:lnSpc>
              <a:buFont typeface="Arial"/>
              <a:buChar char="○"/>
              <a:tabLst>
                <a:tab pos="929005" algn="l"/>
              </a:tabLst>
            </a:pPr>
            <a:r>
              <a:rPr sz="2400" dirty="0">
                <a:latin typeface="Arial"/>
                <a:cs typeface="Arial"/>
              </a:rPr>
              <a:t>No</a:t>
            </a:r>
            <a:r>
              <a:rPr sz="2400" spc="-5" dirty="0">
                <a:latin typeface="Arial"/>
                <a:cs typeface="Arial"/>
              </a:rPr>
              <a:t> </a:t>
            </a:r>
            <a:r>
              <a:rPr sz="2400" dirty="0">
                <a:latin typeface="Arial"/>
                <a:cs typeface="Arial"/>
              </a:rPr>
              <a:t>joins</a:t>
            </a:r>
            <a:r>
              <a:rPr sz="2400" spc="-5" dirty="0">
                <a:latin typeface="Arial"/>
                <a:cs typeface="Arial"/>
              </a:rPr>
              <a:t> </a:t>
            </a:r>
            <a:r>
              <a:rPr sz="2400" spc="-10" dirty="0">
                <a:latin typeface="Arial"/>
                <a:cs typeface="Arial"/>
              </a:rPr>
              <a:t>(typical</a:t>
            </a:r>
            <a:r>
              <a:rPr sz="2400" spc="-5" dirty="0">
                <a:latin typeface="Arial"/>
                <a:cs typeface="Arial"/>
              </a:rPr>
              <a:t> </a:t>
            </a:r>
            <a:r>
              <a:rPr sz="2400" dirty="0">
                <a:latin typeface="Arial"/>
                <a:cs typeface="Arial"/>
              </a:rPr>
              <a:t>in</a:t>
            </a:r>
            <a:r>
              <a:rPr sz="2400" spc="-5" dirty="0">
                <a:latin typeface="Arial"/>
                <a:cs typeface="Arial"/>
              </a:rPr>
              <a:t> </a:t>
            </a:r>
            <a:r>
              <a:rPr sz="2400" spc="-15" dirty="0">
                <a:latin typeface="Arial"/>
                <a:cs typeface="Arial"/>
              </a:rPr>
              <a:t>databases</a:t>
            </a:r>
            <a:r>
              <a:rPr sz="2400" spc="-5" dirty="0">
                <a:latin typeface="Arial"/>
                <a:cs typeface="Arial"/>
              </a:rPr>
              <a:t> </a:t>
            </a:r>
            <a:r>
              <a:rPr sz="2400" spc="-15" dirty="0">
                <a:latin typeface="Arial"/>
                <a:cs typeface="Arial"/>
              </a:rPr>
              <a:t>operated</a:t>
            </a:r>
            <a:r>
              <a:rPr sz="2400" spc="-5" dirty="0">
                <a:latin typeface="Arial"/>
                <a:cs typeface="Arial"/>
              </a:rPr>
              <a:t> </a:t>
            </a:r>
            <a:r>
              <a:rPr sz="2400" spc="-15" dirty="0">
                <a:latin typeface="Arial"/>
                <a:cs typeface="Arial"/>
              </a:rPr>
              <a:t>with</a:t>
            </a:r>
            <a:r>
              <a:rPr sz="2400" spc="-5" dirty="0">
                <a:latin typeface="Arial"/>
                <a:cs typeface="Arial"/>
              </a:rPr>
              <a:t> </a:t>
            </a:r>
            <a:r>
              <a:rPr sz="2400" spc="-15" dirty="0">
                <a:latin typeface="Arial"/>
                <a:cs typeface="Arial"/>
              </a:rPr>
              <a:t>SQL)</a:t>
            </a:r>
            <a:endParaRPr sz="2400" dirty="0">
              <a:latin typeface="Arial"/>
              <a:cs typeface="Arial"/>
            </a:endParaRPr>
          </a:p>
          <a:p>
            <a:pPr marL="1385570" marR="6350" lvl="2" indent="-412750">
              <a:lnSpc>
                <a:spcPts val="2760"/>
              </a:lnSpc>
              <a:spcBef>
                <a:spcPts val="130"/>
              </a:spcBef>
              <a:buFont typeface="Arial"/>
              <a:buChar char="■"/>
              <a:tabLst>
                <a:tab pos="1386205" algn="l"/>
              </a:tabLst>
            </a:pPr>
            <a:r>
              <a:rPr sz="2400" spc="-15" dirty="0">
                <a:latin typeface="Arial"/>
                <a:cs typeface="Arial"/>
              </a:rPr>
              <a:t>Expensive</a:t>
            </a:r>
            <a:r>
              <a:rPr sz="2400" spc="-5" dirty="0">
                <a:latin typeface="Arial"/>
                <a:cs typeface="Arial"/>
              </a:rPr>
              <a:t> </a:t>
            </a:r>
            <a:r>
              <a:rPr sz="2400" spc="-15" dirty="0">
                <a:latin typeface="Arial"/>
                <a:cs typeface="Arial"/>
              </a:rPr>
              <a:t>operation</a:t>
            </a:r>
            <a:r>
              <a:rPr sz="2400" spc="-5" dirty="0">
                <a:latin typeface="Arial"/>
                <a:cs typeface="Arial"/>
              </a:rPr>
              <a:t> </a:t>
            </a:r>
            <a:r>
              <a:rPr sz="2400" spc="-10" dirty="0">
                <a:latin typeface="Arial"/>
                <a:cs typeface="Arial"/>
              </a:rPr>
              <a:t>for</a:t>
            </a:r>
            <a:r>
              <a:rPr sz="2400" spc="-5" dirty="0">
                <a:latin typeface="Arial"/>
                <a:cs typeface="Arial"/>
              </a:rPr>
              <a:t> </a:t>
            </a:r>
            <a:r>
              <a:rPr sz="2400" dirty="0">
                <a:latin typeface="Arial"/>
                <a:cs typeface="Arial"/>
              </a:rPr>
              <a:t>combining</a:t>
            </a:r>
            <a:r>
              <a:rPr sz="2400" spc="-5" dirty="0">
                <a:latin typeface="Arial"/>
                <a:cs typeface="Arial"/>
              </a:rPr>
              <a:t> </a:t>
            </a:r>
            <a:r>
              <a:rPr sz="2400" dirty="0">
                <a:latin typeface="Arial"/>
                <a:cs typeface="Arial"/>
              </a:rPr>
              <a:t>records</a:t>
            </a:r>
            <a:r>
              <a:rPr sz="2400" spc="-5" dirty="0">
                <a:latin typeface="Arial"/>
                <a:cs typeface="Arial"/>
              </a:rPr>
              <a:t> </a:t>
            </a:r>
            <a:r>
              <a:rPr sz="2400" spc="-15" dirty="0">
                <a:latin typeface="Arial"/>
                <a:cs typeface="Arial"/>
              </a:rPr>
              <a:t>from two</a:t>
            </a:r>
            <a:r>
              <a:rPr sz="2400" spc="-5" dirty="0">
                <a:latin typeface="Arial"/>
                <a:cs typeface="Arial"/>
              </a:rPr>
              <a:t> </a:t>
            </a:r>
            <a:r>
              <a:rPr sz="2400" dirty="0">
                <a:latin typeface="Arial"/>
                <a:cs typeface="Arial"/>
              </a:rPr>
              <a:t>or</a:t>
            </a:r>
            <a:r>
              <a:rPr sz="2400" spc="-5" dirty="0">
                <a:latin typeface="Arial"/>
                <a:cs typeface="Arial"/>
              </a:rPr>
              <a:t> </a:t>
            </a:r>
            <a:r>
              <a:rPr sz="2400" dirty="0">
                <a:latin typeface="Arial"/>
                <a:cs typeface="Arial"/>
              </a:rPr>
              <a:t>more</a:t>
            </a:r>
            <a:r>
              <a:rPr sz="2400" spc="-5" dirty="0">
                <a:latin typeface="Arial"/>
                <a:cs typeface="Arial"/>
              </a:rPr>
              <a:t> </a:t>
            </a:r>
            <a:r>
              <a:rPr sz="2400" spc="-15" dirty="0">
                <a:latin typeface="Arial"/>
                <a:cs typeface="Arial"/>
              </a:rPr>
              <a:t>tables</a:t>
            </a:r>
            <a:r>
              <a:rPr sz="2400" spc="-5" dirty="0">
                <a:latin typeface="Arial"/>
                <a:cs typeface="Arial"/>
              </a:rPr>
              <a:t> </a:t>
            </a:r>
            <a:r>
              <a:rPr sz="2400" spc="-10" dirty="0">
                <a:latin typeface="Arial"/>
                <a:cs typeface="Arial"/>
              </a:rPr>
              <a:t>into</a:t>
            </a:r>
            <a:r>
              <a:rPr sz="2400" spc="-5" dirty="0">
                <a:latin typeface="Arial"/>
                <a:cs typeface="Arial"/>
              </a:rPr>
              <a:t> </a:t>
            </a:r>
            <a:r>
              <a:rPr sz="2400" dirty="0">
                <a:latin typeface="Arial"/>
                <a:cs typeface="Arial"/>
              </a:rPr>
              <a:t>one</a:t>
            </a:r>
            <a:r>
              <a:rPr sz="2400" spc="-5" dirty="0">
                <a:latin typeface="Arial"/>
                <a:cs typeface="Arial"/>
              </a:rPr>
              <a:t> </a:t>
            </a:r>
            <a:r>
              <a:rPr sz="2400" spc="-15" dirty="0">
                <a:latin typeface="Arial"/>
                <a:cs typeface="Arial"/>
              </a:rPr>
              <a:t>set</a:t>
            </a:r>
            <a:endParaRPr sz="2400" dirty="0">
              <a:latin typeface="Arial"/>
              <a:cs typeface="Arial"/>
            </a:endParaRPr>
          </a:p>
          <a:p>
            <a:pPr marL="1385570" marR="801370" lvl="2" indent="-412750">
              <a:lnSpc>
                <a:spcPts val="2760"/>
              </a:lnSpc>
              <a:buFont typeface="Arial"/>
              <a:buChar char="■"/>
              <a:tabLst>
                <a:tab pos="1386205" algn="l"/>
              </a:tabLst>
            </a:pPr>
            <a:r>
              <a:rPr sz="2400" dirty="0">
                <a:latin typeface="Arial"/>
                <a:cs typeface="Arial"/>
              </a:rPr>
              <a:t>Joins</a:t>
            </a:r>
            <a:r>
              <a:rPr sz="2400" spc="-5" dirty="0">
                <a:latin typeface="Arial"/>
                <a:cs typeface="Arial"/>
              </a:rPr>
              <a:t> </a:t>
            </a:r>
            <a:r>
              <a:rPr sz="2400" dirty="0">
                <a:latin typeface="Arial"/>
                <a:cs typeface="Arial"/>
              </a:rPr>
              <a:t>require</a:t>
            </a:r>
            <a:r>
              <a:rPr sz="2400" spc="-5" dirty="0">
                <a:latin typeface="Arial"/>
                <a:cs typeface="Arial"/>
              </a:rPr>
              <a:t> </a:t>
            </a:r>
            <a:r>
              <a:rPr sz="2400" spc="-15" dirty="0">
                <a:latin typeface="Arial"/>
                <a:cs typeface="Arial"/>
              </a:rPr>
              <a:t>strong</a:t>
            </a:r>
            <a:r>
              <a:rPr sz="2400" spc="-5" dirty="0">
                <a:latin typeface="Arial"/>
                <a:cs typeface="Arial"/>
              </a:rPr>
              <a:t> </a:t>
            </a:r>
            <a:r>
              <a:rPr sz="2400" spc="-15" dirty="0">
                <a:latin typeface="Arial"/>
                <a:cs typeface="Arial"/>
              </a:rPr>
              <a:t>consistency</a:t>
            </a:r>
            <a:r>
              <a:rPr sz="2400" spc="-5" dirty="0">
                <a:latin typeface="Arial"/>
                <a:cs typeface="Arial"/>
              </a:rPr>
              <a:t> </a:t>
            </a:r>
            <a:r>
              <a:rPr sz="2400" dirty="0">
                <a:latin typeface="Arial"/>
                <a:cs typeface="Arial"/>
              </a:rPr>
              <a:t>and</a:t>
            </a:r>
            <a:r>
              <a:rPr sz="2400" spc="-5" dirty="0">
                <a:latin typeface="Arial"/>
                <a:cs typeface="Arial"/>
              </a:rPr>
              <a:t> </a:t>
            </a:r>
            <a:r>
              <a:rPr sz="2400" spc="-15" dirty="0">
                <a:latin typeface="Arial"/>
                <a:cs typeface="Arial"/>
              </a:rPr>
              <a:t>fixed</a:t>
            </a:r>
            <a:r>
              <a:rPr sz="2400" spc="-10" dirty="0">
                <a:latin typeface="Arial"/>
                <a:cs typeface="Arial"/>
              </a:rPr>
              <a:t> </a:t>
            </a:r>
            <a:r>
              <a:rPr sz="2400" dirty="0">
                <a:latin typeface="Arial"/>
                <a:cs typeface="Arial"/>
              </a:rPr>
              <a:t>schemas</a:t>
            </a:r>
          </a:p>
          <a:p>
            <a:pPr marL="1842770" lvl="3" indent="-367030">
              <a:lnSpc>
                <a:spcPts val="2025"/>
              </a:lnSpc>
              <a:buFont typeface="Arial"/>
              <a:buChar char="●"/>
              <a:tabLst>
                <a:tab pos="1843405" algn="l"/>
              </a:tabLst>
            </a:pPr>
            <a:r>
              <a:rPr sz="1800" dirty="0">
                <a:latin typeface="Arial"/>
                <a:cs typeface="Arial"/>
              </a:rPr>
              <a:t>Lack</a:t>
            </a:r>
            <a:r>
              <a:rPr sz="1800" spc="-5" dirty="0">
                <a:latin typeface="Arial"/>
                <a:cs typeface="Arial"/>
              </a:rPr>
              <a:t> </a:t>
            </a:r>
            <a:r>
              <a:rPr sz="1800" spc="-10" dirty="0">
                <a:latin typeface="Arial"/>
                <a:cs typeface="Arial"/>
              </a:rPr>
              <a:t>of</a:t>
            </a:r>
            <a:r>
              <a:rPr sz="1800" spc="-5" dirty="0">
                <a:latin typeface="Arial"/>
                <a:cs typeface="Arial"/>
              </a:rPr>
              <a:t> </a:t>
            </a:r>
            <a:r>
              <a:rPr sz="1800" spc="-10" dirty="0">
                <a:latin typeface="Arial"/>
                <a:cs typeface="Arial"/>
              </a:rPr>
              <a:t>these</a:t>
            </a:r>
            <a:r>
              <a:rPr sz="1800" spc="-5" dirty="0">
                <a:latin typeface="Arial"/>
                <a:cs typeface="Arial"/>
              </a:rPr>
              <a:t> </a:t>
            </a:r>
            <a:r>
              <a:rPr sz="1800" dirty="0">
                <a:latin typeface="Arial"/>
                <a:cs typeface="Arial"/>
              </a:rPr>
              <a:t>makes</a:t>
            </a:r>
            <a:r>
              <a:rPr sz="1800" spc="-5" dirty="0">
                <a:latin typeface="Arial"/>
                <a:cs typeface="Arial"/>
              </a:rPr>
              <a:t> </a:t>
            </a:r>
            <a:r>
              <a:rPr sz="1800" spc="-15" dirty="0">
                <a:latin typeface="Arial"/>
                <a:cs typeface="Arial"/>
              </a:rPr>
              <a:t>NoSQL</a:t>
            </a:r>
            <a:r>
              <a:rPr sz="1800" spc="-5" dirty="0">
                <a:latin typeface="Arial"/>
                <a:cs typeface="Arial"/>
              </a:rPr>
              <a:t> </a:t>
            </a:r>
            <a:r>
              <a:rPr sz="1800" spc="-10" dirty="0">
                <a:latin typeface="Arial"/>
                <a:cs typeface="Arial"/>
              </a:rPr>
              <a:t>databases</a:t>
            </a:r>
            <a:r>
              <a:rPr sz="1800" spc="-5" dirty="0">
                <a:latin typeface="Arial"/>
                <a:cs typeface="Arial"/>
              </a:rPr>
              <a:t> </a:t>
            </a:r>
            <a:r>
              <a:rPr sz="1800" dirty="0">
                <a:latin typeface="Arial"/>
                <a:cs typeface="Arial"/>
              </a:rPr>
              <a:t>more</a:t>
            </a:r>
            <a:r>
              <a:rPr sz="1800" spc="-5" dirty="0">
                <a:latin typeface="Arial"/>
                <a:cs typeface="Arial"/>
              </a:rPr>
              <a:t> </a:t>
            </a:r>
            <a:r>
              <a:rPr sz="1800" spc="-10" dirty="0">
                <a:latin typeface="Arial"/>
                <a:cs typeface="Arial"/>
              </a:rPr>
              <a:t>flexible</a:t>
            </a:r>
            <a:endParaRPr sz="1800" dirty="0">
              <a:latin typeface="Arial"/>
              <a:cs typeface="Arial"/>
            </a:endParaRPr>
          </a:p>
          <a:p>
            <a:pPr marL="471170" indent="-458470">
              <a:lnSpc>
                <a:spcPct val="100000"/>
              </a:lnSpc>
              <a:spcBef>
                <a:spcPts val="395"/>
              </a:spcBef>
              <a:buSzPct val="125000"/>
              <a:buFont typeface="Arial"/>
              <a:buChar char="●"/>
              <a:tabLst>
                <a:tab pos="471805" algn="l"/>
              </a:tabLst>
            </a:pPr>
            <a:r>
              <a:rPr sz="2400" spc="-10" dirty="0">
                <a:latin typeface="Arial"/>
                <a:cs typeface="Arial"/>
              </a:rPr>
              <a:t>It's</a:t>
            </a:r>
            <a:r>
              <a:rPr sz="2400" spc="-5" dirty="0">
                <a:latin typeface="Arial"/>
                <a:cs typeface="Arial"/>
              </a:rPr>
              <a:t> </a:t>
            </a:r>
            <a:r>
              <a:rPr sz="2400" spc="-15" dirty="0">
                <a:latin typeface="Arial"/>
                <a:cs typeface="Arial"/>
              </a:rPr>
              <a:t>not</a:t>
            </a:r>
            <a:r>
              <a:rPr sz="2400" spc="-5" dirty="0">
                <a:latin typeface="Arial"/>
                <a:cs typeface="Arial"/>
              </a:rPr>
              <a:t> </a:t>
            </a:r>
            <a:r>
              <a:rPr sz="2400" dirty="0">
                <a:latin typeface="Arial"/>
                <a:cs typeface="Arial"/>
              </a:rPr>
              <a:t>a</a:t>
            </a:r>
            <a:r>
              <a:rPr sz="2400" spc="-5" dirty="0">
                <a:latin typeface="Arial"/>
                <a:cs typeface="Arial"/>
              </a:rPr>
              <a:t> </a:t>
            </a:r>
            <a:r>
              <a:rPr sz="2400" spc="-15" dirty="0">
                <a:latin typeface="Arial"/>
                <a:cs typeface="Arial"/>
              </a:rPr>
              <a:t>replacement</a:t>
            </a:r>
            <a:r>
              <a:rPr sz="2400" spc="-5" dirty="0">
                <a:latin typeface="Arial"/>
                <a:cs typeface="Arial"/>
              </a:rPr>
              <a:t> </a:t>
            </a:r>
            <a:r>
              <a:rPr sz="2400" spc="-10" dirty="0">
                <a:latin typeface="Arial"/>
                <a:cs typeface="Arial"/>
              </a:rPr>
              <a:t>for</a:t>
            </a:r>
            <a:r>
              <a:rPr sz="2400" spc="-5" dirty="0">
                <a:latin typeface="Arial"/>
                <a:cs typeface="Arial"/>
              </a:rPr>
              <a:t> </a:t>
            </a:r>
            <a:r>
              <a:rPr sz="2400" dirty="0">
                <a:latin typeface="Arial"/>
                <a:cs typeface="Arial"/>
              </a:rPr>
              <a:t>a</a:t>
            </a:r>
            <a:r>
              <a:rPr sz="2400" spc="-5" dirty="0">
                <a:latin typeface="Arial"/>
                <a:cs typeface="Arial"/>
              </a:rPr>
              <a:t> </a:t>
            </a:r>
            <a:r>
              <a:rPr sz="2400" spc="-20" dirty="0">
                <a:latin typeface="Arial"/>
                <a:cs typeface="Arial"/>
              </a:rPr>
              <a:t>RDBMS</a:t>
            </a:r>
            <a:r>
              <a:rPr sz="2400" spc="-5" dirty="0">
                <a:latin typeface="Arial"/>
                <a:cs typeface="Arial"/>
              </a:rPr>
              <a:t> </a:t>
            </a:r>
            <a:r>
              <a:rPr sz="2400" spc="-15" dirty="0">
                <a:latin typeface="Arial"/>
                <a:cs typeface="Arial"/>
              </a:rPr>
              <a:t>but</a:t>
            </a:r>
            <a:r>
              <a:rPr sz="2400" spc="-5" dirty="0">
                <a:latin typeface="Arial"/>
                <a:cs typeface="Arial"/>
              </a:rPr>
              <a:t> </a:t>
            </a:r>
            <a:r>
              <a:rPr sz="2400" spc="-15" dirty="0">
                <a:latin typeface="Arial"/>
                <a:cs typeface="Arial"/>
              </a:rPr>
              <a:t>compliments</a:t>
            </a:r>
            <a:r>
              <a:rPr sz="2400" spc="-5" dirty="0">
                <a:latin typeface="Arial"/>
                <a:cs typeface="Arial"/>
              </a:rPr>
              <a:t> </a:t>
            </a:r>
            <a:r>
              <a:rPr sz="2400" spc="-10" dirty="0">
                <a:latin typeface="Arial"/>
                <a:cs typeface="Arial"/>
              </a:rPr>
              <a:t>it</a:t>
            </a:r>
            <a:endParaRPr sz="2400" dirty="0">
              <a:latin typeface="Arial"/>
              <a:cs typeface="Arial"/>
            </a:endParaRPr>
          </a:p>
        </p:txBody>
      </p:sp>
    </p:spTree>
    <p:extLst>
      <p:ext uri="{BB962C8B-B14F-4D97-AF65-F5344CB8AC3E}">
        <p14:creationId xmlns:p14="http://schemas.microsoft.com/office/powerpoint/2010/main" val="2439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5" dirty="0"/>
              <a:t>Column</a:t>
            </a:r>
            <a:r>
              <a:rPr spc="-5" dirty="0"/>
              <a:t> </a:t>
            </a:r>
            <a:r>
              <a:rPr spc="-20" dirty="0"/>
              <a:t>Family</a:t>
            </a:r>
            <a:r>
              <a:rPr spc="-5" dirty="0"/>
              <a:t> </a:t>
            </a:r>
            <a:r>
              <a:rPr spc="-20" dirty="0"/>
              <a:t>Stores</a:t>
            </a:r>
          </a:p>
        </p:txBody>
      </p:sp>
      <p:sp>
        <p:nvSpPr>
          <p:cNvPr id="3" name="object 3"/>
          <p:cNvSpPr txBox="1"/>
          <p:nvPr/>
        </p:nvSpPr>
        <p:spPr>
          <a:xfrm>
            <a:off x="517915" y="1287973"/>
            <a:ext cx="7421880" cy="2481580"/>
          </a:xfrm>
          <a:prstGeom prst="rect">
            <a:avLst/>
          </a:prstGeom>
        </p:spPr>
        <p:txBody>
          <a:bodyPr vert="horz" wrap="square" lIns="0" tIns="0" rIns="0" bIns="0" rtlCol="0">
            <a:spAutoFit/>
          </a:bodyPr>
          <a:lstStyle/>
          <a:p>
            <a:pPr marL="471170" indent="-458470">
              <a:lnSpc>
                <a:spcPct val="100000"/>
              </a:lnSpc>
              <a:buFont typeface="Arial"/>
              <a:buChar char="●"/>
              <a:tabLst>
                <a:tab pos="471805" algn="l"/>
              </a:tabLst>
            </a:pPr>
            <a:r>
              <a:rPr sz="3000" spc="-15" dirty="0">
                <a:latin typeface="Arial"/>
                <a:cs typeface="Arial"/>
              </a:rPr>
              <a:t>BigTable,</a:t>
            </a:r>
            <a:r>
              <a:rPr sz="3000" spc="-5" dirty="0">
                <a:latin typeface="Arial"/>
                <a:cs typeface="Arial"/>
              </a:rPr>
              <a:t> </a:t>
            </a:r>
            <a:r>
              <a:rPr sz="3000" spc="-20" dirty="0">
                <a:latin typeface="Arial"/>
                <a:cs typeface="Arial"/>
              </a:rPr>
              <a:t>Cassandra,</a:t>
            </a:r>
            <a:r>
              <a:rPr sz="3000" spc="-5" dirty="0">
                <a:latin typeface="Arial"/>
                <a:cs typeface="Arial"/>
              </a:rPr>
              <a:t> </a:t>
            </a:r>
            <a:r>
              <a:rPr sz="3000" spc="-20" dirty="0">
                <a:latin typeface="Arial"/>
                <a:cs typeface="Arial"/>
              </a:rPr>
              <a:t>HBase,</a:t>
            </a:r>
            <a:r>
              <a:rPr sz="3000" spc="-5" dirty="0">
                <a:latin typeface="Arial"/>
                <a:cs typeface="Arial"/>
              </a:rPr>
              <a:t> </a:t>
            </a:r>
            <a:r>
              <a:rPr sz="3000" dirty="0">
                <a:latin typeface="Arial"/>
                <a:cs typeface="Arial"/>
              </a:rPr>
              <a:t>Hadoop</a:t>
            </a:r>
            <a:r>
              <a:rPr sz="3000" spc="-5" dirty="0">
                <a:latin typeface="Arial"/>
                <a:cs typeface="Arial"/>
              </a:rPr>
              <a:t> </a:t>
            </a:r>
            <a:r>
              <a:rPr sz="3000" spc="-10" dirty="0">
                <a:latin typeface="Arial"/>
                <a:cs typeface="Arial"/>
              </a:rPr>
              <a:t>...</a:t>
            </a:r>
            <a:endParaRPr sz="3000" dirty="0">
              <a:latin typeface="Arial"/>
              <a:cs typeface="Arial"/>
            </a:endParaRPr>
          </a:p>
          <a:p>
            <a:pPr marL="928369" lvl="1" indent="-412750">
              <a:lnSpc>
                <a:spcPct val="100000"/>
              </a:lnSpc>
              <a:spcBef>
                <a:spcPts val="905"/>
              </a:spcBef>
              <a:buSzPct val="171428"/>
              <a:buFont typeface="Arial"/>
              <a:buChar char="○"/>
              <a:tabLst>
                <a:tab pos="929005" algn="l"/>
              </a:tabLst>
            </a:pPr>
            <a:r>
              <a:rPr sz="1400" dirty="0">
                <a:latin typeface="Arial"/>
                <a:cs typeface="Arial"/>
              </a:rPr>
              <a:t>Chang</a:t>
            </a:r>
            <a:r>
              <a:rPr sz="1400" spc="-5" dirty="0">
                <a:latin typeface="Arial"/>
                <a:cs typeface="Arial"/>
              </a:rPr>
              <a:t> </a:t>
            </a:r>
            <a:r>
              <a:rPr sz="1400" spc="-10" dirty="0">
                <a:latin typeface="Arial"/>
                <a:cs typeface="Arial"/>
              </a:rPr>
              <a:t>et</a:t>
            </a:r>
            <a:r>
              <a:rPr sz="1400" spc="-5" dirty="0">
                <a:latin typeface="Arial"/>
                <a:cs typeface="Arial"/>
              </a:rPr>
              <a:t> al. </a:t>
            </a:r>
            <a:r>
              <a:rPr sz="1400" spc="-10" dirty="0">
                <a:latin typeface="Arial"/>
                <a:cs typeface="Arial"/>
              </a:rPr>
              <a:t>"Bigtable:</a:t>
            </a:r>
            <a:r>
              <a:rPr sz="1400" spc="-5" dirty="0">
                <a:latin typeface="Arial"/>
                <a:cs typeface="Arial"/>
              </a:rPr>
              <a:t> </a:t>
            </a:r>
            <a:r>
              <a:rPr sz="1400" spc="-10" dirty="0">
                <a:latin typeface="Arial"/>
                <a:cs typeface="Arial"/>
              </a:rPr>
              <a:t>A</a:t>
            </a:r>
            <a:r>
              <a:rPr sz="1400" spc="-5" dirty="0">
                <a:latin typeface="Arial"/>
                <a:cs typeface="Arial"/>
              </a:rPr>
              <a:t> </a:t>
            </a:r>
            <a:r>
              <a:rPr sz="1400" spc="-10" dirty="0">
                <a:latin typeface="Arial"/>
                <a:cs typeface="Arial"/>
              </a:rPr>
              <a:t>Distributed</a:t>
            </a:r>
            <a:r>
              <a:rPr sz="1400" spc="-5" dirty="0">
                <a:latin typeface="Arial"/>
                <a:cs typeface="Arial"/>
              </a:rPr>
              <a:t> </a:t>
            </a:r>
            <a:r>
              <a:rPr sz="1400" spc="-10" dirty="0">
                <a:latin typeface="Arial"/>
                <a:cs typeface="Arial"/>
              </a:rPr>
              <a:t>Storage</a:t>
            </a:r>
            <a:r>
              <a:rPr sz="1400" spc="-5" dirty="0">
                <a:latin typeface="Arial"/>
                <a:cs typeface="Arial"/>
              </a:rPr>
              <a:t> </a:t>
            </a:r>
            <a:r>
              <a:rPr sz="1400" spc="-10" dirty="0">
                <a:latin typeface="Arial"/>
                <a:cs typeface="Arial"/>
              </a:rPr>
              <a:t>System</a:t>
            </a:r>
            <a:r>
              <a:rPr sz="1400" spc="-5" dirty="0">
                <a:latin typeface="Arial"/>
                <a:cs typeface="Arial"/>
              </a:rPr>
              <a:t> </a:t>
            </a:r>
            <a:r>
              <a:rPr sz="1400" spc="-10" dirty="0">
                <a:latin typeface="Arial"/>
                <a:cs typeface="Arial"/>
              </a:rPr>
              <a:t>for</a:t>
            </a:r>
            <a:r>
              <a:rPr sz="1400" spc="-5" dirty="0">
                <a:latin typeface="Arial"/>
                <a:cs typeface="Arial"/>
              </a:rPr>
              <a:t> </a:t>
            </a:r>
            <a:r>
              <a:rPr sz="1400" spc="-10" dirty="0">
                <a:latin typeface="Arial"/>
                <a:cs typeface="Arial"/>
              </a:rPr>
              <a:t>Structured</a:t>
            </a:r>
            <a:r>
              <a:rPr sz="1400" spc="-5" dirty="0">
                <a:latin typeface="Arial"/>
                <a:cs typeface="Arial"/>
              </a:rPr>
              <a:t> </a:t>
            </a:r>
            <a:r>
              <a:rPr sz="1400" spc="-10" dirty="0">
                <a:latin typeface="Arial"/>
                <a:cs typeface="Arial"/>
              </a:rPr>
              <a:t>Data",</a:t>
            </a:r>
            <a:r>
              <a:rPr sz="1400" spc="-5" dirty="0">
                <a:latin typeface="Arial"/>
                <a:cs typeface="Arial"/>
              </a:rPr>
              <a:t> </a:t>
            </a:r>
            <a:r>
              <a:rPr sz="1400" dirty="0">
                <a:latin typeface="Arial"/>
                <a:cs typeface="Arial"/>
              </a:rPr>
              <a:t>2006</a:t>
            </a:r>
          </a:p>
          <a:p>
            <a:pPr marL="471170" marR="86360" indent="-458470">
              <a:lnSpc>
                <a:spcPts val="3450"/>
              </a:lnSpc>
              <a:spcBef>
                <a:spcPts val="260"/>
              </a:spcBef>
              <a:buFont typeface="Arial"/>
              <a:buChar char="●"/>
              <a:tabLst>
                <a:tab pos="471805" algn="l"/>
              </a:tabLst>
            </a:pPr>
            <a:r>
              <a:rPr sz="3000" spc="-15" dirty="0">
                <a:latin typeface="Arial"/>
                <a:cs typeface="Arial"/>
              </a:rPr>
              <a:t>Store</a:t>
            </a:r>
            <a:r>
              <a:rPr sz="3000" spc="-5" dirty="0">
                <a:latin typeface="Arial"/>
                <a:cs typeface="Arial"/>
              </a:rPr>
              <a:t> </a:t>
            </a:r>
            <a:r>
              <a:rPr sz="3000" dirty="0">
                <a:latin typeface="Arial"/>
                <a:cs typeface="Arial"/>
              </a:rPr>
              <a:t>and</a:t>
            </a:r>
            <a:r>
              <a:rPr sz="3000" spc="-5" dirty="0">
                <a:latin typeface="Arial"/>
                <a:cs typeface="Arial"/>
              </a:rPr>
              <a:t> </a:t>
            </a:r>
            <a:r>
              <a:rPr sz="3000" dirty="0">
                <a:latin typeface="Arial"/>
                <a:cs typeface="Arial"/>
              </a:rPr>
              <a:t>process</a:t>
            </a:r>
            <a:r>
              <a:rPr sz="3000" spc="-5" dirty="0">
                <a:latin typeface="Arial"/>
                <a:cs typeface="Arial"/>
              </a:rPr>
              <a:t> </a:t>
            </a:r>
            <a:r>
              <a:rPr sz="3000" dirty="0">
                <a:latin typeface="Arial"/>
                <a:cs typeface="Arial"/>
              </a:rPr>
              <a:t>very</a:t>
            </a:r>
            <a:r>
              <a:rPr sz="3000" spc="-5" dirty="0">
                <a:latin typeface="Arial"/>
                <a:cs typeface="Arial"/>
              </a:rPr>
              <a:t> </a:t>
            </a:r>
            <a:r>
              <a:rPr sz="3000" dirty="0">
                <a:latin typeface="Arial"/>
                <a:cs typeface="Arial"/>
              </a:rPr>
              <a:t>large</a:t>
            </a:r>
            <a:r>
              <a:rPr sz="3000" spc="-5" dirty="0">
                <a:latin typeface="Arial"/>
                <a:cs typeface="Arial"/>
              </a:rPr>
              <a:t> </a:t>
            </a:r>
            <a:r>
              <a:rPr sz="3000" spc="-20" dirty="0">
                <a:latin typeface="Arial"/>
                <a:cs typeface="Arial"/>
              </a:rPr>
              <a:t>amounts</a:t>
            </a:r>
            <a:r>
              <a:rPr sz="3000" spc="-5" dirty="0">
                <a:latin typeface="Arial"/>
                <a:cs typeface="Arial"/>
              </a:rPr>
              <a:t> </a:t>
            </a:r>
            <a:r>
              <a:rPr sz="3000" spc="-15" dirty="0">
                <a:latin typeface="Arial"/>
                <a:cs typeface="Arial"/>
              </a:rPr>
              <a:t>of data</a:t>
            </a:r>
            <a:r>
              <a:rPr sz="3000" spc="-5" dirty="0">
                <a:latin typeface="Arial"/>
                <a:cs typeface="Arial"/>
              </a:rPr>
              <a:t> </a:t>
            </a:r>
            <a:r>
              <a:rPr sz="3000" spc="-15" dirty="0">
                <a:latin typeface="Arial"/>
                <a:cs typeface="Arial"/>
              </a:rPr>
              <a:t>distributed</a:t>
            </a:r>
            <a:r>
              <a:rPr sz="3000" spc="-5" dirty="0">
                <a:latin typeface="Arial"/>
                <a:cs typeface="Arial"/>
              </a:rPr>
              <a:t> </a:t>
            </a:r>
            <a:r>
              <a:rPr sz="3000" dirty="0">
                <a:latin typeface="Arial"/>
                <a:cs typeface="Arial"/>
              </a:rPr>
              <a:t>over</a:t>
            </a:r>
            <a:r>
              <a:rPr sz="3000" spc="-5" dirty="0">
                <a:latin typeface="Arial"/>
                <a:cs typeface="Arial"/>
              </a:rPr>
              <a:t> </a:t>
            </a:r>
            <a:r>
              <a:rPr sz="3000" dirty="0">
                <a:latin typeface="Arial"/>
                <a:cs typeface="Arial"/>
              </a:rPr>
              <a:t>many</a:t>
            </a:r>
            <a:r>
              <a:rPr sz="3000" spc="-5" dirty="0">
                <a:latin typeface="Arial"/>
                <a:cs typeface="Arial"/>
              </a:rPr>
              <a:t> </a:t>
            </a:r>
            <a:r>
              <a:rPr sz="3000" spc="-20" dirty="0">
                <a:latin typeface="Arial"/>
                <a:cs typeface="Arial"/>
              </a:rPr>
              <a:t>machines.</a:t>
            </a:r>
            <a:endParaRPr sz="3000" dirty="0">
              <a:latin typeface="Arial"/>
              <a:cs typeface="Arial"/>
            </a:endParaRPr>
          </a:p>
          <a:p>
            <a:pPr marL="928369" lvl="1" indent="-412750">
              <a:lnSpc>
                <a:spcPts val="2610"/>
              </a:lnSpc>
              <a:buFont typeface="Arial"/>
              <a:buChar char="○"/>
              <a:tabLst>
                <a:tab pos="929005" algn="l"/>
              </a:tabLst>
            </a:pPr>
            <a:r>
              <a:rPr sz="2400" spc="-15" dirty="0">
                <a:latin typeface="Arial"/>
                <a:cs typeface="Arial"/>
              </a:rPr>
              <a:t>"Petabytes</a:t>
            </a:r>
            <a:r>
              <a:rPr sz="2400" spc="-5" dirty="0">
                <a:latin typeface="Arial"/>
                <a:cs typeface="Arial"/>
              </a:rPr>
              <a:t> </a:t>
            </a:r>
            <a:r>
              <a:rPr sz="2400" spc="-10" dirty="0">
                <a:latin typeface="Arial"/>
                <a:cs typeface="Arial"/>
              </a:rPr>
              <a:t>of</a:t>
            </a:r>
            <a:r>
              <a:rPr sz="2400" spc="-5" dirty="0">
                <a:latin typeface="Arial"/>
                <a:cs typeface="Arial"/>
              </a:rPr>
              <a:t> </a:t>
            </a:r>
            <a:r>
              <a:rPr sz="2400" spc="-15" dirty="0">
                <a:latin typeface="Arial"/>
                <a:cs typeface="Arial"/>
              </a:rPr>
              <a:t>data</a:t>
            </a:r>
            <a:r>
              <a:rPr sz="2400" spc="-5" dirty="0">
                <a:latin typeface="Arial"/>
                <a:cs typeface="Arial"/>
              </a:rPr>
              <a:t> </a:t>
            </a:r>
            <a:r>
              <a:rPr sz="2400" dirty="0">
                <a:latin typeface="Arial"/>
                <a:cs typeface="Arial"/>
              </a:rPr>
              <a:t>across</a:t>
            </a:r>
            <a:r>
              <a:rPr sz="2400" spc="-5" dirty="0">
                <a:latin typeface="Arial"/>
                <a:cs typeface="Arial"/>
              </a:rPr>
              <a:t> </a:t>
            </a:r>
            <a:r>
              <a:rPr sz="2400" spc="-15" dirty="0">
                <a:latin typeface="Arial"/>
                <a:cs typeface="Arial"/>
              </a:rPr>
              <a:t>thousands</a:t>
            </a:r>
            <a:r>
              <a:rPr sz="2400" spc="-5" dirty="0">
                <a:latin typeface="Arial"/>
                <a:cs typeface="Arial"/>
              </a:rPr>
              <a:t> </a:t>
            </a:r>
            <a:r>
              <a:rPr sz="2400" spc="-10" dirty="0">
                <a:latin typeface="Arial"/>
                <a:cs typeface="Arial"/>
              </a:rPr>
              <a:t>of</a:t>
            </a:r>
            <a:r>
              <a:rPr sz="2400" spc="-5" dirty="0">
                <a:latin typeface="Arial"/>
                <a:cs typeface="Arial"/>
              </a:rPr>
              <a:t> </a:t>
            </a:r>
            <a:r>
              <a:rPr sz="2400" spc="-15" dirty="0">
                <a:latin typeface="Arial"/>
                <a:cs typeface="Arial"/>
              </a:rPr>
              <a:t>servers"</a:t>
            </a:r>
            <a:endParaRPr sz="2400" dirty="0">
              <a:latin typeface="Arial"/>
              <a:cs typeface="Arial"/>
            </a:endParaRPr>
          </a:p>
          <a:p>
            <a:pPr marL="471170" indent="-458470">
              <a:lnSpc>
                <a:spcPts val="3510"/>
              </a:lnSpc>
              <a:buFont typeface="Arial"/>
              <a:buChar char="●"/>
              <a:tabLst>
                <a:tab pos="471805" algn="l"/>
              </a:tabLst>
            </a:pPr>
            <a:r>
              <a:rPr sz="3000" spc="-20" dirty="0">
                <a:latin typeface="Arial"/>
                <a:cs typeface="Arial"/>
              </a:rPr>
              <a:t>Keys</a:t>
            </a:r>
            <a:r>
              <a:rPr sz="3000" spc="-5" dirty="0">
                <a:latin typeface="Arial"/>
                <a:cs typeface="Arial"/>
              </a:rPr>
              <a:t> </a:t>
            </a:r>
            <a:r>
              <a:rPr sz="3000" spc="-15" dirty="0">
                <a:latin typeface="Arial"/>
                <a:cs typeface="Arial"/>
              </a:rPr>
              <a:t>point</a:t>
            </a:r>
            <a:r>
              <a:rPr sz="3000" spc="-5" dirty="0">
                <a:latin typeface="Arial"/>
                <a:cs typeface="Arial"/>
              </a:rPr>
              <a:t> </a:t>
            </a:r>
            <a:r>
              <a:rPr sz="3000" spc="-15" dirty="0">
                <a:latin typeface="Arial"/>
                <a:cs typeface="Arial"/>
              </a:rPr>
              <a:t>to</a:t>
            </a:r>
            <a:r>
              <a:rPr sz="3000" spc="-5" dirty="0">
                <a:latin typeface="Arial"/>
                <a:cs typeface="Arial"/>
              </a:rPr>
              <a:t> </a:t>
            </a:r>
            <a:r>
              <a:rPr sz="3000" spc="-15" dirty="0">
                <a:latin typeface="Arial"/>
                <a:cs typeface="Arial"/>
              </a:rPr>
              <a:t>multiple</a:t>
            </a:r>
            <a:r>
              <a:rPr sz="3000" spc="-5" dirty="0">
                <a:latin typeface="Arial"/>
                <a:cs typeface="Arial"/>
              </a:rPr>
              <a:t> </a:t>
            </a:r>
            <a:r>
              <a:rPr sz="3000" dirty="0">
                <a:latin typeface="Arial"/>
                <a:cs typeface="Arial"/>
              </a:rPr>
              <a:t>columns</a:t>
            </a:r>
          </a:p>
        </p:txBody>
      </p:sp>
      <p:graphicFrame>
        <p:nvGraphicFramePr>
          <p:cNvPr id="5" name="object 5"/>
          <p:cNvGraphicFramePr>
            <a:graphicFrameLocks noGrp="1"/>
          </p:cNvGraphicFramePr>
          <p:nvPr/>
        </p:nvGraphicFramePr>
        <p:xfrm>
          <a:off x="1053998" y="4021331"/>
          <a:ext cx="6745120" cy="1548696"/>
        </p:xfrm>
        <a:graphic>
          <a:graphicData uri="http://schemas.openxmlformats.org/drawingml/2006/table">
            <a:tbl>
              <a:tblPr firstRow="1" bandRow="1">
                <a:tableStyleId>{2D5ABB26-0587-4C30-8999-92F81FD0307C}</a:tableStyleId>
              </a:tblPr>
              <a:tblGrid>
                <a:gridCol w="1349024">
                  <a:extLst>
                    <a:ext uri="{9D8B030D-6E8A-4147-A177-3AD203B41FA5}">
                      <a16:colId xmlns:a16="http://schemas.microsoft.com/office/drawing/2014/main" val="20000"/>
                    </a:ext>
                  </a:extLst>
                </a:gridCol>
                <a:gridCol w="1349024">
                  <a:extLst>
                    <a:ext uri="{9D8B030D-6E8A-4147-A177-3AD203B41FA5}">
                      <a16:colId xmlns:a16="http://schemas.microsoft.com/office/drawing/2014/main" val="20001"/>
                    </a:ext>
                  </a:extLst>
                </a:gridCol>
                <a:gridCol w="1349024">
                  <a:extLst>
                    <a:ext uri="{9D8B030D-6E8A-4147-A177-3AD203B41FA5}">
                      <a16:colId xmlns:a16="http://schemas.microsoft.com/office/drawing/2014/main" val="20002"/>
                    </a:ext>
                  </a:extLst>
                </a:gridCol>
                <a:gridCol w="1349024">
                  <a:extLst>
                    <a:ext uri="{9D8B030D-6E8A-4147-A177-3AD203B41FA5}">
                      <a16:colId xmlns:a16="http://schemas.microsoft.com/office/drawing/2014/main" val="20003"/>
                    </a:ext>
                  </a:extLst>
                </a:gridCol>
                <a:gridCol w="1349024">
                  <a:extLst>
                    <a:ext uri="{9D8B030D-6E8A-4147-A177-3AD203B41FA5}">
                      <a16:colId xmlns:a16="http://schemas.microsoft.com/office/drawing/2014/main" val="20004"/>
                    </a:ext>
                  </a:extLst>
                </a:gridCol>
              </a:tblGrid>
              <a:tr h="387174">
                <a:tc rowSpan="2">
                  <a:txBody>
                    <a:bodyPr/>
                    <a:lstStyle/>
                    <a:p>
                      <a:pPr marL="80645">
                        <a:lnSpc>
                          <a:spcPct val="100000"/>
                        </a:lnSpc>
                      </a:pPr>
                      <a:r>
                        <a:rPr sz="1400" b="1" dirty="0">
                          <a:latin typeface="Arial"/>
                          <a:cs typeface="Arial"/>
                        </a:rPr>
                        <a:t>jim_87</a:t>
                      </a:r>
                      <a:endParaRPr sz="14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tc>
                  <a:txBody>
                    <a:bodyPr/>
                    <a:lstStyle/>
                    <a:p>
                      <a:pPr marL="80645">
                        <a:lnSpc>
                          <a:spcPct val="100000"/>
                        </a:lnSpc>
                      </a:pPr>
                      <a:r>
                        <a:rPr sz="1400" b="1" dirty="0">
                          <a:latin typeface="Arial"/>
                          <a:cs typeface="Arial"/>
                        </a:rPr>
                        <a:t>Age</a:t>
                      </a:r>
                      <a:endParaRPr sz="14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tc>
                  <a:txBody>
                    <a:bodyPr/>
                    <a:lstStyle/>
                    <a:p>
                      <a:pPr marL="80645">
                        <a:lnSpc>
                          <a:spcPct val="100000"/>
                        </a:lnSpc>
                      </a:pPr>
                      <a:r>
                        <a:rPr sz="1400" b="1" dirty="0">
                          <a:latin typeface="Arial"/>
                          <a:cs typeface="Arial"/>
                        </a:rPr>
                        <a:t>Name</a:t>
                      </a:r>
                      <a:endParaRPr sz="14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tc>
                  <a:txBody>
                    <a:bodyPr/>
                    <a:lstStyle/>
                    <a:p>
                      <a:pPr marL="80645">
                        <a:lnSpc>
                          <a:spcPct val="100000"/>
                        </a:lnSpc>
                      </a:pPr>
                      <a:r>
                        <a:rPr sz="1400" b="1" dirty="0">
                          <a:latin typeface="Arial"/>
                          <a:cs typeface="Arial"/>
                        </a:rPr>
                        <a:t>Gender</a:t>
                      </a:r>
                      <a:endParaRPr sz="14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tc>
                  <a:txBody>
                    <a:bodyPr/>
                    <a:lstStyle/>
                    <a:p>
                      <a:pPr marL="80645">
                        <a:lnSpc>
                          <a:spcPct val="100000"/>
                        </a:lnSpc>
                      </a:pPr>
                      <a:r>
                        <a:rPr sz="1400" b="1" dirty="0">
                          <a:latin typeface="Arial"/>
                          <a:cs typeface="Arial"/>
                        </a:rPr>
                        <a:t>Phone</a:t>
                      </a:r>
                      <a:endParaRPr sz="14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extLst>
                  <a:ext uri="{0D108BD9-81ED-4DB2-BD59-A6C34878D82A}">
                    <a16:rowId xmlns:a16="http://schemas.microsoft.com/office/drawing/2014/main" val="10000"/>
                  </a:ext>
                </a:extLst>
              </a:tr>
              <a:tr h="387174">
                <a:tc vMerge="1">
                  <a:txBody>
                    <a:bodyPr/>
                    <a:lstStyle/>
                    <a:p>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tc>
                  <a:txBody>
                    <a:bodyPr/>
                    <a:lstStyle/>
                    <a:p>
                      <a:pPr marL="80645">
                        <a:lnSpc>
                          <a:spcPct val="100000"/>
                        </a:lnSpc>
                      </a:pPr>
                      <a:r>
                        <a:rPr sz="1400" dirty="0">
                          <a:latin typeface="Arial"/>
                          <a:cs typeface="Arial"/>
                        </a:rPr>
                        <a:t>25</a:t>
                      </a:r>
                      <a:endParaRPr sz="14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tc>
                  <a:txBody>
                    <a:bodyPr/>
                    <a:lstStyle/>
                    <a:p>
                      <a:pPr marL="80645">
                        <a:lnSpc>
                          <a:spcPct val="100000"/>
                        </a:lnSpc>
                      </a:pPr>
                      <a:r>
                        <a:rPr sz="1400" dirty="0">
                          <a:latin typeface="Arial"/>
                          <a:cs typeface="Arial"/>
                        </a:rPr>
                        <a:t>Jim</a:t>
                      </a:r>
                      <a:endParaRPr sz="14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tc>
                  <a:txBody>
                    <a:bodyPr/>
                    <a:lstStyle/>
                    <a:p>
                      <a:pPr marL="80645">
                        <a:lnSpc>
                          <a:spcPct val="100000"/>
                        </a:lnSpc>
                      </a:pPr>
                      <a:r>
                        <a:rPr sz="1400" dirty="0">
                          <a:latin typeface="Arial"/>
                          <a:cs typeface="Arial"/>
                        </a:rPr>
                        <a:t>M</a:t>
                      </a:r>
                      <a:endParaRPr sz="14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tc>
                  <a:txBody>
                    <a:bodyPr/>
                    <a:lstStyle/>
                    <a:p>
                      <a:pPr marL="80645">
                        <a:lnSpc>
                          <a:spcPct val="100000"/>
                        </a:lnSpc>
                      </a:pPr>
                      <a:r>
                        <a:rPr sz="1400" dirty="0">
                          <a:latin typeface="Arial"/>
                          <a:cs typeface="Arial"/>
                        </a:rPr>
                        <a:t>123456</a:t>
                      </a:r>
                      <a:endParaRPr sz="14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extLst>
                  <a:ext uri="{0D108BD9-81ED-4DB2-BD59-A6C34878D82A}">
                    <a16:rowId xmlns:a16="http://schemas.microsoft.com/office/drawing/2014/main" val="10001"/>
                  </a:ext>
                </a:extLst>
              </a:tr>
              <a:tr h="387174">
                <a:tc rowSpan="2">
                  <a:txBody>
                    <a:bodyPr/>
                    <a:lstStyle/>
                    <a:p>
                      <a:pPr marL="80645">
                        <a:lnSpc>
                          <a:spcPct val="100000"/>
                        </a:lnSpc>
                      </a:pPr>
                      <a:r>
                        <a:rPr sz="1400" b="1" dirty="0">
                          <a:latin typeface="Arial"/>
                          <a:cs typeface="Arial"/>
                        </a:rPr>
                        <a:t>jill_90</a:t>
                      </a:r>
                      <a:endParaRPr sz="14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tc>
                  <a:txBody>
                    <a:bodyPr/>
                    <a:lstStyle/>
                    <a:p>
                      <a:pPr marL="80645">
                        <a:lnSpc>
                          <a:spcPct val="100000"/>
                        </a:lnSpc>
                      </a:pPr>
                      <a:r>
                        <a:rPr sz="1400" b="1" dirty="0">
                          <a:latin typeface="Arial"/>
                          <a:cs typeface="Arial"/>
                        </a:rPr>
                        <a:t>Age</a:t>
                      </a:r>
                      <a:endParaRPr sz="14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tc>
                  <a:txBody>
                    <a:bodyPr/>
                    <a:lstStyle/>
                    <a:p>
                      <a:pPr marL="80645">
                        <a:lnSpc>
                          <a:spcPct val="100000"/>
                        </a:lnSpc>
                      </a:pPr>
                      <a:r>
                        <a:rPr sz="1400" b="1" dirty="0">
                          <a:latin typeface="Arial"/>
                          <a:cs typeface="Arial"/>
                        </a:rPr>
                        <a:t>Name</a:t>
                      </a:r>
                      <a:endParaRPr sz="14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tc>
                  <a:txBody>
                    <a:bodyPr/>
                    <a:lstStyle/>
                    <a:p>
                      <a:pPr marL="80645">
                        <a:lnSpc>
                          <a:spcPct val="100000"/>
                        </a:lnSpc>
                      </a:pPr>
                      <a:r>
                        <a:rPr sz="1400" b="1" dirty="0">
                          <a:latin typeface="Arial"/>
                          <a:cs typeface="Arial"/>
                        </a:rPr>
                        <a:t>Gender</a:t>
                      </a:r>
                      <a:endParaRPr sz="14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tc>
                  <a:txBody>
                    <a:bodyPr/>
                    <a:lstStyle/>
                    <a:p>
                      <a:pPr marL="80645">
                        <a:lnSpc>
                          <a:spcPct val="100000"/>
                        </a:lnSpc>
                      </a:pPr>
                      <a:r>
                        <a:rPr sz="1400" b="1" dirty="0">
                          <a:latin typeface="Arial"/>
                          <a:cs typeface="Arial"/>
                        </a:rPr>
                        <a:t>Phone</a:t>
                      </a:r>
                      <a:endParaRPr sz="14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extLst>
                  <a:ext uri="{0D108BD9-81ED-4DB2-BD59-A6C34878D82A}">
                    <a16:rowId xmlns:a16="http://schemas.microsoft.com/office/drawing/2014/main" val="10002"/>
                  </a:ext>
                </a:extLst>
              </a:tr>
              <a:tr h="387174">
                <a:tc vMerge="1">
                  <a:txBody>
                    <a:bodyPr/>
                    <a:lstStyle/>
                    <a:p>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tc>
                  <a:txBody>
                    <a:bodyPr/>
                    <a:lstStyle/>
                    <a:p>
                      <a:pPr marL="80645">
                        <a:lnSpc>
                          <a:spcPct val="100000"/>
                        </a:lnSpc>
                      </a:pPr>
                      <a:r>
                        <a:rPr sz="1400" dirty="0">
                          <a:latin typeface="Arial"/>
                          <a:cs typeface="Arial"/>
                        </a:rPr>
                        <a:t>22</a:t>
                      </a:r>
                      <a:endParaRPr sz="14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tc>
                  <a:txBody>
                    <a:bodyPr/>
                    <a:lstStyle/>
                    <a:p>
                      <a:pPr marL="80645">
                        <a:lnSpc>
                          <a:spcPct val="100000"/>
                        </a:lnSpc>
                      </a:pPr>
                      <a:r>
                        <a:rPr sz="1400" dirty="0">
                          <a:latin typeface="Arial"/>
                          <a:cs typeface="Arial"/>
                        </a:rPr>
                        <a:t>Jill</a:t>
                      </a:r>
                      <a:endParaRPr sz="14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tc>
                  <a:txBody>
                    <a:bodyPr/>
                    <a:lstStyle/>
                    <a:p>
                      <a:pPr marL="80645">
                        <a:lnSpc>
                          <a:spcPct val="100000"/>
                        </a:lnSpc>
                      </a:pPr>
                      <a:r>
                        <a:rPr sz="1400" dirty="0">
                          <a:latin typeface="Arial"/>
                          <a:cs typeface="Arial"/>
                        </a:rPr>
                        <a:t>F</a:t>
                      </a:r>
                      <a:endParaRPr sz="14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tc>
                  <a:txBody>
                    <a:bodyPr/>
                    <a:lstStyle/>
                    <a:p>
                      <a:pPr marL="80645">
                        <a:lnSpc>
                          <a:spcPct val="100000"/>
                        </a:lnSpc>
                      </a:pPr>
                      <a:r>
                        <a:rPr sz="1400" dirty="0">
                          <a:latin typeface="Arial"/>
                          <a:cs typeface="Arial"/>
                        </a:rPr>
                        <a:t>654321</a:t>
                      </a: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98210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5" dirty="0"/>
              <a:t>Document</a:t>
            </a:r>
            <a:r>
              <a:rPr spc="-5" dirty="0"/>
              <a:t> </a:t>
            </a:r>
            <a:r>
              <a:rPr spc="-20" dirty="0"/>
              <a:t>Databases</a:t>
            </a:r>
            <a:r>
              <a:rPr spc="-5" dirty="0"/>
              <a:t> </a:t>
            </a:r>
            <a:r>
              <a:rPr spc="-20" dirty="0"/>
              <a:t>(Stores)</a:t>
            </a:r>
          </a:p>
        </p:txBody>
      </p:sp>
      <p:sp>
        <p:nvSpPr>
          <p:cNvPr id="3" name="object 3"/>
          <p:cNvSpPr txBox="1"/>
          <p:nvPr/>
        </p:nvSpPr>
        <p:spPr>
          <a:xfrm>
            <a:off x="457200" y="1020762"/>
            <a:ext cx="7868920" cy="4847590"/>
          </a:xfrm>
          <a:prstGeom prst="rect">
            <a:avLst/>
          </a:prstGeom>
        </p:spPr>
        <p:txBody>
          <a:bodyPr vert="horz" wrap="square" lIns="0" tIns="0" rIns="0" bIns="0" rtlCol="0">
            <a:spAutoFit/>
          </a:bodyPr>
          <a:lstStyle/>
          <a:p>
            <a:pPr marL="471170" indent="-458470">
              <a:lnSpc>
                <a:spcPts val="3525"/>
              </a:lnSpc>
              <a:buFont typeface="Arial"/>
              <a:buChar char="●"/>
              <a:tabLst>
                <a:tab pos="471805" algn="l"/>
              </a:tabLst>
            </a:pPr>
            <a:r>
              <a:rPr sz="3000" spc="-20" dirty="0">
                <a:latin typeface="Arial"/>
                <a:cs typeface="Arial"/>
              </a:rPr>
              <a:t>CouchDB,</a:t>
            </a:r>
            <a:r>
              <a:rPr sz="3000" spc="-5" dirty="0">
                <a:latin typeface="Arial"/>
                <a:cs typeface="Arial"/>
              </a:rPr>
              <a:t> </a:t>
            </a:r>
            <a:r>
              <a:rPr sz="3000" spc="-20" dirty="0">
                <a:latin typeface="Arial"/>
                <a:cs typeface="Arial"/>
              </a:rPr>
              <a:t>MongoDB,</a:t>
            </a:r>
            <a:r>
              <a:rPr sz="3000" spc="-5" dirty="0">
                <a:latin typeface="Arial"/>
                <a:cs typeface="Arial"/>
              </a:rPr>
              <a:t> </a:t>
            </a:r>
            <a:r>
              <a:rPr sz="3000" spc="-15" dirty="0">
                <a:latin typeface="Arial"/>
                <a:cs typeface="Arial"/>
              </a:rPr>
              <a:t>Lotus</a:t>
            </a:r>
            <a:r>
              <a:rPr sz="3000" spc="-5" dirty="0">
                <a:latin typeface="Arial"/>
                <a:cs typeface="Arial"/>
              </a:rPr>
              <a:t> </a:t>
            </a:r>
            <a:r>
              <a:rPr sz="3000" spc="-15" dirty="0">
                <a:latin typeface="Arial"/>
                <a:cs typeface="Arial"/>
              </a:rPr>
              <a:t>Notes,</a:t>
            </a:r>
            <a:r>
              <a:rPr sz="3000" spc="-5" dirty="0">
                <a:latin typeface="Arial"/>
                <a:cs typeface="Arial"/>
              </a:rPr>
              <a:t> </a:t>
            </a:r>
            <a:r>
              <a:rPr sz="3000" dirty="0">
                <a:latin typeface="Arial"/>
                <a:cs typeface="Arial"/>
              </a:rPr>
              <a:t>Redis</a:t>
            </a:r>
            <a:r>
              <a:rPr sz="3000" spc="-5" dirty="0">
                <a:latin typeface="Arial"/>
                <a:cs typeface="Arial"/>
              </a:rPr>
              <a:t> </a:t>
            </a:r>
            <a:r>
              <a:rPr sz="3000" spc="-10" dirty="0">
                <a:latin typeface="Arial"/>
                <a:cs typeface="Arial"/>
              </a:rPr>
              <a:t>...</a:t>
            </a:r>
            <a:endParaRPr sz="3000" dirty="0">
              <a:latin typeface="Arial"/>
              <a:cs typeface="Arial"/>
            </a:endParaRPr>
          </a:p>
          <a:p>
            <a:pPr marL="471170" marR="213360" indent="-458470">
              <a:lnSpc>
                <a:spcPts val="3450"/>
              </a:lnSpc>
              <a:spcBef>
                <a:spcPts val="165"/>
              </a:spcBef>
              <a:buFont typeface="Arial"/>
              <a:buChar char="●"/>
              <a:tabLst>
                <a:tab pos="471805" algn="l"/>
              </a:tabLst>
            </a:pPr>
            <a:r>
              <a:rPr sz="3000" i="1" spc="-20" dirty="0">
                <a:latin typeface="Arial"/>
                <a:cs typeface="Arial"/>
              </a:rPr>
              <a:t>Documents </a:t>
            </a:r>
            <a:r>
              <a:rPr sz="3000" spc="-20" dirty="0">
                <a:latin typeface="Arial"/>
                <a:cs typeface="Arial"/>
              </a:rPr>
              <a:t>are</a:t>
            </a:r>
            <a:r>
              <a:rPr sz="3000" spc="-5" dirty="0">
                <a:latin typeface="Arial"/>
                <a:cs typeface="Arial"/>
              </a:rPr>
              <a:t> </a:t>
            </a:r>
            <a:r>
              <a:rPr sz="3000" dirty="0">
                <a:latin typeface="Arial"/>
                <a:cs typeface="Arial"/>
              </a:rPr>
              <a:t>addressed</a:t>
            </a:r>
            <a:r>
              <a:rPr sz="3000" spc="-5" dirty="0">
                <a:latin typeface="Arial"/>
                <a:cs typeface="Arial"/>
              </a:rPr>
              <a:t> </a:t>
            </a:r>
            <a:r>
              <a:rPr sz="3000" dirty="0">
                <a:latin typeface="Arial"/>
                <a:cs typeface="Arial"/>
              </a:rPr>
              <a:t>in</a:t>
            </a:r>
            <a:r>
              <a:rPr sz="3000" spc="-5" dirty="0">
                <a:latin typeface="Arial"/>
                <a:cs typeface="Arial"/>
              </a:rPr>
              <a:t> </a:t>
            </a:r>
            <a:r>
              <a:rPr sz="3000" spc="-15" dirty="0">
                <a:latin typeface="Arial"/>
                <a:cs typeface="Arial"/>
              </a:rPr>
              <a:t>the</a:t>
            </a:r>
            <a:r>
              <a:rPr sz="3000" spc="-5" dirty="0">
                <a:latin typeface="Arial"/>
                <a:cs typeface="Arial"/>
              </a:rPr>
              <a:t> </a:t>
            </a:r>
            <a:r>
              <a:rPr sz="3000" spc="-20" dirty="0">
                <a:latin typeface="Arial"/>
                <a:cs typeface="Arial"/>
              </a:rPr>
              <a:t>database</a:t>
            </a:r>
            <a:r>
              <a:rPr sz="3000" spc="-10" dirty="0">
                <a:latin typeface="Arial"/>
                <a:cs typeface="Arial"/>
              </a:rPr>
              <a:t> </a:t>
            </a:r>
            <a:r>
              <a:rPr sz="3000" dirty="0">
                <a:latin typeface="Arial"/>
                <a:cs typeface="Arial"/>
              </a:rPr>
              <a:t>via</a:t>
            </a:r>
            <a:r>
              <a:rPr sz="3000" spc="-5" dirty="0">
                <a:latin typeface="Arial"/>
                <a:cs typeface="Arial"/>
              </a:rPr>
              <a:t> </a:t>
            </a:r>
            <a:r>
              <a:rPr sz="3000" dirty="0">
                <a:latin typeface="Arial"/>
                <a:cs typeface="Arial"/>
              </a:rPr>
              <a:t>a</a:t>
            </a:r>
            <a:r>
              <a:rPr sz="3000" spc="-5" dirty="0">
                <a:latin typeface="Arial"/>
                <a:cs typeface="Arial"/>
              </a:rPr>
              <a:t> </a:t>
            </a:r>
            <a:r>
              <a:rPr sz="3000" dirty="0">
                <a:latin typeface="Arial"/>
                <a:cs typeface="Arial"/>
              </a:rPr>
              <a:t>unique</a:t>
            </a:r>
            <a:r>
              <a:rPr sz="3000" spc="-5" dirty="0">
                <a:latin typeface="Arial"/>
                <a:cs typeface="Arial"/>
              </a:rPr>
              <a:t> </a:t>
            </a:r>
            <a:r>
              <a:rPr sz="3000" dirty="0">
                <a:latin typeface="Arial"/>
                <a:cs typeface="Arial"/>
              </a:rPr>
              <a:t>key</a:t>
            </a:r>
            <a:r>
              <a:rPr sz="3000" spc="-5" dirty="0">
                <a:latin typeface="Arial"/>
                <a:cs typeface="Arial"/>
              </a:rPr>
              <a:t> </a:t>
            </a:r>
            <a:r>
              <a:rPr sz="3000" spc="-15" dirty="0">
                <a:latin typeface="Arial"/>
                <a:cs typeface="Arial"/>
              </a:rPr>
              <a:t>that</a:t>
            </a:r>
            <a:r>
              <a:rPr sz="3000" spc="-5" dirty="0">
                <a:latin typeface="Arial"/>
                <a:cs typeface="Arial"/>
              </a:rPr>
              <a:t> </a:t>
            </a:r>
            <a:r>
              <a:rPr sz="3000" spc="-15" dirty="0">
                <a:latin typeface="Arial"/>
                <a:cs typeface="Arial"/>
              </a:rPr>
              <a:t>represents</a:t>
            </a:r>
            <a:r>
              <a:rPr sz="3000" spc="-5" dirty="0">
                <a:latin typeface="Arial"/>
                <a:cs typeface="Arial"/>
              </a:rPr>
              <a:t> </a:t>
            </a:r>
            <a:r>
              <a:rPr sz="3000" spc="-15" dirty="0">
                <a:latin typeface="Arial"/>
                <a:cs typeface="Arial"/>
              </a:rPr>
              <a:t>that document.</a:t>
            </a:r>
            <a:endParaRPr sz="3000" dirty="0">
              <a:latin typeface="Arial"/>
              <a:cs typeface="Arial"/>
            </a:endParaRPr>
          </a:p>
          <a:p>
            <a:pPr marL="471170" marR="153035" indent="-458470">
              <a:lnSpc>
                <a:spcPts val="3450"/>
              </a:lnSpc>
              <a:buFont typeface="Arial"/>
              <a:buChar char="●"/>
              <a:tabLst>
                <a:tab pos="471805" algn="l"/>
              </a:tabLst>
            </a:pPr>
            <a:r>
              <a:rPr sz="3000" spc="-15" dirty="0">
                <a:latin typeface="Arial"/>
                <a:cs typeface="Arial"/>
              </a:rPr>
              <a:t>Semi-structured</a:t>
            </a:r>
            <a:r>
              <a:rPr sz="3000" spc="-5" dirty="0">
                <a:latin typeface="Arial"/>
                <a:cs typeface="Arial"/>
              </a:rPr>
              <a:t> </a:t>
            </a:r>
            <a:r>
              <a:rPr sz="3000" spc="-20" dirty="0">
                <a:latin typeface="Arial"/>
                <a:cs typeface="Arial"/>
              </a:rPr>
              <a:t>documents</a:t>
            </a:r>
            <a:r>
              <a:rPr sz="3000" spc="-5" dirty="0">
                <a:latin typeface="Arial"/>
                <a:cs typeface="Arial"/>
              </a:rPr>
              <a:t> </a:t>
            </a:r>
            <a:r>
              <a:rPr sz="3000" dirty="0">
                <a:latin typeface="Arial"/>
                <a:cs typeface="Arial"/>
              </a:rPr>
              <a:t>can</a:t>
            </a:r>
            <a:r>
              <a:rPr sz="3000" spc="-5" dirty="0">
                <a:latin typeface="Arial"/>
                <a:cs typeface="Arial"/>
              </a:rPr>
              <a:t> </a:t>
            </a:r>
            <a:r>
              <a:rPr sz="3000" dirty="0">
                <a:latin typeface="Arial"/>
                <a:cs typeface="Arial"/>
              </a:rPr>
              <a:t>be</a:t>
            </a:r>
            <a:r>
              <a:rPr sz="3000" spc="-5" dirty="0">
                <a:latin typeface="Arial"/>
                <a:cs typeface="Arial"/>
              </a:rPr>
              <a:t> </a:t>
            </a:r>
            <a:r>
              <a:rPr sz="3000" spc="-25" dirty="0">
                <a:latin typeface="Arial"/>
                <a:cs typeface="Arial"/>
              </a:rPr>
              <a:t>XML</a:t>
            </a:r>
            <a:r>
              <a:rPr sz="3000" spc="-5" dirty="0">
                <a:latin typeface="Arial"/>
                <a:cs typeface="Arial"/>
              </a:rPr>
              <a:t> </a:t>
            </a:r>
            <a:r>
              <a:rPr sz="3000" dirty="0">
                <a:latin typeface="Arial"/>
                <a:cs typeface="Arial"/>
              </a:rPr>
              <a:t>or </a:t>
            </a:r>
            <a:r>
              <a:rPr sz="3000" spc="-20" dirty="0">
                <a:latin typeface="Arial"/>
                <a:cs typeface="Arial"/>
              </a:rPr>
              <a:t>JSON</a:t>
            </a:r>
            <a:r>
              <a:rPr sz="3000" spc="-5" dirty="0">
                <a:latin typeface="Arial"/>
                <a:cs typeface="Arial"/>
              </a:rPr>
              <a:t> </a:t>
            </a:r>
            <a:r>
              <a:rPr sz="3000" spc="-15" dirty="0">
                <a:latin typeface="Arial"/>
                <a:cs typeface="Arial"/>
              </a:rPr>
              <a:t>formatted,</a:t>
            </a:r>
            <a:r>
              <a:rPr sz="3000" spc="-5" dirty="0">
                <a:latin typeface="Arial"/>
                <a:cs typeface="Arial"/>
              </a:rPr>
              <a:t> </a:t>
            </a:r>
            <a:r>
              <a:rPr sz="3000" spc="-15" dirty="0">
                <a:latin typeface="Arial"/>
                <a:cs typeface="Arial"/>
              </a:rPr>
              <a:t>for</a:t>
            </a:r>
            <a:r>
              <a:rPr sz="3000" spc="-5" dirty="0">
                <a:latin typeface="Arial"/>
                <a:cs typeface="Arial"/>
              </a:rPr>
              <a:t> </a:t>
            </a:r>
            <a:r>
              <a:rPr sz="3000" spc="-15" dirty="0">
                <a:latin typeface="Arial"/>
                <a:cs typeface="Arial"/>
              </a:rPr>
              <a:t>instance.</a:t>
            </a:r>
            <a:endParaRPr sz="3000" dirty="0">
              <a:latin typeface="Arial"/>
              <a:cs typeface="Arial"/>
            </a:endParaRPr>
          </a:p>
          <a:p>
            <a:pPr marL="471170" marR="554990" indent="-458470">
              <a:lnSpc>
                <a:spcPts val="3450"/>
              </a:lnSpc>
              <a:buFont typeface="Arial"/>
              <a:buChar char="●"/>
              <a:tabLst>
                <a:tab pos="471805" algn="l"/>
              </a:tabLst>
            </a:pPr>
            <a:r>
              <a:rPr sz="3000" spc="-15" dirty="0">
                <a:latin typeface="Arial"/>
                <a:cs typeface="Arial"/>
              </a:rPr>
              <a:t>In</a:t>
            </a:r>
            <a:r>
              <a:rPr sz="3000" spc="-5" dirty="0">
                <a:latin typeface="Arial"/>
                <a:cs typeface="Arial"/>
              </a:rPr>
              <a:t> </a:t>
            </a:r>
            <a:r>
              <a:rPr sz="3000" spc="-15" dirty="0">
                <a:latin typeface="Arial"/>
                <a:cs typeface="Arial"/>
              </a:rPr>
              <a:t>addition</a:t>
            </a:r>
            <a:r>
              <a:rPr sz="3000" spc="-5" dirty="0">
                <a:latin typeface="Arial"/>
                <a:cs typeface="Arial"/>
              </a:rPr>
              <a:t> </a:t>
            </a:r>
            <a:r>
              <a:rPr sz="3000" spc="-15" dirty="0">
                <a:latin typeface="Arial"/>
                <a:cs typeface="Arial"/>
              </a:rPr>
              <a:t>to</a:t>
            </a:r>
            <a:r>
              <a:rPr sz="3000" spc="-5" dirty="0">
                <a:latin typeface="Arial"/>
                <a:cs typeface="Arial"/>
              </a:rPr>
              <a:t> </a:t>
            </a:r>
            <a:r>
              <a:rPr sz="3000" spc="-15" dirty="0">
                <a:latin typeface="Arial"/>
                <a:cs typeface="Arial"/>
              </a:rPr>
              <a:t>the</a:t>
            </a:r>
            <a:r>
              <a:rPr sz="3000" spc="-5" dirty="0">
                <a:latin typeface="Arial"/>
                <a:cs typeface="Arial"/>
              </a:rPr>
              <a:t> </a:t>
            </a:r>
            <a:r>
              <a:rPr sz="3000" spc="-15" dirty="0">
                <a:latin typeface="Arial"/>
                <a:cs typeface="Arial"/>
              </a:rPr>
              <a:t>key,</a:t>
            </a:r>
            <a:r>
              <a:rPr sz="3000" spc="-5" dirty="0">
                <a:latin typeface="Arial"/>
                <a:cs typeface="Arial"/>
              </a:rPr>
              <a:t> </a:t>
            </a:r>
            <a:r>
              <a:rPr sz="3000" spc="-20" dirty="0">
                <a:latin typeface="Arial"/>
                <a:cs typeface="Arial"/>
              </a:rPr>
              <a:t>documents</a:t>
            </a:r>
            <a:r>
              <a:rPr sz="3000" spc="-5" dirty="0">
                <a:latin typeface="Arial"/>
                <a:cs typeface="Arial"/>
              </a:rPr>
              <a:t> </a:t>
            </a:r>
            <a:r>
              <a:rPr sz="3000" dirty="0">
                <a:latin typeface="Arial"/>
                <a:cs typeface="Arial"/>
              </a:rPr>
              <a:t>can</a:t>
            </a:r>
            <a:r>
              <a:rPr sz="3000" spc="-5" dirty="0">
                <a:latin typeface="Arial"/>
                <a:cs typeface="Arial"/>
              </a:rPr>
              <a:t> </a:t>
            </a:r>
            <a:r>
              <a:rPr sz="3000" dirty="0">
                <a:latin typeface="Arial"/>
                <a:cs typeface="Arial"/>
              </a:rPr>
              <a:t>be </a:t>
            </a:r>
            <a:r>
              <a:rPr sz="3000" spc="-15" dirty="0">
                <a:latin typeface="Arial"/>
                <a:cs typeface="Arial"/>
              </a:rPr>
              <a:t>retrieved</a:t>
            </a:r>
            <a:r>
              <a:rPr sz="3000" spc="-5" dirty="0">
                <a:latin typeface="Arial"/>
                <a:cs typeface="Arial"/>
              </a:rPr>
              <a:t> </a:t>
            </a:r>
            <a:r>
              <a:rPr sz="3000" spc="-15" dirty="0">
                <a:latin typeface="Arial"/>
                <a:cs typeface="Arial"/>
              </a:rPr>
              <a:t>with</a:t>
            </a:r>
            <a:r>
              <a:rPr sz="3000" spc="-5" dirty="0">
                <a:latin typeface="Arial"/>
                <a:cs typeface="Arial"/>
              </a:rPr>
              <a:t> </a:t>
            </a:r>
            <a:r>
              <a:rPr sz="3000" spc="-15" dirty="0">
                <a:latin typeface="Arial"/>
                <a:cs typeface="Arial"/>
              </a:rPr>
              <a:t>queries.</a:t>
            </a:r>
            <a:endParaRPr sz="3000" dirty="0">
              <a:latin typeface="Arial"/>
              <a:cs typeface="Arial"/>
            </a:endParaRPr>
          </a:p>
          <a:p>
            <a:pPr marL="471170" marR="238760" indent="-458470">
              <a:lnSpc>
                <a:spcPts val="3450"/>
              </a:lnSpc>
              <a:buFont typeface="Arial"/>
              <a:buChar char="●"/>
              <a:tabLst>
                <a:tab pos="471805" algn="l"/>
              </a:tabLst>
            </a:pPr>
            <a:r>
              <a:rPr sz="3000" dirty="0">
                <a:latin typeface="Arial"/>
                <a:cs typeface="Arial"/>
              </a:rPr>
              <a:t>Redis</a:t>
            </a:r>
            <a:r>
              <a:rPr sz="3000" spc="-5" dirty="0">
                <a:latin typeface="Arial"/>
                <a:cs typeface="Arial"/>
              </a:rPr>
              <a:t> </a:t>
            </a:r>
            <a:r>
              <a:rPr sz="3000" dirty="0">
                <a:latin typeface="Arial"/>
                <a:cs typeface="Arial"/>
              </a:rPr>
              <a:t>is</a:t>
            </a:r>
            <a:r>
              <a:rPr sz="3000" spc="-5" dirty="0">
                <a:latin typeface="Arial"/>
                <a:cs typeface="Arial"/>
              </a:rPr>
              <a:t> </a:t>
            </a:r>
            <a:r>
              <a:rPr sz="3000" spc="-20" dirty="0">
                <a:latin typeface="Arial"/>
                <a:cs typeface="Arial"/>
              </a:rPr>
              <a:t>sometimes</a:t>
            </a:r>
            <a:r>
              <a:rPr sz="3000" spc="-5" dirty="0">
                <a:latin typeface="Arial"/>
                <a:cs typeface="Arial"/>
              </a:rPr>
              <a:t> </a:t>
            </a:r>
            <a:r>
              <a:rPr sz="3000" spc="-15" dirty="0">
                <a:latin typeface="Arial"/>
                <a:cs typeface="Arial"/>
              </a:rPr>
              <a:t>referred</a:t>
            </a:r>
            <a:r>
              <a:rPr sz="3000" spc="-5" dirty="0">
                <a:latin typeface="Arial"/>
                <a:cs typeface="Arial"/>
              </a:rPr>
              <a:t> </a:t>
            </a:r>
            <a:r>
              <a:rPr sz="3000" spc="-15" dirty="0">
                <a:latin typeface="Arial"/>
                <a:cs typeface="Arial"/>
              </a:rPr>
              <a:t>to</a:t>
            </a:r>
            <a:r>
              <a:rPr sz="3000" spc="-5" dirty="0">
                <a:latin typeface="Arial"/>
                <a:cs typeface="Arial"/>
              </a:rPr>
              <a:t> </a:t>
            </a:r>
            <a:r>
              <a:rPr sz="3000" dirty="0">
                <a:latin typeface="Arial"/>
                <a:cs typeface="Arial"/>
              </a:rPr>
              <a:t>as</a:t>
            </a:r>
            <a:r>
              <a:rPr sz="3000" spc="25" dirty="0">
                <a:latin typeface="Arial"/>
                <a:cs typeface="Arial"/>
              </a:rPr>
              <a:t> </a:t>
            </a:r>
            <a:r>
              <a:rPr sz="3000" i="1" spc="-15" dirty="0">
                <a:latin typeface="Arial"/>
                <a:cs typeface="Arial"/>
              </a:rPr>
              <a:t>data structure</a:t>
            </a:r>
            <a:r>
              <a:rPr sz="3000" i="1" spc="-5" dirty="0">
                <a:latin typeface="Arial"/>
                <a:cs typeface="Arial"/>
              </a:rPr>
              <a:t> </a:t>
            </a:r>
            <a:r>
              <a:rPr sz="3000" i="1" dirty="0">
                <a:latin typeface="Arial"/>
                <a:cs typeface="Arial"/>
              </a:rPr>
              <a:t>server</a:t>
            </a:r>
            <a:r>
              <a:rPr sz="3000" i="1" spc="5" dirty="0">
                <a:latin typeface="Arial"/>
                <a:cs typeface="Arial"/>
              </a:rPr>
              <a:t> </a:t>
            </a:r>
            <a:r>
              <a:rPr sz="3000" dirty="0">
                <a:latin typeface="Arial"/>
                <a:cs typeface="Arial"/>
              </a:rPr>
              <a:t>since</a:t>
            </a:r>
            <a:r>
              <a:rPr sz="3000" spc="-5" dirty="0">
                <a:latin typeface="Arial"/>
                <a:cs typeface="Arial"/>
              </a:rPr>
              <a:t> </a:t>
            </a:r>
            <a:r>
              <a:rPr sz="3000" dirty="0">
                <a:latin typeface="Arial"/>
                <a:cs typeface="Arial"/>
              </a:rPr>
              <a:t>keys</a:t>
            </a:r>
            <a:r>
              <a:rPr sz="3000" spc="-5" dirty="0">
                <a:latin typeface="Arial"/>
                <a:cs typeface="Arial"/>
              </a:rPr>
              <a:t> </a:t>
            </a:r>
            <a:r>
              <a:rPr sz="3000" dirty="0">
                <a:latin typeface="Arial"/>
                <a:cs typeface="Arial"/>
              </a:rPr>
              <a:t>can</a:t>
            </a:r>
            <a:r>
              <a:rPr sz="3000" spc="-5" dirty="0">
                <a:latin typeface="Arial"/>
                <a:cs typeface="Arial"/>
              </a:rPr>
              <a:t> </a:t>
            </a:r>
            <a:r>
              <a:rPr sz="3000" spc="-15" dirty="0">
                <a:latin typeface="Arial"/>
                <a:cs typeface="Arial"/>
              </a:rPr>
              <a:t>contain strings,</a:t>
            </a:r>
            <a:r>
              <a:rPr sz="3000" spc="-5" dirty="0">
                <a:latin typeface="Arial"/>
                <a:cs typeface="Arial"/>
              </a:rPr>
              <a:t> </a:t>
            </a:r>
            <a:r>
              <a:rPr sz="3000" spc="-15" dirty="0">
                <a:latin typeface="Arial"/>
                <a:cs typeface="Arial"/>
              </a:rPr>
              <a:t>hashes,</a:t>
            </a:r>
            <a:r>
              <a:rPr sz="3000" spc="-5" dirty="0">
                <a:latin typeface="Arial"/>
                <a:cs typeface="Arial"/>
              </a:rPr>
              <a:t> </a:t>
            </a:r>
            <a:r>
              <a:rPr sz="3000" spc="-10" dirty="0">
                <a:latin typeface="Arial"/>
                <a:cs typeface="Arial"/>
              </a:rPr>
              <a:t>lists,</a:t>
            </a:r>
            <a:r>
              <a:rPr sz="3000" spc="-5" dirty="0">
                <a:latin typeface="Arial"/>
                <a:cs typeface="Arial"/>
              </a:rPr>
              <a:t> </a:t>
            </a:r>
            <a:r>
              <a:rPr sz="3000" spc="-15" dirty="0">
                <a:latin typeface="Arial"/>
                <a:cs typeface="Arial"/>
              </a:rPr>
              <a:t>sets</a:t>
            </a:r>
            <a:r>
              <a:rPr sz="3000" spc="-5" dirty="0">
                <a:latin typeface="Arial"/>
                <a:cs typeface="Arial"/>
              </a:rPr>
              <a:t> </a:t>
            </a:r>
            <a:r>
              <a:rPr sz="3000" dirty="0">
                <a:latin typeface="Arial"/>
                <a:cs typeface="Arial"/>
              </a:rPr>
              <a:t>and</a:t>
            </a:r>
            <a:r>
              <a:rPr sz="3000" spc="-5" dirty="0">
                <a:latin typeface="Arial"/>
                <a:cs typeface="Arial"/>
              </a:rPr>
              <a:t> </a:t>
            </a:r>
            <a:r>
              <a:rPr sz="3000" spc="-15" dirty="0">
                <a:latin typeface="Arial"/>
                <a:cs typeface="Arial"/>
              </a:rPr>
              <a:t>sorted</a:t>
            </a:r>
            <a:r>
              <a:rPr sz="3000" spc="-5" dirty="0">
                <a:latin typeface="Arial"/>
                <a:cs typeface="Arial"/>
              </a:rPr>
              <a:t> </a:t>
            </a:r>
            <a:r>
              <a:rPr sz="3000" spc="-15" dirty="0">
                <a:latin typeface="Arial"/>
                <a:cs typeface="Arial"/>
              </a:rPr>
              <a:t>sets.</a:t>
            </a:r>
            <a:endParaRPr sz="3000" dirty="0">
              <a:latin typeface="Arial"/>
              <a:cs typeface="Arial"/>
            </a:endParaRPr>
          </a:p>
        </p:txBody>
      </p:sp>
    </p:spTree>
    <p:extLst>
      <p:ext uri="{BB962C8B-B14F-4D97-AF65-F5344CB8AC3E}">
        <p14:creationId xmlns:p14="http://schemas.microsoft.com/office/powerpoint/2010/main" val="1141138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3484" y="304800"/>
            <a:ext cx="8083550" cy="556894"/>
          </a:xfrm>
          <a:prstGeom prst="rect">
            <a:avLst/>
          </a:prstGeom>
        </p:spPr>
        <p:txBody>
          <a:bodyPr vert="horz" wrap="square" lIns="0" tIns="0" rIns="0" bIns="0" rtlCol="0">
            <a:spAutoFit/>
          </a:bodyPr>
          <a:lstStyle/>
          <a:p>
            <a:pPr marL="12700">
              <a:lnSpc>
                <a:spcPct val="100000"/>
              </a:lnSpc>
            </a:pPr>
            <a:r>
              <a:rPr spc="-25" dirty="0"/>
              <a:t>Graph</a:t>
            </a:r>
            <a:r>
              <a:rPr spc="-5" dirty="0"/>
              <a:t> </a:t>
            </a:r>
            <a:r>
              <a:rPr spc="-20" dirty="0"/>
              <a:t>Databases</a:t>
            </a:r>
          </a:p>
        </p:txBody>
      </p:sp>
      <p:sp>
        <p:nvSpPr>
          <p:cNvPr id="3" name="object 3"/>
          <p:cNvSpPr txBox="1"/>
          <p:nvPr/>
        </p:nvSpPr>
        <p:spPr>
          <a:xfrm>
            <a:off x="543484" y="1066800"/>
            <a:ext cx="8424545" cy="5026660"/>
          </a:xfrm>
          <a:prstGeom prst="rect">
            <a:avLst/>
          </a:prstGeom>
        </p:spPr>
        <p:txBody>
          <a:bodyPr vert="horz" wrap="square" lIns="0" tIns="0" rIns="0" bIns="0" rtlCol="0">
            <a:spAutoFit/>
          </a:bodyPr>
          <a:lstStyle/>
          <a:p>
            <a:pPr marL="471170" indent="-458470">
              <a:lnSpc>
                <a:spcPts val="3525"/>
              </a:lnSpc>
              <a:buFont typeface="Arial"/>
              <a:buChar char="●"/>
              <a:tabLst>
                <a:tab pos="471805" algn="l"/>
              </a:tabLst>
            </a:pPr>
            <a:r>
              <a:rPr sz="3000" spc="-20" dirty="0">
                <a:latin typeface="Arial"/>
                <a:cs typeface="Arial"/>
              </a:rPr>
              <a:t>Neo4J,</a:t>
            </a:r>
            <a:r>
              <a:rPr sz="3000" spc="-5" dirty="0">
                <a:latin typeface="Arial"/>
                <a:cs typeface="Arial"/>
              </a:rPr>
              <a:t> </a:t>
            </a:r>
            <a:r>
              <a:rPr sz="3000" spc="-20" dirty="0">
                <a:latin typeface="Arial"/>
                <a:cs typeface="Arial"/>
              </a:rPr>
              <a:t>FlockDB,</a:t>
            </a:r>
            <a:r>
              <a:rPr sz="3000" spc="-5" dirty="0">
                <a:latin typeface="Arial"/>
                <a:cs typeface="Arial"/>
              </a:rPr>
              <a:t> </a:t>
            </a:r>
            <a:r>
              <a:rPr sz="3000" spc="-20" dirty="0">
                <a:latin typeface="Arial"/>
                <a:cs typeface="Arial"/>
              </a:rPr>
              <a:t>GraphBase,</a:t>
            </a:r>
            <a:r>
              <a:rPr sz="3000" spc="-5" dirty="0">
                <a:latin typeface="Arial"/>
                <a:cs typeface="Arial"/>
              </a:rPr>
              <a:t> </a:t>
            </a:r>
            <a:r>
              <a:rPr sz="3000" spc="-15" dirty="0">
                <a:latin typeface="Arial"/>
                <a:cs typeface="Arial"/>
              </a:rPr>
              <a:t>InfoGrip,</a:t>
            </a:r>
            <a:r>
              <a:rPr sz="3000" spc="-5" dirty="0">
                <a:latin typeface="Arial"/>
                <a:cs typeface="Arial"/>
              </a:rPr>
              <a:t> </a:t>
            </a:r>
            <a:r>
              <a:rPr sz="3000" spc="-10" dirty="0">
                <a:latin typeface="Arial"/>
                <a:cs typeface="Arial"/>
              </a:rPr>
              <a:t>...</a:t>
            </a:r>
            <a:endParaRPr sz="3000" dirty="0">
              <a:latin typeface="Arial"/>
              <a:cs typeface="Arial"/>
            </a:endParaRPr>
          </a:p>
          <a:p>
            <a:pPr marL="471170" marR="346710" indent="-458470">
              <a:lnSpc>
                <a:spcPts val="3450"/>
              </a:lnSpc>
              <a:spcBef>
                <a:spcPts val="165"/>
              </a:spcBef>
              <a:buFont typeface="Arial"/>
              <a:buChar char="●"/>
              <a:tabLst>
                <a:tab pos="471805" algn="l"/>
              </a:tabLst>
            </a:pPr>
            <a:r>
              <a:rPr sz="3000" spc="-20" dirty="0">
                <a:latin typeface="Arial"/>
                <a:cs typeface="Arial"/>
              </a:rPr>
              <a:t>Graph</a:t>
            </a:r>
            <a:r>
              <a:rPr sz="3000" spc="-5" dirty="0">
                <a:latin typeface="Arial"/>
                <a:cs typeface="Arial"/>
              </a:rPr>
              <a:t> </a:t>
            </a:r>
            <a:r>
              <a:rPr sz="3000" spc="-20" dirty="0">
                <a:latin typeface="Arial"/>
                <a:cs typeface="Arial"/>
              </a:rPr>
              <a:t>Databases</a:t>
            </a:r>
            <a:r>
              <a:rPr sz="3000" spc="-5" dirty="0">
                <a:latin typeface="Arial"/>
                <a:cs typeface="Arial"/>
              </a:rPr>
              <a:t> </a:t>
            </a:r>
            <a:r>
              <a:rPr sz="3000" dirty="0">
                <a:latin typeface="Arial"/>
                <a:cs typeface="Arial"/>
              </a:rPr>
              <a:t>are</a:t>
            </a:r>
            <a:r>
              <a:rPr sz="3000" spc="-5" dirty="0">
                <a:latin typeface="Arial"/>
                <a:cs typeface="Arial"/>
              </a:rPr>
              <a:t> </a:t>
            </a:r>
            <a:r>
              <a:rPr sz="3000" spc="-15" dirty="0">
                <a:latin typeface="Arial"/>
                <a:cs typeface="Arial"/>
              </a:rPr>
              <a:t>built</a:t>
            </a:r>
            <a:r>
              <a:rPr sz="3000" spc="-5" dirty="0">
                <a:latin typeface="Arial"/>
                <a:cs typeface="Arial"/>
              </a:rPr>
              <a:t> </a:t>
            </a:r>
            <a:r>
              <a:rPr sz="3000" spc="-15" dirty="0">
                <a:latin typeface="Arial"/>
                <a:cs typeface="Arial"/>
              </a:rPr>
              <a:t>with</a:t>
            </a:r>
            <a:r>
              <a:rPr sz="3000" spc="-5" dirty="0">
                <a:latin typeface="Arial"/>
                <a:cs typeface="Arial"/>
              </a:rPr>
              <a:t> </a:t>
            </a:r>
            <a:r>
              <a:rPr sz="3000" spc="-15" dirty="0">
                <a:latin typeface="Arial"/>
                <a:cs typeface="Arial"/>
              </a:rPr>
              <a:t>nodes, relationships</a:t>
            </a:r>
            <a:r>
              <a:rPr sz="3000" spc="-5" dirty="0">
                <a:latin typeface="Arial"/>
                <a:cs typeface="Arial"/>
              </a:rPr>
              <a:t> </a:t>
            </a:r>
            <a:r>
              <a:rPr sz="3000" spc="-20" dirty="0">
                <a:latin typeface="Arial"/>
                <a:cs typeface="Arial"/>
              </a:rPr>
              <a:t>between</a:t>
            </a:r>
            <a:r>
              <a:rPr sz="3000" spc="-5" dirty="0">
                <a:latin typeface="Arial"/>
                <a:cs typeface="Arial"/>
              </a:rPr>
              <a:t> </a:t>
            </a:r>
            <a:r>
              <a:rPr sz="3000" dirty="0">
                <a:latin typeface="Arial"/>
                <a:cs typeface="Arial"/>
              </a:rPr>
              <a:t>nodes</a:t>
            </a:r>
            <a:r>
              <a:rPr sz="3000" spc="-5" dirty="0">
                <a:latin typeface="Arial"/>
                <a:cs typeface="Arial"/>
              </a:rPr>
              <a:t> </a:t>
            </a:r>
            <a:r>
              <a:rPr sz="3000" dirty="0">
                <a:latin typeface="Arial"/>
                <a:cs typeface="Arial"/>
              </a:rPr>
              <a:t>(edges)</a:t>
            </a:r>
            <a:r>
              <a:rPr sz="3000" spc="-5" dirty="0">
                <a:latin typeface="Arial"/>
                <a:cs typeface="Arial"/>
              </a:rPr>
              <a:t> </a:t>
            </a:r>
            <a:r>
              <a:rPr sz="3000" dirty="0">
                <a:latin typeface="Arial"/>
                <a:cs typeface="Arial"/>
              </a:rPr>
              <a:t>and</a:t>
            </a:r>
            <a:r>
              <a:rPr sz="3000" spc="-5" dirty="0">
                <a:latin typeface="Arial"/>
                <a:cs typeface="Arial"/>
              </a:rPr>
              <a:t> </a:t>
            </a:r>
            <a:r>
              <a:rPr sz="3000" spc="-15" dirty="0">
                <a:latin typeface="Arial"/>
                <a:cs typeface="Arial"/>
              </a:rPr>
              <a:t>the properties</a:t>
            </a:r>
            <a:r>
              <a:rPr sz="3000" spc="-5" dirty="0">
                <a:latin typeface="Arial"/>
                <a:cs typeface="Arial"/>
              </a:rPr>
              <a:t> </a:t>
            </a:r>
            <a:r>
              <a:rPr sz="3000" spc="-15" dirty="0">
                <a:latin typeface="Arial"/>
                <a:cs typeface="Arial"/>
              </a:rPr>
              <a:t>of</a:t>
            </a:r>
            <a:r>
              <a:rPr sz="3000" spc="-5" dirty="0">
                <a:latin typeface="Arial"/>
                <a:cs typeface="Arial"/>
              </a:rPr>
              <a:t> </a:t>
            </a:r>
            <a:r>
              <a:rPr sz="3000" spc="-15" dirty="0">
                <a:latin typeface="Arial"/>
                <a:cs typeface="Arial"/>
              </a:rPr>
              <a:t>nodes.</a:t>
            </a:r>
            <a:endParaRPr sz="3000" dirty="0">
              <a:latin typeface="Arial"/>
              <a:cs typeface="Arial"/>
            </a:endParaRPr>
          </a:p>
          <a:p>
            <a:pPr marL="928369" lvl="1" indent="-412750">
              <a:lnSpc>
                <a:spcPts val="2635"/>
              </a:lnSpc>
              <a:buFont typeface="Arial"/>
              <a:buChar char="○"/>
              <a:tabLst>
                <a:tab pos="929005" algn="l"/>
              </a:tabLst>
            </a:pPr>
            <a:r>
              <a:rPr sz="2400" dirty="0">
                <a:latin typeface="Arial"/>
                <a:cs typeface="Arial"/>
              </a:rPr>
              <a:t>Nodes</a:t>
            </a:r>
            <a:r>
              <a:rPr sz="2400" spc="-5" dirty="0">
                <a:latin typeface="Arial"/>
                <a:cs typeface="Arial"/>
              </a:rPr>
              <a:t> </a:t>
            </a:r>
            <a:r>
              <a:rPr sz="2400" spc="-15" dirty="0">
                <a:latin typeface="Arial"/>
                <a:cs typeface="Arial"/>
              </a:rPr>
              <a:t>represent</a:t>
            </a:r>
            <a:r>
              <a:rPr sz="2400" spc="-5" dirty="0">
                <a:latin typeface="Arial"/>
                <a:cs typeface="Arial"/>
              </a:rPr>
              <a:t> </a:t>
            </a:r>
            <a:r>
              <a:rPr sz="2400" spc="-10" dirty="0">
                <a:latin typeface="Arial"/>
                <a:cs typeface="Arial"/>
              </a:rPr>
              <a:t>entities</a:t>
            </a:r>
            <a:r>
              <a:rPr sz="2400" spc="-5" dirty="0">
                <a:latin typeface="Arial"/>
                <a:cs typeface="Arial"/>
              </a:rPr>
              <a:t> </a:t>
            </a:r>
            <a:r>
              <a:rPr sz="2400" spc="-10" dirty="0">
                <a:latin typeface="Arial"/>
                <a:cs typeface="Arial"/>
              </a:rPr>
              <a:t>(e.g.</a:t>
            </a:r>
            <a:r>
              <a:rPr sz="2400" spc="-5" dirty="0">
                <a:latin typeface="Arial"/>
                <a:cs typeface="Arial"/>
              </a:rPr>
              <a:t> </a:t>
            </a:r>
            <a:r>
              <a:rPr sz="2400" spc="-15" dirty="0">
                <a:latin typeface="Arial"/>
                <a:cs typeface="Arial"/>
              </a:rPr>
              <a:t>"Bob"</a:t>
            </a:r>
            <a:r>
              <a:rPr sz="2400" spc="-5" dirty="0">
                <a:latin typeface="Arial"/>
                <a:cs typeface="Arial"/>
              </a:rPr>
              <a:t> </a:t>
            </a:r>
            <a:r>
              <a:rPr sz="2400" dirty="0">
                <a:latin typeface="Arial"/>
                <a:cs typeface="Arial"/>
              </a:rPr>
              <a:t>or</a:t>
            </a:r>
            <a:r>
              <a:rPr sz="2400" spc="-5" dirty="0">
                <a:latin typeface="Arial"/>
                <a:cs typeface="Arial"/>
              </a:rPr>
              <a:t> </a:t>
            </a:r>
            <a:r>
              <a:rPr sz="2400" spc="-10" dirty="0">
                <a:latin typeface="Arial"/>
                <a:cs typeface="Arial"/>
              </a:rPr>
              <a:t>"Alice").</a:t>
            </a:r>
            <a:endParaRPr sz="2400" dirty="0">
              <a:latin typeface="Arial"/>
              <a:cs typeface="Arial"/>
            </a:endParaRPr>
          </a:p>
          <a:p>
            <a:pPr marL="1385570" marR="107950" lvl="2" indent="-412750">
              <a:lnSpc>
                <a:spcPts val="2760"/>
              </a:lnSpc>
              <a:spcBef>
                <a:spcPts val="130"/>
              </a:spcBef>
              <a:buFont typeface="Arial"/>
              <a:buChar char="■"/>
              <a:tabLst>
                <a:tab pos="1386205" algn="l"/>
              </a:tabLst>
            </a:pPr>
            <a:r>
              <a:rPr sz="2400" spc="-15" dirty="0">
                <a:latin typeface="Arial"/>
                <a:cs typeface="Arial"/>
              </a:rPr>
              <a:t>Similar</a:t>
            </a:r>
            <a:r>
              <a:rPr sz="2400" spc="-5" dirty="0">
                <a:latin typeface="Arial"/>
                <a:cs typeface="Arial"/>
              </a:rPr>
              <a:t> </a:t>
            </a:r>
            <a:r>
              <a:rPr sz="2400" dirty="0">
                <a:latin typeface="Arial"/>
                <a:cs typeface="Arial"/>
              </a:rPr>
              <a:t>in</a:t>
            </a:r>
            <a:r>
              <a:rPr sz="2400" spc="-5" dirty="0">
                <a:latin typeface="Arial"/>
                <a:cs typeface="Arial"/>
              </a:rPr>
              <a:t> </a:t>
            </a:r>
            <a:r>
              <a:rPr sz="2400" spc="-15" dirty="0">
                <a:latin typeface="Arial"/>
                <a:cs typeface="Arial"/>
              </a:rPr>
              <a:t>nature</a:t>
            </a:r>
            <a:r>
              <a:rPr sz="2400" spc="-5" dirty="0">
                <a:latin typeface="Arial"/>
                <a:cs typeface="Arial"/>
              </a:rPr>
              <a:t> </a:t>
            </a:r>
            <a:r>
              <a:rPr sz="2400" spc="-10" dirty="0">
                <a:latin typeface="Arial"/>
                <a:cs typeface="Arial"/>
              </a:rPr>
              <a:t>to</a:t>
            </a:r>
            <a:r>
              <a:rPr sz="2400" spc="-5" dirty="0">
                <a:latin typeface="Arial"/>
                <a:cs typeface="Arial"/>
              </a:rPr>
              <a:t> </a:t>
            </a:r>
            <a:r>
              <a:rPr sz="2400" spc="-15" dirty="0">
                <a:latin typeface="Arial"/>
                <a:cs typeface="Arial"/>
              </a:rPr>
              <a:t>the</a:t>
            </a:r>
            <a:r>
              <a:rPr sz="2400" spc="-5" dirty="0">
                <a:latin typeface="Arial"/>
                <a:cs typeface="Arial"/>
              </a:rPr>
              <a:t> </a:t>
            </a:r>
            <a:r>
              <a:rPr sz="2400" spc="-15" dirty="0">
                <a:latin typeface="Arial"/>
                <a:cs typeface="Arial"/>
              </a:rPr>
              <a:t>objects</a:t>
            </a:r>
            <a:r>
              <a:rPr sz="2400" spc="-5" dirty="0">
                <a:latin typeface="Arial"/>
                <a:cs typeface="Arial"/>
              </a:rPr>
              <a:t> </a:t>
            </a:r>
            <a:r>
              <a:rPr sz="2400" dirty="0">
                <a:latin typeface="Arial"/>
                <a:cs typeface="Arial"/>
              </a:rPr>
              <a:t>as</a:t>
            </a:r>
            <a:r>
              <a:rPr sz="2400" spc="-5" dirty="0">
                <a:latin typeface="Arial"/>
                <a:cs typeface="Arial"/>
              </a:rPr>
              <a:t> </a:t>
            </a:r>
            <a:r>
              <a:rPr sz="2400" dirty="0">
                <a:latin typeface="Arial"/>
                <a:cs typeface="Arial"/>
              </a:rPr>
              <a:t>in</a:t>
            </a:r>
            <a:r>
              <a:rPr sz="2400" spc="-5" dirty="0">
                <a:latin typeface="Arial"/>
                <a:cs typeface="Arial"/>
              </a:rPr>
              <a:t> </a:t>
            </a:r>
            <a:r>
              <a:rPr sz="2400" spc="-15" dirty="0">
                <a:latin typeface="Arial"/>
                <a:cs typeface="Arial"/>
              </a:rPr>
              <a:t>object-oriented programming.</a:t>
            </a:r>
            <a:endParaRPr sz="2400" dirty="0">
              <a:latin typeface="Arial"/>
              <a:cs typeface="Arial"/>
            </a:endParaRPr>
          </a:p>
          <a:p>
            <a:pPr marL="928369" lvl="1" indent="-412750">
              <a:lnSpc>
                <a:spcPts val="2630"/>
              </a:lnSpc>
              <a:buFont typeface="Arial"/>
              <a:buChar char="○"/>
              <a:tabLst>
                <a:tab pos="929005" algn="l"/>
              </a:tabLst>
            </a:pPr>
            <a:r>
              <a:rPr sz="2400" spc="-15" dirty="0">
                <a:latin typeface="Arial"/>
                <a:cs typeface="Arial"/>
              </a:rPr>
              <a:t>Properties</a:t>
            </a:r>
            <a:r>
              <a:rPr sz="2400" spc="-5" dirty="0">
                <a:latin typeface="Arial"/>
                <a:cs typeface="Arial"/>
              </a:rPr>
              <a:t> </a:t>
            </a:r>
            <a:r>
              <a:rPr sz="2400" dirty="0">
                <a:latin typeface="Arial"/>
                <a:cs typeface="Arial"/>
              </a:rPr>
              <a:t>are</a:t>
            </a:r>
            <a:r>
              <a:rPr sz="2400" spc="-5" dirty="0">
                <a:latin typeface="Arial"/>
                <a:cs typeface="Arial"/>
              </a:rPr>
              <a:t> </a:t>
            </a:r>
            <a:r>
              <a:rPr sz="2400" spc="-15" dirty="0">
                <a:latin typeface="Arial"/>
                <a:cs typeface="Arial"/>
              </a:rPr>
              <a:t>pertinent</a:t>
            </a:r>
            <a:r>
              <a:rPr sz="2400" spc="-5" dirty="0">
                <a:latin typeface="Arial"/>
                <a:cs typeface="Arial"/>
              </a:rPr>
              <a:t> </a:t>
            </a:r>
            <a:r>
              <a:rPr sz="2400" spc="-15" dirty="0">
                <a:latin typeface="Arial"/>
                <a:cs typeface="Arial"/>
              </a:rPr>
              <a:t>information</a:t>
            </a:r>
            <a:r>
              <a:rPr sz="2400" spc="-5" dirty="0">
                <a:latin typeface="Arial"/>
                <a:cs typeface="Arial"/>
              </a:rPr>
              <a:t> </a:t>
            </a:r>
            <a:r>
              <a:rPr sz="2400" spc="-15" dirty="0">
                <a:latin typeface="Arial"/>
                <a:cs typeface="Arial"/>
              </a:rPr>
              <a:t>related</a:t>
            </a:r>
            <a:r>
              <a:rPr sz="2400" spc="-5" dirty="0">
                <a:latin typeface="Arial"/>
                <a:cs typeface="Arial"/>
              </a:rPr>
              <a:t> </a:t>
            </a:r>
            <a:r>
              <a:rPr sz="2400" spc="-10" dirty="0">
                <a:latin typeface="Arial"/>
                <a:cs typeface="Arial"/>
              </a:rPr>
              <a:t>to</a:t>
            </a:r>
            <a:r>
              <a:rPr sz="2400" spc="-5" dirty="0">
                <a:latin typeface="Arial"/>
                <a:cs typeface="Arial"/>
              </a:rPr>
              <a:t> </a:t>
            </a:r>
            <a:r>
              <a:rPr sz="2400" dirty="0">
                <a:latin typeface="Arial"/>
                <a:cs typeface="Arial"/>
              </a:rPr>
              <a:t>nodes</a:t>
            </a:r>
            <a:r>
              <a:rPr sz="2400" spc="-5" dirty="0">
                <a:latin typeface="Arial"/>
                <a:cs typeface="Arial"/>
              </a:rPr>
              <a:t> </a:t>
            </a:r>
            <a:r>
              <a:rPr sz="2400" spc="-10" dirty="0">
                <a:latin typeface="Arial"/>
                <a:cs typeface="Arial"/>
              </a:rPr>
              <a:t>(e.</a:t>
            </a:r>
            <a:endParaRPr sz="2400" dirty="0">
              <a:latin typeface="Arial"/>
              <a:cs typeface="Arial"/>
            </a:endParaRPr>
          </a:p>
          <a:p>
            <a:pPr marL="928369">
              <a:lnSpc>
                <a:spcPts val="2760"/>
              </a:lnSpc>
            </a:pPr>
            <a:r>
              <a:rPr sz="2400" spc="-10" dirty="0">
                <a:latin typeface="Arial"/>
                <a:cs typeface="Arial"/>
              </a:rPr>
              <a:t>g.</a:t>
            </a:r>
            <a:r>
              <a:rPr sz="2400" spc="-5" dirty="0">
                <a:latin typeface="Arial"/>
                <a:cs typeface="Arial"/>
              </a:rPr>
              <a:t> </a:t>
            </a:r>
            <a:r>
              <a:rPr sz="2400" spc="-15" dirty="0">
                <a:latin typeface="Arial"/>
                <a:cs typeface="Arial"/>
              </a:rPr>
              <a:t>age:</a:t>
            </a:r>
            <a:r>
              <a:rPr sz="2400" spc="-5" dirty="0">
                <a:latin typeface="Arial"/>
                <a:cs typeface="Arial"/>
              </a:rPr>
              <a:t> </a:t>
            </a:r>
            <a:r>
              <a:rPr sz="2400" spc="-15" dirty="0">
                <a:latin typeface="Arial"/>
                <a:cs typeface="Arial"/>
              </a:rPr>
              <a:t>18).</a:t>
            </a:r>
            <a:endParaRPr sz="2400" dirty="0">
              <a:latin typeface="Arial"/>
              <a:cs typeface="Arial"/>
            </a:endParaRPr>
          </a:p>
          <a:p>
            <a:pPr marL="928369" indent="-412750">
              <a:lnSpc>
                <a:spcPts val="2760"/>
              </a:lnSpc>
              <a:buFont typeface="Arial"/>
              <a:buChar char="○"/>
              <a:tabLst>
                <a:tab pos="929005" algn="l"/>
              </a:tabLst>
            </a:pPr>
            <a:r>
              <a:rPr sz="2400" spc="-15" dirty="0">
                <a:latin typeface="Arial"/>
                <a:cs typeface="Arial"/>
              </a:rPr>
              <a:t>Edges</a:t>
            </a:r>
            <a:r>
              <a:rPr sz="2400" spc="-5" dirty="0">
                <a:latin typeface="Arial"/>
                <a:cs typeface="Arial"/>
              </a:rPr>
              <a:t> </a:t>
            </a:r>
            <a:r>
              <a:rPr sz="2400" spc="-15" dirty="0">
                <a:latin typeface="Arial"/>
                <a:cs typeface="Arial"/>
              </a:rPr>
              <a:t>connect</a:t>
            </a:r>
            <a:r>
              <a:rPr sz="2400" spc="-5" dirty="0">
                <a:latin typeface="Arial"/>
                <a:cs typeface="Arial"/>
              </a:rPr>
              <a:t> </a:t>
            </a:r>
            <a:r>
              <a:rPr sz="2400" dirty="0">
                <a:latin typeface="Arial"/>
                <a:cs typeface="Arial"/>
              </a:rPr>
              <a:t>nodes</a:t>
            </a:r>
            <a:r>
              <a:rPr sz="2400" spc="-5" dirty="0">
                <a:latin typeface="Arial"/>
                <a:cs typeface="Arial"/>
              </a:rPr>
              <a:t> </a:t>
            </a:r>
            <a:r>
              <a:rPr sz="2400" spc="-10" dirty="0">
                <a:latin typeface="Arial"/>
                <a:cs typeface="Arial"/>
              </a:rPr>
              <a:t>to</a:t>
            </a:r>
            <a:r>
              <a:rPr sz="2400" spc="-5" dirty="0">
                <a:latin typeface="Arial"/>
                <a:cs typeface="Arial"/>
              </a:rPr>
              <a:t> </a:t>
            </a:r>
            <a:r>
              <a:rPr sz="2400" dirty="0">
                <a:latin typeface="Arial"/>
                <a:cs typeface="Arial"/>
              </a:rPr>
              <a:t>nodes</a:t>
            </a:r>
            <a:r>
              <a:rPr sz="2400" spc="-5" dirty="0">
                <a:latin typeface="Arial"/>
                <a:cs typeface="Arial"/>
              </a:rPr>
              <a:t> </a:t>
            </a:r>
            <a:r>
              <a:rPr sz="2400" dirty="0">
                <a:latin typeface="Arial"/>
                <a:cs typeface="Arial"/>
              </a:rPr>
              <a:t>or</a:t>
            </a:r>
            <a:r>
              <a:rPr sz="2400" spc="-5" dirty="0">
                <a:latin typeface="Arial"/>
                <a:cs typeface="Arial"/>
              </a:rPr>
              <a:t> </a:t>
            </a:r>
            <a:r>
              <a:rPr sz="2400" dirty="0">
                <a:latin typeface="Arial"/>
                <a:cs typeface="Arial"/>
              </a:rPr>
              <a:t>nodes</a:t>
            </a:r>
            <a:r>
              <a:rPr sz="2400" spc="-5" dirty="0">
                <a:latin typeface="Arial"/>
                <a:cs typeface="Arial"/>
              </a:rPr>
              <a:t> </a:t>
            </a:r>
            <a:r>
              <a:rPr sz="2400" spc="-10" dirty="0">
                <a:latin typeface="Arial"/>
                <a:cs typeface="Arial"/>
              </a:rPr>
              <a:t>to</a:t>
            </a:r>
            <a:r>
              <a:rPr sz="2400" spc="-5" dirty="0">
                <a:latin typeface="Arial"/>
                <a:cs typeface="Arial"/>
              </a:rPr>
              <a:t> </a:t>
            </a:r>
            <a:r>
              <a:rPr sz="2400" spc="-15" dirty="0">
                <a:latin typeface="Arial"/>
                <a:cs typeface="Arial"/>
              </a:rPr>
              <a:t>properties.</a:t>
            </a:r>
            <a:endParaRPr sz="2400" dirty="0">
              <a:latin typeface="Arial"/>
              <a:cs typeface="Arial"/>
            </a:endParaRPr>
          </a:p>
          <a:p>
            <a:pPr marL="1385570" lvl="1" indent="-412750">
              <a:lnSpc>
                <a:spcPts val="2730"/>
              </a:lnSpc>
              <a:buFont typeface="Arial"/>
              <a:buChar char="■"/>
              <a:tabLst>
                <a:tab pos="1386205" algn="l"/>
              </a:tabLst>
            </a:pPr>
            <a:r>
              <a:rPr sz="2400" spc="-15" dirty="0">
                <a:latin typeface="Arial"/>
                <a:cs typeface="Arial"/>
              </a:rPr>
              <a:t>Represent</a:t>
            </a:r>
            <a:r>
              <a:rPr sz="2400" spc="-5" dirty="0">
                <a:latin typeface="Arial"/>
                <a:cs typeface="Arial"/>
              </a:rPr>
              <a:t> </a:t>
            </a:r>
            <a:r>
              <a:rPr sz="2400" spc="-15" dirty="0">
                <a:latin typeface="Arial"/>
                <a:cs typeface="Arial"/>
              </a:rPr>
              <a:t>the</a:t>
            </a:r>
            <a:r>
              <a:rPr sz="2400" spc="-5" dirty="0">
                <a:latin typeface="Arial"/>
                <a:cs typeface="Arial"/>
              </a:rPr>
              <a:t> </a:t>
            </a:r>
            <a:r>
              <a:rPr sz="2400" spc="-15" dirty="0">
                <a:latin typeface="Arial"/>
                <a:cs typeface="Arial"/>
              </a:rPr>
              <a:t>relationship</a:t>
            </a:r>
            <a:r>
              <a:rPr sz="2400" spc="-5" dirty="0">
                <a:latin typeface="Arial"/>
                <a:cs typeface="Arial"/>
              </a:rPr>
              <a:t> </a:t>
            </a:r>
            <a:r>
              <a:rPr sz="2400" spc="-15" dirty="0">
                <a:latin typeface="Arial"/>
                <a:cs typeface="Arial"/>
              </a:rPr>
              <a:t>between</a:t>
            </a:r>
            <a:r>
              <a:rPr sz="2400" spc="-5" dirty="0">
                <a:latin typeface="Arial"/>
                <a:cs typeface="Arial"/>
              </a:rPr>
              <a:t> </a:t>
            </a:r>
            <a:r>
              <a:rPr sz="2400" spc="-15" dirty="0">
                <a:latin typeface="Arial"/>
                <a:cs typeface="Arial"/>
              </a:rPr>
              <a:t>the</a:t>
            </a:r>
            <a:r>
              <a:rPr sz="2400" spc="-5" dirty="0">
                <a:latin typeface="Arial"/>
                <a:cs typeface="Arial"/>
              </a:rPr>
              <a:t> </a:t>
            </a:r>
            <a:r>
              <a:rPr sz="2400" spc="-15" dirty="0">
                <a:latin typeface="Arial"/>
                <a:cs typeface="Arial"/>
              </a:rPr>
              <a:t>two.</a:t>
            </a:r>
            <a:endParaRPr sz="2400" dirty="0">
              <a:latin typeface="Arial"/>
              <a:cs typeface="Arial"/>
            </a:endParaRPr>
          </a:p>
          <a:p>
            <a:pPr marL="471170" indent="-458470">
              <a:lnSpc>
                <a:spcPts val="3465"/>
              </a:lnSpc>
              <a:buFont typeface="Arial"/>
              <a:buChar char="●"/>
              <a:tabLst>
                <a:tab pos="471805" algn="l"/>
              </a:tabLst>
            </a:pPr>
            <a:r>
              <a:rPr sz="3000" spc="-15" dirty="0">
                <a:latin typeface="Arial"/>
                <a:cs typeface="Arial"/>
              </a:rPr>
              <a:t>Scaling</a:t>
            </a:r>
            <a:r>
              <a:rPr sz="3000" spc="-5" dirty="0">
                <a:latin typeface="Arial"/>
                <a:cs typeface="Arial"/>
              </a:rPr>
              <a:t> </a:t>
            </a:r>
            <a:r>
              <a:rPr sz="3000" dirty="0">
                <a:latin typeface="Arial"/>
                <a:cs typeface="Arial"/>
              </a:rPr>
              <a:t>graph</a:t>
            </a:r>
            <a:r>
              <a:rPr sz="3000" spc="-5" dirty="0">
                <a:latin typeface="Arial"/>
                <a:cs typeface="Arial"/>
              </a:rPr>
              <a:t> </a:t>
            </a:r>
            <a:r>
              <a:rPr sz="3000" spc="-20" dirty="0">
                <a:latin typeface="Arial"/>
                <a:cs typeface="Arial"/>
              </a:rPr>
              <a:t>DBs</a:t>
            </a:r>
            <a:r>
              <a:rPr sz="3000" spc="-5" dirty="0">
                <a:latin typeface="Arial"/>
                <a:cs typeface="Arial"/>
              </a:rPr>
              <a:t> </a:t>
            </a:r>
            <a:r>
              <a:rPr sz="3000" dirty="0">
                <a:latin typeface="Arial"/>
                <a:cs typeface="Arial"/>
              </a:rPr>
              <a:t>is</a:t>
            </a:r>
            <a:r>
              <a:rPr sz="3000" spc="15" dirty="0">
                <a:latin typeface="Arial"/>
                <a:cs typeface="Arial"/>
              </a:rPr>
              <a:t> </a:t>
            </a:r>
            <a:r>
              <a:rPr sz="3000" u="heavy" spc="-15" dirty="0">
                <a:solidFill>
                  <a:srgbClr val="1155CC"/>
                </a:solidFill>
                <a:latin typeface="Arial"/>
                <a:cs typeface="Arial"/>
                <a:hlinkClick r:id="rId2"/>
              </a:rPr>
              <a:t>problematic</a:t>
            </a:r>
            <a:endParaRPr sz="3000" dirty="0">
              <a:latin typeface="Arial"/>
              <a:cs typeface="Arial"/>
            </a:endParaRPr>
          </a:p>
          <a:p>
            <a:pPr marL="928369" lvl="1" indent="-412750">
              <a:lnSpc>
                <a:spcPts val="2835"/>
              </a:lnSpc>
              <a:buFont typeface="Arial"/>
              <a:buChar char="○"/>
              <a:tabLst>
                <a:tab pos="929005" algn="l"/>
              </a:tabLst>
            </a:pPr>
            <a:r>
              <a:rPr sz="2400" spc="-15" dirty="0">
                <a:latin typeface="Arial"/>
                <a:cs typeface="Arial"/>
              </a:rPr>
              <a:t>Neo4J: </a:t>
            </a:r>
            <a:r>
              <a:rPr sz="2400" u="heavy" spc="-15" dirty="0">
                <a:solidFill>
                  <a:srgbClr val="1155CC"/>
                </a:solidFill>
                <a:latin typeface="Arial"/>
                <a:cs typeface="Arial"/>
                <a:hlinkClick r:id="rId3"/>
              </a:rPr>
              <a:t>cache</a:t>
            </a:r>
            <a:r>
              <a:rPr sz="2400" u="heavy" spc="-10" dirty="0">
                <a:solidFill>
                  <a:srgbClr val="1155CC"/>
                </a:solidFill>
                <a:latin typeface="Arial"/>
                <a:cs typeface="Arial"/>
                <a:hlinkClick r:id="rId3"/>
              </a:rPr>
              <a:t> shardin</a:t>
            </a:r>
            <a:r>
              <a:rPr sz="2400" u="heavy" spc="5" dirty="0">
                <a:solidFill>
                  <a:srgbClr val="1155CC"/>
                </a:solidFill>
                <a:latin typeface="Arial"/>
                <a:cs typeface="Arial"/>
                <a:hlinkClick r:id="rId3"/>
              </a:rPr>
              <a:t>g</a:t>
            </a:r>
            <a:r>
              <a:rPr sz="2400" spc="-10" dirty="0">
                <a:latin typeface="Arial"/>
                <a:cs typeface="Arial"/>
              </a:rPr>
              <a:t>,</a:t>
            </a:r>
            <a:r>
              <a:rPr sz="2400" dirty="0">
                <a:latin typeface="Arial"/>
                <a:cs typeface="Arial"/>
              </a:rPr>
              <a:t> </a:t>
            </a:r>
            <a:r>
              <a:rPr sz="2400" u="heavy" dirty="0">
                <a:solidFill>
                  <a:srgbClr val="1155CC"/>
                </a:solidFill>
                <a:latin typeface="Arial"/>
                <a:cs typeface="Arial"/>
                <a:hlinkClick r:id="rId3"/>
              </a:rPr>
              <a:t>sharding</a:t>
            </a:r>
            <a:r>
              <a:rPr sz="2400" u="heavy" spc="-10" dirty="0">
                <a:solidFill>
                  <a:srgbClr val="1155CC"/>
                </a:solidFill>
                <a:latin typeface="Arial"/>
                <a:cs typeface="Arial"/>
                <a:hlinkClick r:id="rId3"/>
              </a:rPr>
              <a:t> </a:t>
            </a:r>
            <a:r>
              <a:rPr sz="2400" u="heavy" spc="-15" dirty="0">
                <a:solidFill>
                  <a:srgbClr val="1155CC"/>
                </a:solidFill>
                <a:latin typeface="Arial"/>
                <a:cs typeface="Arial"/>
                <a:hlinkClick r:id="rId3"/>
              </a:rPr>
              <a:t>strategy</a:t>
            </a:r>
            <a:r>
              <a:rPr sz="2400" u="heavy" spc="-10" dirty="0">
                <a:solidFill>
                  <a:srgbClr val="1155CC"/>
                </a:solidFill>
                <a:latin typeface="Arial"/>
                <a:cs typeface="Arial"/>
                <a:hlinkClick r:id="rId3"/>
              </a:rPr>
              <a:t> </a:t>
            </a:r>
            <a:r>
              <a:rPr sz="2400" u="heavy" spc="-15" dirty="0">
                <a:solidFill>
                  <a:srgbClr val="1155CC"/>
                </a:solidFill>
                <a:latin typeface="Arial"/>
                <a:cs typeface="Arial"/>
                <a:hlinkClick r:id="rId3"/>
              </a:rPr>
              <a:t>heuristics</a:t>
            </a:r>
            <a:endParaRPr sz="2400" dirty="0">
              <a:latin typeface="Arial"/>
              <a:cs typeface="Arial"/>
            </a:endParaRPr>
          </a:p>
        </p:txBody>
      </p:sp>
    </p:spTree>
    <p:extLst>
      <p:ext uri="{BB962C8B-B14F-4D97-AF65-F5344CB8AC3E}">
        <p14:creationId xmlns:p14="http://schemas.microsoft.com/office/powerpoint/2010/main" val="2923148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5" dirty="0"/>
              <a:t>Some</a:t>
            </a:r>
            <a:r>
              <a:rPr spc="-5" dirty="0"/>
              <a:t> </a:t>
            </a:r>
            <a:r>
              <a:rPr spc="-25" dirty="0"/>
              <a:t>NoSQL</a:t>
            </a:r>
            <a:r>
              <a:rPr spc="-5" dirty="0"/>
              <a:t> </a:t>
            </a:r>
            <a:r>
              <a:rPr spc="-20" dirty="0"/>
              <a:t>Challenges</a:t>
            </a:r>
          </a:p>
        </p:txBody>
      </p:sp>
      <p:sp>
        <p:nvSpPr>
          <p:cNvPr id="3" name="object 3"/>
          <p:cNvSpPr txBox="1"/>
          <p:nvPr/>
        </p:nvSpPr>
        <p:spPr>
          <a:xfrm>
            <a:off x="528699" y="1737538"/>
            <a:ext cx="8018780" cy="3064510"/>
          </a:xfrm>
          <a:prstGeom prst="rect">
            <a:avLst/>
          </a:prstGeom>
        </p:spPr>
        <p:txBody>
          <a:bodyPr vert="horz" wrap="square" lIns="0" tIns="0" rIns="0" bIns="0" rtlCol="0">
            <a:spAutoFit/>
          </a:bodyPr>
          <a:lstStyle/>
          <a:p>
            <a:pPr marL="471170" marR="28575" indent="-458470">
              <a:lnSpc>
                <a:spcPts val="3450"/>
              </a:lnSpc>
              <a:buFont typeface="Arial"/>
              <a:buChar char="●"/>
              <a:tabLst>
                <a:tab pos="471805" algn="l"/>
              </a:tabLst>
            </a:pPr>
            <a:r>
              <a:rPr sz="3000" dirty="0">
                <a:latin typeface="Arial"/>
                <a:cs typeface="Arial"/>
              </a:rPr>
              <a:t>Lack</a:t>
            </a:r>
            <a:r>
              <a:rPr sz="3000" spc="-5" dirty="0">
                <a:latin typeface="Arial"/>
                <a:cs typeface="Arial"/>
              </a:rPr>
              <a:t> </a:t>
            </a:r>
            <a:r>
              <a:rPr sz="3000" spc="-15" dirty="0">
                <a:latin typeface="Arial"/>
                <a:cs typeface="Arial"/>
              </a:rPr>
              <a:t>of</a:t>
            </a:r>
            <a:r>
              <a:rPr sz="3000" spc="-5" dirty="0">
                <a:latin typeface="Arial"/>
                <a:cs typeface="Arial"/>
              </a:rPr>
              <a:t> </a:t>
            </a:r>
            <a:r>
              <a:rPr sz="3000" spc="-15" dirty="0">
                <a:latin typeface="Arial"/>
                <a:cs typeface="Arial"/>
              </a:rPr>
              <a:t>maturity</a:t>
            </a:r>
            <a:r>
              <a:rPr sz="3000" spc="-5" dirty="0">
                <a:latin typeface="Arial"/>
                <a:cs typeface="Arial"/>
              </a:rPr>
              <a:t> </a:t>
            </a:r>
            <a:r>
              <a:rPr sz="3000" dirty="0">
                <a:latin typeface="Arial"/>
                <a:cs typeface="Arial"/>
              </a:rPr>
              <a:t>--</a:t>
            </a:r>
            <a:r>
              <a:rPr sz="3000" spc="-5" dirty="0">
                <a:latin typeface="Arial"/>
                <a:cs typeface="Arial"/>
              </a:rPr>
              <a:t> </a:t>
            </a:r>
            <a:r>
              <a:rPr sz="3000" dirty="0">
                <a:latin typeface="Arial"/>
                <a:cs typeface="Arial"/>
              </a:rPr>
              <a:t>numerous</a:t>
            </a:r>
            <a:r>
              <a:rPr sz="3000" spc="-5" dirty="0">
                <a:latin typeface="Arial"/>
                <a:cs typeface="Arial"/>
              </a:rPr>
              <a:t> </a:t>
            </a:r>
            <a:r>
              <a:rPr sz="3000" spc="-15" dirty="0">
                <a:latin typeface="Arial"/>
                <a:cs typeface="Arial"/>
              </a:rPr>
              <a:t>solutions</a:t>
            </a:r>
            <a:r>
              <a:rPr sz="3000" spc="-5" dirty="0">
                <a:latin typeface="Arial"/>
                <a:cs typeface="Arial"/>
              </a:rPr>
              <a:t> </a:t>
            </a:r>
            <a:r>
              <a:rPr sz="3000" spc="-10" dirty="0">
                <a:latin typeface="Arial"/>
                <a:cs typeface="Arial"/>
              </a:rPr>
              <a:t>still</a:t>
            </a:r>
            <a:r>
              <a:rPr sz="3000" spc="-5" dirty="0">
                <a:latin typeface="Arial"/>
                <a:cs typeface="Arial"/>
              </a:rPr>
              <a:t> </a:t>
            </a:r>
            <a:r>
              <a:rPr sz="3000" dirty="0">
                <a:latin typeface="Arial"/>
                <a:cs typeface="Arial"/>
              </a:rPr>
              <a:t>in </a:t>
            </a:r>
            <a:r>
              <a:rPr sz="3000" spc="-15" dirty="0">
                <a:latin typeface="Arial"/>
                <a:cs typeface="Arial"/>
              </a:rPr>
              <a:t>their</a:t>
            </a:r>
            <a:r>
              <a:rPr sz="3000" spc="-5" dirty="0">
                <a:latin typeface="Arial"/>
                <a:cs typeface="Arial"/>
              </a:rPr>
              <a:t> </a:t>
            </a:r>
            <a:r>
              <a:rPr sz="3000" spc="-15" dirty="0">
                <a:latin typeface="Arial"/>
                <a:cs typeface="Arial"/>
              </a:rPr>
              <a:t>beta</a:t>
            </a:r>
            <a:r>
              <a:rPr sz="3000" spc="-5" dirty="0">
                <a:latin typeface="Arial"/>
                <a:cs typeface="Arial"/>
              </a:rPr>
              <a:t> </a:t>
            </a:r>
            <a:r>
              <a:rPr sz="3000" spc="-15" dirty="0">
                <a:latin typeface="Arial"/>
                <a:cs typeface="Arial"/>
              </a:rPr>
              <a:t>stages</a:t>
            </a:r>
            <a:endParaRPr sz="3000" dirty="0">
              <a:latin typeface="Arial"/>
              <a:cs typeface="Arial"/>
            </a:endParaRPr>
          </a:p>
          <a:p>
            <a:pPr marL="471170" marR="535305" indent="-458470">
              <a:lnSpc>
                <a:spcPts val="3450"/>
              </a:lnSpc>
              <a:buFont typeface="Arial"/>
              <a:buChar char="●"/>
              <a:tabLst>
                <a:tab pos="471805" algn="l"/>
              </a:tabLst>
            </a:pPr>
            <a:r>
              <a:rPr sz="3000" dirty="0">
                <a:latin typeface="Arial"/>
                <a:cs typeface="Arial"/>
              </a:rPr>
              <a:t>Lack</a:t>
            </a:r>
            <a:r>
              <a:rPr sz="3000" spc="-5" dirty="0">
                <a:latin typeface="Arial"/>
                <a:cs typeface="Arial"/>
              </a:rPr>
              <a:t> </a:t>
            </a:r>
            <a:r>
              <a:rPr sz="3000" spc="-15" dirty="0">
                <a:latin typeface="Arial"/>
                <a:cs typeface="Arial"/>
              </a:rPr>
              <a:t>of</a:t>
            </a:r>
            <a:r>
              <a:rPr sz="3000" spc="-5" dirty="0">
                <a:latin typeface="Arial"/>
                <a:cs typeface="Arial"/>
              </a:rPr>
              <a:t> </a:t>
            </a:r>
            <a:r>
              <a:rPr sz="3000" dirty="0">
                <a:latin typeface="Arial"/>
                <a:cs typeface="Arial"/>
              </a:rPr>
              <a:t>commercial</a:t>
            </a:r>
            <a:r>
              <a:rPr sz="3000" spc="-5" dirty="0">
                <a:latin typeface="Arial"/>
                <a:cs typeface="Arial"/>
              </a:rPr>
              <a:t> </a:t>
            </a:r>
            <a:r>
              <a:rPr sz="3000" spc="-15" dirty="0">
                <a:latin typeface="Arial"/>
                <a:cs typeface="Arial"/>
              </a:rPr>
              <a:t>support</a:t>
            </a:r>
            <a:r>
              <a:rPr sz="3000" spc="-5" dirty="0">
                <a:latin typeface="Arial"/>
                <a:cs typeface="Arial"/>
              </a:rPr>
              <a:t> </a:t>
            </a:r>
            <a:r>
              <a:rPr sz="3000" spc="-15" dirty="0">
                <a:latin typeface="Arial"/>
                <a:cs typeface="Arial"/>
              </a:rPr>
              <a:t>for</a:t>
            </a:r>
            <a:r>
              <a:rPr sz="3000" spc="-5" dirty="0">
                <a:latin typeface="Arial"/>
                <a:cs typeface="Arial"/>
              </a:rPr>
              <a:t> </a:t>
            </a:r>
            <a:r>
              <a:rPr sz="3000" spc="-15" dirty="0">
                <a:latin typeface="Arial"/>
                <a:cs typeface="Arial"/>
              </a:rPr>
              <a:t>enterprise</a:t>
            </a:r>
            <a:r>
              <a:rPr sz="3000" spc="-10" dirty="0">
                <a:latin typeface="Arial"/>
                <a:cs typeface="Arial"/>
              </a:rPr>
              <a:t> </a:t>
            </a:r>
            <a:r>
              <a:rPr sz="3000" dirty="0">
                <a:latin typeface="Arial"/>
                <a:cs typeface="Arial"/>
              </a:rPr>
              <a:t>users</a:t>
            </a:r>
          </a:p>
          <a:p>
            <a:pPr marL="471170" indent="-458470">
              <a:lnSpc>
                <a:spcPts val="3285"/>
              </a:lnSpc>
              <a:buFont typeface="Arial"/>
              <a:buChar char="●"/>
              <a:tabLst>
                <a:tab pos="471805" algn="l"/>
              </a:tabLst>
            </a:pPr>
            <a:r>
              <a:rPr sz="3000" dirty="0">
                <a:latin typeface="Arial"/>
                <a:cs typeface="Arial"/>
              </a:rPr>
              <a:t>Lack</a:t>
            </a:r>
            <a:r>
              <a:rPr sz="3000" spc="-5" dirty="0">
                <a:latin typeface="Arial"/>
                <a:cs typeface="Arial"/>
              </a:rPr>
              <a:t> </a:t>
            </a:r>
            <a:r>
              <a:rPr sz="3000" spc="-15" dirty="0">
                <a:latin typeface="Arial"/>
                <a:cs typeface="Arial"/>
              </a:rPr>
              <a:t>of</a:t>
            </a:r>
            <a:r>
              <a:rPr sz="3000" spc="-5" dirty="0">
                <a:latin typeface="Arial"/>
                <a:cs typeface="Arial"/>
              </a:rPr>
              <a:t> </a:t>
            </a:r>
            <a:r>
              <a:rPr sz="3000" spc="-15" dirty="0">
                <a:latin typeface="Arial"/>
                <a:cs typeface="Arial"/>
              </a:rPr>
              <a:t>support</a:t>
            </a:r>
            <a:r>
              <a:rPr sz="3000" spc="-5" dirty="0">
                <a:latin typeface="Arial"/>
                <a:cs typeface="Arial"/>
              </a:rPr>
              <a:t> </a:t>
            </a:r>
            <a:r>
              <a:rPr sz="3000" spc="-15" dirty="0">
                <a:latin typeface="Arial"/>
                <a:cs typeface="Arial"/>
              </a:rPr>
              <a:t>for</a:t>
            </a:r>
            <a:r>
              <a:rPr sz="3000" spc="-5" dirty="0">
                <a:latin typeface="Arial"/>
                <a:cs typeface="Arial"/>
              </a:rPr>
              <a:t> </a:t>
            </a:r>
            <a:r>
              <a:rPr sz="3000" spc="-15" dirty="0">
                <a:latin typeface="Arial"/>
                <a:cs typeface="Arial"/>
              </a:rPr>
              <a:t>data</a:t>
            </a:r>
            <a:r>
              <a:rPr sz="3000" spc="-5" dirty="0">
                <a:latin typeface="Arial"/>
                <a:cs typeface="Arial"/>
              </a:rPr>
              <a:t> </a:t>
            </a:r>
            <a:r>
              <a:rPr sz="3000" dirty="0">
                <a:latin typeface="Arial"/>
                <a:cs typeface="Arial"/>
              </a:rPr>
              <a:t>analysis</a:t>
            </a:r>
          </a:p>
          <a:p>
            <a:pPr marL="471170" marR="6350" indent="-458470">
              <a:lnSpc>
                <a:spcPts val="3450"/>
              </a:lnSpc>
              <a:spcBef>
                <a:spcPts val="165"/>
              </a:spcBef>
              <a:buFont typeface="Arial"/>
              <a:buChar char="●"/>
              <a:tabLst>
                <a:tab pos="471805" algn="l"/>
              </a:tabLst>
            </a:pPr>
            <a:r>
              <a:rPr sz="3000" spc="-20" dirty="0">
                <a:latin typeface="Arial"/>
                <a:cs typeface="Arial"/>
              </a:rPr>
              <a:t>Maintenance</a:t>
            </a:r>
            <a:r>
              <a:rPr sz="3000" spc="-5" dirty="0">
                <a:latin typeface="Arial"/>
                <a:cs typeface="Arial"/>
              </a:rPr>
              <a:t> </a:t>
            </a:r>
            <a:r>
              <a:rPr sz="3000" spc="-15" dirty="0">
                <a:latin typeface="Arial"/>
                <a:cs typeface="Arial"/>
              </a:rPr>
              <a:t>efforts</a:t>
            </a:r>
            <a:r>
              <a:rPr sz="3000" spc="-5" dirty="0">
                <a:latin typeface="Arial"/>
                <a:cs typeface="Arial"/>
              </a:rPr>
              <a:t> </a:t>
            </a:r>
            <a:r>
              <a:rPr sz="3000" dirty="0">
                <a:latin typeface="Arial"/>
                <a:cs typeface="Arial"/>
              </a:rPr>
              <a:t>and</a:t>
            </a:r>
            <a:r>
              <a:rPr sz="3000" spc="-5" dirty="0">
                <a:latin typeface="Arial"/>
                <a:cs typeface="Arial"/>
              </a:rPr>
              <a:t> </a:t>
            </a:r>
            <a:r>
              <a:rPr sz="3000" dirty="0">
                <a:latin typeface="Arial"/>
                <a:cs typeface="Arial"/>
              </a:rPr>
              <a:t>skills</a:t>
            </a:r>
            <a:r>
              <a:rPr sz="3000" spc="-5" dirty="0">
                <a:latin typeface="Arial"/>
                <a:cs typeface="Arial"/>
              </a:rPr>
              <a:t> </a:t>
            </a:r>
            <a:r>
              <a:rPr sz="3000" dirty="0">
                <a:latin typeface="Arial"/>
                <a:cs typeface="Arial"/>
              </a:rPr>
              <a:t>are</a:t>
            </a:r>
            <a:r>
              <a:rPr sz="3000" spc="-5" dirty="0">
                <a:latin typeface="Arial"/>
                <a:cs typeface="Arial"/>
              </a:rPr>
              <a:t> </a:t>
            </a:r>
            <a:r>
              <a:rPr sz="3000" dirty="0">
                <a:latin typeface="Arial"/>
                <a:cs typeface="Arial"/>
              </a:rPr>
              <a:t>required</a:t>
            </a:r>
            <a:r>
              <a:rPr sz="3000" spc="-5" dirty="0">
                <a:latin typeface="Arial"/>
                <a:cs typeface="Arial"/>
              </a:rPr>
              <a:t> </a:t>
            </a:r>
            <a:r>
              <a:rPr sz="3000" dirty="0">
                <a:latin typeface="Arial"/>
                <a:cs typeface="Arial"/>
              </a:rPr>
              <a:t>-- </a:t>
            </a:r>
            <a:r>
              <a:rPr sz="3000" spc="-15" dirty="0">
                <a:latin typeface="Arial"/>
                <a:cs typeface="Arial"/>
              </a:rPr>
              <a:t>experts</a:t>
            </a:r>
            <a:r>
              <a:rPr sz="3000" spc="-5" dirty="0">
                <a:latin typeface="Arial"/>
                <a:cs typeface="Arial"/>
              </a:rPr>
              <a:t> </a:t>
            </a:r>
            <a:r>
              <a:rPr sz="3000" dirty="0">
                <a:latin typeface="Arial"/>
                <a:cs typeface="Arial"/>
              </a:rPr>
              <a:t>are</a:t>
            </a:r>
            <a:r>
              <a:rPr sz="3000" spc="-5" dirty="0">
                <a:latin typeface="Arial"/>
                <a:cs typeface="Arial"/>
              </a:rPr>
              <a:t> </a:t>
            </a:r>
            <a:r>
              <a:rPr sz="3000" dirty="0">
                <a:latin typeface="Arial"/>
                <a:cs typeface="Arial"/>
              </a:rPr>
              <a:t>hard</a:t>
            </a:r>
            <a:r>
              <a:rPr sz="3000" spc="-5" dirty="0">
                <a:latin typeface="Arial"/>
                <a:cs typeface="Arial"/>
              </a:rPr>
              <a:t> </a:t>
            </a:r>
            <a:r>
              <a:rPr sz="3000" spc="-15" dirty="0">
                <a:latin typeface="Arial"/>
                <a:cs typeface="Arial"/>
              </a:rPr>
              <a:t>to</a:t>
            </a:r>
            <a:r>
              <a:rPr sz="3000" spc="-5" dirty="0">
                <a:latin typeface="Arial"/>
                <a:cs typeface="Arial"/>
              </a:rPr>
              <a:t> </a:t>
            </a:r>
            <a:r>
              <a:rPr sz="3000" spc="-15" dirty="0">
                <a:latin typeface="Arial"/>
                <a:cs typeface="Arial"/>
              </a:rPr>
              <a:t>find</a:t>
            </a:r>
            <a:endParaRPr sz="3000" dirty="0">
              <a:latin typeface="Arial"/>
              <a:cs typeface="Arial"/>
            </a:endParaRPr>
          </a:p>
        </p:txBody>
      </p:sp>
    </p:spTree>
    <p:extLst>
      <p:ext uri="{BB962C8B-B14F-4D97-AF65-F5344CB8AC3E}">
        <p14:creationId xmlns:p14="http://schemas.microsoft.com/office/powerpoint/2010/main" val="2351793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Quiz</a:t>
            </a:r>
            <a:endParaRPr lang="en-US" dirty="0"/>
          </a:p>
        </p:txBody>
      </p:sp>
      <p:sp>
        <p:nvSpPr>
          <p:cNvPr id="3" name="Content Placeholder 2"/>
          <p:cNvSpPr>
            <a:spLocks noGrp="1"/>
          </p:cNvSpPr>
          <p:nvPr>
            <p:ph idx="1"/>
          </p:nvPr>
        </p:nvSpPr>
        <p:spPr/>
        <p:txBody>
          <a:bodyPr/>
          <a:lstStyle/>
          <a:p>
            <a:pPr marL="225425" indent="0">
              <a:buNone/>
            </a:pPr>
            <a:r>
              <a:rPr lang="en-GB" b="1" dirty="0"/>
              <a:t>Q. Select the </a:t>
            </a:r>
            <a:r>
              <a:rPr lang="en-GB" b="1" dirty="0" err="1"/>
              <a:t>NoSQL</a:t>
            </a:r>
            <a:r>
              <a:rPr lang="en-GB" b="1" dirty="0"/>
              <a:t> Database</a:t>
            </a:r>
          </a:p>
          <a:p>
            <a:pPr marL="568325" indent="-342900">
              <a:buAutoNum type="alphaUcPeriod"/>
            </a:pPr>
            <a:r>
              <a:rPr lang="en-GB" dirty="0"/>
              <a:t>Oracle 12c</a:t>
            </a:r>
          </a:p>
          <a:p>
            <a:pPr marL="568325" indent="-342900">
              <a:buAutoNum type="alphaUcPeriod"/>
            </a:pPr>
            <a:r>
              <a:rPr lang="en-GB" dirty="0"/>
              <a:t>Neo4J</a:t>
            </a:r>
          </a:p>
          <a:p>
            <a:pPr marL="568325" indent="-342900">
              <a:buAutoNum type="alphaUcPeriod"/>
            </a:pPr>
            <a:r>
              <a:rPr lang="en-GB" dirty="0"/>
              <a:t>Hive</a:t>
            </a:r>
          </a:p>
          <a:p>
            <a:pPr marL="568325" indent="-342900">
              <a:buAutoNum type="alphaUcPeriod"/>
            </a:pPr>
            <a:r>
              <a:rPr lang="en-GB" dirty="0"/>
              <a:t>Derby</a:t>
            </a:r>
            <a:endParaRPr lang="en-US" dirty="0"/>
          </a:p>
        </p:txBody>
      </p:sp>
    </p:spTree>
    <p:extLst>
      <p:ext uri="{BB962C8B-B14F-4D97-AF65-F5344CB8AC3E}">
        <p14:creationId xmlns:p14="http://schemas.microsoft.com/office/powerpoint/2010/main" val="966939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Quiz</a:t>
            </a:r>
            <a:endParaRPr lang="en-US" dirty="0"/>
          </a:p>
        </p:txBody>
      </p:sp>
      <p:sp>
        <p:nvSpPr>
          <p:cNvPr id="3" name="Content Placeholder 2"/>
          <p:cNvSpPr>
            <a:spLocks noGrp="1"/>
          </p:cNvSpPr>
          <p:nvPr>
            <p:ph idx="1"/>
          </p:nvPr>
        </p:nvSpPr>
        <p:spPr/>
        <p:txBody>
          <a:bodyPr/>
          <a:lstStyle/>
          <a:p>
            <a:pPr marL="225425" indent="0">
              <a:buNone/>
            </a:pPr>
            <a:r>
              <a:rPr lang="en-GB" dirty="0"/>
              <a:t>Q. All </a:t>
            </a:r>
            <a:r>
              <a:rPr lang="en-GB" dirty="0" err="1"/>
              <a:t>NoSQL</a:t>
            </a:r>
            <a:r>
              <a:rPr lang="en-GB" dirty="0"/>
              <a:t> databases are inherently consistent</a:t>
            </a:r>
          </a:p>
          <a:p>
            <a:pPr marL="568325" indent="-342900">
              <a:buAutoNum type="alphaUcPeriod"/>
            </a:pPr>
            <a:r>
              <a:rPr lang="en-GB" dirty="0"/>
              <a:t>True</a:t>
            </a:r>
          </a:p>
          <a:p>
            <a:pPr marL="568325" indent="-342900">
              <a:buAutoNum type="alphaUcPeriod"/>
            </a:pPr>
            <a:r>
              <a:rPr lang="en-GB" dirty="0"/>
              <a:t>False</a:t>
            </a:r>
            <a:endParaRPr lang="en-US" dirty="0"/>
          </a:p>
        </p:txBody>
      </p:sp>
    </p:spTree>
    <p:extLst>
      <p:ext uri="{BB962C8B-B14F-4D97-AF65-F5344CB8AC3E}">
        <p14:creationId xmlns:p14="http://schemas.microsoft.com/office/powerpoint/2010/main" val="3231524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Quiz</a:t>
            </a:r>
            <a:endParaRPr lang="en-US" dirty="0"/>
          </a:p>
        </p:txBody>
      </p:sp>
      <p:sp>
        <p:nvSpPr>
          <p:cNvPr id="3" name="Content Placeholder 2"/>
          <p:cNvSpPr>
            <a:spLocks noGrp="1"/>
          </p:cNvSpPr>
          <p:nvPr>
            <p:ph idx="1"/>
          </p:nvPr>
        </p:nvSpPr>
        <p:spPr/>
        <p:txBody>
          <a:bodyPr/>
          <a:lstStyle/>
          <a:p>
            <a:pPr marL="225425" indent="0">
              <a:buNone/>
            </a:pPr>
            <a:r>
              <a:rPr lang="en-US" b="1" dirty="0"/>
              <a:t>Q. Which of the following is not a reason </a:t>
            </a:r>
            <a:r>
              <a:rPr lang="en-US" b="1" dirty="0" err="1"/>
              <a:t>NoSQL</a:t>
            </a:r>
            <a:r>
              <a:rPr lang="en-US" b="1" dirty="0"/>
              <a:t> has become a popular solution for some organizations? </a:t>
            </a:r>
          </a:p>
          <a:p>
            <a:pPr marL="225425" indent="0">
              <a:buNone/>
            </a:pPr>
            <a:r>
              <a:rPr lang="en-US" b="1" dirty="0"/>
              <a:t>A. </a:t>
            </a:r>
            <a:r>
              <a:rPr lang="en-US" dirty="0"/>
              <a:t>Better scalability</a:t>
            </a:r>
          </a:p>
          <a:p>
            <a:pPr marL="225425" indent="0">
              <a:buNone/>
            </a:pPr>
            <a:r>
              <a:rPr lang="en-US" dirty="0"/>
              <a:t>B. Improved ability to keep data consistent</a:t>
            </a:r>
          </a:p>
          <a:p>
            <a:pPr marL="225425" indent="0">
              <a:buNone/>
            </a:pPr>
            <a:r>
              <a:rPr lang="en-US" dirty="0"/>
              <a:t>C. Faster access to data than relational database management systems (RDBMS)</a:t>
            </a:r>
          </a:p>
          <a:p>
            <a:pPr marL="225425" indent="0">
              <a:buNone/>
            </a:pPr>
            <a:r>
              <a:rPr lang="en-US" dirty="0"/>
              <a:t>D. More easily allows for data to be held across multiple servers</a:t>
            </a:r>
          </a:p>
          <a:p>
            <a:endParaRPr lang="en-US" dirty="0"/>
          </a:p>
        </p:txBody>
      </p:sp>
    </p:spTree>
    <p:extLst>
      <p:ext uri="{BB962C8B-B14F-4D97-AF65-F5344CB8AC3E}">
        <p14:creationId xmlns:p14="http://schemas.microsoft.com/office/powerpoint/2010/main" val="2016783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Quiz</a:t>
            </a:r>
            <a:endParaRPr lang="en-US" dirty="0"/>
          </a:p>
        </p:txBody>
      </p:sp>
      <p:sp>
        <p:nvSpPr>
          <p:cNvPr id="3" name="Content Placeholder 2"/>
          <p:cNvSpPr>
            <a:spLocks noGrp="1"/>
          </p:cNvSpPr>
          <p:nvPr>
            <p:ph idx="1"/>
          </p:nvPr>
        </p:nvSpPr>
        <p:spPr/>
        <p:txBody>
          <a:bodyPr/>
          <a:lstStyle/>
          <a:p>
            <a:pPr marL="225425" indent="0">
              <a:buNone/>
            </a:pPr>
            <a:r>
              <a:rPr lang="en-US" b="1" dirty="0"/>
              <a:t>Q. While </a:t>
            </a:r>
            <a:r>
              <a:rPr lang="en-US" b="1" dirty="0" err="1"/>
              <a:t>NoSQL</a:t>
            </a:r>
            <a:r>
              <a:rPr lang="en-US" b="1" dirty="0"/>
              <a:t> databases avoid the rigid schemas of relational databases, the types of </a:t>
            </a:r>
            <a:r>
              <a:rPr lang="en-US" b="1" dirty="0" err="1"/>
              <a:t>NoSQL</a:t>
            </a:r>
            <a:r>
              <a:rPr lang="en-US" b="1" dirty="0"/>
              <a:t> technologies vary and can be separated into the following primary categories:</a:t>
            </a:r>
          </a:p>
          <a:p>
            <a:pPr marL="568325" indent="-342900">
              <a:buAutoNum type="alphaUcPeriod"/>
            </a:pPr>
            <a:r>
              <a:rPr lang="en-US" dirty="0"/>
              <a:t>Document databases, graph databases, key-value databases and wide column stores</a:t>
            </a:r>
          </a:p>
          <a:p>
            <a:pPr marL="568325" indent="-342900">
              <a:buAutoNum type="alphaUcPeriod"/>
            </a:pPr>
            <a:r>
              <a:rPr lang="en-US" dirty="0" err="1"/>
              <a:t>CouchDB</a:t>
            </a:r>
            <a:r>
              <a:rPr lang="en-US" dirty="0"/>
              <a:t>, </a:t>
            </a:r>
            <a:r>
              <a:rPr lang="en-US" dirty="0" err="1"/>
              <a:t>MongoDB</a:t>
            </a:r>
            <a:r>
              <a:rPr lang="en-US" dirty="0"/>
              <a:t>, Cassandra and HBase</a:t>
            </a:r>
          </a:p>
          <a:p>
            <a:pPr marL="568325" indent="-342900">
              <a:buAutoNum type="alphaUcPeriod"/>
            </a:pPr>
            <a:r>
              <a:rPr lang="en-US" dirty="0"/>
              <a:t>Those that manage data in the cloud and those that don't</a:t>
            </a:r>
          </a:p>
          <a:p>
            <a:pPr marL="568325" indent="-342900">
              <a:buAutoNum type="alphaUcPeriod"/>
            </a:pPr>
            <a:r>
              <a:rPr lang="en-US" dirty="0"/>
              <a:t>Oracle </a:t>
            </a:r>
            <a:r>
              <a:rPr lang="en-US" dirty="0" err="1"/>
              <a:t>NoSQL</a:t>
            </a:r>
            <a:r>
              <a:rPr lang="en-US" dirty="0"/>
              <a:t> database, </a:t>
            </a:r>
            <a:r>
              <a:rPr lang="en-US" dirty="0" err="1"/>
              <a:t>NoSQL</a:t>
            </a:r>
            <a:r>
              <a:rPr lang="en-US" dirty="0"/>
              <a:t> for Windows Azure and IBM DB2</a:t>
            </a:r>
          </a:p>
          <a:p>
            <a:endParaRPr lang="en-US" dirty="0"/>
          </a:p>
        </p:txBody>
      </p:sp>
    </p:spTree>
    <p:extLst>
      <p:ext uri="{BB962C8B-B14F-4D97-AF65-F5344CB8AC3E}">
        <p14:creationId xmlns:p14="http://schemas.microsoft.com/office/powerpoint/2010/main" val="307711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a:t>MongoDB</a:t>
            </a:r>
            <a:endParaRPr lang="en-US" dirty="0"/>
          </a:p>
        </p:txBody>
      </p:sp>
    </p:spTree>
    <p:extLst>
      <p:ext uri="{BB962C8B-B14F-4D97-AF65-F5344CB8AC3E}">
        <p14:creationId xmlns:p14="http://schemas.microsoft.com/office/powerpoint/2010/main" val="3767532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Agenda</a:t>
            </a:r>
            <a:endParaRPr lang="en-US" dirty="0"/>
          </a:p>
        </p:txBody>
      </p:sp>
      <p:sp>
        <p:nvSpPr>
          <p:cNvPr id="3" name="Content Placeholder 2"/>
          <p:cNvSpPr>
            <a:spLocks noGrp="1"/>
          </p:cNvSpPr>
          <p:nvPr>
            <p:ph idx="1"/>
          </p:nvPr>
        </p:nvSpPr>
        <p:spPr/>
        <p:txBody>
          <a:bodyPr/>
          <a:lstStyle/>
          <a:p>
            <a:r>
              <a:rPr lang="en-GB" dirty="0"/>
              <a:t>What is </a:t>
            </a:r>
            <a:r>
              <a:rPr lang="en-GB" dirty="0" err="1"/>
              <a:t>MongoDB</a:t>
            </a:r>
            <a:r>
              <a:rPr lang="en-GB" dirty="0"/>
              <a:t>?</a:t>
            </a:r>
          </a:p>
          <a:p>
            <a:r>
              <a:rPr lang="en-GB" dirty="0"/>
              <a:t>Features</a:t>
            </a:r>
          </a:p>
          <a:p>
            <a:r>
              <a:rPr lang="en-GB" dirty="0"/>
              <a:t>Installation</a:t>
            </a:r>
          </a:p>
          <a:p>
            <a:r>
              <a:rPr lang="en-GB" dirty="0"/>
              <a:t>CRUD Commands</a:t>
            </a:r>
          </a:p>
          <a:p>
            <a:r>
              <a:rPr lang="en-GB" dirty="0"/>
              <a:t>Advanced Features</a:t>
            </a:r>
          </a:p>
          <a:p>
            <a:endParaRPr lang="en-US" dirty="0"/>
          </a:p>
        </p:txBody>
      </p:sp>
    </p:spTree>
    <p:extLst>
      <p:ext uri="{BB962C8B-B14F-4D97-AF65-F5344CB8AC3E}">
        <p14:creationId xmlns:p14="http://schemas.microsoft.com/office/powerpoint/2010/main" val="56731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0" dirty="0"/>
              <a:t>Database</a:t>
            </a:r>
            <a:r>
              <a:rPr spc="-5" dirty="0"/>
              <a:t> </a:t>
            </a:r>
            <a:r>
              <a:rPr spc="-20" dirty="0"/>
              <a:t>Scaling</a:t>
            </a:r>
          </a:p>
        </p:txBody>
      </p:sp>
      <p:sp>
        <p:nvSpPr>
          <p:cNvPr id="3" name="object 3"/>
          <p:cNvSpPr txBox="1"/>
          <p:nvPr/>
        </p:nvSpPr>
        <p:spPr>
          <a:xfrm>
            <a:off x="603913" y="1469791"/>
            <a:ext cx="7971790" cy="1750060"/>
          </a:xfrm>
          <a:prstGeom prst="rect">
            <a:avLst/>
          </a:prstGeom>
        </p:spPr>
        <p:txBody>
          <a:bodyPr vert="horz" wrap="square" lIns="0" tIns="0" rIns="0" bIns="0" rtlCol="0">
            <a:spAutoFit/>
          </a:bodyPr>
          <a:lstStyle/>
          <a:p>
            <a:pPr marL="471170" marR="6350" indent="-458470">
              <a:lnSpc>
                <a:spcPts val="3450"/>
              </a:lnSpc>
              <a:buFont typeface="Arial"/>
              <a:buChar char="●"/>
              <a:tabLst>
                <a:tab pos="471805" algn="l"/>
              </a:tabLst>
            </a:pPr>
            <a:r>
              <a:rPr sz="3000" spc="-25" dirty="0">
                <a:latin typeface="Arial"/>
                <a:cs typeface="Arial"/>
              </a:rPr>
              <a:t>RDBMS</a:t>
            </a:r>
            <a:r>
              <a:rPr sz="3000" spc="-5" dirty="0">
                <a:latin typeface="Arial"/>
                <a:cs typeface="Arial"/>
              </a:rPr>
              <a:t> </a:t>
            </a:r>
            <a:r>
              <a:rPr sz="3000" dirty="0">
                <a:latin typeface="Arial"/>
                <a:cs typeface="Arial"/>
              </a:rPr>
              <a:t>are</a:t>
            </a:r>
            <a:r>
              <a:rPr sz="3000" spc="-5" dirty="0">
                <a:latin typeface="Arial"/>
                <a:cs typeface="Arial"/>
              </a:rPr>
              <a:t> </a:t>
            </a:r>
            <a:r>
              <a:rPr sz="3000" spc="-15" dirty="0">
                <a:latin typeface="Arial"/>
                <a:cs typeface="Arial"/>
              </a:rPr>
              <a:t>"scaled</a:t>
            </a:r>
            <a:r>
              <a:rPr sz="3000" spc="-5" dirty="0">
                <a:latin typeface="Arial"/>
                <a:cs typeface="Arial"/>
              </a:rPr>
              <a:t> </a:t>
            </a:r>
            <a:r>
              <a:rPr sz="3000" spc="-15" dirty="0">
                <a:latin typeface="Arial"/>
                <a:cs typeface="Arial"/>
              </a:rPr>
              <a:t>up"</a:t>
            </a:r>
            <a:r>
              <a:rPr sz="3000" spc="-5" dirty="0">
                <a:latin typeface="Arial"/>
                <a:cs typeface="Arial"/>
              </a:rPr>
              <a:t> </a:t>
            </a:r>
            <a:r>
              <a:rPr sz="3000" dirty="0">
                <a:latin typeface="Arial"/>
                <a:cs typeface="Arial"/>
              </a:rPr>
              <a:t>by</a:t>
            </a:r>
            <a:r>
              <a:rPr sz="3000" spc="-5" dirty="0">
                <a:latin typeface="Arial"/>
                <a:cs typeface="Arial"/>
              </a:rPr>
              <a:t> </a:t>
            </a:r>
            <a:r>
              <a:rPr sz="3000" dirty="0">
                <a:latin typeface="Arial"/>
                <a:cs typeface="Arial"/>
              </a:rPr>
              <a:t>adding</a:t>
            </a:r>
            <a:r>
              <a:rPr sz="3000" spc="-5" dirty="0">
                <a:latin typeface="Arial"/>
                <a:cs typeface="Arial"/>
              </a:rPr>
              <a:t> </a:t>
            </a:r>
            <a:r>
              <a:rPr sz="3000" dirty="0">
                <a:latin typeface="Arial"/>
                <a:cs typeface="Arial"/>
              </a:rPr>
              <a:t>hardware processing</a:t>
            </a:r>
            <a:r>
              <a:rPr sz="3000" spc="-5" dirty="0">
                <a:latin typeface="Arial"/>
                <a:cs typeface="Arial"/>
              </a:rPr>
              <a:t> </a:t>
            </a:r>
            <a:r>
              <a:rPr sz="3000" dirty="0">
                <a:latin typeface="Arial"/>
                <a:cs typeface="Arial"/>
              </a:rPr>
              <a:t>power</a:t>
            </a:r>
          </a:p>
          <a:p>
            <a:pPr marL="471170" indent="-458470">
              <a:lnSpc>
                <a:spcPts val="3360"/>
              </a:lnSpc>
              <a:buFont typeface="Arial"/>
              <a:buChar char="●"/>
              <a:tabLst>
                <a:tab pos="471805" algn="l"/>
              </a:tabLst>
            </a:pPr>
            <a:r>
              <a:rPr sz="3000" spc="-20" dirty="0">
                <a:latin typeface="Arial"/>
                <a:cs typeface="Arial"/>
              </a:rPr>
              <a:t>NoSQL</a:t>
            </a:r>
            <a:r>
              <a:rPr sz="3000" spc="-5" dirty="0">
                <a:latin typeface="Arial"/>
                <a:cs typeface="Arial"/>
              </a:rPr>
              <a:t> </a:t>
            </a:r>
            <a:r>
              <a:rPr sz="3000" dirty="0">
                <a:latin typeface="Arial"/>
                <a:cs typeface="Arial"/>
              </a:rPr>
              <a:t>is</a:t>
            </a:r>
            <a:r>
              <a:rPr sz="3000" spc="-5" dirty="0">
                <a:latin typeface="Arial"/>
                <a:cs typeface="Arial"/>
              </a:rPr>
              <a:t> </a:t>
            </a:r>
            <a:r>
              <a:rPr sz="3000" spc="-15" dirty="0">
                <a:latin typeface="Arial"/>
                <a:cs typeface="Arial"/>
              </a:rPr>
              <a:t>"scaled</a:t>
            </a:r>
            <a:r>
              <a:rPr sz="3000" spc="-5" dirty="0">
                <a:latin typeface="Arial"/>
                <a:cs typeface="Arial"/>
              </a:rPr>
              <a:t> </a:t>
            </a:r>
            <a:r>
              <a:rPr sz="3000" spc="-15" dirty="0">
                <a:latin typeface="Arial"/>
                <a:cs typeface="Arial"/>
              </a:rPr>
              <a:t>out"</a:t>
            </a:r>
            <a:r>
              <a:rPr sz="3000" spc="-5" dirty="0">
                <a:latin typeface="Arial"/>
                <a:cs typeface="Arial"/>
              </a:rPr>
              <a:t> </a:t>
            </a:r>
            <a:r>
              <a:rPr sz="3000" dirty="0">
                <a:latin typeface="Arial"/>
                <a:cs typeface="Arial"/>
              </a:rPr>
              <a:t>by</a:t>
            </a:r>
            <a:r>
              <a:rPr sz="3000" spc="-5" dirty="0">
                <a:latin typeface="Arial"/>
                <a:cs typeface="Arial"/>
              </a:rPr>
              <a:t> </a:t>
            </a:r>
            <a:r>
              <a:rPr sz="3000" dirty="0">
                <a:latin typeface="Arial"/>
                <a:cs typeface="Arial"/>
              </a:rPr>
              <a:t>spreading</a:t>
            </a:r>
            <a:r>
              <a:rPr sz="3000" spc="-5" dirty="0">
                <a:latin typeface="Arial"/>
                <a:cs typeface="Arial"/>
              </a:rPr>
              <a:t> </a:t>
            </a:r>
            <a:r>
              <a:rPr sz="3000" spc="-15" dirty="0">
                <a:latin typeface="Arial"/>
                <a:cs typeface="Arial"/>
              </a:rPr>
              <a:t>the</a:t>
            </a:r>
            <a:r>
              <a:rPr sz="3000" spc="-5" dirty="0">
                <a:latin typeface="Arial"/>
                <a:cs typeface="Arial"/>
              </a:rPr>
              <a:t> </a:t>
            </a:r>
            <a:r>
              <a:rPr sz="3000" dirty="0">
                <a:latin typeface="Arial"/>
                <a:cs typeface="Arial"/>
              </a:rPr>
              <a:t>load</a:t>
            </a:r>
          </a:p>
          <a:p>
            <a:pPr marL="928369" lvl="1" indent="-458470">
              <a:lnSpc>
                <a:spcPct val="100000"/>
              </a:lnSpc>
              <a:spcBef>
                <a:spcPts val="450"/>
              </a:spcBef>
              <a:buSzPct val="125000"/>
              <a:buFont typeface="Arial"/>
              <a:buChar char="○"/>
              <a:tabLst>
                <a:tab pos="929005" algn="l"/>
              </a:tabLst>
            </a:pPr>
            <a:r>
              <a:rPr sz="2400" spc="-10" dirty="0">
                <a:latin typeface="Arial"/>
                <a:cs typeface="Arial"/>
              </a:rPr>
              <a:t>Partitioning</a:t>
            </a:r>
            <a:r>
              <a:rPr sz="2400" spc="-5" dirty="0">
                <a:latin typeface="Arial"/>
                <a:cs typeface="Arial"/>
              </a:rPr>
              <a:t> </a:t>
            </a:r>
            <a:r>
              <a:rPr sz="2400" dirty="0">
                <a:latin typeface="Arial"/>
                <a:cs typeface="Arial"/>
              </a:rPr>
              <a:t>(sharding)</a:t>
            </a:r>
            <a:r>
              <a:rPr sz="2400" spc="-5" dirty="0">
                <a:latin typeface="Arial"/>
                <a:cs typeface="Arial"/>
              </a:rPr>
              <a:t> </a:t>
            </a:r>
            <a:r>
              <a:rPr sz="2400" spc="-10" dirty="0">
                <a:latin typeface="Arial"/>
                <a:cs typeface="Arial"/>
              </a:rPr>
              <a:t>/</a:t>
            </a:r>
            <a:r>
              <a:rPr sz="2400" spc="-5" dirty="0">
                <a:latin typeface="Arial"/>
                <a:cs typeface="Arial"/>
              </a:rPr>
              <a:t> </a:t>
            </a:r>
            <a:r>
              <a:rPr sz="2400" spc="-10" dirty="0">
                <a:latin typeface="Arial"/>
                <a:cs typeface="Arial"/>
              </a:rPr>
              <a:t>replication</a:t>
            </a:r>
            <a:endParaRPr sz="2400" dirty="0">
              <a:latin typeface="Arial"/>
              <a:cs typeface="Arial"/>
            </a:endParaRPr>
          </a:p>
        </p:txBody>
      </p:sp>
      <p:sp>
        <p:nvSpPr>
          <p:cNvPr id="5" name="object 5"/>
          <p:cNvSpPr/>
          <p:nvPr/>
        </p:nvSpPr>
        <p:spPr>
          <a:xfrm>
            <a:off x="814496" y="5372903"/>
            <a:ext cx="1644014" cy="506095"/>
          </a:xfrm>
          <a:custGeom>
            <a:avLst/>
            <a:gdLst/>
            <a:ahLst/>
            <a:cxnLst/>
            <a:rect l="l" t="t" r="r" b="b"/>
            <a:pathLst>
              <a:path w="1644014" h="506095">
                <a:moveTo>
                  <a:pt x="1643968" y="0"/>
                </a:moveTo>
                <a:lnTo>
                  <a:pt x="0" y="506072"/>
                </a:lnTo>
              </a:path>
            </a:pathLst>
          </a:custGeom>
          <a:ln w="19049">
            <a:solidFill>
              <a:srgbClr val="666666"/>
            </a:solidFill>
          </a:ln>
        </p:spPr>
        <p:txBody>
          <a:bodyPr wrap="square" lIns="0" tIns="0" rIns="0" bIns="0" rtlCol="0">
            <a:spAutoFit/>
          </a:bodyPr>
          <a:lstStyle/>
          <a:p>
            <a:endParaRPr/>
          </a:p>
        </p:txBody>
      </p:sp>
      <p:sp>
        <p:nvSpPr>
          <p:cNvPr id="6" name="object 6"/>
          <p:cNvSpPr/>
          <p:nvPr/>
        </p:nvSpPr>
        <p:spPr>
          <a:xfrm>
            <a:off x="1870042" y="5372903"/>
            <a:ext cx="588645" cy="506095"/>
          </a:xfrm>
          <a:custGeom>
            <a:avLst/>
            <a:gdLst/>
            <a:ahLst/>
            <a:cxnLst/>
            <a:rect l="l" t="t" r="r" b="b"/>
            <a:pathLst>
              <a:path w="588644" h="506095">
                <a:moveTo>
                  <a:pt x="588422" y="0"/>
                </a:moveTo>
                <a:lnTo>
                  <a:pt x="0" y="506072"/>
                </a:lnTo>
              </a:path>
            </a:pathLst>
          </a:custGeom>
          <a:ln w="19049">
            <a:solidFill>
              <a:srgbClr val="666666"/>
            </a:solidFill>
          </a:ln>
        </p:spPr>
        <p:txBody>
          <a:bodyPr wrap="square" lIns="0" tIns="0" rIns="0" bIns="0" rtlCol="0">
            <a:spAutoFit/>
          </a:bodyPr>
          <a:lstStyle/>
          <a:p>
            <a:endParaRPr/>
          </a:p>
        </p:txBody>
      </p:sp>
      <p:sp>
        <p:nvSpPr>
          <p:cNvPr id="7" name="object 7"/>
          <p:cNvSpPr/>
          <p:nvPr/>
        </p:nvSpPr>
        <p:spPr>
          <a:xfrm>
            <a:off x="2458465" y="5372903"/>
            <a:ext cx="457200" cy="506095"/>
          </a:xfrm>
          <a:custGeom>
            <a:avLst/>
            <a:gdLst/>
            <a:ahLst/>
            <a:cxnLst/>
            <a:rect l="l" t="t" r="r" b="b"/>
            <a:pathLst>
              <a:path w="457200" h="506095">
                <a:moveTo>
                  <a:pt x="0" y="0"/>
                </a:moveTo>
                <a:lnTo>
                  <a:pt x="457198" y="506072"/>
                </a:lnTo>
              </a:path>
            </a:pathLst>
          </a:custGeom>
          <a:ln w="19049">
            <a:solidFill>
              <a:srgbClr val="666666"/>
            </a:solidFill>
          </a:ln>
        </p:spPr>
        <p:txBody>
          <a:bodyPr wrap="square" lIns="0" tIns="0" rIns="0" bIns="0" rtlCol="0">
            <a:spAutoFit/>
          </a:bodyPr>
          <a:lstStyle/>
          <a:p>
            <a:endParaRPr/>
          </a:p>
        </p:txBody>
      </p:sp>
      <p:sp>
        <p:nvSpPr>
          <p:cNvPr id="8" name="object 8"/>
          <p:cNvSpPr/>
          <p:nvPr/>
        </p:nvSpPr>
        <p:spPr>
          <a:xfrm>
            <a:off x="2431540" y="5359378"/>
            <a:ext cx="1510030" cy="520065"/>
          </a:xfrm>
          <a:custGeom>
            <a:avLst/>
            <a:gdLst/>
            <a:ahLst/>
            <a:cxnLst/>
            <a:rect l="l" t="t" r="r" b="b"/>
            <a:pathLst>
              <a:path w="1510029" h="520064">
                <a:moveTo>
                  <a:pt x="0" y="0"/>
                </a:moveTo>
                <a:lnTo>
                  <a:pt x="1509893" y="519597"/>
                </a:lnTo>
              </a:path>
            </a:pathLst>
          </a:custGeom>
          <a:ln w="19049">
            <a:solidFill>
              <a:srgbClr val="666666"/>
            </a:solidFill>
          </a:ln>
        </p:spPr>
        <p:txBody>
          <a:bodyPr wrap="square" lIns="0" tIns="0" rIns="0" bIns="0" rtlCol="0">
            <a:spAutoFit/>
          </a:bodyPr>
          <a:lstStyle/>
          <a:p>
            <a:endParaRPr/>
          </a:p>
        </p:txBody>
      </p:sp>
      <p:sp>
        <p:nvSpPr>
          <p:cNvPr id="11" name="object 11"/>
          <p:cNvSpPr/>
          <p:nvPr/>
        </p:nvSpPr>
        <p:spPr>
          <a:xfrm>
            <a:off x="4936780" y="5372903"/>
            <a:ext cx="1644014" cy="506095"/>
          </a:xfrm>
          <a:custGeom>
            <a:avLst/>
            <a:gdLst/>
            <a:ahLst/>
            <a:cxnLst/>
            <a:rect l="l" t="t" r="r" b="b"/>
            <a:pathLst>
              <a:path w="1644015" h="506095">
                <a:moveTo>
                  <a:pt x="1643968" y="0"/>
                </a:moveTo>
                <a:lnTo>
                  <a:pt x="0" y="506072"/>
                </a:lnTo>
              </a:path>
            </a:pathLst>
          </a:custGeom>
          <a:ln w="19049">
            <a:solidFill>
              <a:srgbClr val="666666"/>
            </a:solidFill>
          </a:ln>
        </p:spPr>
        <p:txBody>
          <a:bodyPr wrap="square" lIns="0" tIns="0" rIns="0" bIns="0" rtlCol="0">
            <a:spAutoFit/>
          </a:bodyPr>
          <a:lstStyle/>
          <a:p>
            <a:endParaRPr/>
          </a:p>
        </p:txBody>
      </p:sp>
      <p:graphicFrame>
        <p:nvGraphicFramePr>
          <p:cNvPr id="4" name="object 4"/>
          <p:cNvGraphicFramePr>
            <a:graphicFrameLocks noGrp="1"/>
          </p:cNvGraphicFramePr>
          <p:nvPr/>
        </p:nvGraphicFramePr>
        <p:xfrm>
          <a:off x="1957692" y="4228332"/>
          <a:ext cx="982494" cy="1135045"/>
        </p:xfrm>
        <a:graphic>
          <a:graphicData uri="http://schemas.openxmlformats.org/drawingml/2006/table">
            <a:tbl>
              <a:tblPr firstRow="1" bandRow="1">
                <a:tableStyleId>{2D5ABB26-0587-4C30-8999-92F81FD0307C}</a:tableStyleId>
              </a:tblPr>
              <a:tblGrid>
                <a:gridCol w="133949">
                  <a:extLst>
                    <a:ext uri="{9D8B030D-6E8A-4147-A177-3AD203B41FA5}">
                      <a16:colId xmlns:a16="http://schemas.microsoft.com/office/drawing/2014/main" val="20000"/>
                    </a:ext>
                  </a:extLst>
                </a:gridCol>
                <a:gridCol w="357298">
                  <a:extLst>
                    <a:ext uri="{9D8B030D-6E8A-4147-A177-3AD203B41FA5}">
                      <a16:colId xmlns:a16="http://schemas.microsoft.com/office/drawing/2014/main" val="20001"/>
                    </a:ext>
                  </a:extLst>
                </a:gridCol>
                <a:gridCol w="357298">
                  <a:extLst>
                    <a:ext uri="{9D8B030D-6E8A-4147-A177-3AD203B41FA5}">
                      <a16:colId xmlns:a16="http://schemas.microsoft.com/office/drawing/2014/main" val="20002"/>
                    </a:ext>
                  </a:extLst>
                </a:gridCol>
                <a:gridCol w="133949">
                  <a:extLst>
                    <a:ext uri="{9D8B030D-6E8A-4147-A177-3AD203B41FA5}">
                      <a16:colId xmlns:a16="http://schemas.microsoft.com/office/drawing/2014/main" val="20003"/>
                    </a:ext>
                  </a:extLst>
                </a:gridCol>
              </a:tblGrid>
              <a:tr h="446698">
                <a:tc>
                  <a:txBody>
                    <a:bodyPr/>
                    <a:lstStyle/>
                    <a:p>
                      <a:endParaRPr sz="2400" dirty="0">
                        <a:latin typeface="Arial"/>
                        <a:cs typeface="Arial"/>
                      </a:endParaRPr>
                    </a:p>
                  </a:txBody>
                  <a:tcPr marL="0" marR="0" marT="0" marB="0">
                    <a:lnR w="19049">
                      <a:solidFill>
                        <a:srgbClr val="666666"/>
                      </a:solidFill>
                      <a:prstDash val="solid"/>
                    </a:lnR>
                  </a:tcPr>
                </a:tc>
                <a:tc gridSpan="2">
                  <a:txBody>
                    <a:bodyPr/>
                    <a:lstStyle/>
                    <a:p>
                      <a:pPr marL="189230">
                        <a:lnSpc>
                          <a:spcPct val="100000"/>
                        </a:lnSpc>
                      </a:pPr>
                      <a:r>
                        <a:rPr sz="1400" dirty="0">
                          <a:latin typeface="Arial"/>
                          <a:cs typeface="Arial"/>
                        </a:rPr>
                        <a:t>App</a:t>
                      </a:r>
                    </a:p>
                  </a:txBody>
                  <a:tcPr marL="0" marR="0" marT="0" marB="0">
                    <a:lnL w="19049">
                      <a:solidFill>
                        <a:srgbClr val="666666"/>
                      </a:solidFill>
                      <a:prstDash val="solid"/>
                    </a:lnL>
                    <a:lnR w="19049">
                      <a:solidFill>
                        <a:srgbClr val="666666"/>
                      </a:solidFill>
                      <a:prstDash val="solid"/>
                    </a:lnR>
                    <a:lnT w="19049">
                      <a:solidFill>
                        <a:srgbClr val="666666"/>
                      </a:solidFill>
                      <a:prstDash val="solid"/>
                    </a:lnT>
                    <a:lnB w="19049">
                      <a:solidFill>
                        <a:srgbClr val="666666"/>
                      </a:solidFill>
                      <a:prstDash val="solid"/>
                    </a:lnB>
                    <a:solidFill>
                      <a:srgbClr val="CCCCCC"/>
                    </a:solidFill>
                  </a:tcPr>
                </a:tc>
                <a:tc hMerge="1">
                  <a:txBody>
                    <a:bodyPr/>
                    <a:lstStyle/>
                    <a:p>
                      <a:endParaRPr/>
                    </a:p>
                  </a:txBody>
                  <a:tcPr marL="0" marR="0" marT="0" marB="0"/>
                </a:tc>
                <a:tc>
                  <a:txBody>
                    <a:bodyPr/>
                    <a:lstStyle/>
                    <a:p>
                      <a:endParaRPr sz="1400">
                        <a:latin typeface="Arial"/>
                        <a:cs typeface="Arial"/>
                      </a:endParaRPr>
                    </a:p>
                  </a:txBody>
                  <a:tcPr marL="0" marR="0" marT="0" marB="0">
                    <a:lnL w="19049">
                      <a:solidFill>
                        <a:srgbClr val="666666"/>
                      </a:solidFill>
                      <a:prstDash val="solid"/>
                    </a:lnL>
                  </a:tcPr>
                </a:tc>
                <a:extLst>
                  <a:ext uri="{0D108BD9-81ED-4DB2-BD59-A6C34878D82A}">
                    <a16:rowId xmlns:a16="http://schemas.microsoft.com/office/drawing/2014/main" val="10000"/>
                  </a:ext>
                </a:extLst>
              </a:tr>
              <a:tr h="241649">
                <a:tc gridSpan="2">
                  <a:txBody>
                    <a:bodyPr/>
                    <a:lstStyle/>
                    <a:p>
                      <a:endParaRPr sz="1400">
                        <a:latin typeface="Arial"/>
                        <a:cs typeface="Arial"/>
                      </a:endParaRPr>
                    </a:p>
                  </a:txBody>
                  <a:tcPr marL="0" marR="0" marT="0" marB="0">
                    <a:lnR w="19049">
                      <a:solidFill>
                        <a:srgbClr val="666666"/>
                      </a:solidFill>
                      <a:prstDash val="solid"/>
                    </a:lnR>
                    <a:lnB w="19049">
                      <a:solidFill>
                        <a:srgbClr val="666666"/>
                      </a:solidFill>
                      <a:prstDash val="solid"/>
                    </a:lnB>
                  </a:tcPr>
                </a:tc>
                <a:tc hMerge="1">
                  <a:txBody>
                    <a:bodyPr/>
                    <a:lstStyle/>
                    <a:p>
                      <a:endParaRPr/>
                    </a:p>
                  </a:txBody>
                  <a:tcPr marL="0" marR="0" marT="0" marB="0"/>
                </a:tc>
                <a:tc gridSpan="2">
                  <a:txBody>
                    <a:bodyPr/>
                    <a:lstStyle/>
                    <a:p>
                      <a:endParaRPr sz="1400">
                        <a:latin typeface="Arial"/>
                        <a:cs typeface="Arial"/>
                      </a:endParaRPr>
                    </a:p>
                  </a:txBody>
                  <a:tcPr marL="0" marR="0" marT="0" marB="0">
                    <a:lnL w="19049">
                      <a:solidFill>
                        <a:srgbClr val="666666"/>
                      </a:solidFill>
                      <a:prstDash val="solid"/>
                    </a:lnL>
                    <a:lnB w="19049">
                      <a:solidFill>
                        <a:srgbClr val="666666"/>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446698">
                <a:tc gridSpan="4">
                  <a:txBody>
                    <a:bodyPr/>
                    <a:lstStyle/>
                    <a:p>
                      <a:pPr marL="140335" marR="133985" indent="142875">
                        <a:lnSpc>
                          <a:spcPts val="1610"/>
                        </a:lnSpc>
                      </a:pPr>
                      <a:r>
                        <a:rPr sz="1400" dirty="0">
                          <a:latin typeface="Arial"/>
                          <a:cs typeface="Arial"/>
                        </a:rPr>
                        <a:t>Load balancer</a:t>
                      </a:r>
                      <a:endParaRPr sz="1400">
                        <a:latin typeface="Arial"/>
                        <a:cs typeface="Arial"/>
                      </a:endParaRPr>
                    </a:p>
                  </a:txBody>
                  <a:tcPr marL="0" marR="0" marT="0" marB="0">
                    <a:lnL w="19049">
                      <a:solidFill>
                        <a:srgbClr val="666666"/>
                      </a:solidFill>
                      <a:prstDash val="solid"/>
                    </a:lnL>
                    <a:lnR w="19049">
                      <a:solidFill>
                        <a:srgbClr val="666666"/>
                      </a:solidFill>
                      <a:prstDash val="solid"/>
                    </a:lnR>
                    <a:lnT w="19049">
                      <a:solidFill>
                        <a:srgbClr val="666666"/>
                      </a:solidFill>
                      <a:prstDash val="solid"/>
                    </a:lnT>
                    <a:lnB w="19049">
                      <a:solidFill>
                        <a:srgbClr val="666666"/>
                      </a:solidFill>
                      <a:prstDash val="solid"/>
                    </a:lnB>
                    <a:solidFill>
                      <a:srgbClr val="CCCCCC"/>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sp>
        <p:nvSpPr>
          <p:cNvPr id="12" name="object 12"/>
          <p:cNvSpPr/>
          <p:nvPr/>
        </p:nvSpPr>
        <p:spPr>
          <a:xfrm>
            <a:off x="5992325" y="5372903"/>
            <a:ext cx="588645" cy="506095"/>
          </a:xfrm>
          <a:custGeom>
            <a:avLst/>
            <a:gdLst/>
            <a:ahLst/>
            <a:cxnLst/>
            <a:rect l="l" t="t" r="r" b="b"/>
            <a:pathLst>
              <a:path w="588645" h="506095">
                <a:moveTo>
                  <a:pt x="588422" y="0"/>
                </a:moveTo>
                <a:lnTo>
                  <a:pt x="0" y="506072"/>
                </a:lnTo>
              </a:path>
            </a:pathLst>
          </a:custGeom>
          <a:ln w="19049">
            <a:solidFill>
              <a:srgbClr val="666666"/>
            </a:solidFill>
          </a:ln>
        </p:spPr>
        <p:txBody>
          <a:bodyPr wrap="square" lIns="0" tIns="0" rIns="0" bIns="0" rtlCol="0">
            <a:spAutoFit/>
          </a:bodyPr>
          <a:lstStyle/>
          <a:p>
            <a:endParaRPr/>
          </a:p>
        </p:txBody>
      </p:sp>
      <p:sp>
        <p:nvSpPr>
          <p:cNvPr id="13" name="object 13"/>
          <p:cNvSpPr/>
          <p:nvPr/>
        </p:nvSpPr>
        <p:spPr>
          <a:xfrm>
            <a:off x="6580748" y="5372903"/>
            <a:ext cx="457200" cy="506095"/>
          </a:xfrm>
          <a:custGeom>
            <a:avLst/>
            <a:gdLst/>
            <a:ahLst/>
            <a:cxnLst/>
            <a:rect l="l" t="t" r="r" b="b"/>
            <a:pathLst>
              <a:path w="457200" h="506095">
                <a:moveTo>
                  <a:pt x="0" y="0"/>
                </a:moveTo>
                <a:lnTo>
                  <a:pt x="457198" y="506072"/>
                </a:lnTo>
              </a:path>
            </a:pathLst>
          </a:custGeom>
          <a:ln w="19049">
            <a:solidFill>
              <a:srgbClr val="666666"/>
            </a:solidFill>
          </a:ln>
        </p:spPr>
        <p:txBody>
          <a:bodyPr wrap="square" lIns="0" tIns="0" rIns="0" bIns="0" rtlCol="0">
            <a:spAutoFit/>
          </a:bodyPr>
          <a:lstStyle/>
          <a:p>
            <a:endParaRPr/>
          </a:p>
        </p:txBody>
      </p:sp>
      <p:sp>
        <p:nvSpPr>
          <p:cNvPr id="14" name="object 14"/>
          <p:cNvSpPr/>
          <p:nvPr/>
        </p:nvSpPr>
        <p:spPr>
          <a:xfrm>
            <a:off x="6553823" y="5359378"/>
            <a:ext cx="1510030" cy="520065"/>
          </a:xfrm>
          <a:custGeom>
            <a:avLst/>
            <a:gdLst/>
            <a:ahLst/>
            <a:cxnLst/>
            <a:rect l="l" t="t" r="r" b="b"/>
            <a:pathLst>
              <a:path w="1510029" h="520064">
                <a:moveTo>
                  <a:pt x="0" y="0"/>
                </a:moveTo>
                <a:lnTo>
                  <a:pt x="1509893" y="519597"/>
                </a:lnTo>
              </a:path>
            </a:pathLst>
          </a:custGeom>
          <a:ln w="19049">
            <a:solidFill>
              <a:srgbClr val="666666"/>
            </a:solidFill>
          </a:ln>
        </p:spPr>
        <p:txBody>
          <a:bodyPr wrap="square" lIns="0" tIns="0" rIns="0" bIns="0" rtlCol="0">
            <a:spAutoFit/>
          </a:bodyPr>
          <a:lstStyle/>
          <a:p>
            <a:endParaRPr/>
          </a:p>
        </p:txBody>
      </p:sp>
      <p:graphicFrame>
        <p:nvGraphicFramePr>
          <p:cNvPr id="9" name="object 9"/>
          <p:cNvGraphicFramePr>
            <a:graphicFrameLocks noGrp="1"/>
          </p:cNvGraphicFramePr>
          <p:nvPr/>
        </p:nvGraphicFramePr>
        <p:xfrm>
          <a:off x="447673" y="5888501"/>
          <a:ext cx="7963812" cy="446698"/>
        </p:xfrm>
        <a:graphic>
          <a:graphicData uri="http://schemas.openxmlformats.org/drawingml/2006/table">
            <a:tbl>
              <a:tblPr firstRow="1" bandRow="1">
                <a:tableStyleId>{2D5ABB26-0587-4C30-8999-92F81FD0307C}</a:tableStyleId>
              </a:tblPr>
              <a:tblGrid>
                <a:gridCol w="714597">
                  <a:extLst>
                    <a:ext uri="{9D8B030D-6E8A-4147-A177-3AD203B41FA5}">
                      <a16:colId xmlns:a16="http://schemas.microsoft.com/office/drawing/2014/main" val="20000"/>
                    </a:ext>
                  </a:extLst>
                </a:gridCol>
                <a:gridCol w="340948">
                  <a:extLst>
                    <a:ext uri="{9D8B030D-6E8A-4147-A177-3AD203B41FA5}">
                      <a16:colId xmlns:a16="http://schemas.microsoft.com/office/drawing/2014/main" val="20001"/>
                    </a:ext>
                  </a:extLst>
                </a:gridCol>
                <a:gridCol w="714597">
                  <a:extLst>
                    <a:ext uri="{9D8B030D-6E8A-4147-A177-3AD203B41FA5}">
                      <a16:colId xmlns:a16="http://schemas.microsoft.com/office/drawing/2014/main" val="20002"/>
                    </a:ext>
                  </a:extLst>
                </a:gridCol>
                <a:gridCol w="331023">
                  <a:extLst>
                    <a:ext uri="{9D8B030D-6E8A-4147-A177-3AD203B41FA5}">
                      <a16:colId xmlns:a16="http://schemas.microsoft.com/office/drawing/2014/main" val="20003"/>
                    </a:ext>
                  </a:extLst>
                </a:gridCol>
                <a:gridCol w="714597">
                  <a:extLst>
                    <a:ext uri="{9D8B030D-6E8A-4147-A177-3AD203B41FA5}">
                      <a16:colId xmlns:a16="http://schemas.microsoft.com/office/drawing/2014/main" val="20004"/>
                    </a:ext>
                  </a:extLst>
                </a:gridCol>
                <a:gridCol w="311173">
                  <a:extLst>
                    <a:ext uri="{9D8B030D-6E8A-4147-A177-3AD203B41FA5}">
                      <a16:colId xmlns:a16="http://schemas.microsoft.com/office/drawing/2014/main" val="20005"/>
                    </a:ext>
                  </a:extLst>
                </a:gridCol>
                <a:gridCol w="714597">
                  <a:extLst>
                    <a:ext uri="{9D8B030D-6E8A-4147-A177-3AD203B41FA5}">
                      <a16:colId xmlns:a16="http://schemas.microsoft.com/office/drawing/2014/main" val="20006"/>
                    </a:ext>
                  </a:extLst>
                </a:gridCol>
                <a:gridCol w="280748">
                  <a:extLst>
                    <a:ext uri="{9D8B030D-6E8A-4147-A177-3AD203B41FA5}">
                      <a16:colId xmlns:a16="http://schemas.microsoft.com/office/drawing/2014/main" val="20007"/>
                    </a:ext>
                  </a:extLst>
                </a:gridCol>
                <a:gridCol w="714597">
                  <a:extLst>
                    <a:ext uri="{9D8B030D-6E8A-4147-A177-3AD203B41FA5}">
                      <a16:colId xmlns:a16="http://schemas.microsoft.com/office/drawing/2014/main" val="20008"/>
                    </a:ext>
                  </a:extLst>
                </a:gridCol>
                <a:gridCol w="340948">
                  <a:extLst>
                    <a:ext uri="{9D8B030D-6E8A-4147-A177-3AD203B41FA5}">
                      <a16:colId xmlns:a16="http://schemas.microsoft.com/office/drawing/2014/main" val="20009"/>
                    </a:ext>
                  </a:extLst>
                </a:gridCol>
                <a:gridCol w="714597">
                  <a:extLst>
                    <a:ext uri="{9D8B030D-6E8A-4147-A177-3AD203B41FA5}">
                      <a16:colId xmlns:a16="http://schemas.microsoft.com/office/drawing/2014/main" val="20010"/>
                    </a:ext>
                  </a:extLst>
                </a:gridCol>
                <a:gridCol w="331023">
                  <a:extLst>
                    <a:ext uri="{9D8B030D-6E8A-4147-A177-3AD203B41FA5}">
                      <a16:colId xmlns:a16="http://schemas.microsoft.com/office/drawing/2014/main" val="20011"/>
                    </a:ext>
                  </a:extLst>
                </a:gridCol>
                <a:gridCol w="714597">
                  <a:extLst>
                    <a:ext uri="{9D8B030D-6E8A-4147-A177-3AD203B41FA5}">
                      <a16:colId xmlns:a16="http://schemas.microsoft.com/office/drawing/2014/main" val="20012"/>
                    </a:ext>
                  </a:extLst>
                </a:gridCol>
                <a:gridCol w="311173">
                  <a:extLst>
                    <a:ext uri="{9D8B030D-6E8A-4147-A177-3AD203B41FA5}">
                      <a16:colId xmlns:a16="http://schemas.microsoft.com/office/drawing/2014/main" val="20013"/>
                    </a:ext>
                  </a:extLst>
                </a:gridCol>
                <a:gridCol w="714597">
                  <a:extLst>
                    <a:ext uri="{9D8B030D-6E8A-4147-A177-3AD203B41FA5}">
                      <a16:colId xmlns:a16="http://schemas.microsoft.com/office/drawing/2014/main" val="20014"/>
                    </a:ext>
                  </a:extLst>
                </a:gridCol>
              </a:tblGrid>
              <a:tr h="217373">
                <a:tc>
                  <a:txBody>
                    <a:bodyPr/>
                    <a:lstStyle/>
                    <a:p>
                      <a:pPr marL="115570">
                        <a:lnSpc>
                          <a:spcPct val="100000"/>
                        </a:lnSpc>
                      </a:pPr>
                      <a:r>
                        <a:rPr sz="1400" dirty="0">
                          <a:latin typeface="Arial"/>
                          <a:cs typeface="Arial"/>
                        </a:rPr>
                        <a:t>Users</a:t>
                      </a:r>
                      <a:endParaRPr sz="1400">
                        <a:latin typeface="Arial"/>
                        <a:cs typeface="Arial"/>
                      </a:endParaRPr>
                    </a:p>
                  </a:txBody>
                  <a:tcPr marL="0" marR="0" marT="0" marB="0">
                    <a:lnL w="19049">
                      <a:solidFill>
                        <a:srgbClr val="666666"/>
                      </a:solidFill>
                      <a:prstDash val="solid"/>
                    </a:lnL>
                    <a:lnR w="19049">
                      <a:solidFill>
                        <a:srgbClr val="666666"/>
                      </a:solidFill>
                      <a:prstDash val="solid"/>
                    </a:lnR>
                    <a:lnT w="19049">
                      <a:solidFill>
                        <a:srgbClr val="666666"/>
                      </a:solidFill>
                      <a:prstDash val="solid"/>
                    </a:lnT>
                    <a:solidFill>
                      <a:srgbClr val="CCCCCC"/>
                    </a:solidFill>
                  </a:tcPr>
                </a:tc>
                <a:tc>
                  <a:txBody>
                    <a:bodyPr/>
                    <a:lstStyle/>
                    <a:p>
                      <a:endParaRPr sz="1400">
                        <a:latin typeface="Arial"/>
                        <a:cs typeface="Arial"/>
                      </a:endParaRPr>
                    </a:p>
                  </a:txBody>
                  <a:tcPr marL="0" marR="0" marT="0" marB="0">
                    <a:lnL w="19049" cap="flat" cmpd="sng" algn="ctr">
                      <a:solidFill>
                        <a:srgbClr val="666666"/>
                      </a:solidFill>
                      <a:prstDash val="solid"/>
                      <a:round/>
                      <a:headEnd type="none" w="med" len="med"/>
                      <a:tailEnd type="none" w="med" len="med"/>
                    </a:lnL>
                  </a:tcPr>
                </a:tc>
                <a:tc>
                  <a:txBody>
                    <a:bodyPr/>
                    <a:lstStyle/>
                    <a:p>
                      <a:pPr marL="115570">
                        <a:lnSpc>
                          <a:spcPct val="100000"/>
                        </a:lnSpc>
                      </a:pPr>
                      <a:r>
                        <a:rPr sz="1400" dirty="0">
                          <a:latin typeface="Arial"/>
                          <a:cs typeface="Arial"/>
                        </a:rPr>
                        <a:t>Users</a:t>
                      </a:r>
                      <a:endParaRPr sz="1400">
                        <a:latin typeface="Arial"/>
                        <a:cs typeface="Arial"/>
                      </a:endParaRPr>
                    </a:p>
                  </a:txBody>
                  <a:tcPr marL="0" marR="0" marT="0" marB="0">
                    <a:lnR w="19049">
                      <a:solidFill>
                        <a:srgbClr val="666666"/>
                      </a:solidFill>
                      <a:prstDash val="solid"/>
                    </a:lnR>
                    <a:lnT w="19049">
                      <a:solidFill>
                        <a:srgbClr val="666666"/>
                      </a:solidFill>
                      <a:prstDash val="solid"/>
                    </a:lnT>
                    <a:solidFill>
                      <a:srgbClr val="CCCCCC"/>
                    </a:solidFill>
                  </a:tcPr>
                </a:tc>
                <a:tc>
                  <a:txBody>
                    <a:bodyPr/>
                    <a:lstStyle/>
                    <a:p>
                      <a:endParaRPr sz="1400">
                        <a:latin typeface="Arial"/>
                        <a:cs typeface="Arial"/>
                      </a:endParaRPr>
                    </a:p>
                  </a:txBody>
                  <a:tcPr marL="0" marR="0" marT="0" marB="0">
                    <a:lnL w="19049" cap="flat" cmpd="sng" algn="ctr">
                      <a:solidFill>
                        <a:srgbClr val="666666"/>
                      </a:solidFill>
                      <a:prstDash val="solid"/>
                      <a:round/>
                      <a:headEnd type="none" w="med" len="med"/>
                      <a:tailEnd type="none" w="med" len="med"/>
                    </a:lnL>
                  </a:tcPr>
                </a:tc>
                <a:tc>
                  <a:txBody>
                    <a:bodyPr/>
                    <a:lstStyle/>
                    <a:p>
                      <a:pPr marL="115570">
                        <a:lnSpc>
                          <a:spcPct val="100000"/>
                        </a:lnSpc>
                      </a:pPr>
                      <a:r>
                        <a:rPr sz="1400" dirty="0">
                          <a:latin typeface="Arial"/>
                          <a:cs typeface="Arial"/>
                        </a:rPr>
                        <a:t>Users</a:t>
                      </a:r>
                      <a:endParaRPr sz="1400">
                        <a:latin typeface="Arial"/>
                        <a:cs typeface="Arial"/>
                      </a:endParaRPr>
                    </a:p>
                  </a:txBody>
                  <a:tcPr marL="0" marR="0" marT="0" marB="0">
                    <a:lnR w="19049">
                      <a:solidFill>
                        <a:srgbClr val="666666"/>
                      </a:solidFill>
                      <a:prstDash val="solid"/>
                    </a:lnR>
                    <a:lnT w="19049">
                      <a:solidFill>
                        <a:srgbClr val="666666"/>
                      </a:solidFill>
                      <a:prstDash val="solid"/>
                    </a:lnT>
                    <a:solidFill>
                      <a:srgbClr val="CCCCCC"/>
                    </a:solidFill>
                  </a:tcPr>
                </a:tc>
                <a:tc>
                  <a:txBody>
                    <a:bodyPr/>
                    <a:lstStyle/>
                    <a:p>
                      <a:endParaRPr sz="1400">
                        <a:latin typeface="Arial"/>
                        <a:cs typeface="Arial"/>
                      </a:endParaRPr>
                    </a:p>
                  </a:txBody>
                  <a:tcPr marL="0" marR="0" marT="0" marB="0">
                    <a:lnL w="19049" cap="flat" cmpd="sng" algn="ctr">
                      <a:solidFill>
                        <a:srgbClr val="666666"/>
                      </a:solidFill>
                      <a:prstDash val="solid"/>
                      <a:round/>
                      <a:headEnd type="none" w="med" len="med"/>
                      <a:tailEnd type="none" w="med" len="med"/>
                    </a:lnL>
                  </a:tcPr>
                </a:tc>
                <a:tc>
                  <a:txBody>
                    <a:bodyPr/>
                    <a:lstStyle/>
                    <a:p>
                      <a:pPr marL="115570">
                        <a:lnSpc>
                          <a:spcPct val="100000"/>
                        </a:lnSpc>
                      </a:pPr>
                      <a:r>
                        <a:rPr sz="1400" dirty="0">
                          <a:latin typeface="Arial"/>
                          <a:cs typeface="Arial"/>
                        </a:rPr>
                        <a:t>Users</a:t>
                      </a:r>
                      <a:endParaRPr sz="1400">
                        <a:latin typeface="Arial"/>
                        <a:cs typeface="Arial"/>
                      </a:endParaRPr>
                    </a:p>
                  </a:txBody>
                  <a:tcPr marL="0" marR="0" marT="0" marB="0">
                    <a:lnR w="19049">
                      <a:solidFill>
                        <a:srgbClr val="666666"/>
                      </a:solidFill>
                      <a:prstDash val="solid"/>
                    </a:lnR>
                    <a:lnT w="19049">
                      <a:solidFill>
                        <a:srgbClr val="666666"/>
                      </a:solidFill>
                      <a:prstDash val="solid"/>
                    </a:lnT>
                    <a:solidFill>
                      <a:srgbClr val="CCCCCC"/>
                    </a:solidFill>
                  </a:tcPr>
                </a:tc>
                <a:tc>
                  <a:txBody>
                    <a:bodyPr/>
                    <a:lstStyle/>
                    <a:p>
                      <a:endParaRPr sz="1400">
                        <a:latin typeface="Arial"/>
                        <a:cs typeface="Arial"/>
                      </a:endParaRPr>
                    </a:p>
                  </a:txBody>
                  <a:tcPr marL="0" marR="0" marT="0" marB="0">
                    <a:lnL w="19049" cap="flat" cmpd="sng" algn="ctr">
                      <a:solidFill>
                        <a:srgbClr val="666666"/>
                      </a:solidFill>
                      <a:prstDash val="solid"/>
                      <a:round/>
                      <a:headEnd type="none" w="med" len="med"/>
                      <a:tailEnd type="none" w="med" len="med"/>
                    </a:lnL>
                  </a:tcPr>
                </a:tc>
                <a:tc>
                  <a:txBody>
                    <a:bodyPr/>
                    <a:lstStyle/>
                    <a:p>
                      <a:pPr marL="115570">
                        <a:lnSpc>
                          <a:spcPct val="100000"/>
                        </a:lnSpc>
                      </a:pPr>
                      <a:r>
                        <a:rPr sz="1400" dirty="0">
                          <a:latin typeface="Arial"/>
                          <a:cs typeface="Arial"/>
                        </a:rPr>
                        <a:t>Users</a:t>
                      </a:r>
                      <a:endParaRPr sz="1400">
                        <a:latin typeface="Arial"/>
                        <a:cs typeface="Arial"/>
                      </a:endParaRPr>
                    </a:p>
                  </a:txBody>
                  <a:tcPr marL="0" marR="0" marT="0" marB="0">
                    <a:lnR w="19049">
                      <a:solidFill>
                        <a:srgbClr val="666666"/>
                      </a:solidFill>
                      <a:prstDash val="solid"/>
                    </a:lnR>
                    <a:lnT w="19049">
                      <a:solidFill>
                        <a:srgbClr val="666666"/>
                      </a:solidFill>
                      <a:prstDash val="solid"/>
                    </a:lnT>
                    <a:solidFill>
                      <a:srgbClr val="CCCCCC"/>
                    </a:solidFill>
                  </a:tcPr>
                </a:tc>
                <a:tc>
                  <a:txBody>
                    <a:bodyPr/>
                    <a:lstStyle/>
                    <a:p>
                      <a:endParaRPr sz="1400">
                        <a:latin typeface="Arial"/>
                        <a:cs typeface="Arial"/>
                      </a:endParaRPr>
                    </a:p>
                  </a:txBody>
                  <a:tcPr marL="0" marR="0" marT="0" marB="0">
                    <a:lnL w="19049" cap="flat" cmpd="sng" algn="ctr">
                      <a:solidFill>
                        <a:srgbClr val="666666"/>
                      </a:solidFill>
                      <a:prstDash val="solid"/>
                      <a:round/>
                      <a:headEnd type="none" w="med" len="med"/>
                      <a:tailEnd type="none" w="med" len="med"/>
                    </a:lnL>
                  </a:tcPr>
                </a:tc>
                <a:tc>
                  <a:txBody>
                    <a:bodyPr/>
                    <a:lstStyle/>
                    <a:p>
                      <a:pPr marL="115570">
                        <a:lnSpc>
                          <a:spcPct val="100000"/>
                        </a:lnSpc>
                      </a:pPr>
                      <a:r>
                        <a:rPr sz="1400" dirty="0">
                          <a:latin typeface="Arial"/>
                          <a:cs typeface="Arial"/>
                        </a:rPr>
                        <a:t>Users</a:t>
                      </a:r>
                      <a:endParaRPr sz="1400">
                        <a:latin typeface="Arial"/>
                        <a:cs typeface="Arial"/>
                      </a:endParaRPr>
                    </a:p>
                  </a:txBody>
                  <a:tcPr marL="0" marR="0" marT="0" marB="0">
                    <a:lnR w="19049">
                      <a:solidFill>
                        <a:srgbClr val="666666"/>
                      </a:solidFill>
                      <a:prstDash val="solid"/>
                    </a:lnR>
                    <a:lnT w="19049">
                      <a:solidFill>
                        <a:srgbClr val="666666"/>
                      </a:solidFill>
                      <a:prstDash val="solid"/>
                    </a:lnT>
                    <a:solidFill>
                      <a:srgbClr val="CCCCCC"/>
                    </a:solidFill>
                  </a:tcPr>
                </a:tc>
                <a:tc>
                  <a:txBody>
                    <a:bodyPr/>
                    <a:lstStyle/>
                    <a:p>
                      <a:endParaRPr sz="1400">
                        <a:latin typeface="Arial"/>
                        <a:cs typeface="Arial"/>
                      </a:endParaRPr>
                    </a:p>
                  </a:txBody>
                  <a:tcPr marL="0" marR="0" marT="0" marB="0">
                    <a:lnL w="19049" cap="flat" cmpd="sng" algn="ctr">
                      <a:solidFill>
                        <a:srgbClr val="666666"/>
                      </a:solidFill>
                      <a:prstDash val="solid"/>
                      <a:round/>
                      <a:headEnd type="none" w="med" len="med"/>
                      <a:tailEnd type="none" w="med" len="med"/>
                    </a:lnL>
                  </a:tcPr>
                </a:tc>
                <a:tc>
                  <a:txBody>
                    <a:bodyPr/>
                    <a:lstStyle/>
                    <a:p>
                      <a:pPr marL="115570">
                        <a:lnSpc>
                          <a:spcPct val="100000"/>
                        </a:lnSpc>
                      </a:pPr>
                      <a:r>
                        <a:rPr sz="1400" dirty="0">
                          <a:latin typeface="Arial"/>
                          <a:cs typeface="Arial"/>
                        </a:rPr>
                        <a:t>Users</a:t>
                      </a:r>
                      <a:endParaRPr sz="1400">
                        <a:latin typeface="Arial"/>
                        <a:cs typeface="Arial"/>
                      </a:endParaRPr>
                    </a:p>
                  </a:txBody>
                  <a:tcPr marL="0" marR="0" marT="0" marB="0">
                    <a:lnR w="19049">
                      <a:solidFill>
                        <a:srgbClr val="666666"/>
                      </a:solidFill>
                      <a:prstDash val="solid"/>
                    </a:lnR>
                    <a:lnT w="19049">
                      <a:solidFill>
                        <a:srgbClr val="666666"/>
                      </a:solidFill>
                      <a:prstDash val="solid"/>
                    </a:lnT>
                    <a:solidFill>
                      <a:srgbClr val="CCCCCC"/>
                    </a:solidFill>
                  </a:tcPr>
                </a:tc>
                <a:tc>
                  <a:txBody>
                    <a:bodyPr/>
                    <a:lstStyle/>
                    <a:p>
                      <a:endParaRPr sz="1400">
                        <a:latin typeface="Arial"/>
                        <a:cs typeface="Arial"/>
                      </a:endParaRPr>
                    </a:p>
                  </a:txBody>
                  <a:tcPr marL="0" marR="0" marT="0" marB="0">
                    <a:lnL w="19049" cap="flat" cmpd="sng" algn="ctr">
                      <a:solidFill>
                        <a:srgbClr val="666666"/>
                      </a:solidFill>
                      <a:prstDash val="solid"/>
                      <a:round/>
                      <a:headEnd type="none" w="med" len="med"/>
                      <a:tailEnd type="none" w="med" len="med"/>
                    </a:lnL>
                  </a:tcPr>
                </a:tc>
                <a:tc>
                  <a:txBody>
                    <a:bodyPr/>
                    <a:lstStyle/>
                    <a:p>
                      <a:pPr marL="115570">
                        <a:lnSpc>
                          <a:spcPct val="100000"/>
                        </a:lnSpc>
                      </a:pPr>
                      <a:r>
                        <a:rPr sz="1400" dirty="0">
                          <a:latin typeface="Arial"/>
                          <a:cs typeface="Arial"/>
                        </a:rPr>
                        <a:t>Users</a:t>
                      </a:r>
                      <a:endParaRPr sz="1400">
                        <a:latin typeface="Arial"/>
                        <a:cs typeface="Arial"/>
                      </a:endParaRPr>
                    </a:p>
                  </a:txBody>
                  <a:tcPr marL="0" marR="0" marT="0" marB="0">
                    <a:lnR w="19049">
                      <a:solidFill>
                        <a:srgbClr val="666666"/>
                      </a:solidFill>
                      <a:prstDash val="solid"/>
                    </a:lnR>
                    <a:lnT w="19049">
                      <a:solidFill>
                        <a:srgbClr val="666666"/>
                      </a:solidFill>
                      <a:prstDash val="solid"/>
                    </a:lnT>
                    <a:solidFill>
                      <a:srgbClr val="CCCCCC"/>
                    </a:solidFill>
                  </a:tcPr>
                </a:tc>
                <a:extLst>
                  <a:ext uri="{0D108BD9-81ED-4DB2-BD59-A6C34878D82A}">
                    <a16:rowId xmlns:a16="http://schemas.microsoft.com/office/drawing/2014/main" val="10000"/>
                  </a:ext>
                </a:extLst>
              </a:tr>
              <a:tr h="229325">
                <a:tc>
                  <a:txBody>
                    <a:bodyPr/>
                    <a:lstStyle/>
                    <a:p>
                      <a:pPr marL="199390">
                        <a:lnSpc>
                          <a:spcPct val="100000"/>
                        </a:lnSpc>
                      </a:pPr>
                      <a:r>
                        <a:rPr sz="1400" dirty="0">
                          <a:latin typeface="Arial"/>
                          <a:cs typeface="Arial"/>
                        </a:rPr>
                        <a:t>A-K</a:t>
                      </a:r>
                      <a:endParaRPr sz="1400">
                        <a:latin typeface="Arial"/>
                        <a:cs typeface="Arial"/>
                      </a:endParaRPr>
                    </a:p>
                  </a:txBody>
                  <a:tcPr marL="0" marR="0" marT="0" marB="0">
                    <a:lnL w="19049">
                      <a:solidFill>
                        <a:srgbClr val="666666"/>
                      </a:solidFill>
                      <a:prstDash val="solid"/>
                    </a:lnL>
                    <a:lnR w="19049">
                      <a:solidFill>
                        <a:srgbClr val="666666"/>
                      </a:solidFill>
                      <a:prstDash val="solid"/>
                    </a:lnR>
                    <a:lnB w="19049">
                      <a:solidFill>
                        <a:srgbClr val="666666"/>
                      </a:solidFill>
                      <a:prstDash val="solid"/>
                    </a:lnB>
                    <a:solidFill>
                      <a:srgbClr val="CCCCCC"/>
                    </a:solidFill>
                  </a:tcPr>
                </a:tc>
                <a:tc>
                  <a:txBody>
                    <a:bodyPr/>
                    <a:lstStyle/>
                    <a:p>
                      <a:endParaRPr sz="1400">
                        <a:latin typeface="Arial"/>
                        <a:cs typeface="Arial"/>
                      </a:endParaRPr>
                    </a:p>
                  </a:txBody>
                  <a:tcPr marL="0" marR="0" marT="0" marB="0">
                    <a:lnL w="19049" cap="flat" cmpd="sng" algn="ctr">
                      <a:solidFill>
                        <a:srgbClr val="666666"/>
                      </a:solidFill>
                      <a:prstDash val="solid"/>
                      <a:round/>
                      <a:headEnd type="none" w="med" len="med"/>
                      <a:tailEnd type="none" w="med" len="med"/>
                    </a:lnL>
                  </a:tcPr>
                </a:tc>
                <a:tc>
                  <a:txBody>
                    <a:bodyPr/>
                    <a:lstStyle/>
                    <a:p>
                      <a:pPr marL="199390">
                        <a:lnSpc>
                          <a:spcPct val="100000"/>
                        </a:lnSpc>
                      </a:pPr>
                      <a:r>
                        <a:rPr sz="1400" dirty="0">
                          <a:latin typeface="Arial"/>
                          <a:cs typeface="Arial"/>
                        </a:rPr>
                        <a:t>L-O</a:t>
                      </a:r>
                      <a:endParaRPr sz="1400">
                        <a:latin typeface="Arial"/>
                        <a:cs typeface="Arial"/>
                      </a:endParaRPr>
                    </a:p>
                  </a:txBody>
                  <a:tcPr marL="0" marR="0" marT="0" marB="0">
                    <a:lnR w="19049">
                      <a:solidFill>
                        <a:srgbClr val="666666"/>
                      </a:solidFill>
                      <a:prstDash val="solid"/>
                    </a:lnR>
                    <a:lnB w="19049">
                      <a:solidFill>
                        <a:srgbClr val="666666"/>
                      </a:solidFill>
                      <a:prstDash val="solid"/>
                    </a:lnB>
                    <a:solidFill>
                      <a:srgbClr val="CCCCCC"/>
                    </a:solidFill>
                  </a:tcPr>
                </a:tc>
                <a:tc>
                  <a:txBody>
                    <a:bodyPr/>
                    <a:lstStyle/>
                    <a:p>
                      <a:endParaRPr sz="1400">
                        <a:latin typeface="Arial"/>
                        <a:cs typeface="Arial"/>
                      </a:endParaRPr>
                    </a:p>
                  </a:txBody>
                  <a:tcPr marL="0" marR="0" marT="0" marB="0">
                    <a:lnL w="19049" cap="flat" cmpd="sng" algn="ctr">
                      <a:solidFill>
                        <a:srgbClr val="666666"/>
                      </a:solidFill>
                      <a:prstDash val="solid"/>
                      <a:round/>
                      <a:headEnd type="none" w="med" len="med"/>
                      <a:tailEnd type="none" w="med" len="med"/>
                    </a:lnL>
                  </a:tcPr>
                </a:tc>
                <a:tc>
                  <a:txBody>
                    <a:bodyPr/>
                    <a:lstStyle/>
                    <a:p>
                      <a:pPr marL="199390">
                        <a:lnSpc>
                          <a:spcPct val="100000"/>
                        </a:lnSpc>
                      </a:pPr>
                      <a:r>
                        <a:rPr sz="1400" dirty="0">
                          <a:latin typeface="Arial"/>
                          <a:cs typeface="Arial"/>
                        </a:rPr>
                        <a:t>P-S</a:t>
                      </a:r>
                      <a:endParaRPr sz="1400">
                        <a:latin typeface="Arial"/>
                        <a:cs typeface="Arial"/>
                      </a:endParaRPr>
                    </a:p>
                  </a:txBody>
                  <a:tcPr marL="0" marR="0" marT="0" marB="0">
                    <a:lnR w="19049">
                      <a:solidFill>
                        <a:srgbClr val="666666"/>
                      </a:solidFill>
                      <a:prstDash val="solid"/>
                    </a:lnR>
                    <a:lnB w="19049">
                      <a:solidFill>
                        <a:srgbClr val="666666"/>
                      </a:solidFill>
                      <a:prstDash val="solid"/>
                    </a:lnB>
                    <a:solidFill>
                      <a:srgbClr val="CCCCCC"/>
                    </a:solidFill>
                  </a:tcPr>
                </a:tc>
                <a:tc>
                  <a:txBody>
                    <a:bodyPr/>
                    <a:lstStyle/>
                    <a:p>
                      <a:endParaRPr sz="1400">
                        <a:latin typeface="Arial"/>
                        <a:cs typeface="Arial"/>
                      </a:endParaRPr>
                    </a:p>
                  </a:txBody>
                  <a:tcPr marL="0" marR="0" marT="0" marB="0">
                    <a:lnL w="19049" cap="flat" cmpd="sng" algn="ctr">
                      <a:solidFill>
                        <a:srgbClr val="666666"/>
                      </a:solidFill>
                      <a:prstDash val="solid"/>
                      <a:round/>
                      <a:headEnd type="none" w="med" len="med"/>
                      <a:tailEnd type="none" w="med" len="med"/>
                    </a:lnL>
                  </a:tcPr>
                </a:tc>
                <a:tc>
                  <a:txBody>
                    <a:bodyPr/>
                    <a:lstStyle/>
                    <a:p>
                      <a:pPr marL="209550">
                        <a:lnSpc>
                          <a:spcPct val="100000"/>
                        </a:lnSpc>
                      </a:pPr>
                      <a:r>
                        <a:rPr sz="1400" dirty="0">
                          <a:latin typeface="Arial"/>
                          <a:cs typeface="Arial"/>
                        </a:rPr>
                        <a:t>T-Z</a:t>
                      </a:r>
                      <a:endParaRPr sz="1400">
                        <a:latin typeface="Arial"/>
                        <a:cs typeface="Arial"/>
                      </a:endParaRPr>
                    </a:p>
                  </a:txBody>
                  <a:tcPr marL="0" marR="0" marT="0" marB="0">
                    <a:lnR w="19049">
                      <a:solidFill>
                        <a:srgbClr val="666666"/>
                      </a:solidFill>
                      <a:prstDash val="solid"/>
                    </a:lnR>
                    <a:lnB w="19049">
                      <a:solidFill>
                        <a:srgbClr val="666666"/>
                      </a:solidFill>
                      <a:prstDash val="solid"/>
                    </a:lnB>
                    <a:solidFill>
                      <a:srgbClr val="CCCCCC"/>
                    </a:solidFill>
                  </a:tcPr>
                </a:tc>
                <a:tc>
                  <a:txBody>
                    <a:bodyPr/>
                    <a:lstStyle/>
                    <a:p>
                      <a:endParaRPr sz="1400">
                        <a:latin typeface="Arial"/>
                        <a:cs typeface="Arial"/>
                      </a:endParaRPr>
                    </a:p>
                  </a:txBody>
                  <a:tcPr marL="0" marR="0" marT="0" marB="0">
                    <a:lnL w="19049" cap="flat" cmpd="sng" algn="ctr">
                      <a:solidFill>
                        <a:srgbClr val="666666"/>
                      </a:solidFill>
                      <a:prstDash val="solid"/>
                      <a:round/>
                      <a:headEnd type="none" w="med" len="med"/>
                      <a:tailEnd type="none" w="med" len="med"/>
                    </a:lnL>
                  </a:tcPr>
                </a:tc>
                <a:tc>
                  <a:txBody>
                    <a:bodyPr/>
                    <a:lstStyle/>
                    <a:p>
                      <a:pPr marL="204470">
                        <a:lnSpc>
                          <a:spcPct val="100000"/>
                        </a:lnSpc>
                      </a:pPr>
                      <a:r>
                        <a:rPr sz="1400" dirty="0">
                          <a:latin typeface="Arial"/>
                          <a:cs typeface="Arial"/>
                        </a:rPr>
                        <a:t>A-Z</a:t>
                      </a:r>
                      <a:endParaRPr sz="1400">
                        <a:latin typeface="Arial"/>
                        <a:cs typeface="Arial"/>
                      </a:endParaRPr>
                    </a:p>
                  </a:txBody>
                  <a:tcPr marL="0" marR="0" marT="0" marB="0">
                    <a:lnR w="19049">
                      <a:solidFill>
                        <a:srgbClr val="666666"/>
                      </a:solidFill>
                      <a:prstDash val="solid"/>
                    </a:lnR>
                    <a:lnB w="19049">
                      <a:solidFill>
                        <a:srgbClr val="666666"/>
                      </a:solidFill>
                      <a:prstDash val="solid"/>
                    </a:lnB>
                    <a:solidFill>
                      <a:srgbClr val="CCCCCC"/>
                    </a:solidFill>
                  </a:tcPr>
                </a:tc>
                <a:tc>
                  <a:txBody>
                    <a:bodyPr/>
                    <a:lstStyle/>
                    <a:p>
                      <a:endParaRPr sz="1400">
                        <a:latin typeface="Arial"/>
                        <a:cs typeface="Arial"/>
                      </a:endParaRPr>
                    </a:p>
                  </a:txBody>
                  <a:tcPr marL="0" marR="0" marT="0" marB="0">
                    <a:lnL w="19049" cap="flat" cmpd="sng" algn="ctr">
                      <a:solidFill>
                        <a:srgbClr val="666666"/>
                      </a:solidFill>
                      <a:prstDash val="solid"/>
                      <a:round/>
                      <a:headEnd type="none" w="med" len="med"/>
                      <a:tailEnd type="none" w="med" len="med"/>
                    </a:lnL>
                  </a:tcPr>
                </a:tc>
                <a:tc>
                  <a:txBody>
                    <a:bodyPr/>
                    <a:lstStyle/>
                    <a:p>
                      <a:pPr marL="204470">
                        <a:lnSpc>
                          <a:spcPct val="100000"/>
                        </a:lnSpc>
                      </a:pPr>
                      <a:r>
                        <a:rPr sz="1400" dirty="0">
                          <a:latin typeface="Arial"/>
                          <a:cs typeface="Arial"/>
                        </a:rPr>
                        <a:t>A-Z</a:t>
                      </a:r>
                      <a:endParaRPr sz="1400">
                        <a:latin typeface="Arial"/>
                        <a:cs typeface="Arial"/>
                      </a:endParaRPr>
                    </a:p>
                  </a:txBody>
                  <a:tcPr marL="0" marR="0" marT="0" marB="0">
                    <a:lnR w="19049">
                      <a:solidFill>
                        <a:srgbClr val="666666"/>
                      </a:solidFill>
                      <a:prstDash val="solid"/>
                    </a:lnR>
                    <a:lnB w="19049">
                      <a:solidFill>
                        <a:srgbClr val="666666"/>
                      </a:solidFill>
                      <a:prstDash val="solid"/>
                    </a:lnB>
                    <a:solidFill>
                      <a:srgbClr val="CCCCCC"/>
                    </a:solidFill>
                  </a:tcPr>
                </a:tc>
                <a:tc>
                  <a:txBody>
                    <a:bodyPr/>
                    <a:lstStyle/>
                    <a:p>
                      <a:endParaRPr sz="1400">
                        <a:latin typeface="Arial"/>
                        <a:cs typeface="Arial"/>
                      </a:endParaRPr>
                    </a:p>
                  </a:txBody>
                  <a:tcPr marL="0" marR="0" marT="0" marB="0">
                    <a:lnL w="19049" cap="flat" cmpd="sng" algn="ctr">
                      <a:solidFill>
                        <a:srgbClr val="666666"/>
                      </a:solidFill>
                      <a:prstDash val="solid"/>
                      <a:round/>
                      <a:headEnd type="none" w="med" len="med"/>
                      <a:tailEnd type="none" w="med" len="med"/>
                    </a:lnL>
                  </a:tcPr>
                </a:tc>
                <a:tc>
                  <a:txBody>
                    <a:bodyPr/>
                    <a:lstStyle/>
                    <a:p>
                      <a:pPr marL="204470">
                        <a:lnSpc>
                          <a:spcPct val="100000"/>
                        </a:lnSpc>
                      </a:pPr>
                      <a:r>
                        <a:rPr sz="1400" dirty="0">
                          <a:latin typeface="Arial"/>
                          <a:cs typeface="Arial"/>
                        </a:rPr>
                        <a:t>A-Z</a:t>
                      </a:r>
                      <a:endParaRPr sz="1400">
                        <a:latin typeface="Arial"/>
                        <a:cs typeface="Arial"/>
                      </a:endParaRPr>
                    </a:p>
                  </a:txBody>
                  <a:tcPr marL="0" marR="0" marT="0" marB="0">
                    <a:lnR w="19049">
                      <a:solidFill>
                        <a:srgbClr val="666666"/>
                      </a:solidFill>
                      <a:prstDash val="solid"/>
                    </a:lnR>
                    <a:lnB w="19049">
                      <a:solidFill>
                        <a:srgbClr val="666666"/>
                      </a:solidFill>
                      <a:prstDash val="solid"/>
                    </a:lnB>
                    <a:solidFill>
                      <a:srgbClr val="CCCCCC"/>
                    </a:solidFill>
                  </a:tcPr>
                </a:tc>
                <a:tc>
                  <a:txBody>
                    <a:bodyPr/>
                    <a:lstStyle/>
                    <a:p>
                      <a:endParaRPr sz="1400">
                        <a:latin typeface="Arial"/>
                        <a:cs typeface="Arial"/>
                      </a:endParaRPr>
                    </a:p>
                  </a:txBody>
                  <a:tcPr marL="0" marR="0" marT="0" marB="0">
                    <a:lnL w="19049" cap="flat" cmpd="sng" algn="ctr">
                      <a:solidFill>
                        <a:srgbClr val="666666"/>
                      </a:solidFill>
                      <a:prstDash val="solid"/>
                      <a:round/>
                      <a:headEnd type="none" w="med" len="med"/>
                      <a:tailEnd type="none" w="med" len="med"/>
                    </a:lnL>
                  </a:tcPr>
                </a:tc>
                <a:tc>
                  <a:txBody>
                    <a:bodyPr/>
                    <a:lstStyle/>
                    <a:p>
                      <a:pPr marL="204470">
                        <a:lnSpc>
                          <a:spcPct val="100000"/>
                        </a:lnSpc>
                      </a:pPr>
                      <a:r>
                        <a:rPr sz="1400" dirty="0">
                          <a:latin typeface="Arial"/>
                          <a:cs typeface="Arial"/>
                        </a:rPr>
                        <a:t>A-Z</a:t>
                      </a:r>
                    </a:p>
                  </a:txBody>
                  <a:tcPr marL="0" marR="0" marT="0" marB="0">
                    <a:lnR w="19049">
                      <a:solidFill>
                        <a:srgbClr val="666666"/>
                      </a:solidFill>
                      <a:prstDash val="solid"/>
                    </a:lnR>
                    <a:lnB w="19049">
                      <a:solidFill>
                        <a:srgbClr val="666666"/>
                      </a:solidFill>
                      <a:prstDash val="solid"/>
                    </a:lnB>
                    <a:solidFill>
                      <a:srgbClr val="CCCCCC"/>
                    </a:solidFill>
                  </a:tcPr>
                </a:tc>
                <a:extLst>
                  <a:ext uri="{0D108BD9-81ED-4DB2-BD59-A6C34878D82A}">
                    <a16:rowId xmlns:a16="http://schemas.microsoft.com/office/drawing/2014/main" val="10001"/>
                  </a:ext>
                </a:extLst>
              </a:tr>
            </a:tbl>
          </a:graphicData>
        </a:graphic>
      </p:graphicFrame>
      <p:graphicFrame>
        <p:nvGraphicFramePr>
          <p:cNvPr id="10" name="object 10"/>
          <p:cNvGraphicFramePr>
            <a:graphicFrameLocks noGrp="1"/>
          </p:cNvGraphicFramePr>
          <p:nvPr/>
        </p:nvGraphicFramePr>
        <p:xfrm>
          <a:off x="6079975" y="4228332"/>
          <a:ext cx="982494" cy="1135045"/>
        </p:xfrm>
        <a:graphic>
          <a:graphicData uri="http://schemas.openxmlformats.org/drawingml/2006/table">
            <a:tbl>
              <a:tblPr firstRow="1" bandRow="1">
                <a:tableStyleId>{2D5ABB26-0587-4C30-8999-92F81FD0307C}</a:tableStyleId>
              </a:tblPr>
              <a:tblGrid>
                <a:gridCol w="133949">
                  <a:extLst>
                    <a:ext uri="{9D8B030D-6E8A-4147-A177-3AD203B41FA5}">
                      <a16:colId xmlns:a16="http://schemas.microsoft.com/office/drawing/2014/main" val="20000"/>
                    </a:ext>
                  </a:extLst>
                </a:gridCol>
                <a:gridCol w="357298">
                  <a:extLst>
                    <a:ext uri="{9D8B030D-6E8A-4147-A177-3AD203B41FA5}">
                      <a16:colId xmlns:a16="http://schemas.microsoft.com/office/drawing/2014/main" val="20001"/>
                    </a:ext>
                  </a:extLst>
                </a:gridCol>
                <a:gridCol w="357298">
                  <a:extLst>
                    <a:ext uri="{9D8B030D-6E8A-4147-A177-3AD203B41FA5}">
                      <a16:colId xmlns:a16="http://schemas.microsoft.com/office/drawing/2014/main" val="20002"/>
                    </a:ext>
                  </a:extLst>
                </a:gridCol>
                <a:gridCol w="133949">
                  <a:extLst>
                    <a:ext uri="{9D8B030D-6E8A-4147-A177-3AD203B41FA5}">
                      <a16:colId xmlns:a16="http://schemas.microsoft.com/office/drawing/2014/main" val="20003"/>
                    </a:ext>
                  </a:extLst>
                </a:gridCol>
              </a:tblGrid>
              <a:tr h="446698">
                <a:tc>
                  <a:txBody>
                    <a:bodyPr/>
                    <a:lstStyle/>
                    <a:p>
                      <a:endParaRPr sz="1400">
                        <a:latin typeface="Arial"/>
                        <a:cs typeface="Arial"/>
                      </a:endParaRPr>
                    </a:p>
                  </a:txBody>
                  <a:tcPr marL="0" marR="0" marT="0" marB="0">
                    <a:lnR w="19049">
                      <a:solidFill>
                        <a:srgbClr val="666666"/>
                      </a:solidFill>
                      <a:prstDash val="solid"/>
                    </a:lnR>
                  </a:tcPr>
                </a:tc>
                <a:tc gridSpan="2">
                  <a:txBody>
                    <a:bodyPr/>
                    <a:lstStyle/>
                    <a:p>
                      <a:pPr marL="189230">
                        <a:lnSpc>
                          <a:spcPct val="100000"/>
                        </a:lnSpc>
                      </a:pPr>
                      <a:r>
                        <a:rPr sz="1400" dirty="0">
                          <a:latin typeface="Arial"/>
                          <a:cs typeface="Arial"/>
                        </a:rPr>
                        <a:t>App</a:t>
                      </a:r>
                      <a:endParaRPr sz="1400">
                        <a:latin typeface="Arial"/>
                        <a:cs typeface="Arial"/>
                      </a:endParaRPr>
                    </a:p>
                  </a:txBody>
                  <a:tcPr marL="0" marR="0" marT="0" marB="0">
                    <a:lnL w="19049">
                      <a:solidFill>
                        <a:srgbClr val="666666"/>
                      </a:solidFill>
                      <a:prstDash val="solid"/>
                    </a:lnL>
                    <a:lnR w="19049">
                      <a:solidFill>
                        <a:srgbClr val="666666"/>
                      </a:solidFill>
                      <a:prstDash val="solid"/>
                    </a:lnR>
                    <a:lnT w="19049">
                      <a:solidFill>
                        <a:srgbClr val="666666"/>
                      </a:solidFill>
                      <a:prstDash val="solid"/>
                    </a:lnT>
                    <a:lnB w="19049">
                      <a:solidFill>
                        <a:srgbClr val="666666"/>
                      </a:solidFill>
                      <a:prstDash val="solid"/>
                    </a:lnB>
                    <a:solidFill>
                      <a:srgbClr val="CCCCCC"/>
                    </a:solidFill>
                  </a:tcPr>
                </a:tc>
                <a:tc hMerge="1">
                  <a:txBody>
                    <a:bodyPr/>
                    <a:lstStyle/>
                    <a:p>
                      <a:endParaRPr/>
                    </a:p>
                  </a:txBody>
                  <a:tcPr marL="0" marR="0" marT="0" marB="0"/>
                </a:tc>
                <a:tc>
                  <a:txBody>
                    <a:bodyPr/>
                    <a:lstStyle/>
                    <a:p>
                      <a:endParaRPr sz="1400">
                        <a:latin typeface="Arial"/>
                        <a:cs typeface="Arial"/>
                      </a:endParaRPr>
                    </a:p>
                  </a:txBody>
                  <a:tcPr marL="0" marR="0" marT="0" marB="0">
                    <a:lnL w="19049">
                      <a:solidFill>
                        <a:srgbClr val="666666"/>
                      </a:solidFill>
                      <a:prstDash val="solid"/>
                    </a:lnL>
                  </a:tcPr>
                </a:tc>
                <a:extLst>
                  <a:ext uri="{0D108BD9-81ED-4DB2-BD59-A6C34878D82A}">
                    <a16:rowId xmlns:a16="http://schemas.microsoft.com/office/drawing/2014/main" val="10000"/>
                  </a:ext>
                </a:extLst>
              </a:tr>
              <a:tr h="241649">
                <a:tc gridSpan="2">
                  <a:txBody>
                    <a:bodyPr/>
                    <a:lstStyle/>
                    <a:p>
                      <a:endParaRPr sz="1400">
                        <a:latin typeface="Arial"/>
                        <a:cs typeface="Arial"/>
                      </a:endParaRPr>
                    </a:p>
                  </a:txBody>
                  <a:tcPr marL="0" marR="0" marT="0" marB="0">
                    <a:lnR w="19049">
                      <a:solidFill>
                        <a:srgbClr val="666666"/>
                      </a:solidFill>
                      <a:prstDash val="solid"/>
                    </a:lnR>
                    <a:lnB w="19049">
                      <a:solidFill>
                        <a:srgbClr val="666666"/>
                      </a:solidFill>
                      <a:prstDash val="solid"/>
                    </a:lnB>
                  </a:tcPr>
                </a:tc>
                <a:tc hMerge="1">
                  <a:txBody>
                    <a:bodyPr/>
                    <a:lstStyle/>
                    <a:p>
                      <a:endParaRPr/>
                    </a:p>
                  </a:txBody>
                  <a:tcPr marL="0" marR="0" marT="0" marB="0"/>
                </a:tc>
                <a:tc gridSpan="2">
                  <a:txBody>
                    <a:bodyPr/>
                    <a:lstStyle/>
                    <a:p>
                      <a:endParaRPr sz="1400">
                        <a:latin typeface="Arial"/>
                        <a:cs typeface="Arial"/>
                      </a:endParaRPr>
                    </a:p>
                  </a:txBody>
                  <a:tcPr marL="0" marR="0" marT="0" marB="0">
                    <a:lnL w="19049">
                      <a:solidFill>
                        <a:srgbClr val="666666"/>
                      </a:solidFill>
                      <a:prstDash val="solid"/>
                    </a:lnL>
                    <a:lnB w="19049">
                      <a:solidFill>
                        <a:srgbClr val="666666"/>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446698">
                <a:tc gridSpan="4">
                  <a:txBody>
                    <a:bodyPr/>
                    <a:lstStyle/>
                    <a:p>
                      <a:pPr marL="140335" marR="133985" indent="142875">
                        <a:lnSpc>
                          <a:spcPts val="1610"/>
                        </a:lnSpc>
                      </a:pPr>
                      <a:r>
                        <a:rPr sz="1400" dirty="0">
                          <a:latin typeface="Arial"/>
                          <a:cs typeface="Arial"/>
                        </a:rPr>
                        <a:t>Load balancer</a:t>
                      </a:r>
                      <a:endParaRPr sz="1400">
                        <a:latin typeface="Arial"/>
                        <a:cs typeface="Arial"/>
                      </a:endParaRPr>
                    </a:p>
                  </a:txBody>
                  <a:tcPr marL="0" marR="0" marT="0" marB="0">
                    <a:lnL w="19049">
                      <a:solidFill>
                        <a:srgbClr val="666666"/>
                      </a:solidFill>
                      <a:prstDash val="solid"/>
                    </a:lnL>
                    <a:lnR w="19049">
                      <a:solidFill>
                        <a:srgbClr val="666666"/>
                      </a:solidFill>
                      <a:prstDash val="solid"/>
                    </a:lnR>
                    <a:lnT w="19049">
                      <a:solidFill>
                        <a:srgbClr val="666666"/>
                      </a:solidFill>
                      <a:prstDash val="solid"/>
                    </a:lnT>
                    <a:lnB w="19049">
                      <a:solidFill>
                        <a:srgbClr val="666666"/>
                      </a:solidFill>
                      <a:prstDash val="solid"/>
                    </a:lnB>
                    <a:solidFill>
                      <a:srgbClr val="CCCCCC"/>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03568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What is </a:t>
            </a:r>
            <a:r>
              <a:rPr lang="en-GB" dirty="0" err="1"/>
              <a:t>MongoDB</a:t>
            </a:r>
            <a:r>
              <a:rPr lang="en-GB" dirty="0"/>
              <a: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33659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a:t>
            </a:r>
            <a:r>
              <a:rPr lang="en-GB" dirty="0" err="1"/>
              <a:t>MongoDB</a:t>
            </a:r>
            <a:r>
              <a:rPr lang="en-GB" dirty="0"/>
              <a:t>?</a:t>
            </a:r>
            <a:endParaRPr lang="en-US" dirty="0"/>
          </a:p>
        </p:txBody>
      </p:sp>
      <p:sp>
        <p:nvSpPr>
          <p:cNvPr id="3" name="Content Placeholder 2"/>
          <p:cNvSpPr>
            <a:spLocks noGrp="1"/>
          </p:cNvSpPr>
          <p:nvPr>
            <p:ph idx="1"/>
          </p:nvPr>
        </p:nvSpPr>
        <p:spPr/>
        <p:txBody>
          <a:bodyPr/>
          <a:lstStyle/>
          <a:p>
            <a:r>
              <a:rPr lang="en-US" dirty="0" err="1"/>
              <a:t>MongoDB</a:t>
            </a:r>
            <a:r>
              <a:rPr lang="en-US" dirty="0"/>
              <a:t> is a cross-platform, document oriented database that provides, high performance, high availability, and easy scalability. </a:t>
            </a:r>
          </a:p>
          <a:p>
            <a:r>
              <a:rPr lang="en-US" dirty="0"/>
              <a:t>It is a powerful, flexible, and scalable general-purpose database.</a:t>
            </a:r>
          </a:p>
          <a:p>
            <a:r>
              <a:rPr lang="en-US" dirty="0"/>
              <a:t>It combines the ability to scale out with features such as secondary indexes, range queries, sorting, </a:t>
            </a:r>
            <a:r>
              <a:rPr lang="en-GB" dirty="0"/>
              <a:t>aggregations, and geospatial indexes.</a:t>
            </a:r>
            <a:endParaRPr lang="en-US" dirty="0"/>
          </a:p>
        </p:txBody>
      </p:sp>
    </p:spTree>
    <p:extLst>
      <p:ext uri="{BB962C8B-B14F-4D97-AF65-F5344CB8AC3E}">
        <p14:creationId xmlns:p14="http://schemas.microsoft.com/office/powerpoint/2010/main" val="2456755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Features</a:t>
            </a:r>
          </a:p>
        </p:txBody>
      </p:sp>
      <p:sp>
        <p:nvSpPr>
          <p:cNvPr id="3" name="Content Placeholder 2"/>
          <p:cNvSpPr>
            <a:spLocks noGrp="1"/>
          </p:cNvSpPr>
          <p:nvPr>
            <p:ph idx="1"/>
          </p:nvPr>
        </p:nvSpPr>
        <p:spPr/>
        <p:txBody>
          <a:bodyPr/>
          <a:lstStyle/>
          <a:p>
            <a:r>
              <a:rPr lang="en-GB" dirty="0"/>
              <a:t>Easy to use</a:t>
            </a:r>
          </a:p>
          <a:p>
            <a:r>
              <a:rPr lang="en-GB" dirty="0"/>
              <a:t>Document Oriented</a:t>
            </a:r>
          </a:p>
          <a:p>
            <a:pPr lvl="1"/>
            <a:r>
              <a:rPr lang="en-GB" dirty="0"/>
              <a:t>No fixed schema</a:t>
            </a:r>
          </a:p>
          <a:p>
            <a:pPr lvl="1"/>
            <a:r>
              <a:rPr lang="en-GB" dirty="0"/>
              <a:t>No foreign keys</a:t>
            </a:r>
          </a:p>
          <a:p>
            <a:pPr lvl="1"/>
            <a:r>
              <a:rPr lang="en-GB" dirty="0"/>
              <a:t>No rows and columns</a:t>
            </a:r>
          </a:p>
          <a:p>
            <a:r>
              <a:rPr lang="en-GB" dirty="0"/>
              <a:t>Easy Scaling</a:t>
            </a:r>
          </a:p>
          <a:p>
            <a:pPr lvl="1"/>
            <a:r>
              <a:rPr lang="en-US" dirty="0" err="1"/>
              <a:t>MongoDB</a:t>
            </a:r>
            <a:r>
              <a:rPr lang="en-US" dirty="0"/>
              <a:t> was designed to scale out.</a:t>
            </a:r>
          </a:p>
          <a:p>
            <a:pPr lvl="1"/>
            <a:r>
              <a:rPr lang="en-US" dirty="0"/>
              <a:t>It can scale horizontally very easily</a:t>
            </a:r>
            <a:endParaRPr lang="en-GB" dirty="0"/>
          </a:p>
        </p:txBody>
      </p:sp>
    </p:spTree>
    <p:extLst>
      <p:ext uri="{BB962C8B-B14F-4D97-AF65-F5344CB8AC3E}">
        <p14:creationId xmlns:p14="http://schemas.microsoft.com/office/powerpoint/2010/main" val="11903736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Features</a:t>
            </a:r>
          </a:p>
        </p:txBody>
      </p:sp>
      <p:sp>
        <p:nvSpPr>
          <p:cNvPr id="3" name="Content Placeholder 2"/>
          <p:cNvSpPr>
            <a:spLocks noGrp="1"/>
          </p:cNvSpPr>
          <p:nvPr>
            <p:ph idx="1"/>
          </p:nvPr>
        </p:nvSpPr>
        <p:spPr/>
        <p:txBody>
          <a:bodyPr>
            <a:normAutofit fontScale="85000" lnSpcReduction="20000"/>
          </a:bodyPr>
          <a:lstStyle/>
          <a:p>
            <a:r>
              <a:rPr lang="en-GB" i="1" dirty="0"/>
              <a:t>Indexing</a:t>
            </a:r>
          </a:p>
          <a:p>
            <a:pPr lvl="1"/>
            <a:r>
              <a:rPr lang="en-US" dirty="0" err="1"/>
              <a:t>MongoDB</a:t>
            </a:r>
            <a:r>
              <a:rPr lang="en-US" dirty="0"/>
              <a:t> supports generic secondary indexes, allowing a variety of fast queries, and provides unique, compound, geospatial, and full-text indexing capabilities as </a:t>
            </a:r>
            <a:r>
              <a:rPr lang="en-GB" dirty="0"/>
              <a:t>well.</a:t>
            </a:r>
          </a:p>
          <a:p>
            <a:r>
              <a:rPr lang="en-GB" i="1" dirty="0"/>
              <a:t>Aggregation</a:t>
            </a:r>
          </a:p>
          <a:p>
            <a:pPr lvl="1"/>
            <a:r>
              <a:rPr lang="en-US" dirty="0" err="1"/>
              <a:t>MongoDB</a:t>
            </a:r>
            <a:r>
              <a:rPr lang="en-US" dirty="0"/>
              <a:t> supports an “aggregation pipeline” that allows you to build complex aggregations from simple pieces and allow the database to optimize it.</a:t>
            </a:r>
          </a:p>
          <a:p>
            <a:r>
              <a:rPr lang="en-GB" i="1" dirty="0"/>
              <a:t>Special collection types</a:t>
            </a:r>
          </a:p>
          <a:p>
            <a:pPr lvl="1"/>
            <a:r>
              <a:rPr lang="en-US" dirty="0" err="1"/>
              <a:t>MongoDB</a:t>
            </a:r>
            <a:r>
              <a:rPr lang="en-US" dirty="0"/>
              <a:t> supports time-to-live collections for data that should expire at a certain time, such as sessions. It also supports fixed-size collections, which are useful for holding recent data, such as logs.</a:t>
            </a:r>
          </a:p>
          <a:p>
            <a:r>
              <a:rPr lang="en-GB" i="1" dirty="0"/>
              <a:t>File storage</a:t>
            </a:r>
          </a:p>
          <a:p>
            <a:pPr lvl="1"/>
            <a:r>
              <a:rPr lang="en-US" dirty="0" err="1"/>
              <a:t>MongoDB</a:t>
            </a:r>
            <a:r>
              <a:rPr lang="en-US" dirty="0"/>
              <a:t> supports an easy-to-use protocol for storing large files and file metadata</a:t>
            </a:r>
            <a:endParaRPr lang="en-GB" dirty="0"/>
          </a:p>
        </p:txBody>
      </p:sp>
    </p:spTree>
    <p:extLst>
      <p:ext uri="{BB962C8B-B14F-4D97-AF65-F5344CB8AC3E}">
        <p14:creationId xmlns:p14="http://schemas.microsoft.com/office/powerpoint/2010/main" val="3979452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Features</a:t>
            </a:r>
          </a:p>
        </p:txBody>
      </p:sp>
      <p:sp>
        <p:nvSpPr>
          <p:cNvPr id="3" name="Content Placeholder 2"/>
          <p:cNvSpPr>
            <a:spLocks noGrp="1"/>
          </p:cNvSpPr>
          <p:nvPr>
            <p:ph idx="1"/>
          </p:nvPr>
        </p:nvSpPr>
        <p:spPr>
          <a:xfrm>
            <a:off x="566738" y="1295399"/>
            <a:ext cx="8001000" cy="4937975"/>
          </a:xfrm>
        </p:spPr>
        <p:txBody>
          <a:bodyPr>
            <a:normAutofit fontScale="77500" lnSpcReduction="20000"/>
          </a:bodyPr>
          <a:lstStyle/>
          <a:p>
            <a:r>
              <a:rPr lang="en-GB" sz="2600" dirty="0"/>
              <a:t>Incredible performance</a:t>
            </a:r>
          </a:p>
          <a:p>
            <a:pPr lvl="1"/>
            <a:r>
              <a:rPr lang="en-US" dirty="0" err="1"/>
              <a:t>MongoDB</a:t>
            </a:r>
            <a:r>
              <a:rPr lang="en-US" dirty="0"/>
              <a:t> adds dynamic padding to documents and </a:t>
            </a:r>
            <a:r>
              <a:rPr lang="en-US" dirty="0" err="1"/>
              <a:t>preallocates</a:t>
            </a:r>
            <a:r>
              <a:rPr lang="en-US" dirty="0"/>
              <a:t> data files to trade extra space usage for consistent performance.</a:t>
            </a:r>
          </a:p>
          <a:p>
            <a:pPr lvl="1"/>
            <a:r>
              <a:rPr lang="en-US" dirty="0"/>
              <a:t>It uses as much of RAM as it can as its cache and attempts to automatically choose the correct indexes for queries. </a:t>
            </a:r>
          </a:p>
          <a:p>
            <a:pPr lvl="1"/>
            <a:r>
              <a:rPr lang="en-US" dirty="0"/>
              <a:t>Almost every aspect of </a:t>
            </a:r>
            <a:r>
              <a:rPr lang="en-US" dirty="0" err="1"/>
              <a:t>MongoDB</a:t>
            </a:r>
            <a:r>
              <a:rPr lang="en-US" dirty="0"/>
              <a:t> was designed to maintain high performance.</a:t>
            </a:r>
          </a:p>
          <a:p>
            <a:r>
              <a:rPr lang="en-US" sz="2400" dirty="0"/>
              <a:t>Although </a:t>
            </a:r>
            <a:r>
              <a:rPr lang="en-US" sz="2400" dirty="0" err="1"/>
              <a:t>MongoDB</a:t>
            </a:r>
            <a:r>
              <a:rPr lang="en-US" sz="2400" dirty="0"/>
              <a:t> is powerful and attempts to keep many features from relational systems, it is not intended to do everything that a relational database does. </a:t>
            </a:r>
          </a:p>
          <a:p>
            <a:r>
              <a:rPr lang="en-US" sz="2400" dirty="0"/>
              <a:t>Whenever possible, the database server offloads processing and logic to the client side (handled either by the drivers or by a user’s application code).</a:t>
            </a:r>
          </a:p>
          <a:p>
            <a:r>
              <a:rPr lang="en-US" sz="2400" dirty="0"/>
              <a:t>Maintaining this streamlined design is one of the reasons </a:t>
            </a:r>
            <a:r>
              <a:rPr lang="en-US" sz="2400" dirty="0" err="1"/>
              <a:t>MongoDB</a:t>
            </a:r>
            <a:r>
              <a:rPr lang="en-US" sz="2400" dirty="0"/>
              <a:t> can achieve such high performance.</a:t>
            </a:r>
            <a:endParaRPr lang="en-GB" dirty="0"/>
          </a:p>
        </p:txBody>
      </p:sp>
    </p:spTree>
    <p:extLst>
      <p:ext uri="{BB962C8B-B14F-4D97-AF65-F5344CB8AC3E}">
        <p14:creationId xmlns:p14="http://schemas.microsoft.com/office/powerpoint/2010/main" val="38608663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err="1"/>
              <a:t>MongoDB</a:t>
            </a:r>
            <a:endParaRPr lang="en-GB" dirty="0"/>
          </a:p>
        </p:txBody>
      </p:sp>
      <p:sp>
        <p:nvSpPr>
          <p:cNvPr id="5" name="Subtitle 4"/>
          <p:cNvSpPr>
            <a:spLocks noGrp="1"/>
          </p:cNvSpPr>
          <p:nvPr>
            <p:ph type="subTitle" idx="1"/>
          </p:nvPr>
        </p:nvSpPr>
        <p:spPr/>
        <p:txBody>
          <a:bodyPr/>
          <a:lstStyle/>
          <a:p>
            <a:r>
              <a:rPr lang="en-GB" dirty="0"/>
              <a:t>Getting Started</a:t>
            </a:r>
            <a:endParaRPr lang="en-GB" b="1" dirty="0"/>
          </a:p>
        </p:txBody>
      </p:sp>
    </p:spTree>
    <p:extLst>
      <p:ext uri="{BB962C8B-B14F-4D97-AF65-F5344CB8AC3E}">
        <p14:creationId xmlns:p14="http://schemas.microsoft.com/office/powerpoint/2010/main" val="26799175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MongoDB</a:t>
            </a:r>
            <a:r>
              <a:rPr lang="en-GB" dirty="0"/>
              <a:t> Concepts-Database</a:t>
            </a:r>
            <a:endParaRPr lang="en-US" dirty="0"/>
          </a:p>
        </p:txBody>
      </p:sp>
      <p:sp>
        <p:nvSpPr>
          <p:cNvPr id="3" name="Content Placeholder 2"/>
          <p:cNvSpPr>
            <a:spLocks noGrp="1"/>
          </p:cNvSpPr>
          <p:nvPr>
            <p:ph idx="1"/>
          </p:nvPr>
        </p:nvSpPr>
        <p:spPr/>
        <p:txBody>
          <a:bodyPr/>
          <a:lstStyle/>
          <a:p>
            <a:r>
              <a:rPr lang="en-US" dirty="0"/>
              <a:t>Database is a physical container for collections.</a:t>
            </a:r>
          </a:p>
          <a:p>
            <a:r>
              <a:rPr lang="en-US" dirty="0"/>
              <a:t>Each database gets its own set of files on the file system. </a:t>
            </a:r>
          </a:p>
          <a:p>
            <a:r>
              <a:rPr lang="en-US" dirty="0"/>
              <a:t>A single </a:t>
            </a:r>
            <a:r>
              <a:rPr lang="en-US" dirty="0" err="1"/>
              <a:t>MongoDB</a:t>
            </a:r>
            <a:r>
              <a:rPr lang="en-US" dirty="0"/>
              <a:t> server typically has multiple databases.</a:t>
            </a:r>
          </a:p>
        </p:txBody>
      </p:sp>
    </p:spTree>
    <p:extLst>
      <p:ext uri="{BB962C8B-B14F-4D97-AF65-F5344CB8AC3E}">
        <p14:creationId xmlns:p14="http://schemas.microsoft.com/office/powerpoint/2010/main" val="36527639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MongoDB</a:t>
            </a:r>
            <a:r>
              <a:rPr lang="en-GB" dirty="0"/>
              <a:t> Concepts-Collection</a:t>
            </a:r>
            <a:endParaRPr lang="en-US" dirty="0"/>
          </a:p>
        </p:txBody>
      </p:sp>
      <p:sp>
        <p:nvSpPr>
          <p:cNvPr id="3" name="Content Placeholder 2"/>
          <p:cNvSpPr>
            <a:spLocks noGrp="1"/>
          </p:cNvSpPr>
          <p:nvPr>
            <p:ph idx="1"/>
          </p:nvPr>
        </p:nvSpPr>
        <p:spPr/>
        <p:txBody>
          <a:bodyPr/>
          <a:lstStyle/>
          <a:p>
            <a:r>
              <a:rPr lang="en-US" dirty="0"/>
              <a:t>Collection is a group of </a:t>
            </a:r>
            <a:r>
              <a:rPr lang="en-US" dirty="0" err="1"/>
              <a:t>MongoDB</a:t>
            </a:r>
            <a:r>
              <a:rPr lang="en-US" dirty="0"/>
              <a:t> documents.</a:t>
            </a:r>
          </a:p>
          <a:p>
            <a:r>
              <a:rPr lang="en-US" dirty="0"/>
              <a:t> It is the equivalent of an RDBMS table. </a:t>
            </a:r>
          </a:p>
          <a:p>
            <a:r>
              <a:rPr lang="en-US" dirty="0"/>
              <a:t>A collection exists within a single database. </a:t>
            </a:r>
          </a:p>
          <a:p>
            <a:r>
              <a:rPr lang="en-US" dirty="0"/>
              <a:t>Collections do not enforce a schema.</a:t>
            </a:r>
          </a:p>
          <a:p>
            <a:r>
              <a:rPr lang="en-US" dirty="0"/>
              <a:t>Documents within a collection can have different fields.</a:t>
            </a:r>
          </a:p>
          <a:p>
            <a:r>
              <a:rPr lang="en-US" dirty="0"/>
              <a:t>Typically, all documents in a collection are of similar or related purpose.</a:t>
            </a:r>
          </a:p>
        </p:txBody>
      </p:sp>
    </p:spTree>
    <p:extLst>
      <p:ext uri="{BB962C8B-B14F-4D97-AF65-F5344CB8AC3E}">
        <p14:creationId xmlns:p14="http://schemas.microsoft.com/office/powerpoint/2010/main" val="28475687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MongoDB</a:t>
            </a:r>
            <a:r>
              <a:rPr lang="en-GB" dirty="0"/>
              <a:t> Concepts-Document</a:t>
            </a:r>
            <a:endParaRPr lang="en-US" dirty="0"/>
          </a:p>
        </p:txBody>
      </p:sp>
      <p:sp>
        <p:nvSpPr>
          <p:cNvPr id="3" name="Content Placeholder 2"/>
          <p:cNvSpPr>
            <a:spLocks noGrp="1"/>
          </p:cNvSpPr>
          <p:nvPr>
            <p:ph idx="1"/>
          </p:nvPr>
        </p:nvSpPr>
        <p:spPr>
          <a:xfrm>
            <a:off x="566738" y="1295400"/>
            <a:ext cx="8001000" cy="2838718"/>
          </a:xfrm>
        </p:spPr>
        <p:txBody>
          <a:bodyPr/>
          <a:lstStyle/>
          <a:p>
            <a:r>
              <a:rPr lang="en-US" dirty="0"/>
              <a:t>A document is a set of key-value pairs.</a:t>
            </a:r>
          </a:p>
          <a:p>
            <a:r>
              <a:rPr lang="en-US" dirty="0"/>
              <a:t>Documents have dynamic schema.</a:t>
            </a:r>
          </a:p>
          <a:p>
            <a:r>
              <a:rPr lang="en-US" dirty="0"/>
              <a:t>Dynamic schema means that documents in the same collection do not need to have the same set of fields or structure, and common fields in a collection's documents may hold different types of data.</a:t>
            </a:r>
          </a:p>
        </p:txBody>
      </p:sp>
    </p:spTree>
    <p:extLst>
      <p:ext uri="{BB962C8B-B14F-4D97-AF65-F5344CB8AC3E}">
        <p14:creationId xmlns:p14="http://schemas.microsoft.com/office/powerpoint/2010/main" val="16662158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Sample Document</a:t>
            </a:r>
            <a:endParaRPr lang="en-US" dirty="0"/>
          </a:p>
        </p:txBody>
      </p:sp>
      <p:sp>
        <p:nvSpPr>
          <p:cNvPr id="6" name="TextBox 5"/>
          <p:cNvSpPr txBox="1"/>
          <p:nvPr/>
        </p:nvSpPr>
        <p:spPr>
          <a:xfrm>
            <a:off x="875763" y="1596980"/>
            <a:ext cx="6284891" cy="3693319"/>
          </a:xfrm>
          <a:prstGeom prst="rect">
            <a:avLst/>
          </a:prstGeom>
          <a:noFill/>
        </p:spPr>
        <p:txBody>
          <a:bodyPr wrap="square" rtlCol="0">
            <a:spAutoFit/>
          </a:bodyPr>
          <a:lstStyle/>
          <a:p>
            <a:r>
              <a:rPr lang="en-US" dirty="0"/>
              <a:t>{ _id: </a:t>
            </a:r>
            <a:r>
              <a:rPr lang="en-US" dirty="0" err="1"/>
              <a:t>ObjectId</a:t>
            </a:r>
            <a:r>
              <a:rPr lang="en-US" dirty="0"/>
              <a:t>("5099803df3f4948bd2f98391"),</a:t>
            </a:r>
          </a:p>
          <a:p>
            <a:endParaRPr lang="en-US" dirty="0"/>
          </a:p>
          <a:p>
            <a:r>
              <a:rPr lang="en-US" dirty="0"/>
              <a:t>   name: { first: "Alan", last: "Turing" },</a:t>
            </a:r>
          </a:p>
          <a:p>
            <a:endParaRPr lang="en-US" dirty="0"/>
          </a:p>
          <a:p>
            <a:r>
              <a:rPr lang="en-US" dirty="0"/>
              <a:t>   birth: new Date('Jun 23, 1912'),</a:t>
            </a:r>
          </a:p>
          <a:p>
            <a:endParaRPr lang="en-US" dirty="0"/>
          </a:p>
          <a:p>
            <a:r>
              <a:rPr lang="en-US" dirty="0"/>
              <a:t>   death: new Date('Jun 07, 1954'),</a:t>
            </a:r>
          </a:p>
          <a:p>
            <a:endParaRPr lang="en-US" dirty="0"/>
          </a:p>
          <a:p>
            <a:r>
              <a:rPr lang="en-US" dirty="0"/>
              <a:t>   </a:t>
            </a:r>
            <a:r>
              <a:rPr lang="en-US" dirty="0" err="1"/>
              <a:t>contribs</a:t>
            </a:r>
            <a:r>
              <a:rPr lang="en-US" dirty="0"/>
              <a:t>: [ "Turing machine", "Turing test", </a:t>
            </a:r>
          </a:p>
          <a:p>
            <a:r>
              <a:rPr lang="en-US" dirty="0"/>
              <a:t>		"</a:t>
            </a:r>
            <a:r>
              <a:rPr lang="en-US" dirty="0" err="1"/>
              <a:t>Turingery</a:t>
            </a:r>
            <a:r>
              <a:rPr lang="en-US" dirty="0"/>
              <a:t>" ],</a:t>
            </a:r>
          </a:p>
          <a:p>
            <a:endParaRPr lang="en-US" dirty="0"/>
          </a:p>
          <a:p>
            <a:r>
              <a:rPr lang="en-US" dirty="0"/>
              <a:t>   views : </a:t>
            </a:r>
            <a:r>
              <a:rPr lang="en-US" dirty="0" err="1"/>
              <a:t>NumberLong</a:t>
            </a:r>
            <a:r>
              <a:rPr lang="en-US" dirty="0"/>
              <a:t>(1250000)</a:t>
            </a:r>
          </a:p>
          <a:p>
            <a:r>
              <a:rPr lang="en-US" dirty="0"/>
              <a:t> }</a:t>
            </a:r>
          </a:p>
        </p:txBody>
      </p:sp>
    </p:spTree>
    <p:extLst>
      <p:ext uri="{BB962C8B-B14F-4D97-AF65-F5344CB8AC3E}">
        <p14:creationId xmlns:p14="http://schemas.microsoft.com/office/powerpoint/2010/main" val="2245267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8699" y="381000"/>
            <a:ext cx="4745990" cy="556895"/>
          </a:xfrm>
          <a:prstGeom prst="rect">
            <a:avLst/>
          </a:prstGeom>
        </p:spPr>
        <p:txBody>
          <a:bodyPr vert="horz" wrap="square" lIns="0" tIns="0" rIns="0" bIns="0" rtlCol="0">
            <a:spAutoFit/>
          </a:bodyPr>
          <a:lstStyle/>
          <a:p>
            <a:pPr marL="12700">
              <a:lnSpc>
                <a:spcPct val="100000"/>
              </a:lnSpc>
            </a:pPr>
            <a:r>
              <a:rPr sz="3600" b="1" spc="-20" dirty="0">
                <a:latin typeface="Arial"/>
                <a:cs typeface="Arial"/>
              </a:rPr>
              <a:t>Relational</a:t>
            </a:r>
            <a:r>
              <a:rPr sz="3600" b="1" spc="-5" dirty="0">
                <a:latin typeface="Arial"/>
                <a:cs typeface="Arial"/>
              </a:rPr>
              <a:t> </a:t>
            </a:r>
            <a:r>
              <a:rPr sz="3600" b="1" dirty="0">
                <a:latin typeface="Arial"/>
                <a:cs typeface="Arial"/>
              </a:rPr>
              <a:t>DB</a:t>
            </a:r>
            <a:r>
              <a:rPr sz="3600" b="1" spc="-5" dirty="0">
                <a:latin typeface="Arial"/>
                <a:cs typeface="Arial"/>
              </a:rPr>
              <a:t> </a:t>
            </a:r>
            <a:r>
              <a:rPr sz="3600" b="1" spc="-20" dirty="0">
                <a:latin typeface="Arial"/>
                <a:cs typeface="Arial"/>
              </a:rPr>
              <a:t>Scaling</a:t>
            </a:r>
            <a:endParaRPr sz="3600" dirty="0">
              <a:latin typeface="Arial"/>
              <a:cs typeface="Arial"/>
            </a:endParaRPr>
          </a:p>
        </p:txBody>
      </p:sp>
      <p:sp>
        <p:nvSpPr>
          <p:cNvPr id="3" name="object 3"/>
          <p:cNvSpPr txBox="1"/>
          <p:nvPr/>
        </p:nvSpPr>
        <p:spPr>
          <a:xfrm>
            <a:off x="528699" y="1707058"/>
            <a:ext cx="8323580" cy="466090"/>
          </a:xfrm>
          <a:prstGeom prst="rect">
            <a:avLst/>
          </a:prstGeom>
        </p:spPr>
        <p:txBody>
          <a:bodyPr vert="horz" wrap="square" lIns="0" tIns="0" rIns="0" bIns="0" rtlCol="0">
            <a:spAutoFit/>
          </a:bodyPr>
          <a:lstStyle/>
          <a:p>
            <a:pPr marL="471170" indent="-458470">
              <a:lnSpc>
                <a:spcPct val="100000"/>
              </a:lnSpc>
              <a:buFont typeface="Arial"/>
              <a:buChar char="●"/>
              <a:tabLst>
                <a:tab pos="471805" algn="l"/>
              </a:tabLst>
            </a:pPr>
            <a:r>
              <a:rPr sz="3000" spc="-15" dirty="0">
                <a:latin typeface="Arial"/>
                <a:cs typeface="Arial"/>
              </a:rPr>
              <a:t>At</a:t>
            </a:r>
            <a:r>
              <a:rPr sz="3000" spc="-5" dirty="0">
                <a:latin typeface="Arial"/>
                <a:cs typeface="Arial"/>
              </a:rPr>
              <a:t> </a:t>
            </a:r>
            <a:r>
              <a:rPr sz="3000" spc="-15" dirty="0">
                <a:latin typeface="Arial"/>
                <a:cs typeface="Arial"/>
              </a:rPr>
              <a:t>certain</a:t>
            </a:r>
            <a:r>
              <a:rPr sz="3000" spc="-5" dirty="0">
                <a:latin typeface="Arial"/>
                <a:cs typeface="Arial"/>
              </a:rPr>
              <a:t> </a:t>
            </a:r>
            <a:r>
              <a:rPr sz="3000" spc="-15" dirty="0">
                <a:latin typeface="Arial"/>
                <a:cs typeface="Arial"/>
              </a:rPr>
              <a:t>point</a:t>
            </a:r>
            <a:r>
              <a:rPr sz="3000" spc="-5" dirty="0">
                <a:latin typeface="Arial"/>
                <a:cs typeface="Arial"/>
              </a:rPr>
              <a:t> </a:t>
            </a:r>
            <a:r>
              <a:rPr sz="3000" spc="-15" dirty="0">
                <a:latin typeface="Arial"/>
                <a:cs typeface="Arial"/>
              </a:rPr>
              <a:t>relational</a:t>
            </a:r>
            <a:r>
              <a:rPr sz="3000" spc="-5" dirty="0">
                <a:latin typeface="Arial"/>
                <a:cs typeface="Arial"/>
              </a:rPr>
              <a:t> </a:t>
            </a:r>
            <a:r>
              <a:rPr sz="3000" spc="-20" dirty="0">
                <a:latin typeface="Arial"/>
                <a:cs typeface="Arial"/>
              </a:rPr>
              <a:t>database</a:t>
            </a:r>
            <a:r>
              <a:rPr sz="3000" spc="-5" dirty="0">
                <a:latin typeface="Arial"/>
                <a:cs typeface="Arial"/>
              </a:rPr>
              <a:t> </a:t>
            </a:r>
            <a:r>
              <a:rPr sz="3000" spc="-15" dirty="0">
                <a:latin typeface="Arial"/>
                <a:cs typeface="Arial"/>
              </a:rPr>
              <a:t>won't</a:t>
            </a:r>
            <a:r>
              <a:rPr sz="3000" spc="-5" dirty="0">
                <a:latin typeface="Arial"/>
                <a:cs typeface="Arial"/>
              </a:rPr>
              <a:t> </a:t>
            </a:r>
            <a:r>
              <a:rPr sz="3000" dirty="0">
                <a:latin typeface="Arial"/>
                <a:cs typeface="Arial"/>
              </a:rPr>
              <a:t>scale</a:t>
            </a:r>
            <a:endParaRPr sz="3000">
              <a:latin typeface="Arial"/>
              <a:cs typeface="Arial"/>
            </a:endParaRPr>
          </a:p>
        </p:txBody>
      </p:sp>
      <p:sp>
        <p:nvSpPr>
          <p:cNvPr id="4" name="object 4"/>
          <p:cNvSpPr/>
          <p:nvPr/>
        </p:nvSpPr>
        <p:spPr>
          <a:xfrm>
            <a:off x="614406" y="2404478"/>
            <a:ext cx="8076996" cy="3678572"/>
          </a:xfrm>
          <a:prstGeom prst="rect">
            <a:avLst/>
          </a:prstGeom>
          <a:blipFill>
            <a:blip r:embed="rId2" cstate="print"/>
            <a:stretch>
              <a:fillRect/>
            </a:stretch>
          </a:blipFill>
        </p:spPr>
        <p:txBody>
          <a:bodyPr wrap="square" lIns="0" tIns="0" rIns="0" bIns="0" rtlCol="0">
            <a:spAutoFit/>
          </a:bodyPr>
          <a:lstStyle/>
          <a:p>
            <a:endParaRPr/>
          </a:p>
        </p:txBody>
      </p:sp>
      <p:sp>
        <p:nvSpPr>
          <p:cNvPr id="5" name="Title 4"/>
          <p:cNvSpPr>
            <a:spLocks noGrp="1"/>
          </p:cNvSpPr>
          <p:nvPr>
            <p:ph type="title"/>
          </p:nvPr>
        </p:nvSpPr>
        <p:spPr/>
        <p:txBody>
          <a:bodyPr/>
          <a:lstStyle/>
          <a:p>
            <a:endParaRPr lang="en-US" dirty="0"/>
          </a:p>
        </p:txBody>
      </p:sp>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18105477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Key</a:t>
            </a:r>
          </a:p>
        </p:txBody>
      </p:sp>
      <p:sp>
        <p:nvSpPr>
          <p:cNvPr id="3" name="Content Placeholder 2"/>
          <p:cNvSpPr>
            <a:spLocks noGrp="1"/>
          </p:cNvSpPr>
          <p:nvPr>
            <p:ph idx="1"/>
          </p:nvPr>
        </p:nvSpPr>
        <p:spPr/>
        <p:txBody>
          <a:bodyPr>
            <a:normAutofit lnSpcReduction="10000"/>
          </a:bodyPr>
          <a:lstStyle/>
          <a:p>
            <a:r>
              <a:rPr lang="en-US" dirty="0"/>
              <a:t>Every document has a special key, "</a:t>
            </a:r>
            <a:r>
              <a:rPr lang="en-US" b="1" dirty="0">
                <a:solidFill>
                  <a:srgbClr val="FF0000"/>
                </a:solidFill>
              </a:rPr>
              <a:t>_id</a:t>
            </a:r>
            <a:r>
              <a:rPr lang="en-US" dirty="0"/>
              <a:t>", that is unique within a collection.</a:t>
            </a:r>
          </a:p>
          <a:p>
            <a:r>
              <a:rPr lang="en-US" dirty="0"/>
              <a:t>The keys in a document are strings.</a:t>
            </a:r>
          </a:p>
          <a:p>
            <a:r>
              <a:rPr lang="en-US" dirty="0"/>
              <a:t>Any UTF-8 character is allowed in a key, with a few </a:t>
            </a:r>
            <a:r>
              <a:rPr lang="en-GB" dirty="0"/>
              <a:t>notable exceptions:</a:t>
            </a:r>
          </a:p>
          <a:p>
            <a:pPr lvl="1"/>
            <a:r>
              <a:rPr lang="en-US" dirty="0"/>
              <a:t>Keys must not contain the character \0 (the null character). </a:t>
            </a:r>
          </a:p>
          <a:p>
            <a:pPr lvl="2"/>
            <a:r>
              <a:rPr lang="en-US" dirty="0"/>
              <a:t>This character is used to signify the end of a key.</a:t>
            </a:r>
          </a:p>
          <a:p>
            <a:pPr lvl="1"/>
            <a:r>
              <a:rPr lang="en-US" dirty="0"/>
              <a:t>The . and $ characters have some special properties and should be used only in certain circumstances</a:t>
            </a:r>
          </a:p>
          <a:p>
            <a:pPr lvl="1"/>
            <a:r>
              <a:rPr lang="en-US" dirty="0"/>
              <a:t>In general, they should be considered reserved, and drivers will complain if they are used inappropriately</a:t>
            </a:r>
            <a:endParaRPr lang="en-GB" dirty="0"/>
          </a:p>
        </p:txBody>
      </p:sp>
    </p:spTree>
    <p:extLst>
      <p:ext uri="{BB962C8B-B14F-4D97-AF65-F5344CB8AC3E}">
        <p14:creationId xmlns:p14="http://schemas.microsoft.com/office/powerpoint/2010/main" val="10663318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RDBMS and </a:t>
            </a:r>
            <a:r>
              <a:rPr lang="en-GB" dirty="0" err="1"/>
              <a:t>MongoDB</a:t>
            </a:r>
            <a:r>
              <a:rPr lang="en-GB" dirty="0"/>
              <a:t> (rough mapping)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34070425"/>
              </p:ext>
            </p:extLst>
          </p:nvPr>
        </p:nvGraphicFramePr>
        <p:xfrm>
          <a:off x="609600" y="1672537"/>
          <a:ext cx="8001000" cy="2834640"/>
        </p:xfrm>
        <a:graphic>
          <a:graphicData uri="http://schemas.openxmlformats.org/drawingml/2006/table">
            <a:tbl>
              <a:tblPr/>
              <a:tblGrid>
                <a:gridCol w="4000500">
                  <a:extLst>
                    <a:ext uri="{9D8B030D-6E8A-4147-A177-3AD203B41FA5}">
                      <a16:colId xmlns:a16="http://schemas.microsoft.com/office/drawing/2014/main" val="20000"/>
                    </a:ext>
                  </a:extLst>
                </a:gridCol>
                <a:gridCol w="4000500">
                  <a:extLst>
                    <a:ext uri="{9D8B030D-6E8A-4147-A177-3AD203B41FA5}">
                      <a16:colId xmlns:a16="http://schemas.microsoft.com/office/drawing/2014/main" val="20001"/>
                    </a:ext>
                  </a:extLst>
                </a:gridCol>
              </a:tblGrid>
              <a:tr h="0">
                <a:tc>
                  <a:txBody>
                    <a:bodyPr/>
                    <a:lstStyle/>
                    <a:p>
                      <a:r>
                        <a:rPr lang="en-US" dirty="0">
                          <a:effectLst/>
                        </a:rPr>
                        <a:t>RDBMS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dirty="0" err="1"/>
                        <a:t>MongoDB</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0">
                <a:tc>
                  <a:txBody>
                    <a:bodyPr/>
                    <a:lstStyle/>
                    <a:p>
                      <a:r>
                        <a:rPr lang="en-US"/>
                        <a:t>Database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Database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r>
                        <a:rPr lang="en-US"/>
                        <a:t>Table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Collection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r>
                        <a:rPr lang="en-US"/>
                        <a:t>Tuple/Row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Document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r>
                        <a:rPr lang="en-US"/>
                        <a:t>column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Field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a:txBody>
                    <a:bodyPr/>
                    <a:lstStyle/>
                    <a:p>
                      <a:r>
                        <a:rPr lang="en-US"/>
                        <a:t>Table Join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Embedded Documents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0">
                <a:tc>
                  <a:txBody>
                    <a:bodyPr/>
                    <a:lstStyle/>
                    <a:p>
                      <a:r>
                        <a:rPr lang="en-US"/>
                        <a:t>Primary Key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Primary Key (Default key _id provided by </a:t>
                      </a:r>
                      <a:r>
                        <a:rPr lang="en-US" dirty="0" err="1"/>
                        <a:t>mongodb</a:t>
                      </a:r>
                      <a:r>
                        <a:rPr lang="en-US" dirty="0"/>
                        <a:t> itself)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00844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err="1"/>
              <a:t>MongoDB</a:t>
            </a:r>
            <a:r>
              <a:rPr lang="en-GB" dirty="0"/>
              <a:t> Features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612257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Advantages of </a:t>
            </a:r>
            <a:r>
              <a:rPr lang="en-US" dirty="0" err="1"/>
              <a:t>MongoDB</a:t>
            </a:r>
            <a:r>
              <a:rPr lang="en-US" dirty="0"/>
              <a:t> over RDBMS</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Schema less : </a:t>
            </a:r>
            <a:r>
              <a:rPr lang="en-US" dirty="0" err="1"/>
              <a:t>MongoDB</a:t>
            </a:r>
            <a:r>
              <a:rPr lang="en-US" dirty="0"/>
              <a:t> is document database in which one collection holds different </a:t>
            </a:r>
            <a:r>
              <a:rPr lang="en-US" dirty="0" err="1"/>
              <a:t>different</a:t>
            </a:r>
            <a:r>
              <a:rPr lang="en-US" dirty="0"/>
              <a:t> documents. Number of fields, content and size of the document can be differ from one document to another.</a:t>
            </a:r>
          </a:p>
          <a:p>
            <a:r>
              <a:rPr lang="en-US" dirty="0"/>
              <a:t>Structure of a single object is clear</a:t>
            </a:r>
          </a:p>
          <a:p>
            <a:r>
              <a:rPr lang="en-US" dirty="0"/>
              <a:t>No complex joins</a:t>
            </a:r>
          </a:p>
          <a:p>
            <a:r>
              <a:rPr lang="en-US" dirty="0"/>
              <a:t>Deep query-ability. </a:t>
            </a:r>
            <a:r>
              <a:rPr lang="en-US" dirty="0" err="1"/>
              <a:t>MongoDB</a:t>
            </a:r>
            <a:r>
              <a:rPr lang="en-US" dirty="0"/>
              <a:t> supports dynamic queries on documents using a document-based query language that's nearly as powerful as SQL</a:t>
            </a:r>
          </a:p>
          <a:p>
            <a:r>
              <a:rPr lang="en-US" dirty="0"/>
              <a:t>Tuning</a:t>
            </a:r>
          </a:p>
          <a:p>
            <a:r>
              <a:rPr lang="en-US" dirty="0"/>
              <a:t>Ease of scale-out: </a:t>
            </a:r>
            <a:r>
              <a:rPr lang="en-US" dirty="0" err="1"/>
              <a:t>MongoDB</a:t>
            </a:r>
            <a:r>
              <a:rPr lang="en-US" dirty="0"/>
              <a:t> is easy to scale</a:t>
            </a:r>
          </a:p>
          <a:p>
            <a:r>
              <a:rPr lang="en-US" dirty="0"/>
              <a:t>Conversion / mapping of application objects to database objects not needed</a:t>
            </a:r>
          </a:p>
          <a:p>
            <a:r>
              <a:rPr lang="en-US" dirty="0"/>
              <a:t>Uses internal memory for storing the (windowed) working set, enabling faster access of data</a:t>
            </a:r>
          </a:p>
          <a:p>
            <a:endParaRPr lang="en-US" dirty="0"/>
          </a:p>
        </p:txBody>
      </p:sp>
    </p:spTree>
    <p:extLst>
      <p:ext uri="{BB962C8B-B14F-4D97-AF65-F5344CB8AC3E}">
        <p14:creationId xmlns:p14="http://schemas.microsoft.com/office/powerpoint/2010/main" val="23598037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should use </a:t>
            </a:r>
            <a:r>
              <a:rPr lang="en-US" b="1" dirty="0" err="1"/>
              <a:t>MongoDB</a:t>
            </a:r>
            <a:endParaRPr lang="en-US" dirty="0"/>
          </a:p>
        </p:txBody>
      </p:sp>
      <p:sp>
        <p:nvSpPr>
          <p:cNvPr id="3" name="Content Placeholder 2"/>
          <p:cNvSpPr>
            <a:spLocks noGrp="1"/>
          </p:cNvSpPr>
          <p:nvPr>
            <p:ph idx="1"/>
          </p:nvPr>
        </p:nvSpPr>
        <p:spPr/>
        <p:txBody>
          <a:bodyPr/>
          <a:lstStyle/>
          <a:p>
            <a:r>
              <a:rPr lang="en-US" dirty="0"/>
              <a:t>Document Oriented Storage : Data is stored in the form of JSON style documents</a:t>
            </a:r>
          </a:p>
          <a:p>
            <a:r>
              <a:rPr lang="en-US" dirty="0"/>
              <a:t>Index on any attribute</a:t>
            </a:r>
          </a:p>
          <a:p>
            <a:r>
              <a:rPr lang="en-US" dirty="0"/>
              <a:t>Replication &amp; High Availability</a:t>
            </a:r>
          </a:p>
          <a:p>
            <a:r>
              <a:rPr lang="en-US" dirty="0"/>
              <a:t>Auto-</a:t>
            </a:r>
            <a:r>
              <a:rPr lang="en-US" dirty="0" err="1"/>
              <a:t>Sharding</a:t>
            </a:r>
            <a:endParaRPr lang="en-US" dirty="0"/>
          </a:p>
          <a:p>
            <a:r>
              <a:rPr lang="en-US" dirty="0"/>
              <a:t>Rich Queries</a:t>
            </a:r>
          </a:p>
          <a:p>
            <a:r>
              <a:rPr lang="en-US" dirty="0"/>
              <a:t>Fast In-Place Updates</a:t>
            </a:r>
          </a:p>
          <a:p>
            <a:r>
              <a:rPr lang="en-US" dirty="0"/>
              <a:t>Professional Support By </a:t>
            </a:r>
            <a:r>
              <a:rPr lang="en-US" dirty="0" err="1"/>
              <a:t>MongoDB</a:t>
            </a:r>
            <a:endParaRPr lang="en-US" dirty="0"/>
          </a:p>
          <a:p>
            <a:endParaRPr lang="en-US" dirty="0"/>
          </a:p>
        </p:txBody>
      </p:sp>
    </p:spTree>
    <p:extLst>
      <p:ext uri="{BB962C8B-B14F-4D97-AF65-F5344CB8AC3E}">
        <p14:creationId xmlns:p14="http://schemas.microsoft.com/office/powerpoint/2010/main" val="13771104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Where should use </a:t>
            </a:r>
            <a:r>
              <a:rPr lang="en-US" b="1" dirty="0" err="1"/>
              <a:t>MongoDB</a:t>
            </a:r>
            <a:r>
              <a:rPr lang="en-US" b="1" dirty="0"/>
              <a:t>?</a:t>
            </a:r>
            <a:endParaRPr lang="en-US" dirty="0"/>
          </a:p>
        </p:txBody>
      </p:sp>
      <p:sp>
        <p:nvSpPr>
          <p:cNvPr id="3" name="Content Placeholder 2"/>
          <p:cNvSpPr>
            <a:spLocks noGrp="1"/>
          </p:cNvSpPr>
          <p:nvPr>
            <p:ph idx="1"/>
          </p:nvPr>
        </p:nvSpPr>
        <p:spPr/>
        <p:txBody>
          <a:bodyPr/>
          <a:lstStyle/>
          <a:p>
            <a:r>
              <a:rPr lang="en-US" dirty="0"/>
              <a:t>Big Data</a:t>
            </a:r>
          </a:p>
          <a:p>
            <a:r>
              <a:rPr lang="en-US" dirty="0"/>
              <a:t>Content Management and Delivery</a:t>
            </a:r>
          </a:p>
          <a:p>
            <a:r>
              <a:rPr lang="en-US" dirty="0"/>
              <a:t>Mobile and Social Infrastructure</a:t>
            </a:r>
          </a:p>
          <a:p>
            <a:r>
              <a:rPr lang="en-US" dirty="0"/>
              <a:t>User Data Management</a:t>
            </a:r>
          </a:p>
          <a:p>
            <a:r>
              <a:rPr lang="en-US"/>
              <a:t>Data Hub</a:t>
            </a:r>
            <a:endParaRPr lang="en-US" dirty="0"/>
          </a:p>
        </p:txBody>
      </p:sp>
    </p:spTree>
    <p:extLst>
      <p:ext uri="{BB962C8B-B14F-4D97-AF65-F5344CB8AC3E}">
        <p14:creationId xmlns:p14="http://schemas.microsoft.com/office/powerpoint/2010/main" val="32816195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Install </a:t>
            </a:r>
            <a:r>
              <a:rPr lang="en-GB" dirty="0" err="1"/>
              <a:t>MongoDB</a:t>
            </a:r>
            <a:r>
              <a:rPr lang="en-GB" dirty="0"/>
              <a:t> on </a:t>
            </a:r>
            <a:r>
              <a:rPr lang="en-GB" dirty="0" err="1"/>
              <a:t>CentOS</a:t>
            </a:r>
            <a:endParaRPr lang="en-US" dirty="0"/>
          </a:p>
        </p:txBody>
      </p:sp>
      <p:sp>
        <p:nvSpPr>
          <p:cNvPr id="3" name="Content Placeholder 2"/>
          <p:cNvSpPr>
            <a:spLocks noGrp="1"/>
          </p:cNvSpPr>
          <p:nvPr>
            <p:ph idx="1"/>
          </p:nvPr>
        </p:nvSpPr>
        <p:spPr/>
        <p:txBody>
          <a:bodyPr>
            <a:normAutofit fontScale="85000" lnSpcReduction="20000"/>
          </a:bodyPr>
          <a:lstStyle/>
          <a:p>
            <a:r>
              <a:rPr lang="en-GB" dirty="0"/>
              <a:t>Download the </a:t>
            </a:r>
            <a:r>
              <a:rPr lang="en-GB" dirty="0" err="1"/>
              <a:t>MongoDB</a:t>
            </a:r>
            <a:r>
              <a:rPr lang="en-GB" dirty="0"/>
              <a:t> tar ball (32 bit/64bit) for your platform.</a:t>
            </a:r>
          </a:p>
          <a:p>
            <a:pPr marL="0" indent="0">
              <a:buNone/>
            </a:pPr>
            <a:r>
              <a:rPr lang="en-US" dirty="0">
                <a:hlinkClick r:id="rId2"/>
              </a:rPr>
              <a:t>https://fastdl.mongodb.org/linux/mongodb-linux-i686-3.0.6.tgz</a:t>
            </a:r>
            <a:endParaRPr lang="en-US" dirty="0"/>
          </a:p>
          <a:p>
            <a:r>
              <a:rPr lang="en-GB" dirty="0" err="1"/>
              <a:t>Untar</a:t>
            </a:r>
            <a:r>
              <a:rPr lang="en-GB" dirty="0"/>
              <a:t> the above downloaded file in a suitable location</a:t>
            </a:r>
            <a:endParaRPr lang="en-US" dirty="0"/>
          </a:p>
          <a:p>
            <a:r>
              <a:rPr lang="en-US" dirty="0"/>
              <a:t>Create a new text file in the bin subfolder named </a:t>
            </a:r>
            <a:r>
              <a:rPr lang="en-US" dirty="0" err="1"/>
              <a:t>mongodb.config</a:t>
            </a:r>
            <a:r>
              <a:rPr lang="en-US" dirty="0"/>
              <a:t> and add just few lines like:</a:t>
            </a:r>
          </a:p>
          <a:p>
            <a:pPr marL="0" indent="0">
              <a:buNone/>
            </a:pPr>
            <a:r>
              <a:rPr lang="en-US" dirty="0"/>
              <a:t>dbpath=/</a:t>
            </a:r>
            <a:r>
              <a:rPr lang="en-US" b="1" dirty="0" err="1"/>
              <a:t>var</a:t>
            </a:r>
            <a:r>
              <a:rPr lang="en-US" dirty="0"/>
              <a:t>/lib/</a:t>
            </a:r>
            <a:r>
              <a:rPr lang="en-US" dirty="0" err="1"/>
              <a:t>mongodb</a:t>
            </a:r>
            <a:r>
              <a:rPr lang="en-US" dirty="0"/>
              <a:t>/data</a:t>
            </a:r>
          </a:p>
          <a:p>
            <a:r>
              <a:rPr lang="en-GB" dirty="0"/>
              <a:t>Start </a:t>
            </a:r>
            <a:r>
              <a:rPr lang="en-GB" dirty="0" err="1"/>
              <a:t>MongoDB</a:t>
            </a:r>
            <a:r>
              <a:rPr lang="en-GB" dirty="0"/>
              <a:t> server as :</a:t>
            </a:r>
          </a:p>
          <a:p>
            <a:r>
              <a:rPr lang="en-GB" dirty="0"/>
              <a:t>&lt;</a:t>
            </a:r>
            <a:r>
              <a:rPr lang="en-GB" dirty="0" err="1"/>
              <a:t>mongodb_home</a:t>
            </a:r>
            <a:r>
              <a:rPr lang="en-GB" dirty="0"/>
              <a:t>&gt;/bin/</a:t>
            </a:r>
            <a:r>
              <a:rPr lang="en-GB" dirty="0" err="1"/>
              <a:t>mongod</a:t>
            </a:r>
            <a:r>
              <a:rPr lang="en-GB" dirty="0"/>
              <a:t> –</a:t>
            </a:r>
            <a:r>
              <a:rPr lang="en-GB" dirty="0" err="1"/>
              <a:t>config</a:t>
            </a:r>
            <a:r>
              <a:rPr lang="en-GB" dirty="0"/>
              <a:t>=&lt;path to </a:t>
            </a:r>
            <a:r>
              <a:rPr lang="en-GB" dirty="0" err="1"/>
              <a:t>config</a:t>
            </a:r>
            <a:r>
              <a:rPr lang="en-GB" dirty="0"/>
              <a:t> file&gt;</a:t>
            </a:r>
          </a:p>
          <a:p>
            <a:r>
              <a:rPr lang="en-GB" dirty="0"/>
              <a:t>Start the Client as:</a:t>
            </a:r>
          </a:p>
          <a:p>
            <a:pPr marL="0" indent="0">
              <a:buNone/>
            </a:pPr>
            <a:r>
              <a:rPr lang="en-GB" dirty="0"/>
              <a:t>&lt;</a:t>
            </a:r>
            <a:r>
              <a:rPr lang="en-GB" dirty="0" err="1"/>
              <a:t>mongodb_home</a:t>
            </a:r>
            <a:r>
              <a:rPr lang="en-GB" dirty="0"/>
              <a:t>&gt;/bin/mongo</a:t>
            </a:r>
          </a:p>
          <a:p>
            <a:endParaRPr lang="en-GB" dirty="0"/>
          </a:p>
          <a:p>
            <a:endParaRPr lang="en-US" dirty="0"/>
          </a:p>
          <a:p>
            <a:pPr marL="0" indent="0">
              <a:buNone/>
            </a:pPr>
            <a:endParaRPr lang="en-US" dirty="0"/>
          </a:p>
        </p:txBody>
      </p:sp>
    </p:spTree>
    <p:extLst>
      <p:ext uri="{BB962C8B-B14F-4D97-AF65-F5344CB8AC3E}">
        <p14:creationId xmlns:p14="http://schemas.microsoft.com/office/powerpoint/2010/main" val="26836459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 general commands</a:t>
            </a:r>
            <a:endParaRPr lang="en-US" dirty="0"/>
          </a:p>
        </p:txBody>
      </p:sp>
      <p:sp>
        <p:nvSpPr>
          <p:cNvPr id="3" name="Content Placeholder 2"/>
          <p:cNvSpPr>
            <a:spLocks noGrp="1"/>
          </p:cNvSpPr>
          <p:nvPr>
            <p:ph idx="1"/>
          </p:nvPr>
        </p:nvSpPr>
        <p:spPr/>
        <p:txBody>
          <a:bodyPr/>
          <a:lstStyle/>
          <a:p>
            <a:r>
              <a:rPr lang="en-US" b="1" dirty="0" err="1"/>
              <a:t>MongoDB</a:t>
            </a:r>
            <a:r>
              <a:rPr lang="en-US" b="1" dirty="0"/>
              <a:t> Help</a:t>
            </a:r>
          </a:p>
          <a:p>
            <a:pPr marL="0" indent="0">
              <a:buNone/>
            </a:pPr>
            <a:r>
              <a:rPr lang="en-US" b="1" dirty="0"/>
              <a:t>	</a:t>
            </a:r>
            <a:r>
              <a:rPr lang="en-US" b="1" dirty="0" err="1"/>
              <a:t>db.help</a:t>
            </a:r>
            <a:r>
              <a:rPr lang="en-US" b="1" dirty="0"/>
              <a:t>()</a:t>
            </a:r>
          </a:p>
          <a:p>
            <a:r>
              <a:rPr lang="en-GB" b="1" dirty="0"/>
              <a:t>Get Statistics:</a:t>
            </a:r>
          </a:p>
          <a:p>
            <a:pPr marL="0" indent="0">
              <a:buNone/>
            </a:pPr>
            <a:r>
              <a:rPr lang="en-GB" b="1" dirty="0"/>
              <a:t>	</a:t>
            </a:r>
            <a:r>
              <a:rPr lang="en-GB" b="1" dirty="0" err="1"/>
              <a:t>db.stats</a:t>
            </a:r>
            <a:r>
              <a:rPr lang="en-GB" b="1" dirty="0"/>
              <a:t>()</a:t>
            </a:r>
          </a:p>
          <a:p>
            <a:endParaRPr lang="en-US" dirty="0"/>
          </a:p>
        </p:txBody>
      </p:sp>
    </p:spTree>
    <p:extLst>
      <p:ext uri="{BB962C8B-B14F-4D97-AF65-F5344CB8AC3E}">
        <p14:creationId xmlns:p14="http://schemas.microsoft.com/office/powerpoint/2010/main" val="9364674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‘use’ Command</a:t>
            </a:r>
            <a:endParaRPr lang="en-US" dirty="0"/>
          </a:p>
        </p:txBody>
      </p:sp>
      <p:sp>
        <p:nvSpPr>
          <p:cNvPr id="3" name="Content Placeholder 2"/>
          <p:cNvSpPr>
            <a:spLocks noGrp="1"/>
          </p:cNvSpPr>
          <p:nvPr>
            <p:ph idx="1"/>
          </p:nvPr>
        </p:nvSpPr>
        <p:spPr>
          <a:xfrm>
            <a:off x="566738" y="1295400"/>
            <a:ext cx="8001000" cy="4628882"/>
          </a:xfrm>
        </p:spPr>
        <p:txBody>
          <a:bodyPr/>
          <a:lstStyle/>
          <a:p>
            <a:r>
              <a:rPr lang="en-US" dirty="0" err="1"/>
              <a:t>MongoDB</a:t>
            </a:r>
            <a:r>
              <a:rPr lang="en-US" dirty="0"/>
              <a:t> </a:t>
            </a:r>
            <a:r>
              <a:rPr lang="en-US" b="1" dirty="0"/>
              <a:t>use DATABASE_NAME</a:t>
            </a:r>
            <a:r>
              <a:rPr lang="en-US" dirty="0"/>
              <a:t> is used to create database.</a:t>
            </a:r>
          </a:p>
          <a:p>
            <a:r>
              <a:rPr lang="en-US" dirty="0"/>
              <a:t>The command will create a new database, if it doesn't exist otherwise it will return the existing database.</a:t>
            </a:r>
          </a:p>
          <a:p>
            <a:r>
              <a:rPr lang="en-GB" dirty="0" err="1"/>
              <a:t>Sysntax</a:t>
            </a:r>
            <a:r>
              <a:rPr lang="en-GB" dirty="0"/>
              <a:t>:</a:t>
            </a:r>
          </a:p>
          <a:p>
            <a:pPr marL="0" indent="0">
              <a:buNone/>
            </a:pPr>
            <a:r>
              <a:rPr lang="en-GB" dirty="0"/>
              <a:t>	use &lt;Database Name&gt;</a:t>
            </a:r>
          </a:p>
          <a:p>
            <a:r>
              <a:rPr lang="en-GB" dirty="0"/>
              <a:t>Example:</a:t>
            </a:r>
          </a:p>
          <a:p>
            <a:pPr marL="0" indent="0">
              <a:buNone/>
            </a:pPr>
            <a:r>
              <a:rPr lang="en-GB" dirty="0"/>
              <a:t>	use unicorns;</a:t>
            </a:r>
            <a:endParaRPr lang="en-US" dirty="0"/>
          </a:p>
        </p:txBody>
      </p:sp>
    </p:spTree>
    <p:extLst>
      <p:ext uri="{BB962C8B-B14F-4D97-AF65-F5344CB8AC3E}">
        <p14:creationId xmlns:p14="http://schemas.microsoft.com/office/powerpoint/2010/main" val="15530168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Drop a Database</a:t>
            </a:r>
            <a:endParaRPr lang="en-US" dirty="0"/>
          </a:p>
        </p:txBody>
      </p:sp>
      <p:sp>
        <p:nvSpPr>
          <p:cNvPr id="3" name="Content Placeholder 2"/>
          <p:cNvSpPr>
            <a:spLocks noGrp="1"/>
          </p:cNvSpPr>
          <p:nvPr>
            <p:ph idx="1"/>
          </p:nvPr>
        </p:nvSpPr>
        <p:spPr/>
        <p:txBody>
          <a:bodyPr/>
          <a:lstStyle/>
          <a:p>
            <a:r>
              <a:rPr lang="en-GB" dirty="0"/>
              <a:t>Command : </a:t>
            </a:r>
            <a:r>
              <a:rPr lang="en-GB" dirty="0" err="1"/>
              <a:t>dropDatabase</a:t>
            </a:r>
            <a:r>
              <a:rPr lang="en-GB" dirty="0"/>
              <a:t>()</a:t>
            </a:r>
          </a:p>
          <a:p>
            <a:r>
              <a:rPr lang="en-GB" dirty="0" err="1"/>
              <a:t>Sysntax</a:t>
            </a:r>
            <a:r>
              <a:rPr lang="en-GB" dirty="0"/>
              <a:t>: </a:t>
            </a:r>
            <a:r>
              <a:rPr lang="en-GB" dirty="0" err="1"/>
              <a:t>db.dropDatabase</a:t>
            </a:r>
            <a:r>
              <a:rPr lang="en-GB" dirty="0"/>
              <a:t>()</a:t>
            </a:r>
          </a:p>
          <a:p>
            <a:r>
              <a:rPr lang="en-GB" dirty="0"/>
              <a:t>Example:</a:t>
            </a:r>
          </a:p>
          <a:p>
            <a:pPr marL="0" indent="0">
              <a:buNone/>
            </a:pPr>
            <a:r>
              <a:rPr lang="en-GB" dirty="0"/>
              <a:t>use unicorns;</a:t>
            </a:r>
          </a:p>
          <a:p>
            <a:pPr marL="0" indent="0">
              <a:buNone/>
            </a:pPr>
            <a:r>
              <a:rPr lang="en-GB" dirty="0" err="1"/>
              <a:t>db.dropDatabase</a:t>
            </a:r>
            <a:r>
              <a:rPr lang="en-GB" dirty="0"/>
              <a:t>();</a:t>
            </a:r>
            <a:endParaRPr lang="en-US" dirty="0"/>
          </a:p>
        </p:txBody>
      </p:sp>
    </p:spTree>
    <p:extLst>
      <p:ext uri="{BB962C8B-B14F-4D97-AF65-F5344CB8AC3E}">
        <p14:creationId xmlns:p14="http://schemas.microsoft.com/office/powerpoint/2010/main" val="2758058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5" dirty="0"/>
              <a:t>NoSQL</a:t>
            </a:r>
            <a:r>
              <a:rPr spc="-5" dirty="0"/>
              <a:t> </a:t>
            </a:r>
            <a:r>
              <a:rPr dirty="0"/>
              <a:t>DB</a:t>
            </a:r>
            <a:r>
              <a:rPr spc="-5" dirty="0"/>
              <a:t> </a:t>
            </a:r>
            <a:r>
              <a:rPr spc="-20" dirty="0"/>
              <a:t>Scaling</a:t>
            </a:r>
          </a:p>
        </p:txBody>
      </p:sp>
      <p:sp>
        <p:nvSpPr>
          <p:cNvPr id="3" name="object 3"/>
          <p:cNvSpPr txBox="1"/>
          <p:nvPr/>
        </p:nvSpPr>
        <p:spPr>
          <a:xfrm>
            <a:off x="457200" y="1020762"/>
            <a:ext cx="7785734" cy="2832100"/>
          </a:xfrm>
          <a:prstGeom prst="rect">
            <a:avLst/>
          </a:prstGeom>
        </p:spPr>
        <p:txBody>
          <a:bodyPr vert="horz" wrap="square" lIns="0" tIns="0" rIns="0" bIns="0" rtlCol="0">
            <a:spAutoFit/>
          </a:bodyPr>
          <a:lstStyle/>
          <a:p>
            <a:pPr marL="471170" indent="-458470">
              <a:lnSpc>
                <a:spcPts val="3525"/>
              </a:lnSpc>
              <a:buFont typeface="Arial"/>
              <a:buChar char="●"/>
              <a:tabLst>
                <a:tab pos="471805" algn="l"/>
              </a:tabLst>
            </a:pPr>
            <a:r>
              <a:rPr sz="3000" spc="-15" dirty="0">
                <a:latin typeface="Arial"/>
                <a:cs typeface="Arial"/>
              </a:rPr>
              <a:t>Scaling</a:t>
            </a:r>
            <a:r>
              <a:rPr sz="3000" spc="-5" dirty="0">
                <a:latin typeface="Arial"/>
                <a:cs typeface="Arial"/>
              </a:rPr>
              <a:t> </a:t>
            </a:r>
            <a:r>
              <a:rPr sz="3000" spc="-15" dirty="0">
                <a:latin typeface="Arial"/>
                <a:cs typeface="Arial"/>
              </a:rPr>
              <a:t>horizontally</a:t>
            </a:r>
            <a:r>
              <a:rPr sz="3000" spc="-5" dirty="0">
                <a:latin typeface="Arial"/>
                <a:cs typeface="Arial"/>
              </a:rPr>
              <a:t> </a:t>
            </a:r>
            <a:r>
              <a:rPr sz="3000" dirty="0">
                <a:latin typeface="Arial"/>
                <a:cs typeface="Arial"/>
              </a:rPr>
              <a:t>is</a:t>
            </a:r>
            <a:r>
              <a:rPr sz="3000" spc="-5" dirty="0">
                <a:latin typeface="Arial"/>
                <a:cs typeface="Arial"/>
              </a:rPr>
              <a:t> </a:t>
            </a:r>
            <a:r>
              <a:rPr sz="3000" dirty="0">
                <a:latin typeface="Arial"/>
                <a:cs typeface="Arial"/>
              </a:rPr>
              <a:t>possible</a:t>
            </a:r>
            <a:r>
              <a:rPr sz="3000" spc="-5" dirty="0">
                <a:latin typeface="Arial"/>
                <a:cs typeface="Arial"/>
              </a:rPr>
              <a:t> </a:t>
            </a:r>
            <a:r>
              <a:rPr sz="3000" spc="-15" dirty="0">
                <a:latin typeface="Arial"/>
                <a:cs typeface="Arial"/>
              </a:rPr>
              <a:t>with</a:t>
            </a:r>
            <a:r>
              <a:rPr sz="3000" spc="-5" dirty="0">
                <a:latin typeface="Arial"/>
                <a:cs typeface="Arial"/>
              </a:rPr>
              <a:t> </a:t>
            </a:r>
            <a:r>
              <a:rPr sz="3000" spc="-20" dirty="0">
                <a:latin typeface="Arial"/>
                <a:cs typeface="Arial"/>
              </a:rPr>
              <a:t>NoSQL</a:t>
            </a:r>
            <a:endParaRPr sz="3000" dirty="0">
              <a:latin typeface="Arial"/>
              <a:cs typeface="Arial"/>
            </a:endParaRPr>
          </a:p>
          <a:p>
            <a:pPr marL="471170" indent="-458470">
              <a:lnSpc>
                <a:spcPts val="3479"/>
              </a:lnSpc>
              <a:buFont typeface="Arial"/>
              <a:buChar char="●"/>
              <a:tabLst>
                <a:tab pos="471805" algn="l"/>
              </a:tabLst>
            </a:pPr>
            <a:r>
              <a:rPr sz="3000" spc="-15" dirty="0">
                <a:latin typeface="Arial"/>
                <a:cs typeface="Arial"/>
              </a:rPr>
              <a:t>Scaling</a:t>
            </a:r>
            <a:r>
              <a:rPr sz="3000" spc="-5" dirty="0">
                <a:latin typeface="Arial"/>
                <a:cs typeface="Arial"/>
              </a:rPr>
              <a:t> </a:t>
            </a:r>
            <a:r>
              <a:rPr sz="3000" dirty="0">
                <a:latin typeface="Arial"/>
                <a:cs typeface="Arial"/>
              </a:rPr>
              <a:t>up</a:t>
            </a:r>
            <a:r>
              <a:rPr sz="3000" spc="-5" dirty="0">
                <a:latin typeface="Arial"/>
                <a:cs typeface="Arial"/>
              </a:rPr>
              <a:t> </a:t>
            </a:r>
            <a:r>
              <a:rPr sz="3000" spc="-10" dirty="0">
                <a:latin typeface="Arial"/>
                <a:cs typeface="Arial"/>
              </a:rPr>
              <a:t>/</a:t>
            </a:r>
            <a:r>
              <a:rPr sz="3000" spc="-5" dirty="0">
                <a:latin typeface="Arial"/>
                <a:cs typeface="Arial"/>
              </a:rPr>
              <a:t> </a:t>
            </a:r>
            <a:r>
              <a:rPr sz="3000" dirty="0">
                <a:latin typeface="Arial"/>
                <a:cs typeface="Arial"/>
              </a:rPr>
              <a:t>down</a:t>
            </a:r>
            <a:r>
              <a:rPr sz="3000" spc="-5" dirty="0">
                <a:latin typeface="Arial"/>
                <a:cs typeface="Arial"/>
              </a:rPr>
              <a:t> </a:t>
            </a:r>
            <a:r>
              <a:rPr sz="3000" dirty="0">
                <a:latin typeface="Arial"/>
                <a:cs typeface="Arial"/>
              </a:rPr>
              <a:t>is</a:t>
            </a:r>
            <a:r>
              <a:rPr sz="3000" spc="-5" dirty="0">
                <a:latin typeface="Arial"/>
                <a:cs typeface="Arial"/>
              </a:rPr>
              <a:t> </a:t>
            </a:r>
            <a:r>
              <a:rPr sz="3000" dirty="0">
                <a:latin typeface="Arial"/>
                <a:cs typeface="Arial"/>
              </a:rPr>
              <a:t>easy</a:t>
            </a:r>
          </a:p>
          <a:p>
            <a:pPr marL="928369" marR="4563110" lvl="1" indent="-412750">
              <a:lnSpc>
                <a:spcPts val="2760"/>
              </a:lnSpc>
              <a:spcBef>
                <a:spcPts val="145"/>
              </a:spcBef>
              <a:buFont typeface="Arial"/>
              <a:buChar char="○"/>
              <a:tabLst>
                <a:tab pos="929005" algn="l"/>
              </a:tabLst>
            </a:pPr>
            <a:r>
              <a:rPr sz="2400" spc="-15" dirty="0">
                <a:latin typeface="Arial"/>
                <a:cs typeface="Arial"/>
              </a:rPr>
              <a:t>Supports</a:t>
            </a:r>
            <a:r>
              <a:rPr sz="2400" spc="-5" dirty="0">
                <a:latin typeface="Arial"/>
                <a:cs typeface="Arial"/>
              </a:rPr>
              <a:t> </a:t>
            </a:r>
            <a:r>
              <a:rPr sz="2400" dirty="0">
                <a:latin typeface="Arial"/>
                <a:cs typeface="Arial"/>
              </a:rPr>
              <a:t>rapid </a:t>
            </a:r>
            <a:r>
              <a:rPr sz="2400" spc="-15" dirty="0">
                <a:latin typeface="Arial"/>
                <a:cs typeface="Arial"/>
              </a:rPr>
              <a:t>production-ready prototyping</a:t>
            </a:r>
            <a:endParaRPr sz="2400" dirty="0">
              <a:latin typeface="Arial"/>
              <a:cs typeface="Arial"/>
            </a:endParaRPr>
          </a:p>
          <a:p>
            <a:pPr marL="471170" indent="-458470">
              <a:lnSpc>
                <a:spcPts val="3275"/>
              </a:lnSpc>
              <a:buFont typeface="Arial"/>
              <a:buChar char="●"/>
              <a:tabLst>
                <a:tab pos="471805" algn="l"/>
              </a:tabLst>
            </a:pPr>
            <a:r>
              <a:rPr sz="3000" spc="-15" dirty="0">
                <a:latin typeface="Arial"/>
                <a:cs typeface="Arial"/>
              </a:rPr>
              <a:t>Better</a:t>
            </a:r>
            <a:r>
              <a:rPr sz="3000" spc="-5" dirty="0">
                <a:latin typeface="Arial"/>
                <a:cs typeface="Arial"/>
              </a:rPr>
              <a:t> </a:t>
            </a:r>
            <a:r>
              <a:rPr sz="3000" dirty="0">
                <a:latin typeface="Arial"/>
                <a:cs typeface="Arial"/>
              </a:rPr>
              <a:t>handling</a:t>
            </a:r>
            <a:r>
              <a:rPr sz="3000" spc="-5" dirty="0">
                <a:latin typeface="Arial"/>
                <a:cs typeface="Arial"/>
              </a:rPr>
              <a:t> </a:t>
            </a:r>
            <a:r>
              <a:rPr sz="3000" spc="-15" dirty="0">
                <a:latin typeface="Arial"/>
                <a:cs typeface="Arial"/>
              </a:rPr>
              <a:t>of</a:t>
            </a:r>
            <a:endParaRPr sz="3000" dirty="0">
              <a:latin typeface="Arial"/>
              <a:cs typeface="Arial"/>
            </a:endParaRPr>
          </a:p>
          <a:p>
            <a:pPr marL="471170">
              <a:lnSpc>
                <a:spcPts val="3525"/>
              </a:lnSpc>
            </a:pPr>
            <a:r>
              <a:rPr sz="3000" spc="-15" dirty="0">
                <a:latin typeface="Arial"/>
                <a:cs typeface="Arial"/>
              </a:rPr>
              <a:t>traffic</a:t>
            </a:r>
            <a:r>
              <a:rPr sz="3000" spc="-5" dirty="0">
                <a:latin typeface="Arial"/>
                <a:cs typeface="Arial"/>
              </a:rPr>
              <a:t> </a:t>
            </a:r>
            <a:r>
              <a:rPr sz="3000" dirty="0">
                <a:latin typeface="Arial"/>
                <a:cs typeface="Arial"/>
              </a:rPr>
              <a:t>spikes</a:t>
            </a:r>
          </a:p>
        </p:txBody>
      </p:sp>
      <p:sp>
        <p:nvSpPr>
          <p:cNvPr id="4" name="object 4"/>
          <p:cNvSpPr/>
          <p:nvPr/>
        </p:nvSpPr>
        <p:spPr>
          <a:xfrm>
            <a:off x="4062781" y="2240730"/>
            <a:ext cx="4784935" cy="3692520"/>
          </a:xfrm>
          <a:prstGeom prst="rect">
            <a:avLst/>
          </a:prstGeom>
          <a:blipFill>
            <a:blip r:embed="rId2" cstate="print"/>
            <a:stretch>
              <a:fillRect/>
            </a:stretch>
          </a:blipFill>
        </p:spPr>
        <p:txBody>
          <a:bodyPr wrap="square" lIns="0" tIns="0" rIns="0" bIns="0" rtlCol="0">
            <a:spAutoFit/>
          </a:bodyPr>
          <a:lstStyle/>
          <a:p>
            <a:endParaRPr/>
          </a:p>
        </p:txBody>
      </p:sp>
    </p:spTree>
    <p:extLst>
      <p:ext uri="{BB962C8B-B14F-4D97-AF65-F5344CB8AC3E}">
        <p14:creationId xmlns:p14="http://schemas.microsoft.com/office/powerpoint/2010/main" val="5983499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Collection</a:t>
            </a:r>
            <a:endParaRPr lang="en-US" dirty="0"/>
          </a:p>
        </p:txBody>
      </p:sp>
      <p:sp>
        <p:nvSpPr>
          <p:cNvPr id="3" name="Content Placeholder 2"/>
          <p:cNvSpPr>
            <a:spLocks noGrp="1"/>
          </p:cNvSpPr>
          <p:nvPr>
            <p:ph idx="1"/>
          </p:nvPr>
        </p:nvSpPr>
        <p:spPr>
          <a:xfrm>
            <a:off x="566738" y="1295400"/>
            <a:ext cx="8001000" cy="2117501"/>
          </a:xfrm>
        </p:spPr>
        <p:txBody>
          <a:bodyPr/>
          <a:lstStyle/>
          <a:p>
            <a:r>
              <a:rPr lang="en-GB" dirty="0"/>
              <a:t>Command: </a:t>
            </a:r>
            <a:r>
              <a:rPr lang="en-GB" dirty="0" err="1"/>
              <a:t>db.createCollection</a:t>
            </a:r>
            <a:r>
              <a:rPr lang="en-GB" dirty="0"/>
              <a:t>(</a:t>
            </a:r>
            <a:r>
              <a:rPr lang="en-GB" dirty="0" err="1"/>
              <a:t>name,options</a:t>
            </a:r>
            <a:r>
              <a:rPr lang="en-GB" dirty="0"/>
              <a:t>)</a:t>
            </a:r>
          </a:p>
          <a:p>
            <a:pPr lvl="1"/>
            <a:r>
              <a:rPr lang="en-GB" dirty="0"/>
              <a:t>name – name of the collection</a:t>
            </a:r>
          </a:p>
          <a:p>
            <a:pPr lvl="1"/>
            <a:r>
              <a:rPr lang="en-GB" dirty="0"/>
              <a:t>options – a document</a:t>
            </a:r>
          </a:p>
          <a:p>
            <a:r>
              <a:rPr lang="en-GB" dirty="0"/>
              <a:t>Example:</a:t>
            </a:r>
          </a:p>
          <a:p>
            <a:pPr marL="0" indent="0">
              <a:buNone/>
            </a:pPr>
            <a:endParaRPr lang="en-US" dirty="0"/>
          </a:p>
        </p:txBody>
      </p:sp>
      <p:sp>
        <p:nvSpPr>
          <p:cNvPr id="4" name="TextBox 3"/>
          <p:cNvSpPr txBox="1"/>
          <p:nvPr/>
        </p:nvSpPr>
        <p:spPr>
          <a:xfrm>
            <a:off x="1596981" y="3641501"/>
            <a:ext cx="4458144" cy="1477328"/>
          </a:xfrm>
          <a:prstGeom prst="rect">
            <a:avLst/>
          </a:prstGeom>
          <a:noFill/>
        </p:spPr>
        <p:txBody>
          <a:bodyPr wrap="none" rtlCol="0">
            <a:spAutoFit/>
          </a:bodyPr>
          <a:lstStyle/>
          <a:p>
            <a:r>
              <a:rPr lang="en-US" dirty="0"/>
              <a:t>&gt;use unicorns</a:t>
            </a:r>
          </a:p>
          <a:p>
            <a:r>
              <a:rPr lang="en-US" dirty="0"/>
              <a:t>switched to </a:t>
            </a:r>
            <a:r>
              <a:rPr lang="en-US" dirty="0" err="1"/>
              <a:t>db</a:t>
            </a:r>
            <a:r>
              <a:rPr lang="en-US" dirty="0"/>
              <a:t> unicorns</a:t>
            </a:r>
          </a:p>
          <a:p>
            <a:r>
              <a:rPr lang="en-US" dirty="0"/>
              <a:t>&gt;</a:t>
            </a:r>
            <a:r>
              <a:rPr lang="en-US" dirty="0" err="1"/>
              <a:t>db.createCollection</a:t>
            </a:r>
            <a:r>
              <a:rPr lang="en-US" dirty="0"/>
              <a:t>("</a:t>
            </a:r>
            <a:r>
              <a:rPr lang="en-US" dirty="0" err="1"/>
              <a:t>mycollection</a:t>
            </a:r>
            <a:r>
              <a:rPr lang="en-US" dirty="0"/>
              <a:t>")</a:t>
            </a:r>
          </a:p>
          <a:p>
            <a:r>
              <a:rPr lang="en-US" dirty="0"/>
              <a:t>{ "ok" : 1 }</a:t>
            </a:r>
          </a:p>
          <a:p>
            <a:r>
              <a:rPr lang="en-US" dirty="0"/>
              <a:t>&gt;</a:t>
            </a:r>
          </a:p>
        </p:txBody>
      </p:sp>
      <p:sp>
        <p:nvSpPr>
          <p:cNvPr id="5" name="TextBox 4"/>
          <p:cNvSpPr txBox="1"/>
          <p:nvPr/>
        </p:nvSpPr>
        <p:spPr>
          <a:xfrm>
            <a:off x="811369" y="5434885"/>
            <a:ext cx="7098290" cy="646331"/>
          </a:xfrm>
          <a:prstGeom prst="rect">
            <a:avLst/>
          </a:prstGeom>
          <a:noFill/>
        </p:spPr>
        <p:txBody>
          <a:bodyPr wrap="none" rtlCol="0">
            <a:spAutoFit/>
          </a:bodyPr>
          <a:lstStyle/>
          <a:p>
            <a:r>
              <a:rPr lang="en-GB" dirty="0"/>
              <a:t>Note: you generally need not create a collection. When you</a:t>
            </a:r>
          </a:p>
          <a:p>
            <a:r>
              <a:rPr lang="en-GB" dirty="0"/>
              <a:t>Insert data, the collection gets created automatically</a:t>
            </a:r>
            <a:endParaRPr lang="en-US" dirty="0"/>
          </a:p>
        </p:txBody>
      </p:sp>
    </p:spTree>
    <p:extLst>
      <p:ext uri="{BB962C8B-B14F-4D97-AF65-F5344CB8AC3E}">
        <p14:creationId xmlns:p14="http://schemas.microsoft.com/office/powerpoint/2010/main" val="25897357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Drop a </a:t>
            </a:r>
            <a:r>
              <a:rPr lang="en-GB" dirty="0" err="1"/>
              <a:t>collecction</a:t>
            </a:r>
            <a:endParaRPr lang="en-US" dirty="0"/>
          </a:p>
        </p:txBody>
      </p:sp>
      <p:sp>
        <p:nvSpPr>
          <p:cNvPr id="3" name="Content Placeholder 2"/>
          <p:cNvSpPr>
            <a:spLocks noGrp="1"/>
          </p:cNvSpPr>
          <p:nvPr>
            <p:ph idx="1"/>
          </p:nvPr>
        </p:nvSpPr>
        <p:spPr>
          <a:xfrm>
            <a:off x="566738" y="1295400"/>
            <a:ext cx="8001000" cy="1267496"/>
          </a:xfrm>
        </p:spPr>
        <p:txBody>
          <a:bodyPr/>
          <a:lstStyle/>
          <a:p>
            <a:r>
              <a:rPr lang="en-GB" dirty="0"/>
              <a:t>Command : db.&lt;collection Name&gt;.drop()</a:t>
            </a:r>
          </a:p>
          <a:p>
            <a:r>
              <a:rPr lang="en-GB" dirty="0"/>
              <a:t>Example:</a:t>
            </a:r>
            <a:endParaRPr lang="en-US" dirty="0"/>
          </a:p>
        </p:txBody>
      </p:sp>
      <p:sp>
        <p:nvSpPr>
          <p:cNvPr id="4" name="TextBox 3"/>
          <p:cNvSpPr txBox="1"/>
          <p:nvPr/>
        </p:nvSpPr>
        <p:spPr>
          <a:xfrm>
            <a:off x="1493949" y="2791496"/>
            <a:ext cx="4301544" cy="2585323"/>
          </a:xfrm>
          <a:prstGeom prst="rect">
            <a:avLst/>
          </a:prstGeom>
          <a:noFill/>
        </p:spPr>
        <p:txBody>
          <a:bodyPr wrap="square" rtlCol="0">
            <a:spAutoFit/>
          </a:bodyPr>
          <a:lstStyle/>
          <a:p>
            <a:r>
              <a:rPr lang="en-US" dirty="0"/>
              <a:t>&gt;use </a:t>
            </a:r>
            <a:r>
              <a:rPr lang="en-US" dirty="0" err="1"/>
              <a:t>mydb</a:t>
            </a:r>
            <a:endParaRPr lang="en-US" dirty="0"/>
          </a:p>
          <a:p>
            <a:r>
              <a:rPr lang="en-US" dirty="0"/>
              <a:t>switched to </a:t>
            </a:r>
            <a:r>
              <a:rPr lang="en-US" dirty="0" err="1"/>
              <a:t>db</a:t>
            </a:r>
            <a:r>
              <a:rPr lang="en-US" dirty="0"/>
              <a:t> </a:t>
            </a:r>
            <a:r>
              <a:rPr lang="en-US" dirty="0" err="1"/>
              <a:t>mydb</a:t>
            </a:r>
            <a:endParaRPr lang="en-US" dirty="0"/>
          </a:p>
          <a:p>
            <a:endParaRPr lang="en-US" dirty="0"/>
          </a:p>
          <a:p>
            <a:r>
              <a:rPr lang="en-US" dirty="0"/>
              <a:t>&gt;show collections</a:t>
            </a:r>
          </a:p>
          <a:p>
            <a:r>
              <a:rPr lang="en-US" dirty="0"/>
              <a:t>unicorns</a:t>
            </a:r>
          </a:p>
          <a:p>
            <a:r>
              <a:rPr lang="en-US" dirty="0" err="1"/>
              <a:t>system.indexes</a:t>
            </a:r>
            <a:endParaRPr lang="en-US" dirty="0"/>
          </a:p>
          <a:p>
            <a:r>
              <a:rPr lang="en-US"/>
              <a:t>demo</a:t>
            </a:r>
            <a:endParaRPr lang="en-US" dirty="0"/>
          </a:p>
          <a:p>
            <a:endParaRPr lang="en-US" dirty="0"/>
          </a:p>
          <a:p>
            <a:r>
              <a:rPr lang="en-US" dirty="0"/>
              <a:t>&gt;</a:t>
            </a:r>
            <a:r>
              <a:rPr lang="en-US" dirty="0" err="1"/>
              <a:t>db.unicorns.drop</a:t>
            </a:r>
            <a:r>
              <a:rPr lang="en-US" dirty="0"/>
              <a:t>()</a:t>
            </a:r>
          </a:p>
        </p:txBody>
      </p:sp>
    </p:spTree>
    <p:extLst>
      <p:ext uri="{BB962C8B-B14F-4D97-AF65-F5344CB8AC3E}">
        <p14:creationId xmlns:p14="http://schemas.microsoft.com/office/powerpoint/2010/main" val="10857775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Types</a:t>
            </a:r>
            <a:endParaRPr lang="en-US" dirty="0"/>
          </a:p>
        </p:txBody>
      </p:sp>
      <p:sp>
        <p:nvSpPr>
          <p:cNvPr id="3" name="Content Placeholder 2"/>
          <p:cNvSpPr>
            <a:spLocks noGrp="1"/>
          </p:cNvSpPr>
          <p:nvPr>
            <p:ph idx="1"/>
          </p:nvPr>
        </p:nvSpPr>
        <p:spPr>
          <a:xfrm>
            <a:off x="566738" y="1295400"/>
            <a:ext cx="8001000" cy="5105400"/>
          </a:xfrm>
        </p:spPr>
        <p:txBody>
          <a:bodyPr>
            <a:normAutofit fontScale="92500" lnSpcReduction="20000"/>
          </a:bodyPr>
          <a:lstStyle/>
          <a:p>
            <a:r>
              <a:rPr lang="en-US" b="1" dirty="0"/>
              <a:t>String</a:t>
            </a:r>
            <a:r>
              <a:rPr lang="en-US" dirty="0"/>
              <a:t> : This is most commonly used </a:t>
            </a:r>
            <a:r>
              <a:rPr lang="en-US" dirty="0" err="1"/>
              <a:t>datatype</a:t>
            </a:r>
            <a:r>
              <a:rPr lang="en-US" dirty="0"/>
              <a:t> to store the data. String in </a:t>
            </a:r>
            <a:r>
              <a:rPr lang="en-US" dirty="0" err="1"/>
              <a:t>mongodb</a:t>
            </a:r>
            <a:r>
              <a:rPr lang="en-US" dirty="0"/>
              <a:t> must be UTF-8 valid.</a:t>
            </a:r>
          </a:p>
          <a:p>
            <a:r>
              <a:rPr lang="en-US" b="1" dirty="0"/>
              <a:t>Integer</a:t>
            </a:r>
            <a:r>
              <a:rPr lang="en-US" dirty="0"/>
              <a:t> : This type is used to store a numerical value. Integer can be 32 bit or 64 bit depending upon your server. </a:t>
            </a:r>
          </a:p>
          <a:p>
            <a:r>
              <a:rPr lang="en-US" b="1" dirty="0"/>
              <a:t>Boolean</a:t>
            </a:r>
            <a:r>
              <a:rPr lang="en-US" dirty="0"/>
              <a:t> : This type is used to store a </a:t>
            </a:r>
            <a:r>
              <a:rPr lang="en-US" dirty="0" err="1"/>
              <a:t>boolean</a:t>
            </a:r>
            <a:r>
              <a:rPr lang="en-US" dirty="0"/>
              <a:t> (true/ false) value.</a:t>
            </a:r>
          </a:p>
          <a:p>
            <a:r>
              <a:rPr lang="en-US" b="1" dirty="0"/>
              <a:t>Double</a:t>
            </a:r>
            <a:r>
              <a:rPr lang="en-US" dirty="0"/>
              <a:t> : This type is used to store floating point values.</a:t>
            </a:r>
          </a:p>
          <a:p>
            <a:r>
              <a:rPr lang="en-US" b="1" dirty="0"/>
              <a:t>Min/ Max keys</a:t>
            </a:r>
            <a:r>
              <a:rPr lang="en-US" dirty="0"/>
              <a:t> : This type is used to compare a value against the lowest and highest BSON elements.</a:t>
            </a:r>
          </a:p>
          <a:p>
            <a:r>
              <a:rPr lang="en-US" b="1" dirty="0"/>
              <a:t>Arrays</a:t>
            </a:r>
            <a:r>
              <a:rPr lang="en-US" dirty="0"/>
              <a:t> : This type is used to store arrays or list or multiple values into one key.</a:t>
            </a:r>
          </a:p>
          <a:p>
            <a:r>
              <a:rPr lang="en-US" b="1" dirty="0"/>
              <a:t>Timestamp</a:t>
            </a:r>
            <a:r>
              <a:rPr lang="en-US" dirty="0"/>
              <a:t> : </a:t>
            </a:r>
            <a:r>
              <a:rPr lang="en-US" dirty="0" err="1"/>
              <a:t>ctimestamp</a:t>
            </a:r>
            <a:r>
              <a:rPr lang="en-US" dirty="0"/>
              <a:t>. This can be handy for recording when a document has been modified or added.</a:t>
            </a:r>
          </a:p>
        </p:txBody>
      </p:sp>
    </p:spTree>
    <p:extLst>
      <p:ext uri="{BB962C8B-B14F-4D97-AF65-F5344CB8AC3E}">
        <p14:creationId xmlns:p14="http://schemas.microsoft.com/office/powerpoint/2010/main" val="4058387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Types</a:t>
            </a:r>
            <a:endParaRPr lang="en-US" dirty="0"/>
          </a:p>
        </p:txBody>
      </p:sp>
      <p:sp>
        <p:nvSpPr>
          <p:cNvPr id="3" name="Content Placeholder 2"/>
          <p:cNvSpPr>
            <a:spLocks noGrp="1"/>
          </p:cNvSpPr>
          <p:nvPr>
            <p:ph idx="1"/>
          </p:nvPr>
        </p:nvSpPr>
        <p:spPr>
          <a:xfrm>
            <a:off x="566738" y="1295400"/>
            <a:ext cx="8001000" cy="5105400"/>
          </a:xfrm>
        </p:spPr>
        <p:txBody>
          <a:bodyPr>
            <a:normAutofit fontScale="77500" lnSpcReduction="20000"/>
          </a:bodyPr>
          <a:lstStyle/>
          <a:p>
            <a:r>
              <a:rPr lang="en-US" b="1" dirty="0"/>
              <a:t>Object</a:t>
            </a:r>
            <a:r>
              <a:rPr lang="en-US" dirty="0"/>
              <a:t> : This </a:t>
            </a:r>
            <a:r>
              <a:rPr lang="en-US" dirty="0" err="1"/>
              <a:t>datatype</a:t>
            </a:r>
            <a:r>
              <a:rPr lang="en-US" dirty="0"/>
              <a:t> is used for embedded documents.</a:t>
            </a:r>
          </a:p>
          <a:p>
            <a:r>
              <a:rPr lang="en-US" b="1" dirty="0"/>
              <a:t>Null</a:t>
            </a:r>
            <a:r>
              <a:rPr lang="en-US" dirty="0"/>
              <a:t> : This type is used to store a Null value.</a:t>
            </a:r>
          </a:p>
          <a:p>
            <a:r>
              <a:rPr lang="en-US" b="1" dirty="0"/>
              <a:t>Symbol</a:t>
            </a:r>
            <a:r>
              <a:rPr lang="en-US" dirty="0"/>
              <a:t> : This </a:t>
            </a:r>
            <a:r>
              <a:rPr lang="en-US" dirty="0" err="1"/>
              <a:t>datatype</a:t>
            </a:r>
            <a:r>
              <a:rPr lang="en-US" dirty="0"/>
              <a:t> is used identically to a string however, it's generally reserved for languages that use a specific symbol type.</a:t>
            </a:r>
          </a:p>
          <a:p>
            <a:r>
              <a:rPr lang="en-US" b="1" dirty="0"/>
              <a:t>Date </a:t>
            </a:r>
            <a:r>
              <a:rPr lang="en-US" dirty="0"/>
              <a:t>: This </a:t>
            </a:r>
            <a:r>
              <a:rPr lang="en-US" dirty="0" err="1"/>
              <a:t>datatype</a:t>
            </a:r>
            <a:r>
              <a:rPr lang="en-US" dirty="0"/>
              <a:t> is used to store the current date or time in UNIX time format. You can specify your own date time by creating object of Date and passing day, month, year into it.</a:t>
            </a:r>
          </a:p>
          <a:p>
            <a:r>
              <a:rPr lang="en-US" b="1" dirty="0"/>
              <a:t>Object ID</a:t>
            </a:r>
            <a:r>
              <a:rPr lang="en-US" dirty="0"/>
              <a:t> : This </a:t>
            </a:r>
            <a:r>
              <a:rPr lang="en-US" dirty="0" err="1"/>
              <a:t>datatype</a:t>
            </a:r>
            <a:r>
              <a:rPr lang="en-US" dirty="0"/>
              <a:t> is used to store the document’s ID.</a:t>
            </a:r>
          </a:p>
          <a:p>
            <a:r>
              <a:rPr lang="en-US" b="1" dirty="0"/>
              <a:t>Binary data</a:t>
            </a:r>
            <a:r>
              <a:rPr lang="en-US" dirty="0"/>
              <a:t> : This </a:t>
            </a:r>
            <a:r>
              <a:rPr lang="en-US" dirty="0" err="1"/>
              <a:t>datatype</a:t>
            </a:r>
            <a:r>
              <a:rPr lang="en-US" dirty="0"/>
              <a:t> is used to store </a:t>
            </a:r>
            <a:r>
              <a:rPr lang="en-US" dirty="0" err="1"/>
              <a:t>binay</a:t>
            </a:r>
            <a:r>
              <a:rPr lang="en-US" dirty="0"/>
              <a:t> data.</a:t>
            </a:r>
          </a:p>
          <a:p>
            <a:r>
              <a:rPr lang="en-US" b="1" dirty="0"/>
              <a:t>Code</a:t>
            </a:r>
            <a:r>
              <a:rPr lang="en-US" dirty="0"/>
              <a:t> : This </a:t>
            </a:r>
            <a:r>
              <a:rPr lang="en-US" dirty="0" err="1"/>
              <a:t>datatype</a:t>
            </a:r>
            <a:r>
              <a:rPr lang="en-US" dirty="0"/>
              <a:t> is used to store </a:t>
            </a:r>
            <a:r>
              <a:rPr lang="en-US" dirty="0" err="1"/>
              <a:t>javascript</a:t>
            </a:r>
            <a:r>
              <a:rPr lang="en-US" dirty="0"/>
              <a:t> code into document.</a:t>
            </a:r>
          </a:p>
          <a:p>
            <a:r>
              <a:rPr lang="en-US" b="1" dirty="0"/>
              <a:t>Regular expression</a:t>
            </a:r>
            <a:r>
              <a:rPr lang="en-US" dirty="0"/>
              <a:t> : This </a:t>
            </a:r>
            <a:r>
              <a:rPr lang="en-US" dirty="0" err="1"/>
              <a:t>datatype</a:t>
            </a:r>
            <a:r>
              <a:rPr lang="en-US" dirty="0"/>
              <a:t> is used to store regular expression</a:t>
            </a:r>
          </a:p>
          <a:p>
            <a:endParaRPr lang="en-US" dirty="0"/>
          </a:p>
        </p:txBody>
      </p:sp>
    </p:spTree>
    <p:extLst>
      <p:ext uri="{BB962C8B-B14F-4D97-AF65-F5344CB8AC3E}">
        <p14:creationId xmlns:p14="http://schemas.microsoft.com/office/powerpoint/2010/main" val="25377293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 a document</a:t>
            </a:r>
            <a:endParaRPr lang="en-US" dirty="0"/>
          </a:p>
        </p:txBody>
      </p:sp>
      <p:sp>
        <p:nvSpPr>
          <p:cNvPr id="3" name="Content Placeholder 2"/>
          <p:cNvSpPr>
            <a:spLocks noGrp="1"/>
          </p:cNvSpPr>
          <p:nvPr>
            <p:ph idx="1"/>
          </p:nvPr>
        </p:nvSpPr>
        <p:spPr>
          <a:xfrm>
            <a:off x="566738" y="1295400"/>
            <a:ext cx="8001000" cy="1112949"/>
          </a:xfrm>
        </p:spPr>
        <p:txBody>
          <a:bodyPr/>
          <a:lstStyle/>
          <a:p>
            <a:r>
              <a:rPr lang="en-GB" dirty="0"/>
              <a:t>Command: </a:t>
            </a:r>
            <a:r>
              <a:rPr lang="en-GB" dirty="0" err="1"/>
              <a:t>db.collection.insert</a:t>
            </a:r>
            <a:r>
              <a:rPr lang="en-GB" dirty="0"/>
              <a:t>(document)</a:t>
            </a:r>
          </a:p>
          <a:p>
            <a:r>
              <a:rPr lang="en-GB" dirty="0"/>
              <a:t>Example:</a:t>
            </a:r>
            <a:endParaRPr lang="en-US" dirty="0"/>
          </a:p>
        </p:txBody>
      </p:sp>
      <p:sp>
        <p:nvSpPr>
          <p:cNvPr id="4" name="TextBox 3"/>
          <p:cNvSpPr txBox="1"/>
          <p:nvPr/>
        </p:nvSpPr>
        <p:spPr>
          <a:xfrm>
            <a:off x="798490" y="2936383"/>
            <a:ext cx="2648097" cy="2031325"/>
          </a:xfrm>
          <a:prstGeom prst="rect">
            <a:avLst/>
          </a:prstGeom>
          <a:noFill/>
        </p:spPr>
        <p:txBody>
          <a:bodyPr wrap="none" rtlCol="0">
            <a:spAutoFit/>
          </a:bodyPr>
          <a:lstStyle/>
          <a:p>
            <a:r>
              <a:rPr lang="en-US" dirty="0" err="1"/>
              <a:t>db.testemp.insert</a:t>
            </a:r>
            <a:r>
              <a:rPr lang="en-US" dirty="0"/>
              <a:t>(</a:t>
            </a:r>
          </a:p>
          <a:p>
            <a:r>
              <a:rPr lang="en-US" dirty="0"/>
              <a:t>{</a:t>
            </a:r>
          </a:p>
          <a:p>
            <a:r>
              <a:rPr lang="en-US" dirty="0" err="1"/>
              <a:t>name:'shantanu</a:t>
            </a:r>
            <a:r>
              <a:rPr lang="en-US" dirty="0"/>
              <a:t>',</a:t>
            </a:r>
          </a:p>
          <a:p>
            <a:r>
              <a:rPr lang="en-US" dirty="0" err="1"/>
              <a:t>address:'Hyderabad</a:t>
            </a:r>
            <a:r>
              <a:rPr lang="en-US" dirty="0"/>
              <a:t>',</a:t>
            </a:r>
          </a:p>
          <a:p>
            <a:r>
              <a:rPr lang="en-US" dirty="0" err="1"/>
              <a:t>designation:'Trainer</a:t>
            </a:r>
            <a:r>
              <a:rPr lang="en-US" dirty="0"/>
              <a:t>',</a:t>
            </a:r>
          </a:p>
          <a:p>
            <a:r>
              <a:rPr lang="en-US" dirty="0"/>
              <a:t>salary:70000</a:t>
            </a:r>
          </a:p>
          <a:p>
            <a:r>
              <a:rPr lang="en-US" dirty="0"/>
              <a:t>});</a:t>
            </a:r>
          </a:p>
        </p:txBody>
      </p:sp>
    </p:spTree>
    <p:extLst>
      <p:ext uri="{BB962C8B-B14F-4D97-AF65-F5344CB8AC3E}">
        <p14:creationId xmlns:p14="http://schemas.microsoft.com/office/powerpoint/2010/main" val="5689546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Querying the data from </a:t>
            </a:r>
            <a:r>
              <a:rPr lang="en-GB" dirty="0" err="1"/>
              <a:t>MongoDB</a:t>
            </a:r>
            <a:endParaRPr lang="en-US" dirty="0"/>
          </a:p>
        </p:txBody>
      </p:sp>
      <p:sp>
        <p:nvSpPr>
          <p:cNvPr id="3" name="Content Placeholder 2"/>
          <p:cNvSpPr>
            <a:spLocks noGrp="1"/>
          </p:cNvSpPr>
          <p:nvPr>
            <p:ph idx="1"/>
          </p:nvPr>
        </p:nvSpPr>
        <p:spPr>
          <a:xfrm>
            <a:off x="566738" y="1295400"/>
            <a:ext cx="8001000" cy="3160690"/>
          </a:xfrm>
        </p:spPr>
        <p:txBody>
          <a:bodyPr/>
          <a:lstStyle/>
          <a:p>
            <a:r>
              <a:rPr lang="en-GB" dirty="0"/>
              <a:t>To query data from a collection we use find() method.</a:t>
            </a:r>
          </a:p>
          <a:p>
            <a:r>
              <a:rPr lang="en-GB" dirty="0" err="1"/>
              <a:t>db.collection.find</a:t>
            </a:r>
            <a:r>
              <a:rPr lang="en-GB" dirty="0"/>
              <a:t>() will list all that data available in the collection.</a:t>
            </a:r>
          </a:p>
          <a:p>
            <a:r>
              <a:rPr lang="en-GB" dirty="0"/>
              <a:t>To get formatted data use </a:t>
            </a:r>
            <a:r>
              <a:rPr lang="en-GB" dirty="0" err="1"/>
              <a:t>db.collection.find</a:t>
            </a:r>
            <a:r>
              <a:rPr lang="en-GB" dirty="0"/>
              <a:t>().pretty()</a:t>
            </a:r>
          </a:p>
          <a:p>
            <a:r>
              <a:rPr lang="en-GB" dirty="0"/>
              <a:t>Example:</a:t>
            </a:r>
            <a:endParaRPr lang="en-US" dirty="0"/>
          </a:p>
        </p:txBody>
      </p:sp>
      <p:sp>
        <p:nvSpPr>
          <p:cNvPr id="4" name="TextBox 3"/>
          <p:cNvSpPr txBox="1"/>
          <p:nvPr/>
        </p:nvSpPr>
        <p:spPr>
          <a:xfrm>
            <a:off x="1403797" y="4684690"/>
            <a:ext cx="3216714" cy="369332"/>
          </a:xfrm>
          <a:prstGeom prst="rect">
            <a:avLst/>
          </a:prstGeom>
          <a:noFill/>
        </p:spPr>
        <p:txBody>
          <a:bodyPr wrap="none" rtlCol="0">
            <a:spAutoFit/>
          </a:bodyPr>
          <a:lstStyle/>
          <a:p>
            <a:r>
              <a:rPr lang="en-US" dirty="0" err="1"/>
              <a:t>db.testemp.find</a:t>
            </a:r>
            <a:r>
              <a:rPr lang="en-US" dirty="0"/>
              <a:t>().pretty()</a:t>
            </a:r>
          </a:p>
        </p:txBody>
      </p:sp>
    </p:spTree>
    <p:extLst>
      <p:ext uri="{BB962C8B-B14F-4D97-AF65-F5344CB8AC3E}">
        <p14:creationId xmlns:p14="http://schemas.microsoft.com/office/powerpoint/2010/main" val="42404196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RDBMS Where Clause Equivalents in </a:t>
            </a:r>
            <a:r>
              <a:rPr lang="en-US" b="1" dirty="0" err="1"/>
              <a:t>MongoDB</a:t>
            </a:r>
            <a:endParaRPr lang="en-US" dirty="0"/>
          </a:p>
        </p:txBody>
      </p:sp>
      <p:pic>
        <p:nvPicPr>
          <p:cNvPr id="6" name="Picture 5"/>
          <p:cNvPicPr>
            <a:picLocks noChangeAspect="1"/>
          </p:cNvPicPr>
          <p:nvPr/>
        </p:nvPicPr>
        <p:blipFill>
          <a:blip r:embed="rId2"/>
          <a:stretch>
            <a:fillRect/>
          </a:stretch>
        </p:blipFill>
        <p:spPr>
          <a:xfrm>
            <a:off x="864694" y="1516622"/>
            <a:ext cx="7745905" cy="4759124"/>
          </a:xfrm>
          <a:prstGeom prst="rect">
            <a:avLst/>
          </a:prstGeom>
        </p:spPr>
      </p:pic>
    </p:spTree>
    <p:extLst>
      <p:ext uri="{BB962C8B-B14F-4D97-AF65-F5344CB8AC3E}">
        <p14:creationId xmlns:p14="http://schemas.microsoft.com/office/powerpoint/2010/main" val="36336848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Logical Operators in </a:t>
            </a:r>
            <a:r>
              <a:rPr lang="en-GB" dirty="0" err="1"/>
              <a:t>MongoDB</a:t>
            </a:r>
            <a:endParaRPr lang="en-US" dirty="0"/>
          </a:p>
        </p:txBody>
      </p:sp>
      <p:sp>
        <p:nvSpPr>
          <p:cNvPr id="3" name="Content Placeholder 2"/>
          <p:cNvSpPr>
            <a:spLocks noGrp="1"/>
          </p:cNvSpPr>
          <p:nvPr>
            <p:ph idx="1"/>
          </p:nvPr>
        </p:nvSpPr>
        <p:spPr/>
        <p:txBody>
          <a:bodyPr>
            <a:normAutofit fontScale="92500" lnSpcReduction="10000"/>
          </a:bodyPr>
          <a:lstStyle/>
          <a:p>
            <a:r>
              <a:rPr lang="en-GB" dirty="0"/>
              <a:t>AND</a:t>
            </a:r>
          </a:p>
          <a:p>
            <a:pPr marL="0" indent="0">
              <a:buNone/>
            </a:pPr>
            <a:r>
              <a:rPr lang="en-US" dirty="0"/>
              <a:t>&gt;</a:t>
            </a:r>
            <a:r>
              <a:rPr lang="en-US" dirty="0" err="1"/>
              <a:t>db.mycol.find</a:t>
            </a:r>
            <a:r>
              <a:rPr lang="en-US" dirty="0"/>
              <a:t>({key1:value1, key2:value2}).pretty()</a:t>
            </a:r>
          </a:p>
          <a:p>
            <a:r>
              <a:rPr lang="en-GB" dirty="0"/>
              <a:t>OR</a:t>
            </a:r>
          </a:p>
          <a:p>
            <a:pPr marL="0" indent="0">
              <a:buNone/>
            </a:pPr>
            <a:r>
              <a:rPr lang="en-US" dirty="0"/>
              <a:t>&gt;</a:t>
            </a:r>
            <a:r>
              <a:rPr lang="en-US" dirty="0" err="1"/>
              <a:t>db.mycol.find</a:t>
            </a:r>
            <a:r>
              <a:rPr lang="en-US" dirty="0"/>
              <a:t>(</a:t>
            </a:r>
          </a:p>
          <a:p>
            <a:pPr marL="0" indent="0">
              <a:buNone/>
            </a:pPr>
            <a:r>
              <a:rPr lang="en-US" dirty="0"/>
              <a:t>   {</a:t>
            </a:r>
          </a:p>
          <a:p>
            <a:pPr marL="0" indent="0">
              <a:buNone/>
            </a:pPr>
            <a:r>
              <a:rPr lang="en-US" dirty="0"/>
              <a:t>      $or: [</a:t>
            </a:r>
          </a:p>
          <a:p>
            <a:pPr marL="0" indent="0">
              <a:buNone/>
            </a:pPr>
            <a:r>
              <a:rPr lang="en-US" dirty="0"/>
              <a:t>	     {key1: value1}, {key2:value2}</a:t>
            </a:r>
          </a:p>
          <a:p>
            <a:pPr marL="0" indent="0">
              <a:buNone/>
            </a:pPr>
            <a:r>
              <a:rPr lang="en-US" dirty="0"/>
              <a:t>      ]</a:t>
            </a:r>
          </a:p>
          <a:p>
            <a:pPr marL="0" indent="0">
              <a:buNone/>
            </a:pPr>
            <a:r>
              <a:rPr lang="en-US" dirty="0"/>
              <a:t>   }</a:t>
            </a:r>
          </a:p>
          <a:p>
            <a:pPr marL="0" indent="0">
              <a:buNone/>
            </a:pPr>
            <a:r>
              <a:rPr lang="en-US" dirty="0"/>
              <a:t>).pretty()</a:t>
            </a:r>
          </a:p>
        </p:txBody>
      </p:sp>
    </p:spTree>
    <p:extLst>
      <p:ext uri="{BB962C8B-B14F-4D97-AF65-F5344CB8AC3E}">
        <p14:creationId xmlns:p14="http://schemas.microsoft.com/office/powerpoint/2010/main" val="33263646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Update data in </a:t>
            </a:r>
            <a:r>
              <a:rPr lang="en-GB" dirty="0" err="1"/>
              <a:t>MongoDB</a:t>
            </a:r>
            <a:endParaRPr lang="en-US" dirty="0"/>
          </a:p>
        </p:txBody>
      </p:sp>
      <p:sp>
        <p:nvSpPr>
          <p:cNvPr id="3" name="Content Placeholder 2"/>
          <p:cNvSpPr>
            <a:spLocks noGrp="1"/>
          </p:cNvSpPr>
          <p:nvPr>
            <p:ph idx="1"/>
          </p:nvPr>
        </p:nvSpPr>
        <p:spPr>
          <a:xfrm>
            <a:off x="566738" y="1295400"/>
            <a:ext cx="8001000" cy="713704"/>
          </a:xfrm>
        </p:spPr>
        <p:txBody>
          <a:bodyPr>
            <a:normAutofit fontScale="85000" lnSpcReduction="20000"/>
          </a:bodyPr>
          <a:lstStyle/>
          <a:p>
            <a:r>
              <a:rPr lang="en-US" dirty="0"/>
              <a:t>&gt;</a:t>
            </a:r>
            <a:r>
              <a:rPr lang="en-US" dirty="0" err="1"/>
              <a:t>db.COLLECTION_NAME.update</a:t>
            </a:r>
            <a:r>
              <a:rPr lang="en-US" dirty="0"/>
              <a:t>(SELECTIOIN_CRITERIA, UPDATED_DATA)</a:t>
            </a:r>
          </a:p>
          <a:p>
            <a:endParaRPr lang="en-US" dirty="0"/>
          </a:p>
        </p:txBody>
      </p:sp>
      <p:sp>
        <p:nvSpPr>
          <p:cNvPr id="5" name="Rectangle 4"/>
          <p:cNvSpPr/>
          <p:nvPr/>
        </p:nvSpPr>
        <p:spPr>
          <a:xfrm>
            <a:off x="609600" y="1981200"/>
            <a:ext cx="8275749" cy="4278094"/>
          </a:xfrm>
          <a:prstGeom prst="rect">
            <a:avLst/>
          </a:prstGeom>
        </p:spPr>
        <p:txBody>
          <a:bodyPr wrap="square">
            <a:spAutoFit/>
          </a:bodyPr>
          <a:lstStyle/>
          <a:p>
            <a:r>
              <a:rPr lang="en-US" sz="1600" dirty="0"/>
              <a:t>&gt; </a:t>
            </a:r>
            <a:r>
              <a:rPr lang="en-US" sz="1600" dirty="0" err="1"/>
              <a:t>db.testemp.find</a:t>
            </a:r>
            <a:r>
              <a:rPr lang="en-US" sz="1600" dirty="0"/>
              <a:t>().pretty();</a:t>
            </a:r>
          </a:p>
          <a:p>
            <a:r>
              <a:rPr lang="en-US" sz="1600" dirty="0"/>
              <a:t>{</a:t>
            </a:r>
          </a:p>
          <a:p>
            <a:r>
              <a:rPr lang="en-US" sz="1600" dirty="0"/>
              <a:t>	"_id" : </a:t>
            </a:r>
            <a:r>
              <a:rPr lang="en-US" sz="1600" dirty="0" err="1"/>
              <a:t>ObjectId</a:t>
            </a:r>
            <a:r>
              <a:rPr lang="en-US" sz="1600" dirty="0"/>
              <a:t>("5604a0b707926b0876c248d7"),</a:t>
            </a:r>
          </a:p>
          <a:p>
            <a:r>
              <a:rPr lang="en-US" sz="1600" dirty="0"/>
              <a:t>	"name" : "shantanu",</a:t>
            </a:r>
          </a:p>
          <a:p>
            <a:r>
              <a:rPr lang="en-US" sz="1600" dirty="0"/>
              <a:t>	"address" : "Hyderabad",</a:t>
            </a:r>
          </a:p>
          <a:p>
            <a:r>
              <a:rPr lang="en-US" sz="1600" dirty="0"/>
              <a:t>	"designation" : "Trainer",</a:t>
            </a:r>
          </a:p>
          <a:p>
            <a:r>
              <a:rPr lang="en-US" sz="1600" dirty="0"/>
              <a:t>	"salary" </a:t>
            </a:r>
            <a:r>
              <a:rPr lang="en-US" sz="1600" dirty="0">
                <a:solidFill>
                  <a:srgbClr val="C00000"/>
                </a:solidFill>
              </a:rPr>
              <a:t>: 70000</a:t>
            </a:r>
          </a:p>
          <a:p>
            <a:r>
              <a:rPr lang="en-US" sz="1600" dirty="0"/>
              <a:t>}</a:t>
            </a:r>
          </a:p>
          <a:p>
            <a:r>
              <a:rPr lang="en-US" sz="1600" dirty="0"/>
              <a:t>&gt; </a:t>
            </a:r>
            <a:r>
              <a:rPr lang="en-US" sz="1600" dirty="0" err="1">
                <a:solidFill>
                  <a:srgbClr val="C00000"/>
                </a:solidFill>
              </a:rPr>
              <a:t>db.testemp.update</a:t>
            </a:r>
            <a:r>
              <a:rPr lang="en-US" sz="1600" dirty="0">
                <a:solidFill>
                  <a:srgbClr val="C00000"/>
                </a:solidFill>
              </a:rPr>
              <a:t>({</a:t>
            </a:r>
            <a:r>
              <a:rPr lang="en-US" sz="1600" dirty="0" err="1">
                <a:solidFill>
                  <a:srgbClr val="C00000"/>
                </a:solidFill>
              </a:rPr>
              <a:t>name:'shantanu</a:t>
            </a:r>
            <a:r>
              <a:rPr lang="en-US" sz="1600" dirty="0">
                <a:solidFill>
                  <a:srgbClr val="C00000"/>
                </a:solidFill>
              </a:rPr>
              <a:t>'},{$set:{</a:t>
            </a:r>
            <a:r>
              <a:rPr lang="en-US" sz="1600">
                <a:solidFill>
                  <a:srgbClr val="C00000"/>
                </a:solidFill>
              </a:rPr>
              <a:t>salary:90000}})</a:t>
            </a:r>
            <a:endParaRPr lang="en-US" sz="1600" dirty="0">
              <a:solidFill>
                <a:srgbClr val="C00000"/>
              </a:solidFill>
            </a:endParaRPr>
          </a:p>
          <a:p>
            <a:r>
              <a:rPr lang="en-US" sz="1600" dirty="0"/>
              <a:t>&gt; </a:t>
            </a:r>
            <a:r>
              <a:rPr lang="en-US" sz="1600" dirty="0" err="1"/>
              <a:t>db.testemp.find</a:t>
            </a:r>
            <a:r>
              <a:rPr lang="en-US" sz="1600" dirty="0"/>
              <a:t>().pretty();</a:t>
            </a:r>
          </a:p>
          <a:p>
            <a:r>
              <a:rPr lang="en-US" sz="1600" dirty="0"/>
              <a:t>{</a:t>
            </a:r>
          </a:p>
          <a:p>
            <a:r>
              <a:rPr lang="en-US" sz="1600" dirty="0"/>
              <a:t>	"_id" : </a:t>
            </a:r>
            <a:r>
              <a:rPr lang="en-US" sz="1600" dirty="0" err="1"/>
              <a:t>ObjectId</a:t>
            </a:r>
            <a:r>
              <a:rPr lang="en-US" sz="1600" dirty="0"/>
              <a:t>("5604a0b707926b0876c248d7"),</a:t>
            </a:r>
          </a:p>
          <a:p>
            <a:r>
              <a:rPr lang="en-US" sz="1600" dirty="0"/>
              <a:t>	"name" : "shantanu",</a:t>
            </a:r>
          </a:p>
          <a:p>
            <a:r>
              <a:rPr lang="en-US" sz="1600" dirty="0"/>
              <a:t>	"address" : "Hyderabad",</a:t>
            </a:r>
          </a:p>
          <a:p>
            <a:r>
              <a:rPr lang="en-US" sz="1600" dirty="0"/>
              <a:t>	"designation" : "Trainer",</a:t>
            </a:r>
          </a:p>
          <a:p>
            <a:r>
              <a:rPr lang="en-US" sz="1600" dirty="0"/>
              <a:t>	"salary" </a:t>
            </a:r>
            <a:r>
              <a:rPr lang="en-US" sz="1600" dirty="0">
                <a:solidFill>
                  <a:srgbClr val="C00000"/>
                </a:solidFill>
              </a:rPr>
              <a:t>: 90000</a:t>
            </a:r>
          </a:p>
          <a:p>
            <a:r>
              <a:rPr lang="en-US" sz="1600" dirty="0"/>
              <a:t>}</a:t>
            </a:r>
          </a:p>
        </p:txBody>
      </p:sp>
    </p:spTree>
    <p:extLst>
      <p:ext uri="{BB962C8B-B14F-4D97-AF65-F5344CB8AC3E}">
        <p14:creationId xmlns:p14="http://schemas.microsoft.com/office/powerpoint/2010/main" val="4751579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Replace document</a:t>
            </a:r>
            <a:endParaRPr lang="en-US" dirty="0"/>
          </a:p>
        </p:txBody>
      </p:sp>
      <p:sp>
        <p:nvSpPr>
          <p:cNvPr id="3" name="Content Placeholder 2"/>
          <p:cNvSpPr>
            <a:spLocks noGrp="1"/>
          </p:cNvSpPr>
          <p:nvPr>
            <p:ph idx="1"/>
          </p:nvPr>
        </p:nvSpPr>
        <p:spPr>
          <a:xfrm>
            <a:off x="566738" y="1295400"/>
            <a:ext cx="8001000" cy="829614"/>
          </a:xfrm>
        </p:spPr>
        <p:txBody>
          <a:bodyPr/>
          <a:lstStyle/>
          <a:p>
            <a:r>
              <a:rPr lang="en-US" dirty="0"/>
              <a:t>&gt;</a:t>
            </a:r>
            <a:r>
              <a:rPr lang="en-US" dirty="0" err="1"/>
              <a:t>db.COLLECTION_NAME.save</a:t>
            </a:r>
            <a:r>
              <a:rPr lang="en-US" dirty="0"/>
              <a:t>({_</a:t>
            </a:r>
            <a:r>
              <a:rPr lang="en-US" dirty="0" err="1"/>
              <a:t>id:ObjectId</a:t>
            </a:r>
            <a:r>
              <a:rPr lang="en-US" dirty="0"/>
              <a:t>(),NEW_DATA})</a:t>
            </a:r>
          </a:p>
        </p:txBody>
      </p:sp>
    </p:spTree>
    <p:extLst>
      <p:ext uri="{BB962C8B-B14F-4D97-AF65-F5344CB8AC3E}">
        <p14:creationId xmlns:p14="http://schemas.microsoft.com/office/powerpoint/2010/main" val="3051152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5" dirty="0"/>
              <a:t>Where</a:t>
            </a:r>
            <a:r>
              <a:rPr spc="-5" dirty="0"/>
              <a:t> </a:t>
            </a:r>
            <a:r>
              <a:rPr spc="-25" dirty="0"/>
              <a:t>NoSQL</a:t>
            </a:r>
            <a:r>
              <a:rPr spc="-5" dirty="0"/>
              <a:t> </a:t>
            </a:r>
            <a:r>
              <a:rPr spc="-15" dirty="0"/>
              <a:t>Is</a:t>
            </a:r>
            <a:r>
              <a:rPr spc="-5" dirty="0"/>
              <a:t> </a:t>
            </a:r>
            <a:r>
              <a:rPr spc="-25" dirty="0"/>
              <a:t>Used?</a:t>
            </a:r>
          </a:p>
        </p:txBody>
      </p:sp>
      <p:sp>
        <p:nvSpPr>
          <p:cNvPr id="3" name="object 3"/>
          <p:cNvSpPr txBox="1"/>
          <p:nvPr/>
        </p:nvSpPr>
        <p:spPr>
          <a:xfrm>
            <a:off x="402137" y="1339173"/>
            <a:ext cx="5166360" cy="1598930"/>
          </a:xfrm>
          <a:prstGeom prst="rect">
            <a:avLst/>
          </a:prstGeom>
        </p:spPr>
        <p:txBody>
          <a:bodyPr vert="horz" wrap="square" lIns="0" tIns="0" rIns="0" bIns="0" rtlCol="0">
            <a:spAutoFit/>
          </a:bodyPr>
          <a:lstStyle/>
          <a:p>
            <a:pPr marL="379095" indent="-366395">
              <a:lnSpc>
                <a:spcPts val="2115"/>
              </a:lnSpc>
              <a:buFont typeface="Arial"/>
              <a:buChar char="●"/>
              <a:tabLst>
                <a:tab pos="379730" algn="l"/>
              </a:tabLst>
            </a:pPr>
            <a:r>
              <a:rPr sz="1800" spc="-10" dirty="0">
                <a:latin typeface="Arial"/>
                <a:cs typeface="Arial"/>
              </a:rPr>
              <a:t>Google</a:t>
            </a:r>
            <a:r>
              <a:rPr sz="1800" spc="-5" dirty="0">
                <a:latin typeface="Arial"/>
                <a:cs typeface="Arial"/>
              </a:rPr>
              <a:t> </a:t>
            </a:r>
            <a:r>
              <a:rPr sz="1800" spc="-10" dirty="0">
                <a:latin typeface="Arial"/>
                <a:cs typeface="Arial"/>
              </a:rPr>
              <a:t>(BigTable,</a:t>
            </a:r>
            <a:r>
              <a:rPr sz="1800" spc="-5" dirty="0">
                <a:latin typeface="Arial"/>
                <a:cs typeface="Arial"/>
              </a:rPr>
              <a:t> </a:t>
            </a:r>
            <a:r>
              <a:rPr sz="1800" spc="-10" dirty="0">
                <a:latin typeface="Arial"/>
                <a:cs typeface="Arial"/>
              </a:rPr>
              <a:t>LevelDB)</a:t>
            </a:r>
            <a:endParaRPr sz="1800" dirty="0">
              <a:latin typeface="Arial"/>
              <a:cs typeface="Arial"/>
            </a:endParaRPr>
          </a:p>
          <a:p>
            <a:pPr marL="379095" indent="-366395">
              <a:lnSpc>
                <a:spcPts val="2070"/>
              </a:lnSpc>
              <a:buFont typeface="Arial"/>
              <a:buChar char="●"/>
              <a:tabLst>
                <a:tab pos="379730" algn="l"/>
              </a:tabLst>
            </a:pPr>
            <a:r>
              <a:rPr sz="1800" spc="-10" dirty="0">
                <a:latin typeface="Arial"/>
                <a:cs typeface="Arial"/>
              </a:rPr>
              <a:t>LinkedIn</a:t>
            </a:r>
            <a:r>
              <a:rPr sz="1800" spc="-5" dirty="0">
                <a:latin typeface="Arial"/>
                <a:cs typeface="Arial"/>
              </a:rPr>
              <a:t> </a:t>
            </a:r>
            <a:r>
              <a:rPr sz="1800" spc="-10" dirty="0">
                <a:latin typeface="Arial"/>
                <a:cs typeface="Arial"/>
              </a:rPr>
              <a:t>(Voldemort)</a:t>
            </a:r>
            <a:endParaRPr sz="1800" dirty="0">
              <a:latin typeface="Arial"/>
              <a:cs typeface="Arial"/>
            </a:endParaRPr>
          </a:p>
          <a:p>
            <a:pPr marL="379095" indent="-366395">
              <a:lnSpc>
                <a:spcPts val="2070"/>
              </a:lnSpc>
              <a:buFont typeface="Arial"/>
              <a:buChar char="●"/>
              <a:tabLst>
                <a:tab pos="379730" algn="l"/>
              </a:tabLst>
            </a:pPr>
            <a:r>
              <a:rPr sz="1800" spc="-10" dirty="0">
                <a:latin typeface="Arial"/>
                <a:cs typeface="Arial"/>
              </a:rPr>
              <a:t>Facebook</a:t>
            </a:r>
            <a:r>
              <a:rPr sz="1800" spc="-5" dirty="0">
                <a:latin typeface="Arial"/>
                <a:cs typeface="Arial"/>
              </a:rPr>
              <a:t> </a:t>
            </a:r>
            <a:r>
              <a:rPr sz="1800" dirty="0">
                <a:latin typeface="Arial"/>
                <a:cs typeface="Arial"/>
              </a:rPr>
              <a:t>(Cassandra)</a:t>
            </a:r>
          </a:p>
          <a:p>
            <a:pPr marL="379095" indent="-366395">
              <a:lnSpc>
                <a:spcPts val="2070"/>
              </a:lnSpc>
              <a:buFont typeface="Arial"/>
              <a:buChar char="●"/>
              <a:tabLst>
                <a:tab pos="379730" algn="l"/>
              </a:tabLst>
            </a:pPr>
            <a:r>
              <a:rPr sz="1800" spc="-10" dirty="0">
                <a:latin typeface="Arial"/>
                <a:cs typeface="Arial"/>
              </a:rPr>
              <a:t>Twitter</a:t>
            </a:r>
            <a:r>
              <a:rPr sz="1800" spc="-5" dirty="0">
                <a:latin typeface="Arial"/>
                <a:cs typeface="Arial"/>
              </a:rPr>
              <a:t> </a:t>
            </a:r>
            <a:r>
              <a:rPr sz="1800" spc="-10" dirty="0">
                <a:latin typeface="Arial"/>
                <a:cs typeface="Arial"/>
              </a:rPr>
              <a:t>(Hadoop/Hbase,</a:t>
            </a:r>
            <a:r>
              <a:rPr sz="1800" spc="-5" dirty="0">
                <a:latin typeface="Arial"/>
                <a:cs typeface="Arial"/>
              </a:rPr>
              <a:t> </a:t>
            </a:r>
            <a:r>
              <a:rPr sz="1800" spc="-10" dirty="0">
                <a:latin typeface="Arial"/>
                <a:cs typeface="Arial"/>
              </a:rPr>
              <a:t>FlockDB,</a:t>
            </a:r>
            <a:r>
              <a:rPr sz="1800" spc="-5" dirty="0">
                <a:latin typeface="Arial"/>
                <a:cs typeface="Arial"/>
              </a:rPr>
              <a:t> </a:t>
            </a:r>
            <a:r>
              <a:rPr sz="1800" dirty="0">
                <a:latin typeface="Arial"/>
                <a:cs typeface="Arial"/>
              </a:rPr>
              <a:t>Cassandra)</a:t>
            </a:r>
          </a:p>
          <a:p>
            <a:pPr marL="379095" indent="-366395">
              <a:lnSpc>
                <a:spcPts val="2070"/>
              </a:lnSpc>
              <a:buFont typeface="Arial"/>
              <a:buChar char="●"/>
              <a:tabLst>
                <a:tab pos="379730" algn="l"/>
              </a:tabLst>
            </a:pPr>
            <a:r>
              <a:rPr sz="1800" spc="-10" dirty="0">
                <a:latin typeface="Arial"/>
                <a:cs typeface="Arial"/>
              </a:rPr>
              <a:t>Netflix</a:t>
            </a:r>
            <a:r>
              <a:rPr sz="1800" spc="-5" dirty="0">
                <a:latin typeface="Arial"/>
                <a:cs typeface="Arial"/>
              </a:rPr>
              <a:t> </a:t>
            </a:r>
            <a:r>
              <a:rPr sz="1800" spc="-10" dirty="0">
                <a:latin typeface="Arial"/>
                <a:cs typeface="Arial"/>
              </a:rPr>
              <a:t>(SimpleDB,</a:t>
            </a:r>
            <a:r>
              <a:rPr sz="1800" spc="-5" dirty="0">
                <a:latin typeface="Arial"/>
                <a:cs typeface="Arial"/>
              </a:rPr>
              <a:t> </a:t>
            </a:r>
            <a:r>
              <a:rPr sz="1800" spc="-10" dirty="0">
                <a:latin typeface="Arial"/>
                <a:cs typeface="Arial"/>
              </a:rPr>
              <a:t>Hadoop/HBase,</a:t>
            </a:r>
            <a:r>
              <a:rPr sz="1800" spc="-5" dirty="0">
                <a:latin typeface="Arial"/>
                <a:cs typeface="Arial"/>
              </a:rPr>
              <a:t> </a:t>
            </a:r>
            <a:r>
              <a:rPr sz="1800" dirty="0">
                <a:latin typeface="Arial"/>
                <a:cs typeface="Arial"/>
              </a:rPr>
              <a:t>Cassandra)</a:t>
            </a:r>
          </a:p>
          <a:p>
            <a:pPr marL="379095" indent="-366395">
              <a:lnSpc>
                <a:spcPts val="2115"/>
              </a:lnSpc>
              <a:buFont typeface="Arial"/>
              <a:buChar char="●"/>
              <a:tabLst>
                <a:tab pos="379730" algn="l"/>
              </a:tabLst>
            </a:pPr>
            <a:r>
              <a:rPr sz="1800" spc="-15" dirty="0">
                <a:latin typeface="Arial"/>
                <a:cs typeface="Arial"/>
              </a:rPr>
              <a:t>CERN</a:t>
            </a:r>
            <a:r>
              <a:rPr sz="1800" spc="-5" dirty="0">
                <a:latin typeface="Arial"/>
                <a:cs typeface="Arial"/>
              </a:rPr>
              <a:t> </a:t>
            </a:r>
            <a:r>
              <a:rPr sz="1800" spc="-10" dirty="0">
                <a:latin typeface="Arial"/>
                <a:cs typeface="Arial"/>
              </a:rPr>
              <a:t>(CouchDB)</a:t>
            </a:r>
            <a:endParaRPr sz="1800" dirty="0">
              <a:latin typeface="Arial"/>
              <a:cs typeface="Arial"/>
            </a:endParaRPr>
          </a:p>
        </p:txBody>
      </p:sp>
      <p:sp>
        <p:nvSpPr>
          <p:cNvPr id="4" name="object 4"/>
          <p:cNvSpPr/>
          <p:nvPr/>
        </p:nvSpPr>
        <p:spPr>
          <a:xfrm>
            <a:off x="331951" y="2938103"/>
            <a:ext cx="1905000" cy="1809750"/>
          </a:xfrm>
          <a:prstGeom prst="rect">
            <a:avLst/>
          </a:prstGeom>
          <a:blipFill>
            <a:blip r:embed="rId3" cstate="print"/>
            <a:stretch>
              <a:fillRect/>
            </a:stretch>
          </a:blipFill>
        </p:spPr>
        <p:txBody>
          <a:bodyPr wrap="square" lIns="0" tIns="0" rIns="0" bIns="0" rtlCol="0">
            <a:spAutoFit/>
          </a:bodyPr>
          <a:lstStyle/>
          <a:p>
            <a:endParaRPr/>
          </a:p>
        </p:txBody>
      </p:sp>
      <p:sp>
        <p:nvSpPr>
          <p:cNvPr id="5" name="object 5"/>
          <p:cNvSpPr/>
          <p:nvPr/>
        </p:nvSpPr>
        <p:spPr>
          <a:xfrm>
            <a:off x="4311851" y="4351116"/>
            <a:ext cx="1905000" cy="647700"/>
          </a:xfrm>
          <a:prstGeom prst="rect">
            <a:avLst/>
          </a:prstGeom>
          <a:blipFill>
            <a:blip r:embed="rId4" cstate="print"/>
            <a:stretch>
              <a:fillRect/>
            </a:stretch>
          </a:blipFill>
        </p:spPr>
        <p:txBody>
          <a:bodyPr wrap="square" lIns="0" tIns="0" rIns="0" bIns="0" rtlCol="0">
            <a:spAutoFit/>
          </a:bodyPr>
          <a:lstStyle/>
          <a:p>
            <a:endParaRPr/>
          </a:p>
        </p:txBody>
      </p:sp>
      <p:sp>
        <p:nvSpPr>
          <p:cNvPr id="6" name="object 6"/>
          <p:cNvSpPr/>
          <p:nvPr/>
        </p:nvSpPr>
        <p:spPr>
          <a:xfrm>
            <a:off x="928292" y="4551546"/>
            <a:ext cx="2620033" cy="873607"/>
          </a:xfrm>
          <a:prstGeom prst="rect">
            <a:avLst/>
          </a:prstGeom>
          <a:blipFill>
            <a:blip r:embed="rId5" cstate="print"/>
            <a:stretch>
              <a:fillRect/>
            </a:stretch>
          </a:blipFill>
        </p:spPr>
        <p:txBody>
          <a:bodyPr wrap="square" lIns="0" tIns="0" rIns="0" bIns="0" rtlCol="0">
            <a:spAutoFit/>
          </a:bodyPr>
          <a:lstStyle/>
          <a:p>
            <a:endParaRPr/>
          </a:p>
        </p:txBody>
      </p:sp>
      <p:sp>
        <p:nvSpPr>
          <p:cNvPr id="7" name="object 7"/>
          <p:cNvSpPr/>
          <p:nvPr/>
        </p:nvSpPr>
        <p:spPr>
          <a:xfrm>
            <a:off x="5669377" y="0"/>
            <a:ext cx="2659052" cy="2659052"/>
          </a:xfrm>
          <a:prstGeom prst="rect">
            <a:avLst/>
          </a:prstGeom>
          <a:blipFill>
            <a:blip r:embed="rId6" cstate="print"/>
            <a:stretch>
              <a:fillRect/>
            </a:stretch>
          </a:blipFill>
        </p:spPr>
        <p:txBody>
          <a:bodyPr wrap="square" lIns="0" tIns="0" rIns="0" bIns="0" rtlCol="0">
            <a:spAutoFit/>
          </a:bodyPr>
          <a:lstStyle/>
          <a:p>
            <a:endParaRPr/>
          </a:p>
        </p:txBody>
      </p:sp>
      <p:sp>
        <p:nvSpPr>
          <p:cNvPr id="8" name="object 8"/>
          <p:cNvSpPr/>
          <p:nvPr/>
        </p:nvSpPr>
        <p:spPr>
          <a:xfrm>
            <a:off x="6133476" y="4917413"/>
            <a:ext cx="2058432" cy="1589910"/>
          </a:xfrm>
          <a:prstGeom prst="rect">
            <a:avLst/>
          </a:prstGeom>
          <a:blipFill>
            <a:blip r:embed="rId7" cstate="print"/>
            <a:stretch>
              <a:fillRect/>
            </a:stretch>
          </a:blipFill>
        </p:spPr>
        <p:txBody>
          <a:bodyPr wrap="square" lIns="0" tIns="0" rIns="0" bIns="0" rtlCol="0">
            <a:spAutoFit/>
          </a:bodyPr>
          <a:lstStyle/>
          <a:p>
            <a:endParaRPr/>
          </a:p>
        </p:txBody>
      </p:sp>
      <p:sp>
        <p:nvSpPr>
          <p:cNvPr id="9" name="object 9"/>
          <p:cNvSpPr/>
          <p:nvPr/>
        </p:nvSpPr>
        <p:spPr>
          <a:xfrm>
            <a:off x="3974126" y="5317227"/>
            <a:ext cx="1733550" cy="476250"/>
          </a:xfrm>
          <a:prstGeom prst="rect">
            <a:avLst/>
          </a:prstGeom>
          <a:blipFill>
            <a:blip r:embed="rId8" cstate="print"/>
            <a:stretch>
              <a:fillRect/>
            </a:stretch>
          </a:blipFill>
        </p:spPr>
        <p:txBody>
          <a:bodyPr wrap="square" lIns="0" tIns="0" rIns="0" bIns="0" rtlCol="0">
            <a:spAutoFit/>
          </a:bodyPr>
          <a:lstStyle/>
          <a:p>
            <a:endParaRPr/>
          </a:p>
        </p:txBody>
      </p:sp>
      <p:sp>
        <p:nvSpPr>
          <p:cNvPr id="10" name="object 10"/>
          <p:cNvSpPr/>
          <p:nvPr/>
        </p:nvSpPr>
        <p:spPr>
          <a:xfrm>
            <a:off x="6779714" y="3584116"/>
            <a:ext cx="1675652" cy="1525047"/>
          </a:xfrm>
          <a:prstGeom prst="rect">
            <a:avLst/>
          </a:prstGeom>
          <a:blipFill>
            <a:blip r:embed="rId9" cstate="print"/>
            <a:stretch>
              <a:fillRect/>
            </a:stretch>
          </a:blipFill>
        </p:spPr>
        <p:txBody>
          <a:bodyPr wrap="square" lIns="0" tIns="0" rIns="0" bIns="0" rtlCol="0">
            <a:spAutoFit/>
          </a:bodyPr>
          <a:lstStyle/>
          <a:p>
            <a:endParaRPr/>
          </a:p>
        </p:txBody>
      </p:sp>
      <p:sp>
        <p:nvSpPr>
          <p:cNvPr id="11" name="object 11"/>
          <p:cNvSpPr/>
          <p:nvPr/>
        </p:nvSpPr>
        <p:spPr>
          <a:xfrm>
            <a:off x="6687256" y="2314821"/>
            <a:ext cx="1554193" cy="949555"/>
          </a:xfrm>
          <a:prstGeom prst="rect">
            <a:avLst/>
          </a:prstGeom>
          <a:blipFill>
            <a:blip r:embed="rId10" cstate="print"/>
            <a:stretch>
              <a:fillRect/>
            </a:stretch>
          </a:blipFill>
        </p:spPr>
        <p:txBody>
          <a:bodyPr wrap="square" lIns="0" tIns="0" rIns="0" bIns="0" rtlCol="0">
            <a:spAutoFit/>
          </a:bodyPr>
          <a:lstStyle/>
          <a:p>
            <a:endParaRPr/>
          </a:p>
        </p:txBody>
      </p:sp>
      <p:sp>
        <p:nvSpPr>
          <p:cNvPr id="12" name="object 12"/>
          <p:cNvSpPr/>
          <p:nvPr/>
        </p:nvSpPr>
        <p:spPr>
          <a:xfrm>
            <a:off x="457200" y="5420563"/>
            <a:ext cx="3140875" cy="745827"/>
          </a:xfrm>
          <a:prstGeom prst="rect">
            <a:avLst/>
          </a:prstGeom>
          <a:blipFill>
            <a:blip r:embed="rId11" cstate="print"/>
            <a:stretch>
              <a:fillRect/>
            </a:stretch>
          </a:blipFill>
        </p:spPr>
        <p:txBody>
          <a:bodyPr wrap="square" lIns="0" tIns="0" rIns="0" bIns="0" rtlCol="0">
            <a:spAutoFit/>
          </a:bodyPr>
          <a:lstStyle/>
          <a:p>
            <a:endParaRPr/>
          </a:p>
        </p:txBody>
      </p:sp>
      <p:sp>
        <p:nvSpPr>
          <p:cNvPr id="13" name="object 13"/>
          <p:cNvSpPr/>
          <p:nvPr/>
        </p:nvSpPr>
        <p:spPr>
          <a:xfrm>
            <a:off x="2871831" y="3086156"/>
            <a:ext cx="3144357" cy="1141485"/>
          </a:xfrm>
          <a:prstGeom prst="rect">
            <a:avLst/>
          </a:prstGeom>
          <a:blipFill>
            <a:blip r:embed="rId12" cstate="print"/>
            <a:stretch>
              <a:fillRect/>
            </a:stretch>
          </a:blipFill>
        </p:spPr>
        <p:txBody>
          <a:bodyPr wrap="square" lIns="0" tIns="0" rIns="0" bIns="0" rtlCol="0">
            <a:spAutoFit/>
          </a:bodyPr>
          <a:lstStyle/>
          <a:p>
            <a:endParaRPr/>
          </a:p>
        </p:txBody>
      </p:sp>
    </p:spTree>
    <p:extLst>
      <p:ext uri="{BB962C8B-B14F-4D97-AF65-F5344CB8AC3E}">
        <p14:creationId xmlns:p14="http://schemas.microsoft.com/office/powerpoint/2010/main" val="4290378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Delete Document</a:t>
            </a:r>
            <a:endParaRPr lang="en-US" dirty="0"/>
          </a:p>
        </p:txBody>
      </p:sp>
      <p:sp>
        <p:nvSpPr>
          <p:cNvPr id="3" name="Content Placeholder 2"/>
          <p:cNvSpPr>
            <a:spLocks noGrp="1"/>
          </p:cNvSpPr>
          <p:nvPr>
            <p:ph idx="1"/>
          </p:nvPr>
        </p:nvSpPr>
        <p:spPr>
          <a:xfrm>
            <a:off x="566738" y="1295400"/>
            <a:ext cx="8001000" cy="2465231"/>
          </a:xfrm>
        </p:spPr>
        <p:txBody>
          <a:bodyPr>
            <a:normAutofit fontScale="85000" lnSpcReduction="20000"/>
          </a:bodyPr>
          <a:lstStyle/>
          <a:p>
            <a:r>
              <a:rPr lang="en-US" dirty="0" err="1"/>
              <a:t>MongoDB's</a:t>
            </a:r>
            <a:r>
              <a:rPr lang="en-US" dirty="0"/>
              <a:t> </a:t>
            </a:r>
            <a:r>
              <a:rPr lang="en-US" b="1" dirty="0"/>
              <a:t>remove()</a:t>
            </a:r>
            <a:r>
              <a:rPr lang="en-US" dirty="0"/>
              <a:t> method is used to remove document from the collection. remove() method accepts two parameters. One is deletion criteria and second is </a:t>
            </a:r>
            <a:r>
              <a:rPr lang="en-US" dirty="0" err="1"/>
              <a:t>justOne</a:t>
            </a:r>
            <a:r>
              <a:rPr lang="en-US" dirty="0"/>
              <a:t> flag</a:t>
            </a:r>
          </a:p>
          <a:p>
            <a:pPr lvl="1"/>
            <a:r>
              <a:rPr lang="en-US" b="1" dirty="0"/>
              <a:t>deletion criteria :</a:t>
            </a:r>
            <a:r>
              <a:rPr lang="en-US" dirty="0"/>
              <a:t> (Optional) deletion criteria according to documents will be removed.</a:t>
            </a:r>
          </a:p>
          <a:p>
            <a:pPr lvl="1"/>
            <a:r>
              <a:rPr lang="en-US" b="1" dirty="0" err="1"/>
              <a:t>justOne</a:t>
            </a:r>
            <a:r>
              <a:rPr lang="en-US" b="1" dirty="0"/>
              <a:t> :</a:t>
            </a:r>
            <a:r>
              <a:rPr lang="en-US" dirty="0"/>
              <a:t> (Optional) if set to true or 1, then remove only one document.</a:t>
            </a:r>
          </a:p>
          <a:p>
            <a:endParaRPr lang="en-US" dirty="0"/>
          </a:p>
        </p:txBody>
      </p:sp>
      <p:sp>
        <p:nvSpPr>
          <p:cNvPr id="4" name="TextBox 3"/>
          <p:cNvSpPr txBox="1"/>
          <p:nvPr/>
        </p:nvSpPr>
        <p:spPr>
          <a:xfrm>
            <a:off x="1197735" y="3989231"/>
            <a:ext cx="6951518" cy="369332"/>
          </a:xfrm>
          <a:prstGeom prst="rect">
            <a:avLst/>
          </a:prstGeom>
          <a:noFill/>
        </p:spPr>
        <p:txBody>
          <a:bodyPr wrap="none" rtlCol="0">
            <a:spAutoFit/>
          </a:bodyPr>
          <a:lstStyle/>
          <a:p>
            <a:r>
              <a:rPr lang="en-US" dirty="0"/>
              <a:t>&gt;</a:t>
            </a:r>
            <a:r>
              <a:rPr lang="en-US" dirty="0" err="1"/>
              <a:t>db.COLLECTION_NAME.remove</a:t>
            </a:r>
            <a:r>
              <a:rPr lang="en-US" dirty="0"/>
              <a:t>(DELLETION_CRITTERIA)</a:t>
            </a:r>
          </a:p>
        </p:txBody>
      </p:sp>
      <p:sp>
        <p:nvSpPr>
          <p:cNvPr id="6" name="Rectangle 5"/>
          <p:cNvSpPr/>
          <p:nvPr/>
        </p:nvSpPr>
        <p:spPr>
          <a:xfrm>
            <a:off x="1197735" y="4625800"/>
            <a:ext cx="7070502" cy="369332"/>
          </a:xfrm>
          <a:prstGeom prst="rect">
            <a:avLst/>
          </a:prstGeom>
        </p:spPr>
        <p:txBody>
          <a:bodyPr wrap="square">
            <a:spAutoFit/>
          </a:bodyPr>
          <a:lstStyle/>
          <a:p>
            <a:r>
              <a:rPr lang="en-US" dirty="0"/>
              <a:t>&gt;</a:t>
            </a:r>
            <a:r>
              <a:rPr lang="en-US" dirty="0" err="1"/>
              <a:t>db.COLLECTION_NAME.remove</a:t>
            </a:r>
            <a:r>
              <a:rPr lang="en-US" dirty="0"/>
              <a:t>(DELETION_CRITERIA,1)</a:t>
            </a:r>
          </a:p>
        </p:txBody>
      </p:sp>
    </p:spTree>
    <p:extLst>
      <p:ext uri="{BB962C8B-B14F-4D97-AF65-F5344CB8AC3E}">
        <p14:creationId xmlns:p14="http://schemas.microsoft.com/office/powerpoint/2010/main" val="17360576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Projection</a:t>
            </a:r>
          </a:p>
        </p:txBody>
      </p:sp>
      <p:sp>
        <p:nvSpPr>
          <p:cNvPr id="3" name="Content Placeholder 2"/>
          <p:cNvSpPr>
            <a:spLocks noGrp="1"/>
          </p:cNvSpPr>
          <p:nvPr>
            <p:ph idx="1"/>
          </p:nvPr>
        </p:nvSpPr>
        <p:spPr/>
        <p:txBody>
          <a:bodyPr/>
          <a:lstStyle/>
          <a:p>
            <a:r>
              <a:rPr lang="en-GB" dirty="0"/>
              <a:t>Use the same find method to execute a projection query.</a:t>
            </a:r>
          </a:p>
          <a:p>
            <a:pPr marL="0" indent="0">
              <a:buNone/>
            </a:pPr>
            <a:r>
              <a:rPr lang="en-GB" dirty="0"/>
              <a:t>db.coll.find({CONTION},{What do you want}</a:t>
            </a:r>
          </a:p>
          <a:p>
            <a:pPr marL="0" indent="0">
              <a:buNone/>
            </a:pPr>
            <a:r>
              <a:rPr lang="en-GB" dirty="0"/>
              <a:t>e.g.</a:t>
            </a:r>
          </a:p>
          <a:p>
            <a:pPr marL="0" indent="0">
              <a:buNone/>
            </a:pPr>
            <a:r>
              <a:rPr lang="en-GB" dirty="0"/>
              <a:t>db.coll.find({salary:{$gt:30000}},{name:1,_id:0})</a:t>
            </a:r>
          </a:p>
          <a:p>
            <a:pPr marL="0" indent="0">
              <a:buNone/>
            </a:pPr>
            <a:r>
              <a:rPr lang="en-GB" dirty="0"/>
              <a:t>This will list all the </a:t>
            </a:r>
            <a:r>
              <a:rPr lang="en-GB" dirty="0" err="1"/>
              <a:t>emps</a:t>
            </a:r>
            <a:r>
              <a:rPr lang="en-GB" dirty="0"/>
              <a:t> who has salary &gt;30000 and only name will be listed.</a:t>
            </a:r>
          </a:p>
        </p:txBody>
      </p:sp>
    </p:spTree>
    <p:extLst>
      <p:ext uri="{BB962C8B-B14F-4D97-AF65-F5344CB8AC3E}">
        <p14:creationId xmlns:p14="http://schemas.microsoft.com/office/powerpoint/2010/main" val="26093091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Sorting Records</a:t>
            </a:r>
          </a:p>
        </p:txBody>
      </p:sp>
      <p:sp>
        <p:nvSpPr>
          <p:cNvPr id="3" name="Content Placeholder 2"/>
          <p:cNvSpPr>
            <a:spLocks noGrp="1"/>
          </p:cNvSpPr>
          <p:nvPr>
            <p:ph idx="1"/>
          </p:nvPr>
        </p:nvSpPr>
        <p:spPr/>
        <p:txBody>
          <a:bodyPr/>
          <a:lstStyle/>
          <a:p>
            <a:r>
              <a:rPr lang="en-US" dirty="0"/>
              <a:t>To sort documents in </a:t>
            </a:r>
            <a:r>
              <a:rPr lang="en-US" dirty="0" err="1"/>
              <a:t>MongoDB</a:t>
            </a:r>
            <a:r>
              <a:rPr lang="en-US" dirty="0"/>
              <a:t>, you need to use </a:t>
            </a:r>
            <a:r>
              <a:rPr lang="en-US" b="1" dirty="0"/>
              <a:t>sort()</a:t>
            </a:r>
            <a:r>
              <a:rPr lang="en-US" dirty="0"/>
              <a:t> method.</a:t>
            </a:r>
          </a:p>
          <a:p>
            <a:r>
              <a:rPr lang="en-US" b="1" dirty="0"/>
              <a:t>sort()</a:t>
            </a:r>
            <a:r>
              <a:rPr lang="en-US" dirty="0"/>
              <a:t>method accepts a document containing list of fields along with their sorting order.</a:t>
            </a:r>
          </a:p>
          <a:p>
            <a:r>
              <a:rPr lang="en-US" dirty="0"/>
              <a:t>To specify sorting order 1 and -1 are used.</a:t>
            </a:r>
          </a:p>
          <a:p>
            <a:r>
              <a:rPr lang="en-US" dirty="0"/>
              <a:t>1 is used for ascending order while -1 is used for descending order.</a:t>
            </a:r>
          </a:p>
          <a:p>
            <a:pPr marL="0" indent="0">
              <a:buNone/>
            </a:pPr>
            <a:r>
              <a:rPr lang="en-US" dirty="0"/>
              <a:t>Example:</a:t>
            </a:r>
          </a:p>
          <a:p>
            <a:pPr marL="0" indent="0">
              <a:buNone/>
            </a:pPr>
            <a:r>
              <a:rPr lang="en-GB" dirty="0" err="1"/>
              <a:t>db.users.find</a:t>
            </a:r>
            <a:r>
              <a:rPr lang="en-GB" dirty="0"/>
              <a:t>({},{"name":1,_id:0}).sort({"name":-1})</a:t>
            </a:r>
          </a:p>
        </p:txBody>
      </p:sp>
    </p:spTree>
    <p:extLst>
      <p:ext uri="{BB962C8B-B14F-4D97-AF65-F5344CB8AC3E}">
        <p14:creationId xmlns:p14="http://schemas.microsoft.com/office/powerpoint/2010/main" val="9271055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Indexing</a:t>
            </a:r>
          </a:p>
        </p:txBody>
      </p:sp>
      <p:sp>
        <p:nvSpPr>
          <p:cNvPr id="3" name="Content Placeholder 2"/>
          <p:cNvSpPr>
            <a:spLocks noGrp="1"/>
          </p:cNvSpPr>
          <p:nvPr>
            <p:ph idx="1"/>
          </p:nvPr>
        </p:nvSpPr>
        <p:spPr/>
        <p:txBody>
          <a:bodyPr>
            <a:normAutofit lnSpcReduction="10000"/>
          </a:bodyPr>
          <a:lstStyle/>
          <a:p>
            <a:r>
              <a:rPr lang="en-US" dirty="0"/>
              <a:t>Indexes support the efficient resolution of queries.</a:t>
            </a:r>
          </a:p>
          <a:p>
            <a:r>
              <a:rPr lang="en-US" dirty="0"/>
              <a:t> Without indexes, </a:t>
            </a:r>
            <a:r>
              <a:rPr lang="en-US" dirty="0" err="1"/>
              <a:t>MongoDB</a:t>
            </a:r>
            <a:r>
              <a:rPr lang="en-US" dirty="0"/>
              <a:t> must scan every document of a collection to select those documents that match the query statement. </a:t>
            </a:r>
          </a:p>
          <a:p>
            <a:r>
              <a:rPr lang="en-US" dirty="0"/>
              <a:t>This scan is highly inefficient and require the </a:t>
            </a:r>
            <a:r>
              <a:rPr lang="en-US" dirty="0" err="1"/>
              <a:t>mongodb</a:t>
            </a:r>
            <a:r>
              <a:rPr lang="en-US" dirty="0"/>
              <a:t> to process a large volume of data.</a:t>
            </a:r>
          </a:p>
          <a:p>
            <a:r>
              <a:rPr lang="en-US" dirty="0"/>
              <a:t>Indexes are special data structures, that store a small portion of the data set in an easy to traverse form. </a:t>
            </a:r>
          </a:p>
          <a:p>
            <a:r>
              <a:rPr lang="en-US" dirty="0"/>
              <a:t>The index stores the value of a specific field or set of fields, ordered by the value of the field as specified in index.</a:t>
            </a:r>
          </a:p>
          <a:p>
            <a:endParaRPr lang="en-GB" dirty="0"/>
          </a:p>
        </p:txBody>
      </p:sp>
    </p:spTree>
    <p:extLst>
      <p:ext uri="{BB962C8B-B14F-4D97-AF65-F5344CB8AC3E}">
        <p14:creationId xmlns:p14="http://schemas.microsoft.com/office/powerpoint/2010/main" val="25969689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Indexing</a:t>
            </a:r>
          </a:p>
        </p:txBody>
      </p:sp>
      <p:sp>
        <p:nvSpPr>
          <p:cNvPr id="3" name="Content Placeholder 2"/>
          <p:cNvSpPr>
            <a:spLocks noGrp="1"/>
          </p:cNvSpPr>
          <p:nvPr>
            <p:ph idx="1"/>
          </p:nvPr>
        </p:nvSpPr>
        <p:spPr/>
        <p:txBody>
          <a:bodyPr>
            <a:normAutofit/>
          </a:bodyPr>
          <a:lstStyle/>
          <a:p>
            <a:r>
              <a:rPr lang="en-GB" dirty="0"/>
              <a:t>You use </a:t>
            </a:r>
            <a:r>
              <a:rPr lang="en-GB" b="1" dirty="0" err="1"/>
              <a:t>ensureIndex</a:t>
            </a:r>
            <a:r>
              <a:rPr lang="en-GB" b="1" dirty="0"/>
              <a:t>() method for Indexing.</a:t>
            </a:r>
          </a:p>
          <a:p>
            <a:r>
              <a:rPr lang="en-GB" dirty="0"/>
              <a:t>Syntax: </a:t>
            </a:r>
            <a:r>
              <a:rPr lang="en-GB" dirty="0" err="1"/>
              <a:t>db.collection.ensureIndex</a:t>
            </a:r>
            <a:r>
              <a:rPr lang="en-GB" dirty="0"/>
              <a:t>(KEY:1)</a:t>
            </a:r>
          </a:p>
          <a:p>
            <a:r>
              <a:rPr lang="en-US" dirty="0"/>
              <a:t>Here key is the name of filed on which you want to create index and 1 is for ascending order.</a:t>
            </a:r>
          </a:p>
          <a:p>
            <a:r>
              <a:rPr lang="en-US" dirty="0"/>
              <a:t>To create index in descending order you need to use -1.</a:t>
            </a:r>
            <a:endParaRPr lang="en-GB" dirty="0"/>
          </a:p>
          <a:p>
            <a:endParaRPr lang="en-GB" dirty="0"/>
          </a:p>
        </p:txBody>
      </p:sp>
    </p:spTree>
    <p:extLst>
      <p:ext uri="{BB962C8B-B14F-4D97-AF65-F5344CB8AC3E}">
        <p14:creationId xmlns:p14="http://schemas.microsoft.com/office/powerpoint/2010/main" val="37104089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p>
        </p:txBody>
      </p:sp>
      <p:sp>
        <p:nvSpPr>
          <p:cNvPr id="3" name="Content Placeholder 2"/>
          <p:cNvSpPr>
            <a:spLocks noGrp="1"/>
          </p:cNvSpPr>
          <p:nvPr>
            <p:ph idx="1"/>
          </p:nvPr>
        </p:nvSpPr>
        <p:spPr>
          <a:xfrm>
            <a:off x="566738" y="1295400"/>
            <a:ext cx="8001000" cy="1177344"/>
          </a:xfrm>
        </p:spPr>
        <p:txBody>
          <a:bodyPr/>
          <a:lstStyle/>
          <a:p>
            <a:r>
              <a:rPr lang="en-GB" dirty="0"/>
              <a:t>Demo</a:t>
            </a:r>
          </a:p>
          <a:p>
            <a:r>
              <a:rPr lang="en-GB" dirty="0"/>
              <a:t>Insert some data as follows:</a:t>
            </a:r>
          </a:p>
          <a:p>
            <a:endParaRPr lang="en-GB" dirty="0"/>
          </a:p>
          <a:p>
            <a:pPr marL="0" indent="0">
              <a:buNone/>
            </a:pPr>
            <a:endParaRPr lang="en-GB" dirty="0"/>
          </a:p>
        </p:txBody>
      </p:sp>
      <p:sp>
        <p:nvSpPr>
          <p:cNvPr id="4" name="TextBox 3"/>
          <p:cNvSpPr txBox="1"/>
          <p:nvPr/>
        </p:nvSpPr>
        <p:spPr>
          <a:xfrm>
            <a:off x="609600" y="3065172"/>
            <a:ext cx="6821510" cy="2862322"/>
          </a:xfrm>
          <a:prstGeom prst="rect">
            <a:avLst/>
          </a:prstGeom>
          <a:noFill/>
        </p:spPr>
        <p:txBody>
          <a:bodyPr wrap="square" rtlCol="0">
            <a:spAutoFit/>
          </a:bodyPr>
          <a:lstStyle/>
          <a:p>
            <a:r>
              <a:rPr lang="en-GB" dirty="0"/>
              <a:t>&gt; for (</a:t>
            </a:r>
            <a:r>
              <a:rPr lang="en-GB" dirty="0" err="1"/>
              <a:t>i</a:t>
            </a:r>
            <a:r>
              <a:rPr lang="en-GB" dirty="0"/>
              <a:t>=0; </a:t>
            </a:r>
            <a:r>
              <a:rPr lang="en-GB" dirty="0" err="1"/>
              <a:t>i</a:t>
            </a:r>
            <a:r>
              <a:rPr lang="en-GB" dirty="0"/>
              <a:t>&lt;1000000; </a:t>
            </a:r>
            <a:r>
              <a:rPr lang="en-GB" dirty="0" err="1"/>
              <a:t>i</a:t>
            </a:r>
            <a:r>
              <a:rPr lang="en-GB" dirty="0"/>
              <a:t>++) {</a:t>
            </a:r>
          </a:p>
          <a:p>
            <a:r>
              <a:rPr lang="en-GB" dirty="0"/>
              <a:t>... </a:t>
            </a:r>
            <a:r>
              <a:rPr lang="en-GB" dirty="0" err="1"/>
              <a:t>db.users.insert</a:t>
            </a:r>
            <a:r>
              <a:rPr lang="en-GB" dirty="0"/>
              <a:t>(</a:t>
            </a:r>
          </a:p>
          <a:p>
            <a:r>
              <a:rPr lang="en-GB" dirty="0"/>
              <a:t>... {</a:t>
            </a:r>
          </a:p>
          <a:p>
            <a:r>
              <a:rPr lang="en-GB" dirty="0"/>
              <a:t>... "</a:t>
            </a:r>
            <a:r>
              <a:rPr lang="en-GB" dirty="0" err="1"/>
              <a:t>i</a:t>
            </a:r>
            <a:r>
              <a:rPr lang="en-GB" dirty="0"/>
              <a:t>" : </a:t>
            </a:r>
            <a:r>
              <a:rPr lang="en-GB" dirty="0" err="1"/>
              <a:t>i</a:t>
            </a:r>
            <a:r>
              <a:rPr lang="en-GB" dirty="0"/>
              <a:t>,</a:t>
            </a:r>
          </a:p>
          <a:p>
            <a:r>
              <a:rPr lang="en-GB" dirty="0"/>
              <a:t>... "username" : "user"+</a:t>
            </a:r>
            <a:r>
              <a:rPr lang="en-GB" dirty="0" err="1"/>
              <a:t>i</a:t>
            </a:r>
            <a:r>
              <a:rPr lang="en-GB" dirty="0"/>
              <a:t>,</a:t>
            </a:r>
          </a:p>
          <a:p>
            <a:r>
              <a:rPr lang="en-GB" dirty="0"/>
              <a:t>... "age" : </a:t>
            </a:r>
            <a:r>
              <a:rPr lang="en-GB" dirty="0" err="1"/>
              <a:t>Math.floor</a:t>
            </a:r>
            <a:r>
              <a:rPr lang="en-GB" dirty="0"/>
              <a:t>(</a:t>
            </a:r>
            <a:r>
              <a:rPr lang="en-GB" dirty="0" err="1"/>
              <a:t>Math.random</a:t>
            </a:r>
            <a:r>
              <a:rPr lang="en-GB" dirty="0"/>
              <a:t>()*120),</a:t>
            </a:r>
          </a:p>
          <a:p>
            <a:r>
              <a:rPr lang="en-GB" dirty="0"/>
              <a:t>... "created" : new Date()</a:t>
            </a:r>
          </a:p>
          <a:p>
            <a:r>
              <a:rPr lang="en-GB" dirty="0"/>
              <a:t>... }</a:t>
            </a:r>
          </a:p>
          <a:p>
            <a:r>
              <a:rPr lang="en-GB" dirty="0"/>
              <a:t>... );</a:t>
            </a:r>
          </a:p>
          <a:p>
            <a:r>
              <a:rPr lang="en-GB" dirty="0"/>
              <a:t>... }</a:t>
            </a:r>
          </a:p>
        </p:txBody>
      </p:sp>
    </p:spTree>
    <p:extLst>
      <p:ext uri="{BB962C8B-B14F-4D97-AF65-F5344CB8AC3E}">
        <p14:creationId xmlns:p14="http://schemas.microsoft.com/office/powerpoint/2010/main" val="26362953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Check the Query Result</a:t>
            </a:r>
          </a:p>
        </p:txBody>
      </p:sp>
      <p:pic>
        <p:nvPicPr>
          <p:cNvPr id="4" name="Content Placeholder 3"/>
          <p:cNvPicPr>
            <a:picLocks noGrp="1" noChangeAspect="1"/>
          </p:cNvPicPr>
          <p:nvPr>
            <p:ph idx="1"/>
          </p:nvPr>
        </p:nvPicPr>
        <p:blipFill>
          <a:blip r:embed="rId2"/>
          <a:stretch>
            <a:fillRect/>
          </a:stretch>
        </p:blipFill>
        <p:spPr>
          <a:xfrm>
            <a:off x="743084" y="1500991"/>
            <a:ext cx="6172871" cy="4206293"/>
          </a:xfrm>
          <a:prstGeom prst="rect">
            <a:avLst/>
          </a:prstGeom>
        </p:spPr>
      </p:pic>
      <p:sp>
        <p:nvSpPr>
          <p:cNvPr id="5" name="TextBox 4"/>
          <p:cNvSpPr txBox="1"/>
          <p:nvPr/>
        </p:nvSpPr>
        <p:spPr>
          <a:xfrm>
            <a:off x="5215943" y="2189409"/>
            <a:ext cx="3219719" cy="646331"/>
          </a:xfrm>
          <a:prstGeom prst="rect">
            <a:avLst/>
          </a:prstGeom>
          <a:noFill/>
        </p:spPr>
        <p:txBody>
          <a:bodyPr wrap="square" rtlCol="0">
            <a:spAutoFit/>
          </a:bodyPr>
          <a:lstStyle/>
          <a:p>
            <a:r>
              <a:rPr lang="en-GB" dirty="0"/>
              <a:t>Notice the number of scans it performs</a:t>
            </a:r>
          </a:p>
        </p:txBody>
      </p:sp>
    </p:spTree>
    <p:extLst>
      <p:ext uri="{BB962C8B-B14F-4D97-AF65-F5344CB8AC3E}">
        <p14:creationId xmlns:p14="http://schemas.microsoft.com/office/powerpoint/2010/main" val="12845922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Limit the scan (no Indexing!)</a:t>
            </a:r>
          </a:p>
        </p:txBody>
      </p:sp>
      <p:sp>
        <p:nvSpPr>
          <p:cNvPr id="3" name="Content Placeholder 2"/>
          <p:cNvSpPr>
            <a:spLocks noGrp="1"/>
          </p:cNvSpPr>
          <p:nvPr>
            <p:ph idx="1"/>
          </p:nvPr>
        </p:nvSpPr>
        <p:spPr>
          <a:xfrm>
            <a:off x="566738" y="1295400"/>
            <a:ext cx="8001000" cy="971282"/>
          </a:xfrm>
        </p:spPr>
        <p:txBody>
          <a:bodyPr>
            <a:normAutofit fontScale="92500"/>
          </a:bodyPr>
          <a:lstStyle/>
          <a:p>
            <a:r>
              <a:rPr lang="en-US" dirty="0"/>
              <a:t>To optimize this query, we could limit it to one result so that </a:t>
            </a:r>
            <a:r>
              <a:rPr lang="en-US" dirty="0" err="1"/>
              <a:t>MongoDB</a:t>
            </a:r>
            <a:r>
              <a:rPr lang="en-US" dirty="0"/>
              <a:t> would stop looking after it found user101</a:t>
            </a:r>
            <a:endParaRPr lang="en-GB" dirty="0"/>
          </a:p>
        </p:txBody>
      </p:sp>
      <p:grpSp>
        <p:nvGrpSpPr>
          <p:cNvPr id="7" name="Group 6"/>
          <p:cNvGrpSpPr/>
          <p:nvPr/>
        </p:nvGrpSpPr>
        <p:grpSpPr>
          <a:xfrm>
            <a:off x="962092" y="2369711"/>
            <a:ext cx="6086475" cy="3796919"/>
            <a:chOff x="962092" y="2511380"/>
            <a:chExt cx="6086475" cy="3796919"/>
          </a:xfrm>
        </p:grpSpPr>
        <p:pic>
          <p:nvPicPr>
            <p:cNvPr id="4" name="Picture 3"/>
            <p:cNvPicPr>
              <a:picLocks noChangeAspect="1"/>
            </p:cNvPicPr>
            <p:nvPr/>
          </p:nvPicPr>
          <p:blipFill>
            <a:blip r:embed="rId2"/>
            <a:stretch>
              <a:fillRect/>
            </a:stretch>
          </p:blipFill>
          <p:spPr>
            <a:xfrm>
              <a:off x="962092" y="2511380"/>
              <a:ext cx="6086475" cy="2924175"/>
            </a:xfrm>
            <a:prstGeom prst="rect">
              <a:avLst/>
            </a:prstGeom>
          </p:spPr>
        </p:pic>
        <p:pic>
          <p:nvPicPr>
            <p:cNvPr id="6" name="Picture 5"/>
            <p:cNvPicPr>
              <a:picLocks noChangeAspect="1"/>
            </p:cNvPicPr>
            <p:nvPr/>
          </p:nvPicPr>
          <p:blipFill>
            <a:blip r:embed="rId3"/>
            <a:stretch>
              <a:fillRect/>
            </a:stretch>
          </p:blipFill>
          <p:spPr>
            <a:xfrm>
              <a:off x="962092" y="5289124"/>
              <a:ext cx="2390775" cy="1019175"/>
            </a:xfrm>
            <a:prstGeom prst="rect">
              <a:avLst/>
            </a:prstGeom>
          </p:spPr>
        </p:pic>
      </p:grpSp>
    </p:spTree>
    <p:extLst>
      <p:ext uri="{BB962C8B-B14F-4D97-AF65-F5344CB8AC3E}">
        <p14:creationId xmlns:p14="http://schemas.microsoft.com/office/powerpoint/2010/main" val="1835392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Now Index and Check the efficiency</a:t>
            </a:r>
          </a:p>
        </p:txBody>
      </p:sp>
      <p:sp>
        <p:nvSpPr>
          <p:cNvPr id="3" name="Content Placeholder 2"/>
          <p:cNvSpPr>
            <a:spLocks noGrp="1"/>
          </p:cNvSpPr>
          <p:nvPr>
            <p:ph idx="1"/>
          </p:nvPr>
        </p:nvSpPr>
        <p:spPr>
          <a:xfrm>
            <a:off x="566738" y="1295400"/>
            <a:ext cx="8001000" cy="520521"/>
          </a:xfrm>
        </p:spPr>
        <p:txBody>
          <a:bodyPr/>
          <a:lstStyle/>
          <a:p>
            <a:r>
              <a:rPr lang="en-GB" dirty="0"/>
              <a:t>&gt; </a:t>
            </a:r>
            <a:r>
              <a:rPr lang="en-GB" dirty="0" err="1"/>
              <a:t>db.users.ensureIndex</a:t>
            </a:r>
            <a:r>
              <a:rPr lang="en-GB" dirty="0"/>
              <a:t>({"username" : 1})</a:t>
            </a:r>
          </a:p>
        </p:txBody>
      </p:sp>
      <p:pic>
        <p:nvPicPr>
          <p:cNvPr id="4" name="Picture 3"/>
          <p:cNvPicPr>
            <a:picLocks noChangeAspect="1"/>
          </p:cNvPicPr>
          <p:nvPr/>
        </p:nvPicPr>
        <p:blipFill>
          <a:blip r:embed="rId2"/>
          <a:stretch>
            <a:fillRect/>
          </a:stretch>
        </p:blipFill>
        <p:spPr>
          <a:xfrm>
            <a:off x="965915" y="1911740"/>
            <a:ext cx="4785709" cy="4319623"/>
          </a:xfrm>
          <a:prstGeom prst="rect">
            <a:avLst/>
          </a:prstGeom>
        </p:spPr>
      </p:pic>
    </p:spTree>
    <p:extLst>
      <p:ext uri="{BB962C8B-B14F-4D97-AF65-F5344CB8AC3E}">
        <p14:creationId xmlns:p14="http://schemas.microsoft.com/office/powerpoint/2010/main" val="18679536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Backup and Restore</a:t>
            </a:r>
          </a:p>
        </p:txBody>
      </p:sp>
      <p:sp>
        <p:nvSpPr>
          <p:cNvPr id="3" name="Content Placeholder 2"/>
          <p:cNvSpPr>
            <a:spLocks noGrp="1"/>
          </p:cNvSpPr>
          <p:nvPr>
            <p:ph idx="1"/>
          </p:nvPr>
        </p:nvSpPr>
        <p:spPr/>
        <p:txBody>
          <a:bodyPr/>
          <a:lstStyle/>
          <a:p>
            <a:r>
              <a:rPr lang="en-GB" dirty="0"/>
              <a:t>Backup : </a:t>
            </a:r>
            <a:r>
              <a:rPr lang="en-GB" dirty="0" err="1"/>
              <a:t>mongodump</a:t>
            </a:r>
            <a:endParaRPr lang="en-GB" dirty="0"/>
          </a:p>
          <a:p>
            <a:r>
              <a:rPr lang="en-GB" dirty="0"/>
              <a:t>Restore: </a:t>
            </a:r>
            <a:r>
              <a:rPr lang="en-GB" dirty="0" err="1"/>
              <a:t>mongorestore</a:t>
            </a:r>
            <a:endParaRPr lang="en-GB" dirty="0"/>
          </a:p>
          <a:p>
            <a:endParaRPr lang="en-GB" dirty="0"/>
          </a:p>
          <a:p>
            <a:endParaRPr lang="en-GB" dirty="0"/>
          </a:p>
        </p:txBody>
      </p:sp>
    </p:spTree>
    <p:extLst>
      <p:ext uri="{BB962C8B-B14F-4D97-AF65-F5344CB8AC3E}">
        <p14:creationId xmlns:p14="http://schemas.microsoft.com/office/powerpoint/2010/main" val="2574345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0" dirty="0"/>
              <a:t>History</a:t>
            </a:r>
            <a:r>
              <a:rPr spc="-5" dirty="0"/>
              <a:t> </a:t>
            </a:r>
            <a:r>
              <a:rPr spc="-20" dirty="0"/>
              <a:t>of</a:t>
            </a:r>
            <a:r>
              <a:rPr spc="-5" dirty="0"/>
              <a:t> </a:t>
            </a:r>
            <a:r>
              <a:rPr spc="-25" dirty="0"/>
              <a:t>NoSQL</a:t>
            </a:r>
          </a:p>
        </p:txBody>
      </p:sp>
      <p:sp>
        <p:nvSpPr>
          <p:cNvPr id="3" name="object 3"/>
          <p:cNvSpPr txBox="1"/>
          <p:nvPr/>
        </p:nvSpPr>
        <p:spPr>
          <a:xfrm>
            <a:off x="708642" y="1324320"/>
            <a:ext cx="8123555" cy="4739005"/>
          </a:xfrm>
          <a:prstGeom prst="rect">
            <a:avLst/>
          </a:prstGeom>
        </p:spPr>
        <p:txBody>
          <a:bodyPr vert="horz" wrap="square" lIns="0" tIns="0" rIns="0" bIns="0" rtlCol="0">
            <a:spAutoFit/>
          </a:bodyPr>
          <a:lstStyle/>
          <a:p>
            <a:pPr marL="386715" indent="-374015">
              <a:lnSpc>
                <a:spcPts val="2230"/>
              </a:lnSpc>
              <a:buFont typeface="Arial"/>
              <a:buChar char="●"/>
              <a:tabLst>
                <a:tab pos="387350" algn="l"/>
              </a:tabLst>
            </a:pPr>
            <a:r>
              <a:rPr sz="1900" spc="-10" dirty="0">
                <a:latin typeface="Arial"/>
                <a:cs typeface="Arial"/>
              </a:rPr>
              <a:t>MultiValue</a:t>
            </a:r>
            <a:r>
              <a:rPr sz="1900" spc="-5" dirty="0">
                <a:latin typeface="Arial"/>
                <a:cs typeface="Arial"/>
              </a:rPr>
              <a:t> </a:t>
            </a:r>
            <a:r>
              <a:rPr sz="1900" spc="-10" dirty="0">
                <a:latin typeface="Arial"/>
                <a:cs typeface="Arial"/>
              </a:rPr>
              <a:t>databases</a:t>
            </a:r>
            <a:r>
              <a:rPr sz="1900" spc="-5" dirty="0">
                <a:latin typeface="Arial"/>
                <a:cs typeface="Arial"/>
              </a:rPr>
              <a:t> </a:t>
            </a:r>
            <a:r>
              <a:rPr sz="1900" spc="-10" dirty="0">
                <a:latin typeface="Arial"/>
                <a:cs typeface="Arial"/>
              </a:rPr>
              <a:t>at</a:t>
            </a:r>
            <a:r>
              <a:rPr sz="1900" spc="-5" dirty="0">
                <a:latin typeface="Arial"/>
                <a:cs typeface="Arial"/>
              </a:rPr>
              <a:t> </a:t>
            </a:r>
            <a:r>
              <a:rPr sz="1900" spc="-15" dirty="0">
                <a:latin typeface="Arial"/>
                <a:cs typeface="Arial"/>
              </a:rPr>
              <a:t>TRW</a:t>
            </a:r>
            <a:r>
              <a:rPr sz="1900" spc="-5" dirty="0">
                <a:latin typeface="Arial"/>
                <a:cs typeface="Arial"/>
              </a:rPr>
              <a:t> </a:t>
            </a:r>
            <a:r>
              <a:rPr sz="1900" dirty="0">
                <a:latin typeface="Arial"/>
                <a:cs typeface="Arial"/>
              </a:rPr>
              <a:t>in</a:t>
            </a:r>
            <a:r>
              <a:rPr sz="1900" spc="15" dirty="0">
                <a:latin typeface="Arial"/>
                <a:cs typeface="Arial"/>
              </a:rPr>
              <a:t> </a:t>
            </a:r>
            <a:r>
              <a:rPr sz="1900" b="1" dirty="0">
                <a:latin typeface="Arial"/>
                <a:cs typeface="Arial"/>
              </a:rPr>
              <a:t>1965</a:t>
            </a:r>
            <a:r>
              <a:rPr sz="1900" spc="-10" dirty="0">
                <a:latin typeface="Arial"/>
                <a:cs typeface="Arial"/>
              </a:rPr>
              <a:t>.</a:t>
            </a:r>
            <a:endParaRPr sz="1900" dirty="0">
              <a:latin typeface="Arial"/>
              <a:cs typeface="Arial"/>
            </a:endParaRPr>
          </a:p>
          <a:p>
            <a:pPr marL="386715" indent="-374015">
              <a:lnSpc>
                <a:spcPts val="2185"/>
              </a:lnSpc>
              <a:buFont typeface="Arial"/>
              <a:buChar char="●"/>
              <a:tabLst>
                <a:tab pos="387350" algn="l"/>
              </a:tabLst>
            </a:pPr>
            <a:r>
              <a:rPr sz="1900" spc="-15" dirty="0">
                <a:latin typeface="Arial"/>
                <a:cs typeface="Arial"/>
              </a:rPr>
              <a:t>DBM</a:t>
            </a:r>
            <a:r>
              <a:rPr sz="1900" spc="-5" dirty="0">
                <a:latin typeface="Arial"/>
                <a:cs typeface="Arial"/>
              </a:rPr>
              <a:t> </a:t>
            </a:r>
            <a:r>
              <a:rPr sz="1900" dirty="0">
                <a:latin typeface="Arial"/>
                <a:cs typeface="Arial"/>
              </a:rPr>
              <a:t>is</a:t>
            </a:r>
            <a:r>
              <a:rPr sz="1900" spc="-5" dirty="0">
                <a:latin typeface="Arial"/>
                <a:cs typeface="Arial"/>
              </a:rPr>
              <a:t> </a:t>
            </a:r>
            <a:r>
              <a:rPr sz="1900" dirty="0">
                <a:latin typeface="Arial"/>
                <a:cs typeface="Arial"/>
              </a:rPr>
              <a:t>released</a:t>
            </a:r>
            <a:r>
              <a:rPr sz="1900" spc="-5" dirty="0">
                <a:latin typeface="Arial"/>
                <a:cs typeface="Arial"/>
              </a:rPr>
              <a:t> </a:t>
            </a:r>
            <a:r>
              <a:rPr sz="1900" dirty="0">
                <a:latin typeface="Arial"/>
                <a:cs typeface="Arial"/>
              </a:rPr>
              <a:t>by</a:t>
            </a:r>
            <a:r>
              <a:rPr sz="1900" spc="-5" dirty="0">
                <a:latin typeface="Arial"/>
                <a:cs typeface="Arial"/>
              </a:rPr>
              <a:t> </a:t>
            </a:r>
            <a:r>
              <a:rPr sz="1900" spc="-15" dirty="0">
                <a:latin typeface="Arial"/>
                <a:cs typeface="Arial"/>
              </a:rPr>
              <a:t>AT&amp;T</a:t>
            </a:r>
            <a:r>
              <a:rPr sz="1900" spc="-5" dirty="0">
                <a:latin typeface="Arial"/>
                <a:cs typeface="Arial"/>
              </a:rPr>
              <a:t> </a:t>
            </a:r>
            <a:r>
              <a:rPr sz="1900" dirty="0">
                <a:latin typeface="Arial"/>
                <a:cs typeface="Arial"/>
              </a:rPr>
              <a:t>in</a:t>
            </a:r>
            <a:r>
              <a:rPr sz="1900" spc="10" dirty="0">
                <a:latin typeface="Arial"/>
                <a:cs typeface="Arial"/>
              </a:rPr>
              <a:t> </a:t>
            </a:r>
            <a:r>
              <a:rPr sz="1900" b="1" dirty="0">
                <a:latin typeface="Arial"/>
                <a:cs typeface="Arial"/>
              </a:rPr>
              <a:t>1979</a:t>
            </a:r>
            <a:r>
              <a:rPr sz="1900" spc="-10" dirty="0">
                <a:latin typeface="Arial"/>
                <a:cs typeface="Arial"/>
              </a:rPr>
              <a:t>.</a:t>
            </a:r>
            <a:endParaRPr sz="1900" dirty="0">
              <a:latin typeface="Arial"/>
              <a:cs typeface="Arial"/>
            </a:endParaRPr>
          </a:p>
          <a:p>
            <a:pPr marL="386715" indent="-374015">
              <a:lnSpc>
                <a:spcPts val="2185"/>
              </a:lnSpc>
              <a:buFont typeface="Arial"/>
              <a:buChar char="●"/>
              <a:tabLst>
                <a:tab pos="387350" algn="l"/>
              </a:tabLst>
            </a:pPr>
            <a:r>
              <a:rPr sz="1900" spc="-10" dirty="0">
                <a:latin typeface="Arial"/>
                <a:cs typeface="Arial"/>
              </a:rPr>
              <a:t>Lotus</a:t>
            </a:r>
            <a:r>
              <a:rPr sz="1900" spc="-5" dirty="0">
                <a:latin typeface="Arial"/>
                <a:cs typeface="Arial"/>
              </a:rPr>
              <a:t> </a:t>
            </a:r>
            <a:r>
              <a:rPr sz="1900" dirty="0">
                <a:latin typeface="Arial"/>
                <a:cs typeface="Arial"/>
              </a:rPr>
              <a:t>Domino</a:t>
            </a:r>
            <a:r>
              <a:rPr sz="1900" spc="-5" dirty="0">
                <a:latin typeface="Arial"/>
                <a:cs typeface="Arial"/>
              </a:rPr>
              <a:t> </a:t>
            </a:r>
            <a:r>
              <a:rPr sz="1900" dirty="0">
                <a:latin typeface="Arial"/>
                <a:cs typeface="Arial"/>
              </a:rPr>
              <a:t>released</a:t>
            </a:r>
            <a:r>
              <a:rPr sz="1900" spc="-5" dirty="0">
                <a:latin typeface="Arial"/>
                <a:cs typeface="Arial"/>
              </a:rPr>
              <a:t> </a:t>
            </a:r>
            <a:r>
              <a:rPr sz="1900" dirty="0">
                <a:latin typeface="Arial"/>
                <a:cs typeface="Arial"/>
              </a:rPr>
              <a:t>in</a:t>
            </a:r>
            <a:r>
              <a:rPr sz="1900" spc="5" dirty="0">
                <a:latin typeface="Arial"/>
                <a:cs typeface="Arial"/>
              </a:rPr>
              <a:t> </a:t>
            </a:r>
            <a:r>
              <a:rPr sz="1900" b="1" dirty="0">
                <a:latin typeface="Arial"/>
                <a:cs typeface="Arial"/>
              </a:rPr>
              <a:t>1989</a:t>
            </a:r>
            <a:r>
              <a:rPr sz="1900" spc="-10" dirty="0">
                <a:latin typeface="Arial"/>
                <a:cs typeface="Arial"/>
              </a:rPr>
              <a:t>.</a:t>
            </a:r>
            <a:endParaRPr sz="1900" dirty="0">
              <a:latin typeface="Arial"/>
              <a:cs typeface="Arial"/>
            </a:endParaRPr>
          </a:p>
          <a:p>
            <a:pPr marL="386715" marR="222250" indent="-374015">
              <a:lnSpc>
                <a:spcPts val="2180"/>
              </a:lnSpc>
              <a:spcBef>
                <a:spcPts val="105"/>
              </a:spcBef>
              <a:buFont typeface="Arial"/>
              <a:buChar char="●"/>
              <a:tabLst>
                <a:tab pos="387350" algn="l"/>
              </a:tabLst>
            </a:pPr>
            <a:r>
              <a:rPr sz="1900" dirty="0">
                <a:latin typeface="Arial"/>
                <a:cs typeface="Arial"/>
              </a:rPr>
              <a:t>Carlo</a:t>
            </a:r>
            <a:r>
              <a:rPr sz="1900" spc="-5" dirty="0">
                <a:latin typeface="Arial"/>
                <a:cs typeface="Arial"/>
              </a:rPr>
              <a:t> </a:t>
            </a:r>
            <a:r>
              <a:rPr sz="1900" spc="-10" dirty="0">
                <a:latin typeface="Arial"/>
                <a:cs typeface="Arial"/>
              </a:rPr>
              <a:t>Strozzi</a:t>
            </a:r>
            <a:r>
              <a:rPr sz="1900" spc="-5" dirty="0">
                <a:latin typeface="Arial"/>
                <a:cs typeface="Arial"/>
              </a:rPr>
              <a:t> </a:t>
            </a:r>
            <a:r>
              <a:rPr sz="1900" dirty="0">
                <a:latin typeface="Arial"/>
                <a:cs typeface="Arial"/>
              </a:rPr>
              <a:t>used</a:t>
            </a:r>
            <a:r>
              <a:rPr sz="1900" spc="-5" dirty="0">
                <a:latin typeface="Arial"/>
                <a:cs typeface="Arial"/>
              </a:rPr>
              <a:t> </a:t>
            </a:r>
            <a:r>
              <a:rPr sz="1900" spc="-10" dirty="0">
                <a:latin typeface="Arial"/>
                <a:cs typeface="Arial"/>
              </a:rPr>
              <a:t>the</a:t>
            </a:r>
            <a:r>
              <a:rPr sz="1900" spc="-5" dirty="0">
                <a:latin typeface="Arial"/>
                <a:cs typeface="Arial"/>
              </a:rPr>
              <a:t> </a:t>
            </a:r>
            <a:r>
              <a:rPr sz="1900" spc="-10" dirty="0">
                <a:latin typeface="Arial"/>
                <a:cs typeface="Arial"/>
              </a:rPr>
              <a:t>term</a:t>
            </a:r>
            <a:r>
              <a:rPr sz="1900" spc="-5" dirty="0">
                <a:latin typeface="Arial"/>
                <a:cs typeface="Arial"/>
              </a:rPr>
              <a:t> </a:t>
            </a:r>
            <a:r>
              <a:rPr sz="1900" spc="-15" dirty="0">
                <a:latin typeface="Arial"/>
                <a:cs typeface="Arial"/>
              </a:rPr>
              <a:t>NoSQL</a:t>
            </a:r>
            <a:r>
              <a:rPr sz="1900" spc="-5" dirty="0">
                <a:latin typeface="Arial"/>
                <a:cs typeface="Arial"/>
              </a:rPr>
              <a:t> </a:t>
            </a:r>
            <a:r>
              <a:rPr sz="1900" dirty="0">
                <a:latin typeface="Arial"/>
                <a:cs typeface="Arial"/>
              </a:rPr>
              <a:t>in</a:t>
            </a:r>
            <a:r>
              <a:rPr sz="1900" spc="15" dirty="0">
                <a:latin typeface="Arial"/>
                <a:cs typeface="Arial"/>
              </a:rPr>
              <a:t> </a:t>
            </a:r>
            <a:r>
              <a:rPr sz="1900" b="1" dirty="0">
                <a:latin typeface="Arial"/>
                <a:cs typeface="Arial"/>
              </a:rPr>
              <a:t>1998</a:t>
            </a:r>
            <a:r>
              <a:rPr sz="1900" b="1" spc="-5" dirty="0">
                <a:latin typeface="Arial"/>
                <a:cs typeface="Arial"/>
              </a:rPr>
              <a:t> </a:t>
            </a:r>
            <a:r>
              <a:rPr sz="1900" spc="-10" dirty="0">
                <a:latin typeface="Arial"/>
                <a:cs typeface="Arial"/>
              </a:rPr>
              <a:t>to</a:t>
            </a:r>
            <a:r>
              <a:rPr sz="1900" spc="-5" dirty="0">
                <a:latin typeface="Arial"/>
                <a:cs typeface="Arial"/>
              </a:rPr>
              <a:t> </a:t>
            </a:r>
            <a:r>
              <a:rPr sz="1900" dirty="0">
                <a:latin typeface="Arial"/>
                <a:cs typeface="Arial"/>
              </a:rPr>
              <a:t>name</a:t>
            </a:r>
            <a:r>
              <a:rPr sz="1900" spc="-5" dirty="0">
                <a:latin typeface="Arial"/>
                <a:cs typeface="Arial"/>
              </a:rPr>
              <a:t> </a:t>
            </a:r>
            <a:r>
              <a:rPr sz="1900" dirty="0">
                <a:latin typeface="Arial"/>
                <a:cs typeface="Arial"/>
              </a:rPr>
              <a:t>his</a:t>
            </a:r>
            <a:r>
              <a:rPr sz="1900" spc="-5" dirty="0">
                <a:latin typeface="Arial"/>
                <a:cs typeface="Arial"/>
              </a:rPr>
              <a:t> </a:t>
            </a:r>
            <a:r>
              <a:rPr sz="1900" spc="-10" dirty="0">
                <a:latin typeface="Arial"/>
                <a:cs typeface="Arial"/>
              </a:rPr>
              <a:t>lightweight, </a:t>
            </a:r>
            <a:r>
              <a:rPr sz="1900" dirty="0">
                <a:latin typeface="Arial"/>
                <a:cs typeface="Arial"/>
              </a:rPr>
              <a:t>open-source</a:t>
            </a:r>
            <a:r>
              <a:rPr sz="1900" spc="-5" dirty="0">
                <a:latin typeface="Arial"/>
                <a:cs typeface="Arial"/>
              </a:rPr>
              <a:t> </a:t>
            </a:r>
            <a:r>
              <a:rPr sz="1900" spc="-10" dirty="0">
                <a:latin typeface="Arial"/>
                <a:cs typeface="Arial"/>
              </a:rPr>
              <a:t>relational</a:t>
            </a:r>
            <a:r>
              <a:rPr sz="1900" spc="-5" dirty="0">
                <a:latin typeface="Arial"/>
                <a:cs typeface="Arial"/>
              </a:rPr>
              <a:t> </a:t>
            </a:r>
            <a:r>
              <a:rPr sz="1900" spc="-10" dirty="0">
                <a:latin typeface="Arial"/>
                <a:cs typeface="Arial"/>
              </a:rPr>
              <a:t>database</a:t>
            </a:r>
            <a:r>
              <a:rPr sz="1900" spc="-5" dirty="0">
                <a:latin typeface="Arial"/>
                <a:cs typeface="Arial"/>
              </a:rPr>
              <a:t> </a:t>
            </a:r>
            <a:r>
              <a:rPr sz="1900" spc="-10" dirty="0">
                <a:latin typeface="Arial"/>
                <a:cs typeface="Arial"/>
              </a:rPr>
              <a:t>that</a:t>
            </a:r>
            <a:r>
              <a:rPr sz="1900" spc="-5" dirty="0">
                <a:latin typeface="Arial"/>
                <a:cs typeface="Arial"/>
              </a:rPr>
              <a:t> </a:t>
            </a:r>
            <a:r>
              <a:rPr sz="1900" dirty="0">
                <a:latin typeface="Arial"/>
                <a:cs typeface="Arial"/>
              </a:rPr>
              <a:t>did</a:t>
            </a:r>
            <a:r>
              <a:rPr sz="1900" spc="-5" dirty="0">
                <a:latin typeface="Arial"/>
                <a:cs typeface="Arial"/>
              </a:rPr>
              <a:t> </a:t>
            </a:r>
            <a:r>
              <a:rPr sz="1900" spc="-10" dirty="0">
                <a:latin typeface="Arial"/>
                <a:cs typeface="Arial"/>
              </a:rPr>
              <a:t>not</a:t>
            </a:r>
            <a:r>
              <a:rPr sz="1900" spc="-5" dirty="0">
                <a:latin typeface="Arial"/>
                <a:cs typeface="Arial"/>
              </a:rPr>
              <a:t> </a:t>
            </a:r>
            <a:r>
              <a:rPr sz="1900" dirty="0">
                <a:latin typeface="Arial"/>
                <a:cs typeface="Arial"/>
              </a:rPr>
              <a:t>expose</a:t>
            </a:r>
            <a:r>
              <a:rPr sz="1900" spc="-5" dirty="0">
                <a:latin typeface="Arial"/>
                <a:cs typeface="Arial"/>
              </a:rPr>
              <a:t> </a:t>
            </a:r>
            <a:r>
              <a:rPr sz="1900" spc="-10" dirty="0">
                <a:latin typeface="Arial"/>
                <a:cs typeface="Arial"/>
              </a:rPr>
              <a:t>the</a:t>
            </a:r>
            <a:r>
              <a:rPr sz="1900" spc="-5" dirty="0">
                <a:latin typeface="Arial"/>
                <a:cs typeface="Arial"/>
              </a:rPr>
              <a:t> </a:t>
            </a:r>
            <a:r>
              <a:rPr sz="1900" spc="-10" dirty="0">
                <a:latin typeface="Arial"/>
                <a:cs typeface="Arial"/>
              </a:rPr>
              <a:t>standard</a:t>
            </a:r>
            <a:r>
              <a:rPr sz="1900" spc="-5" dirty="0">
                <a:latin typeface="Arial"/>
                <a:cs typeface="Arial"/>
              </a:rPr>
              <a:t> </a:t>
            </a:r>
            <a:r>
              <a:rPr sz="1900" spc="-15" dirty="0">
                <a:latin typeface="Arial"/>
                <a:cs typeface="Arial"/>
              </a:rPr>
              <a:t>SQL</a:t>
            </a:r>
            <a:r>
              <a:rPr sz="1900" spc="-10" dirty="0">
                <a:latin typeface="Arial"/>
                <a:cs typeface="Arial"/>
              </a:rPr>
              <a:t> interface.</a:t>
            </a:r>
            <a:endParaRPr sz="1900" dirty="0">
              <a:latin typeface="Arial"/>
              <a:cs typeface="Arial"/>
            </a:endParaRPr>
          </a:p>
          <a:p>
            <a:pPr marL="386715" indent="-374015">
              <a:lnSpc>
                <a:spcPts val="2080"/>
              </a:lnSpc>
              <a:buFont typeface="Arial"/>
              <a:buChar char="●"/>
              <a:tabLst>
                <a:tab pos="387350" algn="l"/>
              </a:tabLst>
            </a:pPr>
            <a:r>
              <a:rPr sz="1900" spc="-15" dirty="0">
                <a:latin typeface="Arial"/>
                <a:cs typeface="Arial"/>
              </a:rPr>
              <a:t>Graph</a:t>
            </a:r>
            <a:r>
              <a:rPr sz="1900" spc="-5" dirty="0">
                <a:latin typeface="Arial"/>
                <a:cs typeface="Arial"/>
              </a:rPr>
              <a:t> </a:t>
            </a:r>
            <a:r>
              <a:rPr sz="1900" spc="-10" dirty="0">
                <a:latin typeface="Arial"/>
                <a:cs typeface="Arial"/>
              </a:rPr>
              <a:t>database</a:t>
            </a:r>
            <a:r>
              <a:rPr sz="1900" spc="-5" dirty="0">
                <a:latin typeface="Arial"/>
                <a:cs typeface="Arial"/>
              </a:rPr>
              <a:t> </a:t>
            </a:r>
            <a:r>
              <a:rPr sz="1900" dirty="0">
                <a:latin typeface="Arial"/>
                <a:cs typeface="Arial"/>
              </a:rPr>
              <a:t>Neo4j</a:t>
            </a:r>
            <a:r>
              <a:rPr sz="1900" spc="-5" dirty="0">
                <a:latin typeface="Arial"/>
                <a:cs typeface="Arial"/>
              </a:rPr>
              <a:t> </a:t>
            </a:r>
            <a:r>
              <a:rPr sz="1900" dirty="0">
                <a:latin typeface="Arial"/>
                <a:cs typeface="Arial"/>
              </a:rPr>
              <a:t>is</a:t>
            </a:r>
            <a:r>
              <a:rPr sz="1900" spc="-5" dirty="0">
                <a:latin typeface="Arial"/>
                <a:cs typeface="Arial"/>
              </a:rPr>
              <a:t> </a:t>
            </a:r>
            <a:r>
              <a:rPr sz="1900" spc="-10" dirty="0">
                <a:latin typeface="Arial"/>
                <a:cs typeface="Arial"/>
              </a:rPr>
              <a:t>started</a:t>
            </a:r>
            <a:r>
              <a:rPr sz="1900" spc="-5" dirty="0">
                <a:latin typeface="Arial"/>
                <a:cs typeface="Arial"/>
              </a:rPr>
              <a:t> </a:t>
            </a:r>
            <a:r>
              <a:rPr sz="1900" dirty="0">
                <a:latin typeface="Arial"/>
                <a:cs typeface="Arial"/>
              </a:rPr>
              <a:t>in</a:t>
            </a:r>
            <a:r>
              <a:rPr sz="1900" spc="10" dirty="0">
                <a:latin typeface="Arial"/>
                <a:cs typeface="Arial"/>
              </a:rPr>
              <a:t> </a:t>
            </a:r>
            <a:r>
              <a:rPr sz="1900" b="1" dirty="0">
                <a:latin typeface="Arial"/>
                <a:cs typeface="Arial"/>
              </a:rPr>
              <a:t>2000</a:t>
            </a:r>
            <a:r>
              <a:rPr sz="1900" spc="-10" dirty="0">
                <a:latin typeface="Arial"/>
                <a:cs typeface="Arial"/>
              </a:rPr>
              <a:t>.</a:t>
            </a:r>
            <a:endParaRPr sz="1900" dirty="0">
              <a:latin typeface="Arial"/>
              <a:cs typeface="Arial"/>
            </a:endParaRPr>
          </a:p>
          <a:p>
            <a:pPr marL="386715" indent="-374015">
              <a:lnSpc>
                <a:spcPts val="2185"/>
              </a:lnSpc>
              <a:buFont typeface="Arial"/>
              <a:buChar char="●"/>
              <a:tabLst>
                <a:tab pos="387350" algn="l"/>
              </a:tabLst>
            </a:pPr>
            <a:r>
              <a:rPr sz="1900" spc="-15" dirty="0">
                <a:latin typeface="Arial"/>
                <a:cs typeface="Arial"/>
              </a:rPr>
              <a:t>Google</a:t>
            </a:r>
            <a:r>
              <a:rPr sz="1900" spc="-5" dirty="0">
                <a:latin typeface="Arial"/>
                <a:cs typeface="Arial"/>
              </a:rPr>
              <a:t> </a:t>
            </a:r>
            <a:r>
              <a:rPr sz="1900" spc="-10" dirty="0">
                <a:latin typeface="Arial"/>
                <a:cs typeface="Arial"/>
              </a:rPr>
              <a:t>BigTable</a:t>
            </a:r>
            <a:r>
              <a:rPr sz="1900" spc="-5" dirty="0">
                <a:latin typeface="Arial"/>
                <a:cs typeface="Arial"/>
              </a:rPr>
              <a:t> </a:t>
            </a:r>
            <a:r>
              <a:rPr sz="1900" dirty="0">
                <a:latin typeface="Arial"/>
                <a:cs typeface="Arial"/>
              </a:rPr>
              <a:t>is</a:t>
            </a:r>
            <a:r>
              <a:rPr sz="1900" spc="-5" dirty="0">
                <a:latin typeface="Arial"/>
                <a:cs typeface="Arial"/>
              </a:rPr>
              <a:t> </a:t>
            </a:r>
            <a:r>
              <a:rPr sz="1900" spc="-10" dirty="0">
                <a:latin typeface="Arial"/>
                <a:cs typeface="Arial"/>
              </a:rPr>
              <a:t>started</a:t>
            </a:r>
            <a:r>
              <a:rPr sz="1900" spc="-5" dirty="0">
                <a:latin typeface="Arial"/>
                <a:cs typeface="Arial"/>
              </a:rPr>
              <a:t> </a:t>
            </a:r>
            <a:r>
              <a:rPr sz="1900" dirty="0">
                <a:latin typeface="Arial"/>
                <a:cs typeface="Arial"/>
              </a:rPr>
              <a:t>in</a:t>
            </a:r>
            <a:r>
              <a:rPr sz="1900" spc="10" dirty="0">
                <a:latin typeface="Arial"/>
                <a:cs typeface="Arial"/>
              </a:rPr>
              <a:t> </a:t>
            </a:r>
            <a:r>
              <a:rPr sz="1900" b="1" dirty="0">
                <a:latin typeface="Arial"/>
                <a:cs typeface="Arial"/>
              </a:rPr>
              <a:t>2004</a:t>
            </a:r>
            <a:r>
              <a:rPr sz="1900" spc="-10" dirty="0">
                <a:latin typeface="Arial"/>
                <a:cs typeface="Arial"/>
              </a:rPr>
              <a:t>.</a:t>
            </a:r>
            <a:r>
              <a:rPr sz="1900" spc="-5" dirty="0">
                <a:latin typeface="Arial"/>
                <a:cs typeface="Arial"/>
              </a:rPr>
              <a:t> </a:t>
            </a:r>
            <a:r>
              <a:rPr sz="1900" spc="-15" dirty="0">
                <a:latin typeface="Arial"/>
                <a:cs typeface="Arial"/>
              </a:rPr>
              <a:t>Paper</a:t>
            </a:r>
            <a:r>
              <a:rPr sz="1900" spc="-5" dirty="0">
                <a:latin typeface="Arial"/>
                <a:cs typeface="Arial"/>
              </a:rPr>
              <a:t> </a:t>
            </a:r>
            <a:r>
              <a:rPr sz="1900" dirty="0">
                <a:latin typeface="Arial"/>
                <a:cs typeface="Arial"/>
              </a:rPr>
              <a:t>published</a:t>
            </a:r>
            <a:r>
              <a:rPr sz="1900" spc="-5" dirty="0">
                <a:latin typeface="Arial"/>
                <a:cs typeface="Arial"/>
              </a:rPr>
              <a:t> </a:t>
            </a:r>
            <a:r>
              <a:rPr sz="1900" dirty="0">
                <a:latin typeface="Arial"/>
                <a:cs typeface="Arial"/>
              </a:rPr>
              <a:t>in</a:t>
            </a:r>
            <a:r>
              <a:rPr sz="1900" spc="-5" dirty="0">
                <a:latin typeface="Arial"/>
                <a:cs typeface="Arial"/>
              </a:rPr>
              <a:t> </a:t>
            </a:r>
            <a:r>
              <a:rPr sz="1900" spc="-10" dirty="0">
                <a:latin typeface="Arial"/>
                <a:cs typeface="Arial"/>
              </a:rPr>
              <a:t>2006.</a:t>
            </a:r>
            <a:endParaRPr sz="1900" dirty="0">
              <a:latin typeface="Arial"/>
              <a:cs typeface="Arial"/>
            </a:endParaRPr>
          </a:p>
          <a:p>
            <a:pPr marL="386715" indent="-374015">
              <a:lnSpc>
                <a:spcPts val="2185"/>
              </a:lnSpc>
              <a:buFont typeface="Arial"/>
              <a:buChar char="●"/>
              <a:tabLst>
                <a:tab pos="387350" algn="l"/>
              </a:tabLst>
            </a:pPr>
            <a:r>
              <a:rPr sz="1900" spc="-15" dirty="0">
                <a:latin typeface="Arial"/>
                <a:cs typeface="Arial"/>
              </a:rPr>
              <a:t>CouchDB</a:t>
            </a:r>
            <a:r>
              <a:rPr sz="1900" spc="-5" dirty="0">
                <a:latin typeface="Arial"/>
                <a:cs typeface="Arial"/>
              </a:rPr>
              <a:t> </a:t>
            </a:r>
            <a:r>
              <a:rPr sz="1900" dirty="0">
                <a:latin typeface="Arial"/>
                <a:cs typeface="Arial"/>
              </a:rPr>
              <a:t>is</a:t>
            </a:r>
            <a:r>
              <a:rPr sz="1900" spc="-5" dirty="0">
                <a:latin typeface="Arial"/>
                <a:cs typeface="Arial"/>
              </a:rPr>
              <a:t> </a:t>
            </a:r>
            <a:r>
              <a:rPr sz="1900" spc="-10" dirty="0">
                <a:latin typeface="Arial"/>
                <a:cs typeface="Arial"/>
              </a:rPr>
              <a:t>started</a:t>
            </a:r>
            <a:r>
              <a:rPr sz="1900" spc="-5" dirty="0">
                <a:latin typeface="Arial"/>
                <a:cs typeface="Arial"/>
              </a:rPr>
              <a:t> </a:t>
            </a:r>
            <a:r>
              <a:rPr sz="1900" dirty="0">
                <a:latin typeface="Arial"/>
                <a:cs typeface="Arial"/>
              </a:rPr>
              <a:t>in</a:t>
            </a:r>
            <a:r>
              <a:rPr sz="1900" spc="5" dirty="0">
                <a:latin typeface="Arial"/>
                <a:cs typeface="Arial"/>
              </a:rPr>
              <a:t> </a:t>
            </a:r>
            <a:r>
              <a:rPr sz="1900" b="1" dirty="0">
                <a:latin typeface="Arial"/>
                <a:cs typeface="Arial"/>
              </a:rPr>
              <a:t>2005</a:t>
            </a:r>
            <a:r>
              <a:rPr sz="1900" spc="-10" dirty="0">
                <a:latin typeface="Arial"/>
                <a:cs typeface="Arial"/>
              </a:rPr>
              <a:t>.</a:t>
            </a:r>
            <a:endParaRPr sz="1900" dirty="0">
              <a:latin typeface="Arial"/>
              <a:cs typeface="Arial"/>
            </a:endParaRPr>
          </a:p>
          <a:p>
            <a:pPr marL="386715" indent="-374015">
              <a:lnSpc>
                <a:spcPts val="2185"/>
              </a:lnSpc>
              <a:buFont typeface="Arial"/>
              <a:buChar char="●"/>
              <a:tabLst>
                <a:tab pos="387350" algn="l"/>
              </a:tabLst>
            </a:pPr>
            <a:r>
              <a:rPr sz="1900" spc="-15" dirty="0">
                <a:latin typeface="Arial"/>
                <a:cs typeface="Arial"/>
              </a:rPr>
              <a:t>The</a:t>
            </a:r>
            <a:r>
              <a:rPr sz="1900" spc="-5" dirty="0">
                <a:latin typeface="Arial"/>
                <a:cs typeface="Arial"/>
              </a:rPr>
              <a:t> </a:t>
            </a:r>
            <a:r>
              <a:rPr sz="1900" dirty="0">
                <a:latin typeface="Arial"/>
                <a:cs typeface="Arial"/>
              </a:rPr>
              <a:t>research</a:t>
            </a:r>
            <a:r>
              <a:rPr sz="1900" spc="-5" dirty="0">
                <a:latin typeface="Arial"/>
                <a:cs typeface="Arial"/>
              </a:rPr>
              <a:t> </a:t>
            </a:r>
            <a:r>
              <a:rPr sz="1900" dirty="0">
                <a:latin typeface="Arial"/>
                <a:cs typeface="Arial"/>
              </a:rPr>
              <a:t>paper</a:t>
            </a:r>
            <a:r>
              <a:rPr sz="1900" spc="-5" dirty="0">
                <a:latin typeface="Arial"/>
                <a:cs typeface="Arial"/>
              </a:rPr>
              <a:t> </a:t>
            </a:r>
            <a:r>
              <a:rPr sz="1900" dirty="0">
                <a:latin typeface="Arial"/>
                <a:cs typeface="Arial"/>
              </a:rPr>
              <a:t>on</a:t>
            </a:r>
            <a:r>
              <a:rPr sz="1900" spc="-5" dirty="0">
                <a:latin typeface="Arial"/>
                <a:cs typeface="Arial"/>
              </a:rPr>
              <a:t> </a:t>
            </a:r>
            <a:r>
              <a:rPr sz="1900" spc="-15" dirty="0">
                <a:latin typeface="Arial"/>
                <a:cs typeface="Arial"/>
              </a:rPr>
              <a:t>Amazon</a:t>
            </a:r>
            <a:r>
              <a:rPr sz="1900" spc="-5" dirty="0">
                <a:latin typeface="Arial"/>
                <a:cs typeface="Arial"/>
              </a:rPr>
              <a:t> </a:t>
            </a:r>
            <a:r>
              <a:rPr sz="1900" dirty="0">
                <a:latin typeface="Arial"/>
                <a:cs typeface="Arial"/>
              </a:rPr>
              <a:t>Dynamo</a:t>
            </a:r>
            <a:r>
              <a:rPr sz="1900" spc="-5" dirty="0">
                <a:latin typeface="Arial"/>
                <a:cs typeface="Arial"/>
              </a:rPr>
              <a:t> </a:t>
            </a:r>
            <a:r>
              <a:rPr sz="1900" dirty="0">
                <a:latin typeface="Arial"/>
                <a:cs typeface="Arial"/>
              </a:rPr>
              <a:t>is</a:t>
            </a:r>
            <a:r>
              <a:rPr sz="1900" spc="-5" dirty="0">
                <a:latin typeface="Arial"/>
                <a:cs typeface="Arial"/>
              </a:rPr>
              <a:t> </a:t>
            </a:r>
            <a:r>
              <a:rPr sz="1900" dirty="0">
                <a:latin typeface="Arial"/>
                <a:cs typeface="Arial"/>
              </a:rPr>
              <a:t>released</a:t>
            </a:r>
            <a:r>
              <a:rPr sz="1900" spc="-5" dirty="0">
                <a:latin typeface="Arial"/>
                <a:cs typeface="Arial"/>
              </a:rPr>
              <a:t> </a:t>
            </a:r>
            <a:r>
              <a:rPr sz="1900" dirty="0">
                <a:latin typeface="Arial"/>
                <a:cs typeface="Arial"/>
              </a:rPr>
              <a:t>in</a:t>
            </a:r>
            <a:r>
              <a:rPr sz="1900" spc="10" dirty="0">
                <a:latin typeface="Arial"/>
                <a:cs typeface="Arial"/>
              </a:rPr>
              <a:t> </a:t>
            </a:r>
            <a:r>
              <a:rPr sz="1900" b="1" dirty="0">
                <a:latin typeface="Arial"/>
                <a:cs typeface="Arial"/>
              </a:rPr>
              <a:t>2007</a:t>
            </a:r>
            <a:r>
              <a:rPr sz="1900" spc="-10" dirty="0">
                <a:latin typeface="Arial"/>
                <a:cs typeface="Arial"/>
              </a:rPr>
              <a:t>.</a:t>
            </a:r>
            <a:endParaRPr sz="1900" dirty="0">
              <a:latin typeface="Arial"/>
              <a:cs typeface="Arial"/>
            </a:endParaRPr>
          </a:p>
          <a:p>
            <a:pPr marL="386715" marR="6350" indent="-374015">
              <a:lnSpc>
                <a:spcPts val="2180"/>
              </a:lnSpc>
              <a:spcBef>
                <a:spcPts val="105"/>
              </a:spcBef>
              <a:buFont typeface="Arial"/>
              <a:buChar char="●"/>
              <a:tabLst>
                <a:tab pos="387350" algn="l"/>
              </a:tabLst>
            </a:pPr>
            <a:r>
              <a:rPr sz="1900" spc="-15" dirty="0">
                <a:latin typeface="Arial"/>
                <a:cs typeface="Arial"/>
              </a:rPr>
              <a:t>The</a:t>
            </a:r>
            <a:r>
              <a:rPr sz="1900" spc="-5" dirty="0">
                <a:latin typeface="Arial"/>
                <a:cs typeface="Arial"/>
              </a:rPr>
              <a:t> </a:t>
            </a:r>
            <a:r>
              <a:rPr sz="1900" spc="-15" dirty="0">
                <a:latin typeface="Arial"/>
                <a:cs typeface="Arial"/>
              </a:rPr>
              <a:t>document</a:t>
            </a:r>
            <a:r>
              <a:rPr sz="1900" spc="-5" dirty="0">
                <a:latin typeface="Arial"/>
                <a:cs typeface="Arial"/>
              </a:rPr>
              <a:t> </a:t>
            </a:r>
            <a:r>
              <a:rPr sz="1900" spc="-10" dirty="0">
                <a:latin typeface="Arial"/>
                <a:cs typeface="Arial"/>
              </a:rPr>
              <a:t>database</a:t>
            </a:r>
            <a:r>
              <a:rPr sz="1900" spc="-5" dirty="0">
                <a:latin typeface="Arial"/>
                <a:cs typeface="Arial"/>
              </a:rPr>
              <a:t> </a:t>
            </a:r>
            <a:r>
              <a:rPr sz="1900" spc="-15" dirty="0">
                <a:latin typeface="Arial"/>
                <a:cs typeface="Arial"/>
              </a:rPr>
              <a:t>MongoDB</a:t>
            </a:r>
            <a:r>
              <a:rPr sz="1900" spc="-5" dirty="0">
                <a:latin typeface="Arial"/>
                <a:cs typeface="Arial"/>
              </a:rPr>
              <a:t> </a:t>
            </a:r>
            <a:r>
              <a:rPr sz="1900" dirty="0">
                <a:latin typeface="Arial"/>
                <a:cs typeface="Arial"/>
              </a:rPr>
              <a:t>is</a:t>
            </a:r>
            <a:r>
              <a:rPr sz="1900" spc="-5" dirty="0">
                <a:latin typeface="Arial"/>
                <a:cs typeface="Arial"/>
              </a:rPr>
              <a:t> </a:t>
            </a:r>
            <a:r>
              <a:rPr sz="1900" spc="-10" dirty="0">
                <a:latin typeface="Arial"/>
                <a:cs typeface="Arial"/>
              </a:rPr>
              <a:t>started</a:t>
            </a:r>
            <a:r>
              <a:rPr sz="1900" spc="-5" dirty="0">
                <a:latin typeface="Arial"/>
                <a:cs typeface="Arial"/>
              </a:rPr>
              <a:t> </a:t>
            </a:r>
            <a:r>
              <a:rPr sz="1900" dirty="0">
                <a:latin typeface="Arial"/>
                <a:cs typeface="Arial"/>
              </a:rPr>
              <a:t>in</a:t>
            </a:r>
            <a:r>
              <a:rPr sz="1900" spc="15" dirty="0">
                <a:latin typeface="Arial"/>
                <a:cs typeface="Arial"/>
              </a:rPr>
              <a:t> </a:t>
            </a:r>
            <a:r>
              <a:rPr sz="1900" b="1" dirty="0">
                <a:latin typeface="Arial"/>
                <a:cs typeface="Arial"/>
              </a:rPr>
              <a:t>2007</a:t>
            </a:r>
            <a:r>
              <a:rPr sz="1900" b="1" spc="-5" dirty="0">
                <a:latin typeface="Arial"/>
                <a:cs typeface="Arial"/>
              </a:rPr>
              <a:t> </a:t>
            </a:r>
            <a:r>
              <a:rPr sz="1900" dirty="0">
                <a:latin typeface="Arial"/>
                <a:cs typeface="Arial"/>
              </a:rPr>
              <a:t>as</a:t>
            </a:r>
            <a:r>
              <a:rPr sz="1900" spc="-5" dirty="0">
                <a:latin typeface="Arial"/>
                <a:cs typeface="Arial"/>
              </a:rPr>
              <a:t> </a:t>
            </a:r>
            <a:r>
              <a:rPr sz="1900" dirty="0">
                <a:latin typeface="Arial"/>
                <a:cs typeface="Arial"/>
              </a:rPr>
              <a:t>a</a:t>
            </a:r>
            <a:r>
              <a:rPr sz="1900" spc="-5" dirty="0">
                <a:latin typeface="Arial"/>
                <a:cs typeface="Arial"/>
              </a:rPr>
              <a:t> </a:t>
            </a:r>
            <a:r>
              <a:rPr sz="1900" spc="-10" dirty="0">
                <a:latin typeface="Arial"/>
                <a:cs typeface="Arial"/>
              </a:rPr>
              <a:t>part</a:t>
            </a:r>
            <a:r>
              <a:rPr sz="1900" spc="-5" dirty="0">
                <a:latin typeface="Arial"/>
                <a:cs typeface="Arial"/>
              </a:rPr>
              <a:t> </a:t>
            </a:r>
            <a:r>
              <a:rPr sz="1900" spc="-10" dirty="0">
                <a:latin typeface="Arial"/>
                <a:cs typeface="Arial"/>
              </a:rPr>
              <a:t>of</a:t>
            </a:r>
            <a:r>
              <a:rPr sz="1900" spc="-5" dirty="0">
                <a:latin typeface="Arial"/>
                <a:cs typeface="Arial"/>
              </a:rPr>
              <a:t> </a:t>
            </a:r>
            <a:r>
              <a:rPr sz="1900" dirty="0">
                <a:latin typeface="Arial"/>
                <a:cs typeface="Arial"/>
              </a:rPr>
              <a:t>a</a:t>
            </a:r>
            <a:r>
              <a:rPr sz="1900" spc="-5" dirty="0">
                <a:latin typeface="Arial"/>
                <a:cs typeface="Arial"/>
              </a:rPr>
              <a:t> </a:t>
            </a:r>
            <a:r>
              <a:rPr sz="1900" dirty="0">
                <a:latin typeface="Arial"/>
                <a:cs typeface="Arial"/>
              </a:rPr>
              <a:t>open source</a:t>
            </a:r>
            <a:r>
              <a:rPr sz="1900" spc="-5" dirty="0">
                <a:latin typeface="Arial"/>
                <a:cs typeface="Arial"/>
              </a:rPr>
              <a:t> </a:t>
            </a:r>
            <a:r>
              <a:rPr sz="1900" dirty="0">
                <a:latin typeface="Arial"/>
                <a:cs typeface="Arial"/>
              </a:rPr>
              <a:t>cloud</a:t>
            </a:r>
            <a:r>
              <a:rPr sz="1900" spc="-5" dirty="0">
                <a:latin typeface="Arial"/>
                <a:cs typeface="Arial"/>
              </a:rPr>
              <a:t> </a:t>
            </a:r>
            <a:r>
              <a:rPr sz="1900" spc="-10" dirty="0">
                <a:latin typeface="Arial"/>
                <a:cs typeface="Arial"/>
              </a:rPr>
              <a:t>computing</a:t>
            </a:r>
            <a:r>
              <a:rPr sz="1900" spc="-5" dirty="0">
                <a:latin typeface="Arial"/>
                <a:cs typeface="Arial"/>
              </a:rPr>
              <a:t> </a:t>
            </a:r>
            <a:r>
              <a:rPr sz="1900" spc="-10" dirty="0">
                <a:latin typeface="Arial"/>
                <a:cs typeface="Arial"/>
              </a:rPr>
              <a:t>stack</a:t>
            </a:r>
            <a:r>
              <a:rPr sz="1900" spc="-5" dirty="0">
                <a:latin typeface="Arial"/>
                <a:cs typeface="Arial"/>
              </a:rPr>
              <a:t> </a:t>
            </a:r>
            <a:r>
              <a:rPr sz="1900" dirty="0">
                <a:latin typeface="Arial"/>
                <a:cs typeface="Arial"/>
              </a:rPr>
              <a:t>and</a:t>
            </a:r>
            <a:r>
              <a:rPr sz="1900" spc="-5" dirty="0">
                <a:latin typeface="Arial"/>
                <a:cs typeface="Arial"/>
              </a:rPr>
              <a:t> </a:t>
            </a:r>
            <a:r>
              <a:rPr sz="1900" spc="-10" dirty="0">
                <a:latin typeface="Arial"/>
                <a:cs typeface="Arial"/>
              </a:rPr>
              <a:t>first</a:t>
            </a:r>
            <a:r>
              <a:rPr sz="1900" spc="-5" dirty="0">
                <a:latin typeface="Arial"/>
                <a:cs typeface="Arial"/>
              </a:rPr>
              <a:t> </a:t>
            </a:r>
            <a:r>
              <a:rPr sz="1900" spc="-10" dirty="0">
                <a:latin typeface="Arial"/>
                <a:cs typeface="Arial"/>
              </a:rPr>
              <a:t>standalone</a:t>
            </a:r>
            <a:r>
              <a:rPr sz="1900" spc="-5" dirty="0">
                <a:latin typeface="Arial"/>
                <a:cs typeface="Arial"/>
              </a:rPr>
              <a:t> </a:t>
            </a:r>
            <a:r>
              <a:rPr sz="1900" dirty="0">
                <a:latin typeface="Arial"/>
                <a:cs typeface="Arial"/>
              </a:rPr>
              <a:t>release</a:t>
            </a:r>
            <a:r>
              <a:rPr sz="1900" spc="-5" dirty="0">
                <a:latin typeface="Arial"/>
                <a:cs typeface="Arial"/>
              </a:rPr>
              <a:t> </a:t>
            </a:r>
            <a:r>
              <a:rPr sz="1900" dirty="0">
                <a:latin typeface="Arial"/>
                <a:cs typeface="Arial"/>
              </a:rPr>
              <a:t>in</a:t>
            </a:r>
            <a:r>
              <a:rPr sz="1900" spc="-5" dirty="0">
                <a:latin typeface="Arial"/>
                <a:cs typeface="Arial"/>
              </a:rPr>
              <a:t> </a:t>
            </a:r>
            <a:r>
              <a:rPr sz="1900" spc="-10" dirty="0">
                <a:latin typeface="Arial"/>
                <a:cs typeface="Arial"/>
              </a:rPr>
              <a:t>2009.</a:t>
            </a:r>
            <a:endParaRPr sz="1900" dirty="0">
              <a:latin typeface="Arial"/>
              <a:cs typeface="Arial"/>
            </a:endParaRPr>
          </a:p>
          <a:p>
            <a:pPr marL="386715" indent="-374015">
              <a:lnSpc>
                <a:spcPts val="2080"/>
              </a:lnSpc>
              <a:buFont typeface="Arial"/>
              <a:buChar char="●"/>
              <a:tabLst>
                <a:tab pos="387350" algn="l"/>
              </a:tabLst>
            </a:pPr>
            <a:r>
              <a:rPr sz="1900" spc="-15" dirty="0">
                <a:latin typeface="Arial"/>
                <a:cs typeface="Arial"/>
              </a:rPr>
              <a:t>Facebooks</a:t>
            </a:r>
            <a:r>
              <a:rPr sz="1900" spc="-5" dirty="0">
                <a:latin typeface="Arial"/>
                <a:cs typeface="Arial"/>
              </a:rPr>
              <a:t> </a:t>
            </a:r>
            <a:r>
              <a:rPr sz="1900" dirty="0">
                <a:latin typeface="Arial"/>
                <a:cs typeface="Arial"/>
              </a:rPr>
              <a:t>open</a:t>
            </a:r>
            <a:r>
              <a:rPr sz="1900" spc="-5" dirty="0">
                <a:latin typeface="Arial"/>
                <a:cs typeface="Arial"/>
              </a:rPr>
              <a:t> </a:t>
            </a:r>
            <a:r>
              <a:rPr sz="1900" dirty="0">
                <a:latin typeface="Arial"/>
                <a:cs typeface="Arial"/>
              </a:rPr>
              <a:t>sources</a:t>
            </a:r>
            <a:r>
              <a:rPr sz="1900" spc="-5" dirty="0">
                <a:latin typeface="Arial"/>
                <a:cs typeface="Arial"/>
              </a:rPr>
              <a:t> </a:t>
            </a:r>
            <a:r>
              <a:rPr sz="1900" spc="-10" dirty="0">
                <a:latin typeface="Arial"/>
                <a:cs typeface="Arial"/>
              </a:rPr>
              <a:t>the</a:t>
            </a:r>
            <a:r>
              <a:rPr sz="1900" spc="-5" dirty="0">
                <a:latin typeface="Arial"/>
                <a:cs typeface="Arial"/>
              </a:rPr>
              <a:t> </a:t>
            </a:r>
            <a:r>
              <a:rPr sz="1900" dirty="0">
                <a:latin typeface="Arial"/>
                <a:cs typeface="Arial"/>
              </a:rPr>
              <a:t>Cassandra</a:t>
            </a:r>
            <a:r>
              <a:rPr sz="1900" spc="-5" dirty="0">
                <a:latin typeface="Arial"/>
                <a:cs typeface="Arial"/>
              </a:rPr>
              <a:t> </a:t>
            </a:r>
            <a:r>
              <a:rPr sz="1900" spc="-10" dirty="0">
                <a:latin typeface="Arial"/>
                <a:cs typeface="Arial"/>
              </a:rPr>
              <a:t>project</a:t>
            </a:r>
            <a:r>
              <a:rPr sz="1900" spc="-5" dirty="0">
                <a:latin typeface="Arial"/>
                <a:cs typeface="Arial"/>
              </a:rPr>
              <a:t> </a:t>
            </a:r>
            <a:r>
              <a:rPr sz="1900" dirty="0">
                <a:latin typeface="Arial"/>
                <a:cs typeface="Arial"/>
              </a:rPr>
              <a:t>in</a:t>
            </a:r>
            <a:r>
              <a:rPr sz="1900" spc="10" dirty="0">
                <a:latin typeface="Arial"/>
                <a:cs typeface="Arial"/>
              </a:rPr>
              <a:t> </a:t>
            </a:r>
            <a:r>
              <a:rPr sz="1900" b="1" dirty="0">
                <a:latin typeface="Arial"/>
                <a:cs typeface="Arial"/>
              </a:rPr>
              <a:t>2008</a:t>
            </a:r>
            <a:r>
              <a:rPr sz="1900" spc="-10" dirty="0">
                <a:latin typeface="Arial"/>
                <a:cs typeface="Arial"/>
              </a:rPr>
              <a:t>.</a:t>
            </a:r>
            <a:endParaRPr sz="1900" dirty="0">
              <a:latin typeface="Arial"/>
              <a:cs typeface="Arial"/>
            </a:endParaRPr>
          </a:p>
          <a:p>
            <a:pPr marL="386715" indent="-374015">
              <a:lnSpc>
                <a:spcPts val="2185"/>
              </a:lnSpc>
              <a:buFont typeface="Arial"/>
              <a:buChar char="●"/>
              <a:tabLst>
                <a:tab pos="387350" algn="l"/>
              </a:tabLst>
            </a:pPr>
            <a:r>
              <a:rPr sz="1900" spc="-10" dirty="0">
                <a:latin typeface="Arial"/>
                <a:cs typeface="Arial"/>
              </a:rPr>
              <a:t>Project</a:t>
            </a:r>
            <a:r>
              <a:rPr sz="1900" spc="-5" dirty="0">
                <a:latin typeface="Arial"/>
                <a:cs typeface="Arial"/>
              </a:rPr>
              <a:t> </a:t>
            </a:r>
            <a:r>
              <a:rPr sz="1900" spc="-10" dirty="0">
                <a:latin typeface="Arial"/>
                <a:cs typeface="Arial"/>
              </a:rPr>
              <a:t>Voldemort</a:t>
            </a:r>
            <a:r>
              <a:rPr sz="1900" spc="-5" dirty="0">
                <a:latin typeface="Arial"/>
                <a:cs typeface="Arial"/>
              </a:rPr>
              <a:t> </a:t>
            </a:r>
            <a:r>
              <a:rPr sz="1900" spc="-10" dirty="0">
                <a:latin typeface="Arial"/>
                <a:cs typeface="Arial"/>
              </a:rPr>
              <a:t>started</a:t>
            </a:r>
            <a:r>
              <a:rPr sz="1900" spc="-5" dirty="0">
                <a:latin typeface="Arial"/>
                <a:cs typeface="Arial"/>
              </a:rPr>
              <a:t> </a:t>
            </a:r>
            <a:r>
              <a:rPr sz="1900" dirty="0">
                <a:latin typeface="Arial"/>
                <a:cs typeface="Arial"/>
              </a:rPr>
              <a:t>in</a:t>
            </a:r>
            <a:r>
              <a:rPr sz="1900" spc="10" dirty="0">
                <a:latin typeface="Arial"/>
                <a:cs typeface="Arial"/>
              </a:rPr>
              <a:t> </a:t>
            </a:r>
            <a:r>
              <a:rPr sz="1900" b="1" dirty="0">
                <a:latin typeface="Arial"/>
                <a:cs typeface="Arial"/>
              </a:rPr>
              <a:t>2008</a:t>
            </a:r>
            <a:r>
              <a:rPr sz="1900" spc="-10" dirty="0">
                <a:latin typeface="Arial"/>
                <a:cs typeface="Arial"/>
              </a:rPr>
              <a:t>.</a:t>
            </a:r>
            <a:endParaRPr sz="1900" dirty="0">
              <a:latin typeface="Arial"/>
              <a:cs typeface="Arial"/>
            </a:endParaRPr>
          </a:p>
          <a:p>
            <a:pPr marL="386715" indent="-374015">
              <a:lnSpc>
                <a:spcPts val="2185"/>
              </a:lnSpc>
              <a:buFont typeface="Arial"/>
              <a:buChar char="●"/>
              <a:tabLst>
                <a:tab pos="387350" algn="l"/>
              </a:tabLst>
            </a:pPr>
            <a:r>
              <a:rPr sz="1900" spc="-15" dirty="0">
                <a:latin typeface="Arial"/>
                <a:cs typeface="Arial"/>
              </a:rPr>
              <a:t>The</a:t>
            </a:r>
            <a:r>
              <a:rPr sz="1900" spc="-5" dirty="0">
                <a:latin typeface="Arial"/>
                <a:cs typeface="Arial"/>
              </a:rPr>
              <a:t> </a:t>
            </a:r>
            <a:r>
              <a:rPr sz="1900" spc="-10" dirty="0">
                <a:latin typeface="Arial"/>
                <a:cs typeface="Arial"/>
              </a:rPr>
              <a:t>term</a:t>
            </a:r>
            <a:r>
              <a:rPr sz="1900" spc="-5" dirty="0">
                <a:latin typeface="Arial"/>
                <a:cs typeface="Arial"/>
              </a:rPr>
              <a:t> </a:t>
            </a:r>
            <a:r>
              <a:rPr sz="1900" spc="-15" dirty="0">
                <a:latin typeface="Arial"/>
                <a:cs typeface="Arial"/>
              </a:rPr>
              <a:t>NoSQL</a:t>
            </a:r>
            <a:r>
              <a:rPr sz="1900" spc="-5" dirty="0">
                <a:latin typeface="Arial"/>
                <a:cs typeface="Arial"/>
              </a:rPr>
              <a:t> </a:t>
            </a:r>
            <a:r>
              <a:rPr sz="1900" dirty="0">
                <a:latin typeface="Arial"/>
                <a:cs typeface="Arial"/>
              </a:rPr>
              <a:t>was</a:t>
            </a:r>
            <a:r>
              <a:rPr sz="1900" spc="-5" dirty="0">
                <a:latin typeface="Arial"/>
                <a:cs typeface="Arial"/>
              </a:rPr>
              <a:t> </a:t>
            </a:r>
            <a:r>
              <a:rPr sz="1900" spc="-10" dirty="0">
                <a:latin typeface="Arial"/>
                <a:cs typeface="Arial"/>
              </a:rPr>
              <a:t>reintroduced</a:t>
            </a:r>
            <a:r>
              <a:rPr sz="1900" spc="-5" dirty="0">
                <a:latin typeface="Arial"/>
                <a:cs typeface="Arial"/>
              </a:rPr>
              <a:t> </a:t>
            </a:r>
            <a:r>
              <a:rPr sz="1900" dirty="0">
                <a:latin typeface="Arial"/>
                <a:cs typeface="Arial"/>
              </a:rPr>
              <a:t>in</a:t>
            </a:r>
            <a:r>
              <a:rPr sz="1900" spc="-5" dirty="0">
                <a:latin typeface="Arial"/>
                <a:cs typeface="Arial"/>
              </a:rPr>
              <a:t> </a:t>
            </a:r>
            <a:r>
              <a:rPr sz="1900" dirty="0">
                <a:latin typeface="Arial"/>
                <a:cs typeface="Arial"/>
              </a:rPr>
              <a:t>early</a:t>
            </a:r>
            <a:r>
              <a:rPr sz="1900" spc="15" dirty="0">
                <a:latin typeface="Arial"/>
                <a:cs typeface="Arial"/>
              </a:rPr>
              <a:t> </a:t>
            </a:r>
            <a:r>
              <a:rPr sz="1900" b="1" dirty="0">
                <a:latin typeface="Arial"/>
                <a:cs typeface="Arial"/>
              </a:rPr>
              <a:t>2009</a:t>
            </a:r>
            <a:r>
              <a:rPr sz="1900" spc="-10" dirty="0">
                <a:latin typeface="Arial"/>
                <a:cs typeface="Arial"/>
              </a:rPr>
              <a:t>.</a:t>
            </a:r>
            <a:endParaRPr sz="1900" dirty="0">
              <a:latin typeface="Arial"/>
              <a:cs typeface="Arial"/>
            </a:endParaRPr>
          </a:p>
          <a:p>
            <a:pPr marL="386715" indent="-374015">
              <a:lnSpc>
                <a:spcPts val="2185"/>
              </a:lnSpc>
              <a:buFont typeface="Arial"/>
              <a:buChar char="●"/>
              <a:tabLst>
                <a:tab pos="387350" algn="l"/>
              </a:tabLst>
            </a:pPr>
            <a:r>
              <a:rPr sz="1900" spc="-15" dirty="0">
                <a:latin typeface="Arial"/>
                <a:cs typeface="Arial"/>
              </a:rPr>
              <a:t>Some</a:t>
            </a:r>
            <a:r>
              <a:rPr sz="1900" spc="-5" dirty="0">
                <a:latin typeface="Arial"/>
                <a:cs typeface="Arial"/>
              </a:rPr>
              <a:t> </a:t>
            </a:r>
            <a:r>
              <a:rPr sz="1900" spc="-15" dirty="0">
                <a:latin typeface="Arial"/>
                <a:cs typeface="Arial"/>
              </a:rPr>
              <a:t>NoSQL</a:t>
            </a:r>
            <a:r>
              <a:rPr sz="1900" spc="-5" dirty="0">
                <a:latin typeface="Arial"/>
                <a:cs typeface="Arial"/>
              </a:rPr>
              <a:t> </a:t>
            </a:r>
            <a:r>
              <a:rPr sz="1900" spc="-10" dirty="0">
                <a:latin typeface="Arial"/>
                <a:cs typeface="Arial"/>
              </a:rPr>
              <a:t>conferences</a:t>
            </a:r>
            <a:endParaRPr sz="1900" dirty="0">
              <a:latin typeface="Arial"/>
              <a:cs typeface="Arial"/>
            </a:endParaRPr>
          </a:p>
          <a:p>
            <a:pPr marL="397510">
              <a:lnSpc>
                <a:spcPts val="2230"/>
              </a:lnSpc>
            </a:pPr>
            <a:r>
              <a:rPr sz="1900" spc="-15" dirty="0">
                <a:latin typeface="Arial"/>
                <a:cs typeface="Arial"/>
              </a:rPr>
              <a:t>NoSQL</a:t>
            </a:r>
            <a:r>
              <a:rPr sz="1900" spc="-5" dirty="0">
                <a:latin typeface="Arial"/>
                <a:cs typeface="Arial"/>
              </a:rPr>
              <a:t> </a:t>
            </a:r>
            <a:r>
              <a:rPr sz="1900" spc="-10" dirty="0">
                <a:latin typeface="Arial"/>
                <a:cs typeface="Arial"/>
              </a:rPr>
              <a:t>Matters,</a:t>
            </a:r>
            <a:r>
              <a:rPr sz="1900" spc="-5" dirty="0">
                <a:latin typeface="Arial"/>
                <a:cs typeface="Arial"/>
              </a:rPr>
              <a:t> </a:t>
            </a:r>
            <a:r>
              <a:rPr sz="1900" spc="-15" dirty="0">
                <a:latin typeface="Arial"/>
                <a:cs typeface="Arial"/>
              </a:rPr>
              <a:t>NoSQL</a:t>
            </a:r>
            <a:r>
              <a:rPr sz="1900" spc="-5" dirty="0">
                <a:latin typeface="Arial"/>
                <a:cs typeface="Arial"/>
              </a:rPr>
              <a:t> </a:t>
            </a:r>
            <a:r>
              <a:rPr sz="1900" spc="-10" dirty="0">
                <a:latin typeface="Arial"/>
                <a:cs typeface="Arial"/>
              </a:rPr>
              <a:t>Now!,</a:t>
            </a:r>
            <a:r>
              <a:rPr sz="1900" spc="-5" dirty="0">
                <a:latin typeface="Arial"/>
                <a:cs typeface="Arial"/>
              </a:rPr>
              <a:t> </a:t>
            </a:r>
            <a:r>
              <a:rPr sz="1900" spc="-15" dirty="0">
                <a:latin typeface="Arial"/>
                <a:cs typeface="Arial"/>
              </a:rPr>
              <a:t>INOSA</a:t>
            </a:r>
            <a:endParaRPr sz="1900" dirty="0">
              <a:latin typeface="Arial"/>
              <a:cs typeface="Arial"/>
            </a:endParaRPr>
          </a:p>
        </p:txBody>
      </p:sp>
    </p:spTree>
    <p:extLst>
      <p:ext uri="{BB962C8B-B14F-4D97-AF65-F5344CB8AC3E}">
        <p14:creationId xmlns:p14="http://schemas.microsoft.com/office/powerpoint/2010/main" val="10448089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Take a Backup</a:t>
            </a:r>
          </a:p>
        </p:txBody>
      </p:sp>
      <p:pic>
        <p:nvPicPr>
          <p:cNvPr id="4" name="Content Placeholder 3"/>
          <p:cNvPicPr>
            <a:picLocks noGrp="1" noChangeAspect="1"/>
          </p:cNvPicPr>
          <p:nvPr>
            <p:ph idx="1"/>
          </p:nvPr>
        </p:nvPicPr>
        <p:blipFill>
          <a:blip r:embed="rId2"/>
          <a:stretch>
            <a:fillRect/>
          </a:stretch>
        </p:blipFill>
        <p:spPr>
          <a:xfrm>
            <a:off x="762000" y="1602548"/>
            <a:ext cx="7519115" cy="3902012"/>
          </a:xfrm>
          <a:prstGeom prst="rect">
            <a:avLst/>
          </a:prstGeom>
        </p:spPr>
      </p:pic>
    </p:spTree>
    <p:extLst>
      <p:ext uri="{BB962C8B-B14F-4D97-AF65-F5344CB8AC3E}">
        <p14:creationId xmlns:p14="http://schemas.microsoft.com/office/powerpoint/2010/main" val="4417172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Restore your Data</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3176221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Store and Retrieve Large files</a:t>
            </a:r>
          </a:p>
        </p:txBody>
      </p:sp>
      <p:sp>
        <p:nvSpPr>
          <p:cNvPr id="3" name="Content Placeholder 2"/>
          <p:cNvSpPr>
            <a:spLocks noGrp="1"/>
          </p:cNvSpPr>
          <p:nvPr>
            <p:ph idx="1"/>
          </p:nvPr>
        </p:nvSpPr>
        <p:spPr/>
        <p:txBody>
          <a:bodyPr/>
          <a:lstStyle/>
          <a:p>
            <a:r>
              <a:rPr lang="en-GB" dirty="0" err="1"/>
              <a:t>MongoDb</a:t>
            </a:r>
            <a:r>
              <a:rPr lang="en-GB" dirty="0"/>
              <a:t> uses its own </a:t>
            </a:r>
            <a:r>
              <a:rPr lang="en-GB" dirty="0" err="1"/>
              <a:t>GridFS</a:t>
            </a:r>
            <a:r>
              <a:rPr lang="en-GB" dirty="0"/>
              <a:t> Specification to manage large file.</a:t>
            </a:r>
          </a:p>
          <a:p>
            <a:r>
              <a:rPr lang="en-US" b="1" dirty="0" err="1"/>
              <a:t>GridFS</a:t>
            </a:r>
            <a:r>
              <a:rPr lang="en-US" dirty="0"/>
              <a:t> is the </a:t>
            </a:r>
            <a:r>
              <a:rPr lang="en-US" dirty="0" err="1"/>
              <a:t>MongoDB</a:t>
            </a:r>
            <a:r>
              <a:rPr lang="en-US" dirty="0"/>
              <a:t> specification for storing and retrieving large files such as images, audio files, video files, etc.</a:t>
            </a:r>
          </a:p>
          <a:p>
            <a:r>
              <a:rPr lang="en-US" dirty="0"/>
              <a:t> It is kind of a file system to store files but its data is stored within </a:t>
            </a:r>
            <a:r>
              <a:rPr lang="en-US" dirty="0" err="1"/>
              <a:t>MongoDB</a:t>
            </a:r>
            <a:r>
              <a:rPr lang="en-US" dirty="0"/>
              <a:t> collections.</a:t>
            </a:r>
          </a:p>
          <a:p>
            <a:r>
              <a:rPr lang="en-US" dirty="0" err="1"/>
              <a:t>GridFS</a:t>
            </a:r>
            <a:r>
              <a:rPr lang="en-US" dirty="0"/>
              <a:t> has the capability to store files even greater than its document size limit of 16MB.</a:t>
            </a:r>
          </a:p>
          <a:p>
            <a:endParaRPr lang="en-GB" dirty="0"/>
          </a:p>
        </p:txBody>
      </p:sp>
    </p:spTree>
    <p:extLst>
      <p:ext uri="{BB962C8B-B14F-4D97-AF65-F5344CB8AC3E}">
        <p14:creationId xmlns:p14="http://schemas.microsoft.com/office/powerpoint/2010/main" val="19909049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does </a:t>
            </a:r>
            <a:r>
              <a:rPr lang="en-GB" dirty="0" err="1"/>
              <a:t>MongoDB</a:t>
            </a:r>
            <a:r>
              <a:rPr lang="en-GB" dirty="0"/>
              <a:t> use </a:t>
            </a:r>
            <a:r>
              <a:rPr lang="en-GB" dirty="0" err="1"/>
              <a:t>GridFS</a:t>
            </a:r>
            <a:endParaRPr lang="en-GB" dirty="0"/>
          </a:p>
        </p:txBody>
      </p:sp>
      <p:sp>
        <p:nvSpPr>
          <p:cNvPr id="3" name="Content Placeholder 2"/>
          <p:cNvSpPr>
            <a:spLocks noGrp="1"/>
          </p:cNvSpPr>
          <p:nvPr>
            <p:ph idx="1"/>
          </p:nvPr>
        </p:nvSpPr>
        <p:spPr/>
        <p:txBody>
          <a:bodyPr/>
          <a:lstStyle/>
          <a:p>
            <a:r>
              <a:rPr lang="en-US" dirty="0" err="1"/>
              <a:t>GridFS</a:t>
            </a:r>
            <a:r>
              <a:rPr lang="en-US" dirty="0"/>
              <a:t> divides a file into chunks and stores each chunk of data in a separate document, each of maximum size 255k.</a:t>
            </a:r>
          </a:p>
          <a:p>
            <a:r>
              <a:rPr lang="en-US" dirty="0" err="1"/>
              <a:t>GridFS</a:t>
            </a:r>
            <a:r>
              <a:rPr lang="en-US" dirty="0"/>
              <a:t> by default uses two collections </a:t>
            </a:r>
            <a:r>
              <a:rPr lang="en-US" b="1" dirty="0" err="1"/>
              <a:t>fs.files</a:t>
            </a:r>
            <a:r>
              <a:rPr lang="en-US" dirty="0"/>
              <a:t> and </a:t>
            </a:r>
            <a:r>
              <a:rPr lang="en-US" b="1" dirty="0" err="1"/>
              <a:t>fs.chunks</a:t>
            </a:r>
            <a:r>
              <a:rPr lang="en-US" dirty="0"/>
              <a:t> to store the file's metadata and the chunks.</a:t>
            </a:r>
          </a:p>
          <a:p>
            <a:r>
              <a:rPr lang="en-US" dirty="0"/>
              <a:t>Each chunk is identified by its unique _id </a:t>
            </a:r>
            <a:r>
              <a:rPr lang="en-US" dirty="0" err="1"/>
              <a:t>ObjectId</a:t>
            </a:r>
            <a:r>
              <a:rPr lang="en-US" dirty="0"/>
              <a:t> field. The </a:t>
            </a:r>
            <a:r>
              <a:rPr lang="en-US" dirty="0" err="1"/>
              <a:t>fs.files</a:t>
            </a:r>
            <a:r>
              <a:rPr lang="en-US" dirty="0"/>
              <a:t> severs as a parent document.</a:t>
            </a:r>
          </a:p>
          <a:p>
            <a:r>
              <a:rPr lang="en-US" dirty="0"/>
              <a:t>The </a:t>
            </a:r>
            <a:r>
              <a:rPr lang="en-US" b="1" dirty="0" err="1"/>
              <a:t>files_id</a:t>
            </a:r>
            <a:r>
              <a:rPr lang="en-US" dirty="0"/>
              <a:t> field in the </a:t>
            </a:r>
            <a:r>
              <a:rPr lang="en-US" dirty="0" err="1"/>
              <a:t>fs.chunks</a:t>
            </a:r>
            <a:r>
              <a:rPr lang="en-US" dirty="0"/>
              <a:t> document links the chunk to its parent.</a:t>
            </a:r>
          </a:p>
          <a:p>
            <a:endParaRPr lang="en-GB" dirty="0"/>
          </a:p>
        </p:txBody>
      </p:sp>
    </p:spTree>
    <p:extLst>
      <p:ext uri="{BB962C8B-B14F-4D97-AF65-F5344CB8AC3E}">
        <p14:creationId xmlns:p14="http://schemas.microsoft.com/office/powerpoint/2010/main" val="6868166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Command Syntax</a:t>
            </a:r>
          </a:p>
        </p:txBody>
      </p:sp>
      <p:sp>
        <p:nvSpPr>
          <p:cNvPr id="3" name="Content Placeholder 2"/>
          <p:cNvSpPr>
            <a:spLocks noGrp="1"/>
          </p:cNvSpPr>
          <p:nvPr>
            <p:ph idx="1"/>
          </p:nvPr>
        </p:nvSpPr>
        <p:spPr/>
        <p:txBody>
          <a:bodyPr/>
          <a:lstStyle/>
          <a:p>
            <a:r>
              <a:rPr lang="en-GB" dirty="0"/>
              <a:t>You use </a:t>
            </a:r>
            <a:r>
              <a:rPr lang="en-GB" b="1" dirty="0" err="1"/>
              <a:t>mongofiles</a:t>
            </a:r>
            <a:r>
              <a:rPr lang="en-GB" dirty="0"/>
              <a:t> tool to store and retrieve large files.</a:t>
            </a:r>
          </a:p>
          <a:p>
            <a:r>
              <a:rPr lang="en-GB" dirty="0"/>
              <a:t>To Put :</a:t>
            </a:r>
          </a:p>
          <a:p>
            <a:pPr marL="0" indent="0">
              <a:buNone/>
            </a:pPr>
            <a:r>
              <a:rPr lang="en-GB" dirty="0" err="1"/>
              <a:t>mongofiles</a:t>
            </a:r>
            <a:r>
              <a:rPr lang="en-GB" dirty="0"/>
              <a:t> –d &lt;database name&gt; put &lt;file path&gt;</a:t>
            </a:r>
          </a:p>
          <a:p>
            <a:r>
              <a:rPr lang="en-GB" dirty="0"/>
              <a:t>To get:</a:t>
            </a:r>
          </a:p>
          <a:p>
            <a:pPr marL="0" indent="0">
              <a:buNone/>
            </a:pPr>
            <a:r>
              <a:rPr lang="en-GB" dirty="0" err="1"/>
              <a:t>mongofiles</a:t>
            </a:r>
            <a:r>
              <a:rPr lang="en-GB" dirty="0"/>
              <a:t> –d &lt;database name&gt; get &lt;file store  </a:t>
            </a:r>
            <a:r>
              <a:rPr lang="en-GB" dirty="0" err="1"/>
              <a:t>loc</a:t>
            </a:r>
            <a:r>
              <a:rPr lang="en-GB" dirty="0"/>
              <a:t>&gt;</a:t>
            </a:r>
          </a:p>
          <a:p>
            <a:endParaRPr lang="en-GB" dirty="0"/>
          </a:p>
          <a:p>
            <a:endParaRPr lang="en-GB" dirty="0"/>
          </a:p>
        </p:txBody>
      </p:sp>
    </p:spTree>
    <p:extLst>
      <p:ext uri="{BB962C8B-B14F-4D97-AF65-F5344CB8AC3E}">
        <p14:creationId xmlns:p14="http://schemas.microsoft.com/office/powerpoint/2010/main" val="27672571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Adding a file</a:t>
            </a:r>
          </a:p>
        </p:txBody>
      </p:sp>
      <p:sp>
        <p:nvSpPr>
          <p:cNvPr id="3" name="Content Placeholder 2"/>
          <p:cNvSpPr>
            <a:spLocks noGrp="1"/>
          </p:cNvSpPr>
          <p:nvPr>
            <p:ph idx="1"/>
          </p:nvPr>
        </p:nvSpPr>
        <p:spPr/>
        <p:txBody>
          <a:bodyPr/>
          <a:lstStyle/>
          <a:p>
            <a:pPr marL="0" indent="0">
              <a:buNone/>
            </a:pPr>
            <a:r>
              <a:rPr lang="en-US" dirty="0"/>
              <a:t> </a:t>
            </a:r>
            <a:r>
              <a:rPr lang="en-US" dirty="0" err="1"/>
              <a:t>mongofiles</a:t>
            </a:r>
            <a:r>
              <a:rPr lang="en-US" dirty="0"/>
              <a:t> -d </a:t>
            </a:r>
            <a:r>
              <a:rPr lang="en-US" dirty="0" err="1"/>
              <a:t>emdb</a:t>
            </a:r>
            <a:r>
              <a:rPr lang="en-US" dirty="0"/>
              <a:t> put lecture11.pdf</a:t>
            </a:r>
          </a:p>
          <a:p>
            <a:pPr marL="0" indent="0">
              <a:buNone/>
            </a:pPr>
            <a:r>
              <a:rPr lang="en-US" dirty="0"/>
              <a:t>The command stores a .pdf file into ‘</a:t>
            </a:r>
            <a:r>
              <a:rPr lang="en-US" dirty="0" err="1"/>
              <a:t>emdb</a:t>
            </a:r>
            <a:r>
              <a:rPr lang="en-US" dirty="0"/>
              <a:t>’ database.</a:t>
            </a:r>
          </a:p>
          <a:p>
            <a:pPr marL="0" indent="0">
              <a:buNone/>
            </a:pPr>
            <a:r>
              <a:rPr lang="en-US" dirty="0"/>
              <a:t>To query the data from mongo client use:</a:t>
            </a:r>
          </a:p>
          <a:p>
            <a:pPr marL="0" indent="0">
              <a:buNone/>
            </a:pPr>
            <a:r>
              <a:rPr lang="en-US" dirty="0"/>
              <a:t>&gt;use </a:t>
            </a:r>
            <a:r>
              <a:rPr lang="en-US" dirty="0" err="1"/>
              <a:t>emdb</a:t>
            </a:r>
            <a:endParaRPr lang="en-US" dirty="0"/>
          </a:p>
          <a:p>
            <a:pPr marL="0" indent="0">
              <a:buNone/>
            </a:pPr>
            <a:r>
              <a:rPr lang="en-US" dirty="0"/>
              <a:t>&gt;</a:t>
            </a:r>
            <a:r>
              <a:rPr lang="en-US" dirty="0" err="1"/>
              <a:t>db.fs.files.find</a:t>
            </a:r>
            <a:r>
              <a:rPr lang="en-US" dirty="0"/>
              <a:t>()</a:t>
            </a:r>
          </a:p>
          <a:p>
            <a:pPr marL="0" indent="0">
              <a:buNone/>
            </a:pPr>
            <a:endParaRPr lang="en-GB" dirty="0"/>
          </a:p>
        </p:txBody>
      </p:sp>
    </p:spTree>
    <p:extLst>
      <p:ext uri="{BB962C8B-B14F-4D97-AF65-F5344CB8AC3E}">
        <p14:creationId xmlns:p14="http://schemas.microsoft.com/office/powerpoint/2010/main" val="30119472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Get the file</a:t>
            </a:r>
          </a:p>
        </p:txBody>
      </p:sp>
      <p:sp>
        <p:nvSpPr>
          <p:cNvPr id="3" name="Content Placeholder 2"/>
          <p:cNvSpPr>
            <a:spLocks noGrp="1"/>
          </p:cNvSpPr>
          <p:nvPr>
            <p:ph idx="1"/>
          </p:nvPr>
        </p:nvSpPr>
        <p:spPr/>
        <p:txBody>
          <a:bodyPr/>
          <a:lstStyle/>
          <a:p>
            <a:pPr marL="0" indent="0">
              <a:buNone/>
            </a:pPr>
            <a:r>
              <a:rPr lang="en-GB" dirty="0" err="1"/>
              <a:t>mongofiles</a:t>
            </a:r>
            <a:r>
              <a:rPr lang="en-GB" dirty="0"/>
              <a:t> -d </a:t>
            </a:r>
            <a:r>
              <a:rPr lang="en-GB" dirty="0" err="1"/>
              <a:t>emdb</a:t>
            </a:r>
            <a:r>
              <a:rPr lang="en-GB" dirty="0"/>
              <a:t> get lecture11.pdf</a:t>
            </a:r>
          </a:p>
          <a:p>
            <a:pPr marL="0" indent="0">
              <a:buNone/>
            </a:pPr>
            <a:endParaRPr lang="en-GB" dirty="0"/>
          </a:p>
        </p:txBody>
      </p:sp>
    </p:spTree>
    <p:extLst>
      <p:ext uri="{BB962C8B-B14F-4D97-AF65-F5344CB8AC3E}">
        <p14:creationId xmlns:p14="http://schemas.microsoft.com/office/powerpoint/2010/main" val="3468524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err="1"/>
              <a:t>MongoDB</a:t>
            </a:r>
            <a:endParaRPr lang="en-GB" dirty="0"/>
          </a:p>
        </p:txBody>
      </p:sp>
      <p:sp>
        <p:nvSpPr>
          <p:cNvPr id="5" name="Subtitle 4"/>
          <p:cNvSpPr>
            <a:spLocks noGrp="1"/>
          </p:cNvSpPr>
          <p:nvPr>
            <p:ph type="subTitle" idx="1"/>
          </p:nvPr>
        </p:nvSpPr>
        <p:spPr/>
        <p:txBody>
          <a:bodyPr/>
          <a:lstStyle/>
          <a:p>
            <a:r>
              <a:rPr lang="en-GB" dirty="0"/>
              <a:t>Replication</a:t>
            </a:r>
          </a:p>
        </p:txBody>
      </p:sp>
    </p:spTree>
    <p:extLst>
      <p:ext uri="{BB962C8B-B14F-4D97-AF65-F5344CB8AC3E}">
        <p14:creationId xmlns:p14="http://schemas.microsoft.com/office/powerpoint/2010/main" val="20590091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US" dirty="0"/>
              <a:t>Running a standalone </a:t>
            </a:r>
            <a:r>
              <a:rPr lang="en-US" dirty="0" err="1"/>
              <a:t>MongoDB</a:t>
            </a:r>
            <a:r>
              <a:rPr lang="en-US" dirty="0"/>
              <a:t> Server in production is very dangerous.</a:t>
            </a:r>
          </a:p>
          <a:p>
            <a:r>
              <a:rPr lang="en-US" dirty="0"/>
              <a:t>The Server may fail/crash making it </a:t>
            </a:r>
            <a:r>
              <a:rPr lang="en-US" dirty="0">
                <a:solidFill>
                  <a:srgbClr val="FF0000"/>
                </a:solidFill>
              </a:rPr>
              <a:t>Unavailable</a:t>
            </a:r>
          </a:p>
          <a:p>
            <a:r>
              <a:rPr lang="en-US" dirty="0"/>
              <a:t>If there are problems with the hardware, you may have to move your data to another machine. </a:t>
            </a:r>
          </a:p>
          <a:p>
            <a:r>
              <a:rPr lang="en-US" dirty="0"/>
              <a:t>In the worst case, disk or network issues could leave you with corrupt </a:t>
            </a:r>
            <a:r>
              <a:rPr lang="en-GB" dirty="0"/>
              <a:t>or inaccessible data.</a:t>
            </a:r>
          </a:p>
          <a:p>
            <a:endParaRPr lang="en-US" dirty="0">
              <a:solidFill>
                <a:srgbClr val="FF0000"/>
              </a:solidFill>
            </a:endParaRPr>
          </a:p>
        </p:txBody>
      </p:sp>
    </p:spTree>
    <p:extLst>
      <p:ext uri="{BB962C8B-B14F-4D97-AF65-F5344CB8AC3E}">
        <p14:creationId xmlns:p14="http://schemas.microsoft.com/office/powerpoint/2010/main" val="23969000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Replication?</a:t>
            </a:r>
          </a:p>
        </p:txBody>
      </p:sp>
      <p:sp>
        <p:nvSpPr>
          <p:cNvPr id="3" name="Content Placeholder 2"/>
          <p:cNvSpPr>
            <a:spLocks noGrp="1"/>
          </p:cNvSpPr>
          <p:nvPr>
            <p:ph idx="1"/>
          </p:nvPr>
        </p:nvSpPr>
        <p:spPr>
          <a:xfrm>
            <a:off x="566738" y="1295400"/>
            <a:ext cx="8001000" cy="2220532"/>
          </a:xfrm>
        </p:spPr>
        <p:txBody>
          <a:bodyPr>
            <a:normAutofit lnSpcReduction="10000"/>
          </a:bodyPr>
          <a:lstStyle/>
          <a:p>
            <a:r>
              <a:rPr lang="en-US" i="1" dirty="0"/>
              <a:t>Replication </a:t>
            </a:r>
            <a:r>
              <a:rPr lang="en-US" dirty="0"/>
              <a:t>is a way of keeping identical copies of your data on multiple servers and is recommended for all production deployments. </a:t>
            </a:r>
          </a:p>
          <a:p>
            <a:r>
              <a:rPr lang="en-US" dirty="0"/>
              <a:t>Replication keeps your application running and your data safe, even if something happens to one or more of your servers.</a:t>
            </a:r>
          </a:p>
        </p:txBody>
      </p:sp>
      <p:grpSp>
        <p:nvGrpSpPr>
          <p:cNvPr id="20" name="Group 19"/>
          <p:cNvGrpSpPr/>
          <p:nvPr/>
        </p:nvGrpSpPr>
        <p:grpSpPr>
          <a:xfrm>
            <a:off x="1279008" y="3979144"/>
            <a:ext cx="6353870" cy="1775442"/>
            <a:chOff x="1279008" y="3979144"/>
            <a:chExt cx="6353870" cy="1775442"/>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9008" y="3979145"/>
              <a:ext cx="1219493" cy="1775441"/>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6785" y="3979144"/>
              <a:ext cx="1219493" cy="1775441"/>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13385" y="3979144"/>
              <a:ext cx="1219493" cy="1775441"/>
            </a:xfrm>
            <a:prstGeom prst="rect">
              <a:avLst/>
            </a:prstGeom>
          </p:spPr>
        </p:pic>
        <p:cxnSp>
          <p:nvCxnSpPr>
            <p:cNvPr id="9" name="Straight Arrow Connector 8"/>
            <p:cNvCxnSpPr>
              <a:stCxn id="4" idx="3"/>
              <a:endCxn id="5" idx="1"/>
            </p:cNvCxnSpPr>
            <p:nvPr/>
          </p:nvCxnSpPr>
          <p:spPr bwMode="auto">
            <a:xfrm flipV="1">
              <a:off x="2498501" y="4866865"/>
              <a:ext cx="1448284" cy="1"/>
            </a:xfrm>
            <a:prstGeom prst="straightConnector1">
              <a:avLst/>
            </a:prstGeom>
            <a:solidFill>
              <a:schemeClr val="accent1"/>
            </a:solidFill>
            <a:ln w="38100"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a:stCxn id="5" idx="3"/>
              <a:endCxn id="7" idx="1"/>
            </p:cNvCxnSpPr>
            <p:nvPr/>
          </p:nvCxnSpPr>
          <p:spPr bwMode="auto">
            <a:xfrm>
              <a:off x="5166278" y="4866865"/>
              <a:ext cx="1247107" cy="0"/>
            </a:xfrm>
            <a:prstGeom prst="straightConnector1">
              <a:avLst/>
            </a:prstGeom>
            <a:solidFill>
              <a:schemeClr val="accent1"/>
            </a:solidFill>
            <a:ln w="38100"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Can 12"/>
            <p:cNvSpPr/>
            <p:nvPr/>
          </p:nvSpPr>
          <p:spPr bwMode="auto">
            <a:xfrm>
              <a:off x="1584101" y="5125792"/>
              <a:ext cx="579550" cy="437881"/>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dirty="0">
                  <a:ln>
                    <a:noFill/>
                  </a:ln>
                  <a:solidFill>
                    <a:schemeClr val="tx1"/>
                  </a:solidFill>
                  <a:effectLst/>
                  <a:latin typeface="Verdana" panose="020B0604030504040204" pitchFamily="34" charset="0"/>
                </a:rPr>
                <a:t>Data</a:t>
              </a:r>
            </a:p>
          </p:txBody>
        </p:sp>
        <p:sp>
          <p:nvSpPr>
            <p:cNvPr id="16" name="Can 15"/>
            <p:cNvSpPr/>
            <p:nvPr/>
          </p:nvSpPr>
          <p:spPr bwMode="auto">
            <a:xfrm>
              <a:off x="4193752" y="5125792"/>
              <a:ext cx="579550" cy="437881"/>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dirty="0">
                  <a:ln>
                    <a:noFill/>
                  </a:ln>
                  <a:solidFill>
                    <a:schemeClr val="tx1"/>
                  </a:solidFill>
                  <a:effectLst/>
                  <a:latin typeface="Verdana" panose="020B0604030504040204" pitchFamily="34" charset="0"/>
                </a:rPr>
                <a:t>Data</a:t>
              </a:r>
            </a:p>
          </p:txBody>
        </p:sp>
        <p:sp>
          <p:nvSpPr>
            <p:cNvPr id="17" name="Can 16"/>
            <p:cNvSpPr/>
            <p:nvPr/>
          </p:nvSpPr>
          <p:spPr bwMode="auto">
            <a:xfrm>
              <a:off x="6733356" y="5125792"/>
              <a:ext cx="579550" cy="437881"/>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dirty="0">
                  <a:ln>
                    <a:noFill/>
                  </a:ln>
                  <a:solidFill>
                    <a:schemeClr val="tx1"/>
                  </a:solidFill>
                  <a:effectLst/>
                  <a:latin typeface="Verdana" panose="020B0604030504040204" pitchFamily="34" charset="0"/>
                </a:rPr>
                <a:t>Data</a:t>
              </a:r>
            </a:p>
          </p:txBody>
        </p:sp>
      </p:grpSp>
    </p:spTree>
    <p:extLst>
      <p:ext uri="{BB962C8B-B14F-4D97-AF65-F5344CB8AC3E}">
        <p14:creationId xmlns:p14="http://schemas.microsoft.com/office/powerpoint/2010/main" val="882005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30" dirty="0">
                <a:solidFill>
                  <a:srgbClr val="FF0000"/>
                </a:solidFill>
              </a:rPr>
              <a:t>CAP </a:t>
            </a:r>
            <a:r>
              <a:rPr spc="-25" dirty="0"/>
              <a:t>Theorem</a:t>
            </a:r>
            <a:r>
              <a:rPr spc="-5" dirty="0"/>
              <a:t> </a:t>
            </a:r>
            <a:r>
              <a:rPr spc="-20" dirty="0"/>
              <a:t>1/2</a:t>
            </a:r>
          </a:p>
        </p:txBody>
      </p:sp>
      <p:sp>
        <p:nvSpPr>
          <p:cNvPr id="3" name="object 3"/>
          <p:cNvSpPr txBox="1"/>
          <p:nvPr/>
        </p:nvSpPr>
        <p:spPr>
          <a:xfrm>
            <a:off x="457200" y="1259866"/>
            <a:ext cx="8272780" cy="4759325"/>
          </a:xfrm>
          <a:prstGeom prst="rect">
            <a:avLst/>
          </a:prstGeom>
        </p:spPr>
        <p:txBody>
          <a:bodyPr vert="horz" wrap="square" lIns="0" tIns="0" rIns="0" bIns="0" rtlCol="0">
            <a:spAutoFit/>
          </a:bodyPr>
          <a:lstStyle/>
          <a:p>
            <a:pPr marL="471170" marR="302895" indent="-458470">
              <a:lnSpc>
                <a:spcPts val="3450"/>
              </a:lnSpc>
              <a:buFont typeface="Arial"/>
              <a:buChar char="●"/>
              <a:tabLst>
                <a:tab pos="471805" algn="l"/>
              </a:tabLst>
            </a:pPr>
            <a:r>
              <a:rPr sz="3000" spc="-10" dirty="0">
                <a:latin typeface="Arial"/>
                <a:cs typeface="Arial"/>
              </a:rPr>
              <a:t>It</a:t>
            </a:r>
            <a:r>
              <a:rPr sz="3000" spc="-5" dirty="0">
                <a:latin typeface="Arial"/>
                <a:cs typeface="Arial"/>
              </a:rPr>
              <a:t> </a:t>
            </a:r>
            <a:r>
              <a:rPr sz="3000" dirty="0">
                <a:latin typeface="Arial"/>
                <a:cs typeface="Arial"/>
              </a:rPr>
              <a:t>is</a:t>
            </a:r>
            <a:r>
              <a:rPr sz="3000" spc="-5" dirty="0">
                <a:latin typeface="Arial"/>
                <a:cs typeface="Arial"/>
              </a:rPr>
              <a:t> </a:t>
            </a:r>
            <a:r>
              <a:rPr sz="3000" dirty="0">
                <a:latin typeface="Arial"/>
                <a:cs typeface="Arial"/>
              </a:rPr>
              <a:t>impossible</a:t>
            </a:r>
            <a:r>
              <a:rPr sz="3000" spc="-5" dirty="0">
                <a:latin typeface="Arial"/>
                <a:cs typeface="Arial"/>
              </a:rPr>
              <a:t> </a:t>
            </a:r>
            <a:r>
              <a:rPr sz="3000" spc="-15" dirty="0">
                <a:latin typeface="Arial"/>
                <a:cs typeface="Arial"/>
              </a:rPr>
              <a:t>for</a:t>
            </a:r>
            <a:r>
              <a:rPr sz="3000" spc="-5" dirty="0">
                <a:latin typeface="Arial"/>
                <a:cs typeface="Arial"/>
              </a:rPr>
              <a:t> </a:t>
            </a:r>
            <a:r>
              <a:rPr sz="3000" dirty="0">
                <a:latin typeface="Arial"/>
                <a:cs typeface="Arial"/>
              </a:rPr>
              <a:t>a</a:t>
            </a:r>
            <a:r>
              <a:rPr sz="3000" spc="-5" dirty="0">
                <a:latin typeface="Arial"/>
                <a:cs typeface="Arial"/>
              </a:rPr>
              <a:t> </a:t>
            </a:r>
            <a:r>
              <a:rPr sz="3000" spc="-15" dirty="0">
                <a:latin typeface="Arial"/>
                <a:cs typeface="Arial"/>
              </a:rPr>
              <a:t>distributed</a:t>
            </a:r>
            <a:r>
              <a:rPr sz="3000" spc="-5" dirty="0">
                <a:latin typeface="Arial"/>
                <a:cs typeface="Arial"/>
              </a:rPr>
              <a:t> </a:t>
            </a:r>
            <a:r>
              <a:rPr sz="3000" spc="-20" dirty="0">
                <a:latin typeface="Arial"/>
                <a:cs typeface="Arial"/>
              </a:rPr>
              <a:t>computer</a:t>
            </a:r>
            <a:r>
              <a:rPr sz="3000" spc="-15" dirty="0">
                <a:latin typeface="Arial"/>
                <a:cs typeface="Arial"/>
              </a:rPr>
              <a:t> system</a:t>
            </a:r>
            <a:r>
              <a:rPr sz="3000" spc="-5" dirty="0">
                <a:latin typeface="Arial"/>
                <a:cs typeface="Arial"/>
              </a:rPr>
              <a:t> </a:t>
            </a:r>
            <a:r>
              <a:rPr sz="3000" spc="-15" dirty="0">
                <a:latin typeface="Arial"/>
                <a:cs typeface="Arial"/>
              </a:rPr>
              <a:t>to</a:t>
            </a:r>
            <a:r>
              <a:rPr sz="3000" spc="-5" dirty="0">
                <a:latin typeface="Arial"/>
                <a:cs typeface="Arial"/>
              </a:rPr>
              <a:t> </a:t>
            </a:r>
            <a:r>
              <a:rPr sz="3000" spc="-15" dirty="0">
                <a:latin typeface="Arial"/>
                <a:cs typeface="Arial"/>
              </a:rPr>
              <a:t>simultaneously</a:t>
            </a:r>
            <a:r>
              <a:rPr sz="3000" spc="-5" dirty="0">
                <a:latin typeface="Arial"/>
                <a:cs typeface="Arial"/>
              </a:rPr>
              <a:t> </a:t>
            </a:r>
            <a:r>
              <a:rPr sz="3000" dirty="0">
                <a:latin typeface="Arial"/>
                <a:cs typeface="Arial"/>
              </a:rPr>
              <a:t>provide</a:t>
            </a:r>
            <a:r>
              <a:rPr sz="3000" spc="-5" dirty="0">
                <a:latin typeface="Arial"/>
                <a:cs typeface="Arial"/>
              </a:rPr>
              <a:t> </a:t>
            </a:r>
            <a:r>
              <a:rPr sz="3000" dirty="0">
                <a:latin typeface="Arial"/>
                <a:cs typeface="Arial"/>
              </a:rPr>
              <a:t>all</a:t>
            </a:r>
            <a:r>
              <a:rPr sz="3000" spc="-5" dirty="0">
                <a:latin typeface="Arial"/>
                <a:cs typeface="Arial"/>
              </a:rPr>
              <a:t> </a:t>
            </a:r>
            <a:r>
              <a:rPr sz="3000" spc="-15" dirty="0">
                <a:latin typeface="Arial"/>
                <a:cs typeface="Arial"/>
              </a:rPr>
              <a:t>three</a:t>
            </a:r>
            <a:r>
              <a:rPr sz="3000" spc="-5" dirty="0">
                <a:latin typeface="Arial"/>
                <a:cs typeface="Arial"/>
              </a:rPr>
              <a:t> </a:t>
            </a:r>
            <a:r>
              <a:rPr sz="3000" spc="-15" dirty="0">
                <a:latin typeface="Arial"/>
                <a:cs typeface="Arial"/>
              </a:rPr>
              <a:t>of the</a:t>
            </a:r>
            <a:r>
              <a:rPr sz="3000" spc="-5" dirty="0">
                <a:latin typeface="Arial"/>
                <a:cs typeface="Arial"/>
              </a:rPr>
              <a:t> </a:t>
            </a:r>
            <a:r>
              <a:rPr sz="3000" spc="-15" dirty="0">
                <a:latin typeface="Arial"/>
                <a:cs typeface="Arial"/>
              </a:rPr>
              <a:t>following</a:t>
            </a:r>
            <a:r>
              <a:rPr sz="3000" spc="-5" dirty="0">
                <a:latin typeface="Arial"/>
                <a:cs typeface="Arial"/>
              </a:rPr>
              <a:t> </a:t>
            </a:r>
            <a:r>
              <a:rPr sz="3000" spc="-15" dirty="0">
                <a:latin typeface="Arial"/>
                <a:cs typeface="Arial"/>
              </a:rPr>
              <a:t>guarantees:</a:t>
            </a:r>
            <a:endParaRPr sz="3000" dirty="0">
              <a:latin typeface="Arial"/>
              <a:cs typeface="Arial"/>
            </a:endParaRPr>
          </a:p>
          <a:p>
            <a:pPr marL="928369" marR="6350" lvl="1" indent="-412750">
              <a:lnSpc>
                <a:spcPts val="2760"/>
              </a:lnSpc>
              <a:spcBef>
                <a:spcPts val="5"/>
              </a:spcBef>
              <a:buFont typeface="Arial"/>
              <a:buChar char="○"/>
              <a:tabLst>
                <a:tab pos="929005" algn="l"/>
              </a:tabLst>
            </a:pPr>
            <a:r>
              <a:rPr sz="2400" dirty="0">
                <a:solidFill>
                  <a:srgbClr val="FF0000"/>
                </a:solidFill>
                <a:latin typeface="Arial"/>
                <a:cs typeface="Arial"/>
              </a:rPr>
              <a:t>C</a:t>
            </a:r>
            <a:r>
              <a:rPr sz="2400" spc="-15" dirty="0">
                <a:latin typeface="Arial"/>
                <a:cs typeface="Arial"/>
              </a:rPr>
              <a:t>onsistency</a:t>
            </a:r>
            <a:r>
              <a:rPr sz="2400" spc="-5" dirty="0">
                <a:latin typeface="Arial"/>
                <a:cs typeface="Arial"/>
              </a:rPr>
              <a:t> </a:t>
            </a:r>
            <a:r>
              <a:rPr sz="2400" dirty="0">
                <a:latin typeface="Arial"/>
                <a:cs typeface="Arial"/>
              </a:rPr>
              <a:t>(all</a:t>
            </a:r>
            <a:r>
              <a:rPr sz="2400" spc="-5" dirty="0">
                <a:latin typeface="Arial"/>
                <a:cs typeface="Arial"/>
              </a:rPr>
              <a:t> </a:t>
            </a:r>
            <a:r>
              <a:rPr sz="2400" dirty="0">
                <a:latin typeface="Arial"/>
                <a:cs typeface="Arial"/>
              </a:rPr>
              <a:t>nodes</a:t>
            </a:r>
            <a:r>
              <a:rPr sz="2400" spc="-5" dirty="0">
                <a:latin typeface="Arial"/>
                <a:cs typeface="Arial"/>
              </a:rPr>
              <a:t> </a:t>
            </a:r>
            <a:r>
              <a:rPr sz="2400" dirty="0">
                <a:latin typeface="Arial"/>
                <a:cs typeface="Arial"/>
              </a:rPr>
              <a:t>see</a:t>
            </a:r>
            <a:r>
              <a:rPr sz="2400" spc="-5" dirty="0">
                <a:latin typeface="Arial"/>
                <a:cs typeface="Arial"/>
              </a:rPr>
              <a:t> </a:t>
            </a:r>
            <a:r>
              <a:rPr sz="2400" spc="-15" dirty="0">
                <a:latin typeface="Arial"/>
                <a:cs typeface="Arial"/>
              </a:rPr>
              <a:t>the</a:t>
            </a:r>
            <a:r>
              <a:rPr sz="2400" spc="-5" dirty="0">
                <a:latin typeface="Arial"/>
                <a:cs typeface="Arial"/>
              </a:rPr>
              <a:t> </a:t>
            </a:r>
            <a:r>
              <a:rPr sz="2400" dirty="0">
                <a:latin typeface="Arial"/>
                <a:cs typeface="Arial"/>
              </a:rPr>
              <a:t>same</a:t>
            </a:r>
            <a:r>
              <a:rPr sz="2400" spc="-5" dirty="0">
                <a:latin typeface="Arial"/>
                <a:cs typeface="Arial"/>
              </a:rPr>
              <a:t> </a:t>
            </a:r>
            <a:r>
              <a:rPr sz="2400" spc="-15" dirty="0">
                <a:latin typeface="Arial"/>
                <a:cs typeface="Arial"/>
              </a:rPr>
              <a:t>data</a:t>
            </a:r>
            <a:r>
              <a:rPr sz="2400" spc="-5" dirty="0">
                <a:latin typeface="Arial"/>
                <a:cs typeface="Arial"/>
              </a:rPr>
              <a:t> </a:t>
            </a:r>
            <a:r>
              <a:rPr sz="2400" spc="-10" dirty="0">
                <a:latin typeface="Arial"/>
                <a:cs typeface="Arial"/>
              </a:rPr>
              <a:t>at</a:t>
            </a:r>
            <a:r>
              <a:rPr sz="2400" spc="-5" dirty="0">
                <a:latin typeface="Arial"/>
                <a:cs typeface="Arial"/>
              </a:rPr>
              <a:t> </a:t>
            </a:r>
            <a:r>
              <a:rPr sz="2400" spc="-15" dirty="0">
                <a:latin typeface="Arial"/>
                <a:cs typeface="Arial"/>
              </a:rPr>
              <a:t>the</a:t>
            </a:r>
            <a:r>
              <a:rPr sz="2400" spc="-5" dirty="0">
                <a:latin typeface="Arial"/>
                <a:cs typeface="Arial"/>
              </a:rPr>
              <a:t> </a:t>
            </a:r>
            <a:r>
              <a:rPr sz="2400" dirty="0">
                <a:latin typeface="Arial"/>
                <a:cs typeface="Arial"/>
              </a:rPr>
              <a:t>same </a:t>
            </a:r>
            <a:r>
              <a:rPr sz="2400" spc="-15" dirty="0">
                <a:latin typeface="Arial"/>
                <a:cs typeface="Arial"/>
              </a:rPr>
              <a:t>time)</a:t>
            </a:r>
            <a:endParaRPr sz="2400" dirty="0">
              <a:latin typeface="Arial"/>
              <a:cs typeface="Arial"/>
            </a:endParaRPr>
          </a:p>
          <a:p>
            <a:pPr marL="928369" marR="90805" lvl="1" indent="-412750">
              <a:lnSpc>
                <a:spcPts val="2760"/>
              </a:lnSpc>
              <a:buFont typeface="Arial"/>
              <a:buChar char="○"/>
              <a:tabLst>
                <a:tab pos="929005" algn="l"/>
              </a:tabLst>
            </a:pPr>
            <a:r>
              <a:rPr sz="2400" spc="-20" dirty="0">
                <a:solidFill>
                  <a:srgbClr val="FF0000"/>
                </a:solidFill>
                <a:latin typeface="Arial"/>
                <a:cs typeface="Arial"/>
              </a:rPr>
              <a:t>A</a:t>
            </a:r>
            <a:r>
              <a:rPr sz="2400" spc="-10" dirty="0">
                <a:latin typeface="Arial"/>
                <a:cs typeface="Arial"/>
              </a:rPr>
              <a:t>vailability</a:t>
            </a:r>
            <a:r>
              <a:rPr sz="2400" spc="-5" dirty="0">
                <a:latin typeface="Arial"/>
                <a:cs typeface="Arial"/>
              </a:rPr>
              <a:t> </a:t>
            </a:r>
            <a:r>
              <a:rPr sz="2400" dirty="0">
                <a:latin typeface="Arial"/>
                <a:cs typeface="Arial"/>
              </a:rPr>
              <a:t>(a</a:t>
            </a:r>
            <a:r>
              <a:rPr sz="2400" spc="-5" dirty="0">
                <a:latin typeface="Arial"/>
                <a:cs typeface="Arial"/>
              </a:rPr>
              <a:t> </a:t>
            </a:r>
            <a:r>
              <a:rPr sz="2400" spc="-15" dirty="0">
                <a:latin typeface="Arial"/>
                <a:cs typeface="Arial"/>
              </a:rPr>
              <a:t>guarantee</a:t>
            </a:r>
            <a:r>
              <a:rPr sz="2400" spc="-5" dirty="0">
                <a:latin typeface="Arial"/>
                <a:cs typeface="Arial"/>
              </a:rPr>
              <a:t> </a:t>
            </a:r>
            <a:r>
              <a:rPr sz="2400" spc="-10" dirty="0">
                <a:latin typeface="Arial"/>
                <a:cs typeface="Arial"/>
              </a:rPr>
              <a:t>that</a:t>
            </a:r>
            <a:r>
              <a:rPr sz="2400" spc="-5" dirty="0">
                <a:latin typeface="Arial"/>
                <a:cs typeface="Arial"/>
              </a:rPr>
              <a:t> </a:t>
            </a:r>
            <a:r>
              <a:rPr sz="2400" dirty="0">
                <a:latin typeface="Arial"/>
                <a:cs typeface="Arial"/>
              </a:rPr>
              <a:t>every</a:t>
            </a:r>
            <a:r>
              <a:rPr sz="2400" spc="-5" dirty="0">
                <a:latin typeface="Arial"/>
                <a:cs typeface="Arial"/>
              </a:rPr>
              <a:t> </a:t>
            </a:r>
            <a:r>
              <a:rPr sz="2400" spc="-15" dirty="0">
                <a:latin typeface="Arial"/>
                <a:cs typeface="Arial"/>
              </a:rPr>
              <a:t>request</a:t>
            </a:r>
            <a:r>
              <a:rPr sz="2400" spc="-5" dirty="0">
                <a:latin typeface="Arial"/>
                <a:cs typeface="Arial"/>
              </a:rPr>
              <a:t> </a:t>
            </a:r>
            <a:r>
              <a:rPr sz="2400" dirty="0">
                <a:latin typeface="Arial"/>
                <a:cs typeface="Arial"/>
              </a:rPr>
              <a:t>receives</a:t>
            </a:r>
            <a:r>
              <a:rPr sz="2400" spc="-5" dirty="0">
                <a:latin typeface="Arial"/>
                <a:cs typeface="Arial"/>
              </a:rPr>
              <a:t> </a:t>
            </a:r>
            <a:r>
              <a:rPr sz="2400" dirty="0">
                <a:latin typeface="Arial"/>
                <a:cs typeface="Arial"/>
              </a:rPr>
              <a:t>a response</a:t>
            </a:r>
            <a:r>
              <a:rPr sz="2400" spc="-5" dirty="0">
                <a:latin typeface="Arial"/>
                <a:cs typeface="Arial"/>
              </a:rPr>
              <a:t> </a:t>
            </a:r>
            <a:r>
              <a:rPr sz="2400" spc="-15" dirty="0">
                <a:latin typeface="Arial"/>
                <a:cs typeface="Arial"/>
              </a:rPr>
              <a:t>about</a:t>
            </a:r>
            <a:r>
              <a:rPr sz="2400" spc="-5" dirty="0">
                <a:latin typeface="Arial"/>
                <a:cs typeface="Arial"/>
              </a:rPr>
              <a:t> </a:t>
            </a:r>
            <a:r>
              <a:rPr sz="2400" spc="-15" dirty="0">
                <a:latin typeface="Arial"/>
                <a:cs typeface="Arial"/>
              </a:rPr>
              <a:t>whether</a:t>
            </a:r>
            <a:r>
              <a:rPr sz="2400" spc="-5" dirty="0">
                <a:latin typeface="Arial"/>
                <a:cs typeface="Arial"/>
              </a:rPr>
              <a:t> </a:t>
            </a:r>
            <a:r>
              <a:rPr sz="2400" spc="-10" dirty="0">
                <a:latin typeface="Arial"/>
                <a:cs typeface="Arial"/>
              </a:rPr>
              <a:t>it</a:t>
            </a:r>
            <a:r>
              <a:rPr sz="2400" spc="-5" dirty="0">
                <a:latin typeface="Arial"/>
                <a:cs typeface="Arial"/>
              </a:rPr>
              <a:t> </a:t>
            </a:r>
            <a:r>
              <a:rPr sz="2400" dirty="0">
                <a:latin typeface="Arial"/>
                <a:cs typeface="Arial"/>
              </a:rPr>
              <a:t>was</a:t>
            </a:r>
            <a:r>
              <a:rPr sz="2400" spc="-5" dirty="0">
                <a:latin typeface="Arial"/>
                <a:cs typeface="Arial"/>
              </a:rPr>
              <a:t> </a:t>
            </a:r>
            <a:r>
              <a:rPr sz="2400" spc="-15" dirty="0">
                <a:latin typeface="Arial"/>
                <a:cs typeface="Arial"/>
              </a:rPr>
              <a:t>successful</a:t>
            </a:r>
            <a:r>
              <a:rPr sz="2400" spc="-5" dirty="0">
                <a:latin typeface="Arial"/>
                <a:cs typeface="Arial"/>
              </a:rPr>
              <a:t> </a:t>
            </a:r>
            <a:r>
              <a:rPr sz="2400" dirty="0">
                <a:latin typeface="Arial"/>
                <a:cs typeface="Arial"/>
              </a:rPr>
              <a:t>or</a:t>
            </a:r>
            <a:r>
              <a:rPr sz="2400" spc="-5" dirty="0">
                <a:latin typeface="Arial"/>
                <a:cs typeface="Arial"/>
              </a:rPr>
              <a:t> </a:t>
            </a:r>
            <a:r>
              <a:rPr sz="2400" spc="-10" dirty="0">
                <a:latin typeface="Arial"/>
                <a:cs typeface="Arial"/>
              </a:rPr>
              <a:t>failed)</a:t>
            </a:r>
            <a:endParaRPr sz="2400" dirty="0">
              <a:latin typeface="Arial"/>
              <a:cs typeface="Arial"/>
            </a:endParaRPr>
          </a:p>
          <a:p>
            <a:pPr marL="928369" marR="142875" lvl="1" indent="-412750">
              <a:lnSpc>
                <a:spcPts val="2760"/>
              </a:lnSpc>
              <a:buFont typeface="Arial"/>
              <a:buChar char="○"/>
              <a:tabLst>
                <a:tab pos="929005" algn="l"/>
              </a:tabLst>
            </a:pPr>
            <a:r>
              <a:rPr sz="2400" spc="-20" dirty="0">
                <a:solidFill>
                  <a:srgbClr val="FF0000"/>
                </a:solidFill>
                <a:latin typeface="Arial"/>
                <a:cs typeface="Arial"/>
              </a:rPr>
              <a:t>P</a:t>
            </a:r>
            <a:r>
              <a:rPr sz="2400" spc="-10" dirty="0">
                <a:latin typeface="Arial"/>
                <a:cs typeface="Arial"/>
              </a:rPr>
              <a:t>artition</a:t>
            </a:r>
            <a:r>
              <a:rPr sz="2400" spc="-5" dirty="0">
                <a:latin typeface="Arial"/>
                <a:cs typeface="Arial"/>
              </a:rPr>
              <a:t> </a:t>
            </a:r>
            <a:r>
              <a:rPr sz="2400" spc="-15" dirty="0">
                <a:latin typeface="Arial"/>
                <a:cs typeface="Arial"/>
              </a:rPr>
              <a:t>tolerance</a:t>
            </a:r>
            <a:r>
              <a:rPr sz="2400" spc="-5" dirty="0">
                <a:latin typeface="Arial"/>
                <a:cs typeface="Arial"/>
              </a:rPr>
              <a:t> </a:t>
            </a:r>
            <a:r>
              <a:rPr sz="2400" spc="-15" dirty="0">
                <a:latin typeface="Arial"/>
                <a:cs typeface="Arial"/>
              </a:rPr>
              <a:t>(the</a:t>
            </a:r>
            <a:r>
              <a:rPr sz="2400" spc="-5" dirty="0">
                <a:latin typeface="Arial"/>
                <a:cs typeface="Arial"/>
              </a:rPr>
              <a:t> </a:t>
            </a:r>
            <a:r>
              <a:rPr sz="2400" spc="-15" dirty="0">
                <a:latin typeface="Arial"/>
                <a:cs typeface="Arial"/>
              </a:rPr>
              <a:t>system</a:t>
            </a:r>
            <a:r>
              <a:rPr sz="2400" spc="-5" dirty="0">
                <a:latin typeface="Arial"/>
                <a:cs typeface="Arial"/>
              </a:rPr>
              <a:t> </a:t>
            </a:r>
            <a:r>
              <a:rPr sz="2400" spc="-15" dirty="0">
                <a:latin typeface="Arial"/>
                <a:cs typeface="Arial"/>
              </a:rPr>
              <a:t>continues</a:t>
            </a:r>
            <a:r>
              <a:rPr sz="2400" spc="-5" dirty="0">
                <a:latin typeface="Arial"/>
                <a:cs typeface="Arial"/>
              </a:rPr>
              <a:t> </a:t>
            </a:r>
            <a:r>
              <a:rPr sz="2400" spc="-10" dirty="0">
                <a:latin typeface="Arial"/>
                <a:cs typeface="Arial"/>
              </a:rPr>
              <a:t>to</a:t>
            </a:r>
            <a:r>
              <a:rPr sz="2400" spc="-5" dirty="0">
                <a:latin typeface="Arial"/>
                <a:cs typeface="Arial"/>
              </a:rPr>
              <a:t> </a:t>
            </a:r>
            <a:r>
              <a:rPr sz="2400" spc="-15" dirty="0">
                <a:latin typeface="Arial"/>
                <a:cs typeface="Arial"/>
              </a:rPr>
              <a:t>operate despite</a:t>
            </a:r>
            <a:r>
              <a:rPr sz="2400" spc="-5" dirty="0">
                <a:latin typeface="Arial"/>
                <a:cs typeface="Arial"/>
              </a:rPr>
              <a:t> </a:t>
            </a:r>
            <a:r>
              <a:rPr sz="2400" spc="-10" dirty="0">
                <a:latin typeface="Arial"/>
                <a:cs typeface="Arial"/>
              </a:rPr>
              <a:t>arbitrary</a:t>
            </a:r>
            <a:r>
              <a:rPr sz="2400" spc="-5" dirty="0">
                <a:latin typeface="Arial"/>
                <a:cs typeface="Arial"/>
              </a:rPr>
              <a:t> </a:t>
            </a:r>
            <a:r>
              <a:rPr sz="2400" dirty="0">
                <a:latin typeface="Arial"/>
                <a:cs typeface="Arial"/>
              </a:rPr>
              <a:t>message</a:t>
            </a:r>
            <a:r>
              <a:rPr sz="2400" spc="-5" dirty="0">
                <a:latin typeface="Arial"/>
                <a:cs typeface="Arial"/>
              </a:rPr>
              <a:t> </a:t>
            </a:r>
            <a:r>
              <a:rPr sz="2400" dirty="0">
                <a:latin typeface="Arial"/>
                <a:cs typeface="Arial"/>
              </a:rPr>
              <a:t>loss</a:t>
            </a:r>
            <a:r>
              <a:rPr sz="2400" spc="-5" dirty="0">
                <a:latin typeface="Arial"/>
                <a:cs typeface="Arial"/>
              </a:rPr>
              <a:t> </a:t>
            </a:r>
            <a:r>
              <a:rPr sz="2400" dirty="0">
                <a:latin typeface="Arial"/>
                <a:cs typeface="Arial"/>
              </a:rPr>
              <a:t>or</a:t>
            </a:r>
            <a:r>
              <a:rPr sz="2400" spc="-5" dirty="0">
                <a:latin typeface="Arial"/>
                <a:cs typeface="Arial"/>
              </a:rPr>
              <a:t> </a:t>
            </a:r>
            <a:r>
              <a:rPr sz="2400" spc="-10" dirty="0">
                <a:latin typeface="Arial"/>
                <a:cs typeface="Arial"/>
              </a:rPr>
              <a:t>failure</a:t>
            </a:r>
            <a:r>
              <a:rPr sz="2400" spc="-5" dirty="0">
                <a:latin typeface="Arial"/>
                <a:cs typeface="Arial"/>
              </a:rPr>
              <a:t> </a:t>
            </a:r>
            <a:r>
              <a:rPr sz="2400" spc="-10" dirty="0">
                <a:latin typeface="Arial"/>
                <a:cs typeface="Arial"/>
              </a:rPr>
              <a:t>of</a:t>
            </a:r>
            <a:r>
              <a:rPr sz="2400" spc="-5" dirty="0">
                <a:latin typeface="Arial"/>
                <a:cs typeface="Arial"/>
              </a:rPr>
              <a:t> </a:t>
            </a:r>
            <a:r>
              <a:rPr sz="2400" spc="-15" dirty="0">
                <a:latin typeface="Arial"/>
                <a:cs typeface="Arial"/>
              </a:rPr>
              <a:t>part</a:t>
            </a:r>
            <a:r>
              <a:rPr sz="2400" spc="-5" dirty="0">
                <a:latin typeface="Arial"/>
                <a:cs typeface="Arial"/>
              </a:rPr>
              <a:t> </a:t>
            </a:r>
            <a:r>
              <a:rPr sz="2400" spc="-10" dirty="0">
                <a:latin typeface="Arial"/>
                <a:cs typeface="Arial"/>
              </a:rPr>
              <a:t>of</a:t>
            </a:r>
            <a:r>
              <a:rPr sz="2400" spc="-5" dirty="0">
                <a:latin typeface="Arial"/>
                <a:cs typeface="Arial"/>
              </a:rPr>
              <a:t> </a:t>
            </a:r>
            <a:r>
              <a:rPr sz="2400" spc="-15" dirty="0">
                <a:latin typeface="Arial"/>
                <a:cs typeface="Arial"/>
              </a:rPr>
              <a:t>the system)</a:t>
            </a:r>
            <a:endParaRPr sz="2400" dirty="0">
              <a:latin typeface="Arial"/>
              <a:cs typeface="Arial"/>
            </a:endParaRPr>
          </a:p>
          <a:p>
            <a:pPr marL="13970">
              <a:lnSpc>
                <a:spcPts val="2690"/>
              </a:lnSpc>
            </a:pPr>
            <a:r>
              <a:rPr sz="2400" spc="-20" dirty="0">
                <a:latin typeface="Arial"/>
                <a:cs typeface="Arial"/>
              </a:rPr>
              <a:t>A</a:t>
            </a:r>
            <a:r>
              <a:rPr sz="2400" spc="-5" dirty="0">
                <a:latin typeface="Arial"/>
                <a:cs typeface="Arial"/>
              </a:rPr>
              <a:t> </a:t>
            </a:r>
            <a:r>
              <a:rPr sz="2400" spc="-10" dirty="0">
                <a:latin typeface="Arial"/>
                <a:cs typeface="Arial"/>
              </a:rPr>
              <a:t>distributed</a:t>
            </a:r>
            <a:r>
              <a:rPr sz="2400" spc="-5" dirty="0">
                <a:latin typeface="Arial"/>
                <a:cs typeface="Arial"/>
              </a:rPr>
              <a:t> </a:t>
            </a:r>
            <a:r>
              <a:rPr sz="2400" spc="-15" dirty="0">
                <a:latin typeface="Arial"/>
                <a:cs typeface="Arial"/>
              </a:rPr>
              <a:t>system</a:t>
            </a:r>
            <a:r>
              <a:rPr sz="2400" spc="-5" dirty="0">
                <a:latin typeface="Arial"/>
                <a:cs typeface="Arial"/>
              </a:rPr>
              <a:t> </a:t>
            </a:r>
            <a:r>
              <a:rPr sz="2400" dirty="0">
                <a:latin typeface="Arial"/>
                <a:cs typeface="Arial"/>
              </a:rPr>
              <a:t>can</a:t>
            </a:r>
            <a:r>
              <a:rPr sz="2400" spc="-5" dirty="0">
                <a:latin typeface="Arial"/>
                <a:cs typeface="Arial"/>
              </a:rPr>
              <a:t> </a:t>
            </a:r>
            <a:r>
              <a:rPr sz="2400" spc="-10" dirty="0">
                <a:latin typeface="Arial"/>
                <a:cs typeface="Arial"/>
              </a:rPr>
              <a:t>satisfy</a:t>
            </a:r>
            <a:r>
              <a:rPr sz="2400" spc="-5" dirty="0">
                <a:latin typeface="Arial"/>
                <a:cs typeface="Arial"/>
              </a:rPr>
              <a:t> </a:t>
            </a:r>
            <a:r>
              <a:rPr sz="2400" dirty="0">
                <a:latin typeface="Arial"/>
                <a:cs typeface="Arial"/>
              </a:rPr>
              <a:t>any</a:t>
            </a:r>
            <a:r>
              <a:rPr sz="2400" spc="-5" dirty="0">
                <a:latin typeface="Arial"/>
                <a:cs typeface="Arial"/>
              </a:rPr>
              <a:t> </a:t>
            </a:r>
            <a:r>
              <a:rPr sz="2400" spc="-15" dirty="0">
                <a:latin typeface="Arial"/>
                <a:cs typeface="Arial"/>
              </a:rPr>
              <a:t>two</a:t>
            </a:r>
            <a:r>
              <a:rPr sz="2400" spc="-5" dirty="0">
                <a:latin typeface="Arial"/>
                <a:cs typeface="Arial"/>
              </a:rPr>
              <a:t> </a:t>
            </a:r>
            <a:r>
              <a:rPr sz="2400" spc="-10" dirty="0">
                <a:latin typeface="Arial"/>
                <a:cs typeface="Arial"/>
              </a:rPr>
              <a:t>of</a:t>
            </a:r>
            <a:r>
              <a:rPr sz="2400" spc="-5" dirty="0">
                <a:latin typeface="Arial"/>
                <a:cs typeface="Arial"/>
              </a:rPr>
              <a:t> </a:t>
            </a:r>
            <a:r>
              <a:rPr sz="2400" spc="-15" dirty="0">
                <a:latin typeface="Arial"/>
                <a:cs typeface="Arial"/>
              </a:rPr>
              <a:t>these</a:t>
            </a:r>
            <a:r>
              <a:rPr sz="2400" spc="-5" dirty="0">
                <a:latin typeface="Arial"/>
                <a:cs typeface="Arial"/>
              </a:rPr>
              <a:t> </a:t>
            </a:r>
            <a:r>
              <a:rPr sz="2400" spc="-15" dirty="0">
                <a:latin typeface="Arial"/>
                <a:cs typeface="Arial"/>
              </a:rPr>
              <a:t>guarantees</a:t>
            </a:r>
            <a:endParaRPr sz="2400" dirty="0">
              <a:latin typeface="Arial"/>
              <a:cs typeface="Arial"/>
            </a:endParaRPr>
          </a:p>
          <a:p>
            <a:pPr marL="13970">
              <a:lnSpc>
                <a:spcPct val="100000"/>
              </a:lnSpc>
              <a:spcBef>
                <a:spcPts val="290"/>
              </a:spcBef>
            </a:pPr>
            <a:r>
              <a:rPr sz="2400" spc="-10" dirty="0">
                <a:latin typeface="Arial"/>
                <a:cs typeface="Arial"/>
              </a:rPr>
              <a:t>at</a:t>
            </a:r>
            <a:r>
              <a:rPr sz="2400" spc="-5" dirty="0">
                <a:latin typeface="Arial"/>
                <a:cs typeface="Arial"/>
              </a:rPr>
              <a:t> </a:t>
            </a:r>
            <a:r>
              <a:rPr sz="2400" spc="-15" dirty="0">
                <a:latin typeface="Arial"/>
                <a:cs typeface="Arial"/>
              </a:rPr>
              <a:t>the</a:t>
            </a:r>
            <a:r>
              <a:rPr sz="2400" spc="-5" dirty="0">
                <a:latin typeface="Arial"/>
                <a:cs typeface="Arial"/>
              </a:rPr>
              <a:t> </a:t>
            </a:r>
            <a:r>
              <a:rPr sz="2400" dirty="0">
                <a:latin typeface="Arial"/>
                <a:cs typeface="Arial"/>
              </a:rPr>
              <a:t>same</a:t>
            </a:r>
            <a:r>
              <a:rPr sz="2400" spc="-5" dirty="0">
                <a:latin typeface="Arial"/>
                <a:cs typeface="Arial"/>
              </a:rPr>
              <a:t> </a:t>
            </a:r>
            <a:r>
              <a:rPr sz="2400" spc="-15" dirty="0">
                <a:latin typeface="Arial"/>
                <a:cs typeface="Arial"/>
              </a:rPr>
              <a:t>time,</a:t>
            </a:r>
            <a:r>
              <a:rPr sz="2400" spc="-5" dirty="0">
                <a:latin typeface="Arial"/>
                <a:cs typeface="Arial"/>
              </a:rPr>
              <a:t> </a:t>
            </a:r>
            <a:r>
              <a:rPr sz="2400" spc="-15" dirty="0">
                <a:latin typeface="Arial"/>
                <a:cs typeface="Arial"/>
              </a:rPr>
              <a:t>but</a:t>
            </a:r>
            <a:r>
              <a:rPr sz="2400" spc="-5" dirty="0">
                <a:latin typeface="Arial"/>
                <a:cs typeface="Arial"/>
              </a:rPr>
              <a:t> </a:t>
            </a:r>
            <a:r>
              <a:rPr sz="2400" spc="-15" dirty="0">
                <a:latin typeface="Arial"/>
                <a:cs typeface="Arial"/>
              </a:rPr>
              <a:t>not</a:t>
            </a:r>
            <a:r>
              <a:rPr sz="2400" spc="-5" dirty="0">
                <a:latin typeface="Arial"/>
                <a:cs typeface="Arial"/>
              </a:rPr>
              <a:t> </a:t>
            </a:r>
            <a:r>
              <a:rPr sz="2400" dirty="0">
                <a:latin typeface="Arial"/>
                <a:cs typeface="Arial"/>
              </a:rPr>
              <a:t>all</a:t>
            </a:r>
            <a:r>
              <a:rPr sz="2400" spc="-5" dirty="0">
                <a:latin typeface="Arial"/>
                <a:cs typeface="Arial"/>
              </a:rPr>
              <a:t> </a:t>
            </a:r>
            <a:r>
              <a:rPr sz="2400" spc="-15" dirty="0">
                <a:latin typeface="Arial"/>
                <a:cs typeface="Arial"/>
              </a:rPr>
              <a:t>three.</a:t>
            </a:r>
            <a:endParaRPr sz="2400" dirty="0">
              <a:latin typeface="Arial"/>
              <a:cs typeface="Arial"/>
            </a:endParaRPr>
          </a:p>
          <a:p>
            <a:pPr marL="13970">
              <a:lnSpc>
                <a:spcPct val="100000"/>
              </a:lnSpc>
              <a:spcBef>
                <a:spcPts val="405"/>
              </a:spcBef>
            </a:pPr>
            <a:r>
              <a:rPr sz="1200" spc="-5" dirty="0">
                <a:latin typeface="Arial"/>
                <a:cs typeface="Arial"/>
              </a:rPr>
              <a:t>Gilbert </a:t>
            </a:r>
            <a:r>
              <a:rPr sz="1200" dirty="0">
                <a:latin typeface="Arial"/>
                <a:cs typeface="Arial"/>
              </a:rPr>
              <a:t>and</a:t>
            </a:r>
            <a:r>
              <a:rPr sz="1200" spc="-5" dirty="0">
                <a:latin typeface="Arial"/>
                <a:cs typeface="Arial"/>
              </a:rPr>
              <a:t> </a:t>
            </a:r>
            <a:r>
              <a:rPr sz="1200" spc="-10" dirty="0">
                <a:latin typeface="Arial"/>
                <a:cs typeface="Arial"/>
              </a:rPr>
              <a:t>Lynch,</a:t>
            </a:r>
            <a:r>
              <a:rPr sz="1200" spc="-5" dirty="0">
                <a:latin typeface="Arial"/>
                <a:cs typeface="Arial"/>
              </a:rPr>
              <a:t> </a:t>
            </a:r>
            <a:r>
              <a:rPr sz="1200" spc="-10" dirty="0">
                <a:latin typeface="Arial"/>
                <a:cs typeface="Arial"/>
              </a:rPr>
              <a:t>Brewer's</a:t>
            </a:r>
            <a:r>
              <a:rPr sz="1200" spc="-5" dirty="0">
                <a:latin typeface="Arial"/>
                <a:cs typeface="Arial"/>
              </a:rPr>
              <a:t> </a:t>
            </a:r>
            <a:r>
              <a:rPr sz="1200" spc="-10" dirty="0">
                <a:latin typeface="Arial"/>
                <a:cs typeface="Arial"/>
              </a:rPr>
              <a:t>conjecture</a:t>
            </a:r>
            <a:r>
              <a:rPr sz="1200" spc="-5" dirty="0">
                <a:latin typeface="Arial"/>
                <a:cs typeface="Arial"/>
              </a:rPr>
              <a:t> </a:t>
            </a:r>
            <a:r>
              <a:rPr sz="1200" dirty="0">
                <a:latin typeface="Arial"/>
                <a:cs typeface="Arial"/>
              </a:rPr>
              <a:t>and</a:t>
            </a:r>
            <a:r>
              <a:rPr sz="1200" spc="-5" dirty="0">
                <a:latin typeface="Arial"/>
                <a:cs typeface="Arial"/>
              </a:rPr>
              <a:t> </a:t>
            </a:r>
            <a:r>
              <a:rPr sz="1200" spc="-10" dirty="0">
                <a:latin typeface="Arial"/>
                <a:cs typeface="Arial"/>
              </a:rPr>
              <a:t>the</a:t>
            </a:r>
            <a:r>
              <a:rPr sz="1200" spc="-5" dirty="0">
                <a:latin typeface="Arial"/>
                <a:cs typeface="Arial"/>
              </a:rPr>
              <a:t> feasibility of </a:t>
            </a:r>
            <a:r>
              <a:rPr sz="1200" spc="-10" dirty="0">
                <a:latin typeface="Arial"/>
                <a:cs typeface="Arial"/>
              </a:rPr>
              <a:t>consistent,</a:t>
            </a:r>
            <a:r>
              <a:rPr sz="1200" spc="-5" dirty="0">
                <a:latin typeface="Arial"/>
                <a:cs typeface="Arial"/>
              </a:rPr>
              <a:t> available, partition-tolerant </a:t>
            </a:r>
            <a:r>
              <a:rPr sz="1200" dirty="0">
                <a:latin typeface="Arial"/>
                <a:cs typeface="Arial"/>
              </a:rPr>
              <a:t>web</a:t>
            </a:r>
            <a:r>
              <a:rPr sz="1200" spc="-5" dirty="0">
                <a:latin typeface="Arial"/>
                <a:cs typeface="Arial"/>
              </a:rPr>
              <a:t> </a:t>
            </a:r>
            <a:r>
              <a:rPr sz="1200" spc="-10" dirty="0">
                <a:latin typeface="Arial"/>
                <a:cs typeface="Arial"/>
              </a:rPr>
              <a:t>services,</a:t>
            </a:r>
            <a:r>
              <a:rPr sz="1200" spc="-5" dirty="0">
                <a:latin typeface="Arial"/>
                <a:cs typeface="Arial"/>
              </a:rPr>
              <a:t> </a:t>
            </a:r>
            <a:r>
              <a:rPr sz="1200" dirty="0">
                <a:latin typeface="Arial"/>
                <a:cs typeface="Arial"/>
              </a:rPr>
              <a:t>2002</a:t>
            </a:r>
          </a:p>
        </p:txBody>
      </p:sp>
    </p:spTree>
    <p:extLst>
      <p:ext uri="{BB962C8B-B14F-4D97-AF65-F5344CB8AC3E}">
        <p14:creationId xmlns:p14="http://schemas.microsoft.com/office/powerpoint/2010/main" val="7948397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Replication?</a:t>
            </a:r>
            <a:endParaRPr lang="en-GB" dirty="0"/>
          </a:p>
        </p:txBody>
      </p:sp>
      <p:sp>
        <p:nvSpPr>
          <p:cNvPr id="3" name="Content Placeholder 2"/>
          <p:cNvSpPr>
            <a:spLocks noGrp="1"/>
          </p:cNvSpPr>
          <p:nvPr>
            <p:ph idx="1"/>
          </p:nvPr>
        </p:nvSpPr>
        <p:spPr/>
        <p:txBody>
          <a:bodyPr/>
          <a:lstStyle/>
          <a:p>
            <a:r>
              <a:rPr lang="en-US" dirty="0"/>
              <a:t>Replication is the process of synchronizing data across multiple servers.</a:t>
            </a:r>
          </a:p>
          <a:p>
            <a:r>
              <a:rPr lang="en-US" dirty="0"/>
              <a:t>Replication provides redundancy and increases data availability with multiple copies of data on different database servers, replication protects a database from the loss of a single server.</a:t>
            </a:r>
          </a:p>
          <a:p>
            <a:r>
              <a:rPr lang="en-US" dirty="0"/>
              <a:t>Replication also allows you to recover from hardware failure and service interruptions.</a:t>
            </a:r>
          </a:p>
          <a:p>
            <a:r>
              <a:rPr lang="en-US" dirty="0"/>
              <a:t>With additional copies of the data, you can dedicate one to disaster recovery, reporting, or backup</a:t>
            </a:r>
            <a:endParaRPr lang="en-GB" dirty="0"/>
          </a:p>
        </p:txBody>
      </p:sp>
    </p:spTree>
    <p:extLst>
      <p:ext uri="{BB962C8B-B14F-4D97-AF65-F5344CB8AC3E}">
        <p14:creationId xmlns:p14="http://schemas.microsoft.com/office/powerpoint/2010/main" val="285101667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Replication?</a:t>
            </a:r>
            <a:endParaRPr lang="en-GB" dirty="0"/>
          </a:p>
        </p:txBody>
      </p:sp>
      <p:sp>
        <p:nvSpPr>
          <p:cNvPr id="3" name="Content Placeholder 2"/>
          <p:cNvSpPr>
            <a:spLocks noGrp="1"/>
          </p:cNvSpPr>
          <p:nvPr>
            <p:ph idx="1"/>
          </p:nvPr>
        </p:nvSpPr>
        <p:spPr/>
        <p:txBody>
          <a:bodyPr/>
          <a:lstStyle/>
          <a:p>
            <a:r>
              <a:rPr lang="en-US" dirty="0"/>
              <a:t>To keep your data safe</a:t>
            </a:r>
          </a:p>
          <a:p>
            <a:r>
              <a:rPr lang="en-US" dirty="0"/>
              <a:t>High (24*7) availability of data</a:t>
            </a:r>
          </a:p>
          <a:p>
            <a:r>
              <a:rPr lang="en-US" dirty="0"/>
              <a:t>Disaster Recovery</a:t>
            </a:r>
          </a:p>
          <a:p>
            <a:r>
              <a:rPr lang="en-US" dirty="0"/>
              <a:t>No downtime for maintenance (like backups, index rebuilds, compaction)</a:t>
            </a:r>
          </a:p>
          <a:p>
            <a:r>
              <a:rPr lang="en-US" dirty="0"/>
              <a:t>Read scaling (extra copies to read from)</a:t>
            </a:r>
          </a:p>
          <a:p>
            <a:r>
              <a:rPr lang="en-US" dirty="0"/>
              <a:t>Replica set is transparent to the application</a:t>
            </a:r>
          </a:p>
          <a:p>
            <a:endParaRPr lang="en-GB" dirty="0"/>
          </a:p>
        </p:txBody>
      </p:sp>
    </p:spTree>
    <p:extLst>
      <p:ext uri="{BB962C8B-B14F-4D97-AF65-F5344CB8AC3E}">
        <p14:creationId xmlns:p14="http://schemas.microsoft.com/office/powerpoint/2010/main" val="9949611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Replica set features</a:t>
            </a:r>
            <a:endParaRPr lang="en-GB" dirty="0"/>
          </a:p>
        </p:txBody>
      </p:sp>
      <p:sp>
        <p:nvSpPr>
          <p:cNvPr id="3" name="Content Placeholder 2"/>
          <p:cNvSpPr>
            <a:spLocks noGrp="1"/>
          </p:cNvSpPr>
          <p:nvPr>
            <p:ph idx="1"/>
          </p:nvPr>
        </p:nvSpPr>
        <p:spPr/>
        <p:txBody>
          <a:bodyPr/>
          <a:lstStyle/>
          <a:p>
            <a:r>
              <a:rPr lang="en-US" dirty="0"/>
              <a:t>A cluster of N nodes</a:t>
            </a:r>
          </a:p>
          <a:p>
            <a:r>
              <a:rPr lang="en-US" dirty="0"/>
              <a:t>Anyone node can be primary</a:t>
            </a:r>
          </a:p>
          <a:p>
            <a:r>
              <a:rPr lang="en-US" dirty="0"/>
              <a:t>All write operations goes to primary</a:t>
            </a:r>
          </a:p>
          <a:p>
            <a:r>
              <a:rPr lang="en-US" dirty="0"/>
              <a:t>Automatic failover</a:t>
            </a:r>
          </a:p>
          <a:p>
            <a:r>
              <a:rPr lang="en-US" dirty="0"/>
              <a:t>Automatic Recovery</a:t>
            </a:r>
          </a:p>
          <a:p>
            <a:r>
              <a:rPr lang="en-US" dirty="0"/>
              <a:t>Consensus election of primary</a:t>
            </a:r>
          </a:p>
          <a:p>
            <a:endParaRPr lang="en-GB" dirty="0"/>
          </a:p>
        </p:txBody>
      </p:sp>
    </p:spTree>
    <p:extLst>
      <p:ext uri="{BB962C8B-B14F-4D97-AF65-F5344CB8AC3E}">
        <p14:creationId xmlns:p14="http://schemas.microsoft.com/office/powerpoint/2010/main" val="38278666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replication works in </a:t>
            </a:r>
            <a:r>
              <a:rPr lang="en-US" dirty="0" err="1"/>
              <a:t>MongoDB</a:t>
            </a:r>
            <a:endParaRPr lang="en-GB" dirty="0"/>
          </a:p>
        </p:txBody>
      </p:sp>
      <p:sp>
        <p:nvSpPr>
          <p:cNvPr id="3" name="Content Placeholder 2"/>
          <p:cNvSpPr>
            <a:spLocks noGrp="1"/>
          </p:cNvSpPr>
          <p:nvPr>
            <p:ph idx="1"/>
          </p:nvPr>
        </p:nvSpPr>
        <p:spPr/>
        <p:txBody>
          <a:bodyPr/>
          <a:lstStyle/>
          <a:p>
            <a:r>
              <a:rPr lang="en-US" dirty="0" err="1"/>
              <a:t>MongoDB</a:t>
            </a:r>
            <a:r>
              <a:rPr lang="en-US" dirty="0"/>
              <a:t> achieves replication by the use of replica set.</a:t>
            </a:r>
          </a:p>
          <a:p>
            <a:r>
              <a:rPr lang="en-US" dirty="0"/>
              <a:t>A replica set is a group of </a:t>
            </a:r>
            <a:r>
              <a:rPr lang="en-US" b="1" dirty="0" err="1"/>
              <a:t>mongod</a:t>
            </a:r>
            <a:r>
              <a:rPr lang="en-US" dirty="0"/>
              <a:t> instances that host the same data set.</a:t>
            </a:r>
          </a:p>
          <a:p>
            <a:r>
              <a:rPr lang="en-US" dirty="0"/>
              <a:t>In a replica one node is primary node that receives all write operations. </a:t>
            </a:r>
          </a:p>
          <a:p>
            <a:r>
              <a:rPr lang="en-US" dirty="0"/>
              <a:t>All other instances, secondaries, apply operations from the primary so that they have the same data set. </a:t>
            </a:r>
          </a:p>
          <a:p>
            <a:r>
              <a:rPr lang="en-US" dirty="0"/>
              <a:t>Replica set can have only one primary node.</a:t>
            </a:r>
          </a:p>
          <a:p>
            <a:endParaRPr lang="en-GB" dirty="0"/>
          </a:p>
        </p:txBody>
      </p:sp>
    </p:spTree>
    <p:extLst>
      <p:ext uri="{BB962C8B-B14F-4D97-AF65-F5344CB8AC3E}">
        <p14:creationId xmlns:p14="http://schemas.microsoft.com/office/powerpoint/2010/main" val="8334916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replication works in </a:t>
            </a:r>
            <a:r>
              <a:rPr lang="en-US" dirty="0" err="1"/>
              <a:t>MongoDB</a:t>
            </a:r>
            <a:endParaRPr lang="en-GB" dirty="0"/>
          </a:p>
        </p:txBody>
      </p:sp>
      <p:sp>
        <p:nvSpPr>
          <p:cNvPr id="3" name="Content Placeholder 2"/>
          <p:cNvSpPr>
            <a:spLocks noGrp="1"/>
          </p:cNvSpPr>
          <p:nvPr>
            <p:ph idx="1"/>
          </p:nvPr>
        </p:nvSpPr>
        <p:spPr/>
        <p:txBody>
          <a:bodyPr/>
          <a:lstStyle/>
          <a:p>
            <a:r>
              <a:rPr lang="en-US" dirty="0"/>
              <a:t>Replica set is a group of two or more nodes (generally minimum 3 nodes are required).</a:t>
            </a:r>
          </a:p>
          <a:p>
            <a:r>
              <a:rPr lang="en-US" dirty="0"/>
              <a:t>In a replica set one node is primary node and remaining nodes are secondary.</a:t>
            </a:r>
          </a:p>
          <a:p>
            <a:r>
              <a:rPr lang="en-US" dirty="0"/>
              <a:t>All data replicates from primary to secondary node.</a:t>
            </a:r>
          </a:p>
          <a:p>
            <a:r>
              <a:rPr lang="en-US" dirty="0"/>
              <a:t>At the time of automatic failover or maintenance, election establishes for primary and a new primary node is elected.</a:t>
            </a:r>
          </a:p>
          <a:p>
            <a:r>
              <a:rPr lang="en-US" dirty="0"/>
              <a:t>After the recovery of failed node, it again join the replica set and works as a secondary node</a:t>
            </a:r>
            <a:endParaRPr lang="en-GB" dirty="0"/>
          </a:p>
        </p:txBody>
      </p:sp>
    </p:spTree>
    <p:extLst>
      <p:ext uri="{BB962C8B-B14F-4D97-AF65-F5344CB8AC3E}">
        <p14:creationId xmlns:p14="http://schemas.microsoft.com/office/powerpoint/2010/main" val="16346877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replication works in </a:t>
            </a:r>
            <a:r>
              <a:rPr lang="en-US" dirty="0" err="1"/>
              <a:t>MongoDB</a:t>
            </a:r>
            <a:endParaRPr lang="en-GB" dirty="0"/>
          </a:p>
        </p:txBody>
      </p:sp>
      <p:sp>
        <p:nvSpPr>
          <p:cNvPr id="3" name="Content Placeholder 2"/>
          <p:cNvSpPr>
            <a:spLocks noGrp="1"/>
          </p:cNvSpPr>
          <p:nvPr>
            <p:ph idx="1"/>
          </p:nvPr>
        </p:nvSpPr>
        <p:spPr/>
        <p:txBody>
          <a:bodyPr/>
          <a:lstStyle/>
          <a:p>
            <a:r>
              <a:rPr lang="en-US" dirty="0"/>
              <a:t>A replica set can have only one primary capable of confirming writes with w: majority write concern; although in some circumstances, another </a:t>
            </a:r>
            <a:r>
              <a:rPr lang="en-US" dirty="0" err="1"/>
              <a:t>mongod</a:t>
            </a:r>
            <a:r>
              <a:rPr lang="en-US" dirty="0"/>
              <a:t> instance may transiently believe itself to also be primary.</a:t>
            </a:r>
          </a:p>
          <a:p>
            <a:r>
              <a:rPr lang="en-US" dirty="0"/>
              <a:t>The primary accepts all write operations from clients and records all changes to its data sets in its operations log, i.e. </a:t>
            </a:r>
            <a:r>
              <a:rPr lang="en-US" dirty="0" err="1"/>
              <a:t>oplog</a:t>
            </a:r>
            <a:r>
              <a:rPr lang="en-US" dirty="0"/>
              <a:t>.</a:t>
            </a:r>
            <a:endParaRPr lang="en-GB" dirty="0"/>
          </a:p>
        </p:txBody>
      </p:sp>
    </p:spTree>
    <p:extLst>
      <p:ext uri="{BB962C8B-B14F-4D97-AF65-F5344CB8AC3E}">
        <p14:creationId xmlns:p14="http://schemas.microsoft.com/office/powerpoint/2010/main" val="39759319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replication works in </a:t>
            </a:r>
            <a:r>
              <a:rPr lang="en-US" dirty="0" err="1"/>
              <a:t>MongoDB</a:t>
            </a:r>
            <a:endParaRPr lang="en-GB" dirty="0"/>
          </a:p>
        </p:txBody>
      </p:sp>
      <p:pic>
        <p:nvPicPr>
          <p:cNvPr id="2050" name="Picture 2" descr="Diagram of default routing of reads and writes to the primar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9170" y="1256763"/>
            <a:ext cx="5961859"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4440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replication works in </a:t>
            </a:r>
            <a:r>
              <a:rPr lang="en-US" dirty="0" err="1"/>
              <a:t>MongoDB</a:t>
            </a:r>
            <a:endParaRPr lang="en-GB" dirty="0"/>
          </a:p>
        </p:txBody>
      </p:sp>
      <p:sp>
        <p:nvSpPr>
          <p:cNvPr id="3" name="Content Placeholder 2"/>
          <p:cNvSpPr>
            <a:spLocks noGrp="1"/>
          </p:cNvSpPr>
          <p:nvPr>
            <p:ph idx="1"/>
          </p:nvPr>
        </p:nvSpPr>
        <p:spPr>
          <a:xfrm>
            <a:off x="566738" y="1295400"/>
            <a:ext cx="8001000" cy="2117501"/>
          </a:xfrm>
        </p:spPr>
        <p:txBody>
          <a:bodyPr>
            <a:normAutofit fontScale="92500"/>
          </a:bodyPr>
          <a:lstStyle/>
          <a:p>
            <a:r>
              <a:rPr lang="en-US" dirty="0"/>
              <a:t>The secondaries replicate the primary’s </a:t>
            </a:r>
            <a:r>
              <a:rPr lang="en-US" dirty="0" err="1"/>
              <a:t>oplog</a:t>
            </a:r>
            <a:r>
              <a:rPr lang="en-US" dirty="0"/>
              <a:t> and apply the operations to their data sets such that the </a:t>
            </a:r>
            <a:r>
              <a:rPr lang="en-US" dirty="0" err="1"/>
              <a:t>secondaries’</a:t>
            </a:r>
            <a:r>
              <a:rPr lang="en-US" dirty="0"/>
              <a:t> data sets reflect the primary’s data set.</a:t>
            </a:r>
          </a:p>
          <a:p>
            <a:r>
              <a:rPr lang="en-US" dirty="0"/>
              <a:t> If the primary is unavailable, an eligible secondary will hold an election to elect itself the new primary. </a:t>
            </a:r>
            <a:endParaRPr lang="en-GB" dirty="0"/>
          </a:p>
        </p:txBody>
      </p:sp>
      <p:pic>
        <p:nvPicPr>
          <p:cNvPr id="3074" name="Picture 2" descr="Diagram of a 3 member replica set that consists of a primary and two secondar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488" y="3641501"/>
            <a:ext cx="6667500" cy="2524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0112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Arbiter in a Replication</a:t>
            </a:r>
          </a:p>
        </p:txBody>
      </p:sp>
      <p:sp>
        <p:nvSpPr>
          <p:cNvPr id="3" name="Content Placeholder 2"/>
          <p:cNvSpPr>
            <a:spLocks noGrp="1"/>
          </p:cNvSpPr>
          <p:nvPr>
            <p:ph idx="1"/>
          </p:nvPr>
        </p:nvSpPr>
        <p:spPr>
          <a:xfrm>
            <a:off x="566738" y="1295399"/>
            <a:ext cx="8001000" cy="2581141"/>
          </a:xfrm>
        </p:spPr>
        <p:txBody>
          <a:bodyPr>
            <a:normAutofit fontScale="92500" lnSpcReduction="10000"/>
          </a:bodyPr>
          <a:lstStyle/>
          <a:p>
            <a:r>
              <a:rPr lang="en-GB" dirty="0"/>
              <a:t>An arbiter is an extra instance of </a:t>
            </a:r>
            <a:r>
              <a:rPr lang="en-GB" dirty="0" err="1"/>
              <a:t>mongod</a:t>
            </a:r>
            <a:r>
              <a:rPr lang="en-GB" dirty="0"/>
              <a:t>.</a:t>
            </a:r>
          </a:p>
          <a:p>
            <a:r>
              <a:rPr lang="en-US" dirty="0"/>
              <a:t>Arbiters do not maintain a data set</a:t>
            </a:r>
            <a:r>
              <a:rPr lang="en-GB" dirty="0"/>
              <a:t>.</a:t>
            </a:r>
          </a:p>
          <a:p>
            <a:r>
              <a:rPr lang="en-US" dirty="0"/>
              <a:t>Maintain a quorum in a replica set by responding to heartbeat and election requests by other replica set members.</a:t>
            </a:r>
          </a:p>
          <a:p>
            <a:r>
              <a:rPr lang="en-US" dirty="0"/>
              <a:t>Arbiters do not require dedicated hardware. </a:t>
            </a:r>
            <a:endParaRPr lang="en-GB" dirty="0"/>
          </a:p>
          <a:p>
            <a:endParaRPr lang="en-GB" dirty="0"/>
          </a:p>
        </p:txBody>
      </p:sp>
      <p:pic>
        <p:nvPicPr>
          <p:cNvPr id="4098" name="Picture 2" descr="Diagram of a replica set that consists of a primary, a secondary, and an arbi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153" y="3734872"/>
            <a:ext cx="6667500" cy="25241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199174" y="3876540"/>
            <a:ext cx="3762957" cy="1323439"/>
          </a:xfrm>
          <a:prstGeom prst="rect">
            <a:avLst/>
          </a:prstGeom>
          <a:noFill/>
          <a:ln>
            <a:solidFill>
              <a:schemeClr val="accent2"/>
            </a:solidFill>
          </a:ln>
        </p:spPr>
        <p:txBody>
          <a:bodyPr wrap="square" rtlCol="0">
            <a:spAutoFit/>
          </a:bodyPr>
          <a:lstStyle/>
          <a:p>
            <a:r>
              <a:rPr lang="en-US" sz="1600" dirty="0"/>
              <a:t>An arbiter will always be an arbiter whereas a primary may step down and become a secondary and asecondary may become the primary during an election.</a:t>
            </a:r>
          </a:p>
        </p:txBody>
      </p:sp>
    </p:spTree>
    <p:extLst>
      <p:ext uri="{BB962C8B-B14F-4D97-AF65-F5344CB8AC3E}">
        <p14:creationId xmlns:p14="http://schemas.microsoft.com/office/powerpoint/2010/main" val="638391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Asynchronous Replication</a:t>
            </a:r>
            <a:endParaRPr lang="en-GB" dirty="0"/>
          </a:p>
        </p:txBody>
      </p:sp>
      <p:sp>
        <p:nvSpPr>
          <p:cNvPr id="3" name="Content Placeholder 2"/>
          <p:cNvSpPr>
            <a:spLocks noGrp="1"/>
          </p:cNvSpPr>
          <p:nvPr>
            <p:ph idx="1"/>
          </p:nvPr>
        </p:nvSpPr>
        <p:spPr/>
        <p:txBody>
          <a:bodyPr/>
          <a:lstStyle/>
          <a:p>
            <a:r>
              <a:rPr lang="en-US" dirty="0"/>
              <a:t>Secondaries apply operations from the primary asynchronously. </a:t>
            </a:r>
          </a:p>
          <a:p>
            <a:r>
              <a:rPr lang="en-US" dirty="0"/>
              <a:t>By applying operations after the primary, sets can continue to function despite the failure of one or more members.</a:t>
            </a:r>
          </a:p>
          <a:p>
            <a:endParaRPr lang="en-GB" dirty="0"/>
          </a:p>
        </p:txBody>
      </p:sp>
    </p:spTree>
    <p:extLst>
      <p:ext uri="{BB962C8B-B14F-4D97-AF65-F5344CB8AC3E}">
        <p14:creationId xmlns:p14="http://schemas.microsoft.com/office/powerpoint/2010/main" val="1060188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30" dirty="0">
                <a:solidFill>
                  <a:srgbClr val="FF0000"/>
                </a:solidFill>
              </a:rPr>
              <a:t>CAP </a:t>
            </a:r>
            <a:r>
              <a:rPr spc="-25" dirty="0"/>
              <a:t>Theorem</a:t>
            </a:r>
            <a:r>
              <a:rPr spc="-5" dirty="0"/>
              <a:t> </a:t>
            </a:r>
            <a:r>
              <a:rPr spc="-20" dirty="0"/>
              <a:t>2/2</a:t>
            </a:r>
          </a:p>
        </p:txBody>
      </p:sp>
      <p:sp>
        <p:nvSpPr>
          <p:cNvPr id="3" name="object 3"/>
          <p:cNvSpPr txBox="1"/>
          <p:nvPr/>
        </p:nvSpPr>
        <p:spPr>
          <a:xfrm>
            <a:off x="589597" y="1123388"/>
            <a:ext cx="7964805" cy="4733925"/>
          </a:xfrm>
          <a:prstGeom prst="rect">
            <a:avLst/>
          </a:prstGeom>
        </p:spPr>
        <p:txBody>
          <a:bodyPr vert="horz" wrap="square" lIns="0" tIns="0" rIns="0" bIns="0" rtlCol="0">
            <a:spAutoFit/>
          </a:bodyPr>
          <a:lstStyle/>
          <a:p>
            <a:pPr marL="471170" marR="6350" indent="-458470">
              <a:lnSpc>
                <a:spcPts val="3450"/>
              </a:lnSpc>
              <a:buFont typeface="Arial"/>
              <a:buChar char="●"/>
              <a:tabLst>
                <a:tab pos="471805" algn="l"/>
              </a:tabLst>
            </a:pPr>
            <a:r>
              <a:rPr sz="3000" spc="-15" dirty="0">
                <a:latin typeface="Arial"/>
                <a:cs typeface="Arial"/>
              </a:rPr>
              <a:t>In</a:t>
            </a:r>
            <a:r>
              <a:rPr sz="3000" spc="-5" dirty="0">
                <a:latin typeface="Arial"/>
                <a:cs typeface="Arial"/>
              </a:rPr>
              <a:t> </a:t>
            </a:r>
            <a:r>
              <a:rPr sz="3000" spc="-15" dirty="0">
                <a:latin typeface="Arial"/>
                <a:cs typeface="Arial"/>
              </a:rPr>
              <a:t>other</a:t>
            </a:r>
            <a:r>
              <a:rPr sz="3000" spc="-5" dirty="0">
                <a:latin typeface="Arial"/>
                <a:cs typeface="Arial"/>
              </a:rPr>
              <a:t> </a:t>
            </a:r>
            <a:r>
              <a:rPr sz="3000" spc="-15" dirty="0">
                <a:latin typeface="Arial"/>
                <a:cs typeface="Arial"/>
              </a:rPr>
              <a:t>words,</a:t>
            </a:r>
            <a:r>
              <a:rPr sz="3000" spc="15" dirty="0">
                <a:latin typeface="Arial"/>
                <a:cs typeface="Arial"/>
              </a:rPr>
              <a:t> </a:t>
            </a:r>
            <a:r>
              <a:rPr sz="3000" spc="-25" dirty="0">
                <a:solidFill>
                  <a:srgbClr val="FF0000"/>
                </a:solidFill>
                <a:latin typeface="Arial"/>
                <a:cs typeface="Arial"/>
              </a:rPr>
              <a:t>CAP</a:t>
            </a:r>
            <a:r>
              <a:rPr sz="3000" dirty="0">
                <a:solidFill>
                  <a:srgbClr val="FF0000"/>
                </a:solidFill>
                <a:latin typeface="Arial"/>
                <a:cs typeface="Arial"/>
              </a:rPr>
              <a:t> </a:t>
            </a:r>
            <a:r>
              <a:rPr sz="3000" dirty="0">
                <a:latin typeface="Arial"/>
                <a:cs typeface="Arial"/>
              </a:rPr>
              <a:t>can</a:t>
            </a:r>
            <a:r>
              <a:rPr sz="3000" spc="-5" dirty="0">
                <a:latin typeface="Arial"/>
                <a:cs typeface="Arial"/>
              </a:rPr>
              <a:t> </a:t>
            </a:r>
            <a:r>
              <a:rPr sz="3000" dirty="0">
                <a:latin typeface="Arial"/>
                <a:cs typeface="Arial"/>
              </a:rPr>
              <a:t>be</a:t>
            </a:r>
            <a:r>
              <a:rPr sz="3000" spc="-5" dirty="0">
                <a:latin typeface="Arial"/>
                <a:cs typeface="Arial"/>
              </a:rPr>
              <a:t> </a:t>
            </a:r>
            <a:r>
              <a:rPr sz="3000" dirty="0">
                <a:latin typeface="Arial"/>
                <a:cs typeface="Arial"/>
              </a:rPr>
              <a:t>expressed</a:t>
            </a:r>
            <a:r>
              <a:rPr sz="3000" spc="-5" dirty="0">
                <a:latin typeface="Arial"/>
                <a:cs typeface="Arial"/>
              </a:rPr>
              <a:t> </a:t>
            </a:r>
            <a:r>
              <a:rPr sz="3000" dirty="0">
                <a:latin typeface="Arial"/>
                <a:cs typeface="Arial"/>
              </a:rPr>
              <a:t>as</a:t>
            </a:r>
            <a:r>
              <a:rPr sz="3000" spc="-5" dirty="0">
                <a:latin typeface="Arial"/>
                <a:cs typeface="Arial"/>
              </a:rPr>
              <a:t> </a:t>
            </a:r>
            <a:r>
              <a:rPr sz="3000" spc="-10" dirty="0">
                <a:latin typeface="Arial"/>
                <a:cs typeface="Arial"/>
              </a:rPr>
              <a:t>"If</a:t>
            </a:r>
            <a:r>
              <a:rPr sz="3000" spc="-15" dirty="0">
                <a:latin typeface="Arial"/>
                <a:cs typeface="Arial"/>
              </a:rPr>
              <a:t> the</a:t>
            </a:r>
            <a:r>
              <a:rPr sz="3000" spc="-5" dirty="0">
                <a:latin typeface="Arial"/>
                <a:cs typeface="Arial"/>
              </a:rPr>
              <a:t> </a:t>
            </a:r>
            <a:r>
              <a:rPr sz="3000" spc="-15" dirty="0">
                <a:latin typeface="Arial"/>
                <a:cs typeface="Arial"/>
              </a:rPr>
              <a:t>network</a:t>
            </a:r>
            <a:r>
              <a:rPr sz="3000" spc="-5" dirty="0">
                <a:latin typeface="Arial"/>
                <a:cs typeface="Arial"/>
              </a:rPr>
              <a:t> </a:t>
            </a:r>
            <a:r>
              <a:rPr sz="3000" dirty="0">
                <a:latin typeface="Arial"/>
                <a:cs typeface="Arial"/>
              </a:rPr>
              <a:t>is</a:t>
            </a:r>
            <a:r>
              <a:rPr sz="3000" spc="-5" dirty="0">
                <a:latin typeface="Arial"/>
                <a:cs typeface="Arial"/>
              </a:rPr>
              <a:t> </a:t>
            </a:r>
            <a:r>
              <a:rPr sz="3000" spc="-15" dirty="0">
                <a:latin typeface="Arial"/>
                <a:cs typeface="Arial"/>
              </a:rPr>
              <a:t>broken,</a:t>
            </a:r>
            <a:r>
              <a:rPr sz="3000" spc="-5" dirty="0">
                <a:latin typeface="Arial"/>
                <a:cs typeface="Arial"/>
              </a:rPr>
              <a:t> </a:t>
            </a:r>
            <a:r>
              <a:rPr sz="3000" dirty="0">
                <a:latin typeface="Arial"/>
                <a:cs typeface="Arial"/>
              </a:rPr>
              <a:t>your</a:t>
            </a:r>
            <a:r>
              <a:rPr sz="3000" spc="-5" dirty="0">
                <a:latin typeface="Arial"/>
                <a:cs typeface="Arial"/>
              </a:rPr>
              <a:t> </a:t>
            </a:r>
            <a:r>
              <a:rPr sz="3000" spc="-20" dirty="0">
                <a:latin typeface="Arial"/>
                <a:cs typeface="Arial"/>
              </a:rPr>
              <a:t>database</a:t>
            </a:r>
            <a:r>
              <a:rPr sz="3000" spc="-5" dirty="0">
                <a:latin typeface="Arial"/>
                <a:cs typeface="Arial"/>
              </a:rPr>
              <a:t> </a:t>
            </a:r>
            <a:r>
              <a:rPr sz="3000" spc="-15" dirty="0">
                <a:latin typeface="Arial"/>
                <a:cs typeface="Arial"/>
              </a:rPr>
              <a:t>won’t work"</a:t>
            </a:r>
            <a:endParaRPr sz="3000" dirty="0">
              <a:latin typeface="Arial"/>
              <a:cs typeface="Arial"/>
            </a:endParaRPr>
          </a:p>
          <a:p>
            <a:pPr marL="928369" lvl="1" indent="-412750">
              <a:lnSpc>
                <a:spcPts val="2610"/>
              </a:lnSpc>
              <a:buFont typeface="Arial"/>
              <a:buChar char="○"/>
              <a:tabLst>
                <a:tab pos="929005" algn="l"/>
              </a:tabLst>
            </a:pPr>
            <a:r>
              <a:rPr sz="2400" spc="-15" dirty="0">
                <a:latin typeface="Arial"/>
                <a:cs typeface="Arial"/>
              </a:rPr>
              <a:t>"won't</a:t>
            </a:r>
            <a:r>
              <a:rPr sz="2400" spc="-5" dirty="0">
                <a:latin typeface="Arial"/>
                <a:cs typeface="Arial"/>
              </a:rPr>
              <a:t> </a:t>
            </a:r>
            <a:r>
              <a:rPr sz="2400" spc="-15" dirty="0">
                <a:latin typeface="Arial"/>
                <a:cs typeface="Arial"/>
              </a:rPr>
              <a:t>work"</a:t>
            </a:r>
            <a:r>
              <a:rPr sz="2400" spc="-5" dirty="0">
                <a:latin typeface="Arial"/>
                <a:cs typeface="Arial"/>
              </a:rPr>
              <a:t> </a:t>
            </a:r>
            <a:r>
              <a:rPr sz="2400" spc="-15" dirty="0">
                <a:latin typeface="Arial"/>
                <a:cs typeface="Arial"/>
              </a:rPr>
              <a:t>=</a:t>
            </a:r>
            <a:r>
              <a:rPr sz="2400" spc="-5" dirty="0">
                <a:latin typeface="Arial"/>
                <a:cs typeface="Arial"/>
              </a:rPr>
              <a:t> </a:t>
            </a:r>
            <a:r>
              <a:rPr sz="2400" dirty="0">
                <a:latin typeface="Arial"/>
                <a:cs typeface="Arial"/>
              </a:rPr>
              <a:t>down</a:t>
            </a:r>
            <a:r>
              <a:rPr sz="2400" spc="-5" dirty="0">
                <a:latin typeface="Arial"/>
                <a:cs typeface="Arial"/>
              </a:rPr>
              <a:t> </a:t>
            </a:r>
            <a:r>
              <a:rPr sz="2400" spc="-20" dirty="0">
                <a:latin typeface="Arial"/>
                <a:cs typeface="Arial"/>
              </a:rPr>
              <a:t>OR</a:t>
            </a:r>
            <a:r>
              <a:rPr sz="2400" spc="-5" dirty="0">
                <a:latin typeface="Arial"/>
                <a:cs typeface="Arial"/>
              </a:rPr>
              <a:t> </a:t>
            </a:r>
            <a:r>
              <a:rPr sz="2400" spc="-15" dirty="0">
                <a:latin typeface="Arial"/>
                <a:cs typeface="Arial"/>
              </a:rPr>
              <a:t>inconsistent</a:t>
            </a:r>
            <a:endParaRPr sz="2400" dirty="0">
              <a:latin typeface="Arial"/>
              <a:cs typeface="Arial"/>
            </a:endParaRPr>
          </a:p>
          <a:p>
            <a:pPr marL="471170" marR="1070610" indent="-458470">
              <a:lnSpc>
                <a:spcPts val="3450"/>
              </a:lnSpc>
              <a:spcBef>
                <a:spcPts val="150"/>
              </a:spcBef>
              <a:buFont typeface="Arial"/>
              <a:buChar char="●"/>
              <a:tabLst>
                <a:tab pos="471805" algn="l"/>
              </a:tabLst>
            </a:pPr>
            <a:r>
              <a:rPr sz="3000" spc="-15" dirty="0">
                <a:latin typeface="Arial"/>
                <a:cs typeface="Arial"/>
              </a:rPr>
              <a:t>In</a:t>
            </a:r>
            <a:r>
              <a:rPr sz="3000" spc="-5" dirty="0">
                <a:latin typeface="Arial"/>
                <a:cs typeface="Arial"/>
              </a:rPr>
              <a:t> </a:t>
            </a:r>
            <a:r>
              <a:rPr sz="3000" spc="-25" dirty="0">
                <a:latin typeface="Arial"/>
                <a:cs typeface="Arial"/>
              </a:rPr>
              <a:t>RDBMS</a:t>
            </a:r>
            <a:r>
              <a:rPr sz="3000" spc="-5" dirty="0">
                <a:latin typeface="Arial"/>
                <a:cs typeface="Arial"/>
              </a:rPr>
              <a:t> </a:t>
            </a:r>
            <a:r>
              <a:rPr sz="3000" dirty="0">
                <a:latin typeface="Arial"/>
                <a:cs typeface="Arial"/>
              </a:rPr>
              <a:t>we</a:t>
            </a:r>
            <a:r>
              <a:rPr sz="3000" spc="-5" dirty="0">
                <a:latin typeface="Arial"/>
                <a:cs typeface="Arial"/>
              </a:rPr>
              <a:t> </a:t>
            </a:r>
            <a:r>
              <a:rPr sz="3000" dirty="0">
                <a:latin typeface="Arial"/>
                <a:cs typeface="Arial"/>
              </a:rPr>
              <a:t>do</a:t>
            </a:r>
            <a:r>
              <a:rPr sz="3000" spc="-5" dirty="0">
                <a:latin typeface="Arial"/>
                <a:cs typeface="Arial"/>
              </a:rPr>
              <a:t> </a:t>
            </a:r>
            <a:r>
              <a:rPr sz="3000" spc="-15" dirty="0">
                <a:latin typeface="Arial"/>
                <a:cs typeface="Arial"/>
              </a:rPr>
              <a:t>not</a:t>
            </a:r>
            <a:r>
              <a:rPr sz="3000" spc="-5" dirty="0">
                <a:latin typeface="Arial"/>
                <a:cs typeface="Arial"/>
              </a:rPr>
              <a:t> </a:t>
            </a:r>
            <a:r>
              <a:rPr sz="3000" dirty="0">
                <a:latin typeface="Arial"/>
                <a:cs typeface="Arial"/>
              </a:rPr>
              <a:t>have</a:t>
            </a:r>
            <a:r>
              <a:rPr sz="3000" spc="25" dirty="0">
                <a:latin typeface="Arial"/>
                <a:cs typeface="Arial"/>
              </a:rPr>
              <a:t> </a:t>
            </a:r>
            <a:r>
              <a:rPr sz="3000" spc="-20" dirty="0">
                <a:solidFill>
                  <a:srgbClr val="FF0000"/>
                </a:solidFill>
                <a:latin typeface="Arial"/>
                <a:cs typeface="Arial"/>
              </a:rPr>
              <a:t>P</a:t>
            </a:r>
            <a:r>
              <a:rPr sz="3000" dirty="0">
                <a:solidFill>
                  <a:srgbClr val="FF0000"/>
                </a:solidFill>
                <a:latin typeface="Arial"/>
                <a:cs typeface="Arial"/>
              </a:rPr>
              <a:t> </a:t>
            </a:r>
            <a:r>
              <a:rPr sz="3000" spc="-15" dirty="0">
                <a:latin typeface="Arial"/>
                <a:cs typeface="Arial"/>
              </a:rPr>
              <a:t>(network partitions)</a:t>
            </a:r>
            <a:endParaRPr sz="3000" dirty="0">
              <a:latin typeface="Arial"/>
              <a:cs typeface="Arial"/>
            </a:endParaRPr>
          </a:p>
          <a:p>
            <a:pPr marL="928369" lvl="1" indent="-412750">
              <a:lnSpc>
                <a:spcPts val="2610"/>
              </a:lnSpc>
              <a:buFont typeface="Arial"/>
              <a:buChar char="○"/>
              <a:tabLst>
                <a:tab pos="929005" algn="l"/>
              </a:tabLst>
            </a:pPr>
            <a:r>
              <a:rPr sz="2400" dirty="0">
                <a:solidFill>
                  <a:srgbClr val="FF0000"/>
                </a:solidFill>
                <a:latin typeface="Arial"/>
                <a:cs typeface="Arial"/>
              </a:rPr>
              <a:t>C</a:t>
            </a:r>
            <a:r>
              <a:rPr sz="2400" spc="-15" dirty="0">
                <a:latin typeface="Arial"/>
                <a:cs typeface="Arial"/>
              </a:rPr>
              <a:t>onsistency</a:t>
            </a:r>
            <a:r>
              <a:rPr sz="2400" spc="-5" dirty="0">
                <a:latin typeface="Arial"/>
                <a:cs typeface="Arial"/>
              </a:rPr>
              <a:t> </a:t>
            </a:r>
            <a:r>
              <a:rPr sz="2400" dirty="0">
                <a:latin typeface="Arial"/>
                <a:cs typeface="Arial"/>
              </a:rPr>
              <a:t>and</a:t>
            </a:r>
            <a:r>
              <a:rPr sz="2400" spc="5" dirty="0">
                <a:latin typeface="Arial"/>
                <a:cs typeface="Arial"/>
              </a:rPr>
              <a:t> </a:t>
            </a:r>
            <a:r>
              <a:rPr sz="2400" spc="-20" dirty="0">
                <a:solidFill>
                  <a:srgbClr val="FF0000"/>
                </a:solidFill>
                <a:latin typeface="Arial"/>
                <a:cs typeface="Arial"/>
              </a:rPr>
              <a:t>A</a:t>
            </a:r>
            <a:r>
              <a:rPr sz="2400" spc="-10" dirty="0">
                <a:latin typeface="Arial"/>
                <a:cs typeface="Arial"/>
              </a:rPr>
              <a:t>vailability</a:t>
            </a:r>
            <a:r>
              <a:rPr sz="2400" spc="-5" dirty="0">
                <a:latin typeface="Arial"/>
                <a:cs typeface="Arial"/>
              </a:rPr>
              <a:t> </a:t>
            </a:r>
            <a:r>
              <a:rPr sz="2400" dirty="0">
                <a:latin typeface="Arial"/>
                <a:cs typeface="Arial"/>
              </a:rPr>
              <a:t>are</a:t>
            </a:r>
            <a:r>
              <a:rPr sz="2400" spc="-5" dirty="0">
                <a:latin typeface="Arial"/>
                <a:cs typeface="Arial"/>
              </a:rPr>
              <a:t> </a:t>
            </a:r>
            <a:r>
              <a:rPr sz="2400" dirty="0">
                <a:latin typeface="Arial"/>
                <a:cs typeface="Arial"/>
              </a:rPr>
              <a:t>achieved</a:t>
            </a:r>
          </a:p>
          <a:p>
            <a:pPr marL="471170" indent="-458470">
              <a:lnSpc>
                <a:spcPts val="3465"/>
              </a:lnSpc>
              <a:buFont typeface="Arial"/>
              <a:buChar char="●"/>
              <a:tabLst>
                <a:tab pos="471805" algn="l"/>
              </a:tabLst>
            </a:pPr>
            <a:r>
              <a:rPr sz="3000" spc="-15" dirty="0">
                <a:latin typeface="Arial"/>
                <a:cs typeface="Arial"/>
              </a:rPr>
              <a:t>In</a:t>
            </a:r>
            <a:r>
              <a:rPr sz="3000" spc="-5" dirty="0">
                <a:latin typeface="Arial"/>
                <a:cs typeface="Arial"/>
              </a:rPr>
              <a:t> </a:t>
            </a:r>
            <a:r>
              <a:rPr sz="3000" spc="-20" dirty="0">
                <a:latin typeface="Arial"/>
                <a:cs typeface="Arial"/>
              </a:rPr>
              <a:t>NoSQL</a:t>
            </a:r>
            <a:r>
              <a:rPr sz="3000" spc="-5" dirty="0">
                <a:latin typeface="Arial"/>
                <a:cs typeface="Arial"/>
              </a:rPr>
              <a:t> </a:t>
            </a:r>
            <a:r>
              <a:rPr sz="3000" dirty="0">
                <a:latin typeface="Arial"/>
                <a:cs typeface="Arial"/>
              </a:rPr>
              <a:t>we</a:t>
            </a:r>
            <a:r>
              <a:rPr sz="3000" spc="-5" dirty="0">
                <a:latin typeface="Arial"/>
                <a:cs typeface="Arial"/>
              </a:rPr>
              <a:t> </a:t>
            </a:r>
            <a:r>
              <a:rPr sz="3000" spc="-20" dirty="0">
                <a:latin typeface="Arial"/>
                <a:cs typeface="Arial"/>
              </a:rPr>
              <a:t>want</a:t>
            </a:r>
            <a:r>
              <a:rPr sz="3000" spc="-5" dirty="0">
                <a:latin typeface="Arial"/>
                <a:cs typeface="Arial"/>
              </a:rPr>
              <a:t> </a:t>
            </a:r>
            <a:r>
              <a:rPr sz="3000" spc="-15" dirty="0">
                <a:latin typeface="Arial"/>
                <a:cs typeface="Arial"/>
              </a:rPr>
              <a:t>to</a:t>
            </a:r>
            <a:r>
              <a:rPr sz="3000" spc="-5" dirty="0">
                <a:latin typeface="Arial"/>
                <a:cs typeface="Arial"/>
              </a:rPr>
              <a:t> </a:t>
            </a:r>
            <a:r>
              <a:rPr sz="3000" dirty="0">
                <a:latin typeface="Arial"/>
                <a:cs typeface="Arial"/>
              </a:rPr>
              <a:t>have</a:t>
            </a:r>
            <a:r>
              <a:rPr sz="3000" spc="30" dirty="0">
                <a:latin typeface="Arial"/>
                <a:cs typeface="Arial"/>
              </a:rPr>
              <a:t> </a:t>
            </a:r>
            <a:r>
              <a:rPr sz="3000" spc="-20" dirty="0">
                <a:solidFill>
                  <a:srgbClr val="FF0000"/>
                </a:solidFill>
                <a:latin typeface="Arial"/>
                <a:cs typeface="Arial"/>
              </a:rPr>
              <a:t>P</a:t>
            </a:r>
            <a:endParaRPr sz="3000" dirty="0">
              <a:latin typeface="Arial"/>
              <a:cs typeface="Arial"/>
            </a:endParaRPr>
          </a:p>
          <a:p>
            <a:pPr marL="928369" lvl="1" indent="-412750">
              <a:lnSpc>
                <a:spcPts val="2775"/>
              </a:lnSpc>
              <a:buFont typeface="Arial"/>
              <a:buChar char="○"/>
              <a:tabLst>
                <a:tab pos="929005" algn="l"/>
              </a:tabLst>
            </a:pPr>
            <a:r>
              <a:rPr sz="2400" dirty="0">
                <a:latin typeface="Arial"/>
                <a:cs typeface="Arial"/>
              </a:rPr>
              <a:t>Need</a:t>
            </a:r>
            <a:r>
              <a:rPr sz="2400" spc="-5" dirty="0">
                <a:latin typeface="Arial"/>
                <a:cs typeface="Arial"/>
              </a:rPr>
              <a:t> </a:t>
            </a:r>
            <a:r>
              <a:rPr sz="2400" spc="-10" dirty="0">
                <a:latin typeface="Arial"/>
                <a:cs typeface="Arial"/>
              </a:rPr>
              <a:t>to</a:t>
            </a:r>
            <a:r>
              <a:rPr sz="2400" spc="-5" dirty="0">
                <a:latin typeface="Arial"/>
                <a:cs typeface="Arial"/>
              </a:rPr>
              <a:t> </a:t>
            </a:r>
            <a:r>
              <a:rPr sz="2400" spc="-15" dirty="0">
                <a:latin typeface="Arial"/>
                <a:cs typeface="Arial"/>
              </a:rPr>
              <a:t>select</a:t>
            </a:r>
            <a:r>
              <a:rPr sz="2400" spc="-5" dirty="0">
                <a:latin typeface="Arial"/>
                <a:cs typeface="Arial"/>
              </a:rPr>
              <a:t> </a:t>
            </a:r>
            <a:r>
              <a:rPr sz="2400" spc="-10" dirty="0">
                <a:latin typeface="Arial"/>
                <a:cs typeface="Arial"/>
              </a:rPr>
              <a:t>either</a:t>
            </a:r>
            <a:r>
              <a:rPr sz="2400" spc="15" dirty="0">
                <a:latin typeface="Arial"/>
                <a:cs typeface="Arial"/>
              </a:rPr>
              <a:t> </a:t>
            </a:r>
            <a:r>
              <a:rPr sz="2400" dirty="0">
                <a:solidFill>
                  <a:srgbClr val="FF0000"/>
                </a:solidFill>
                <a:latin typeface="Arial"/>
                <a:cs typeface="Arial"/>
              </a:rPr>
              <a:t>C</a:t>
            </a:r>
            <a:r>
              <a:rPr sz="2400" spc="-5" dirty="0">
                <a:solidFill>
                  <a:srgbClr val="FF0000"/>
                </a:solidFill>
                <a:latin typeface="Arial"/>
                <a:cs typeface="Arial"/>
              </a:rPr>
              <a:t> </a:t>
            </a:r>
            <a:r>
              <a:rPr sz="2400" dirty="0">
                <a:latin typeface="Arial"/>
                <a:cs typeface="Arial"/>
              </a:rPr>
              <a:t>or </a:t>
            </a:r>
            <a:r>
              <a:rPr sz="2400" spc="-20" dirty="0">
                <a:solidFill>
                  <a:srgbClr val="FF0000"/>
                </a:solidFill>
                <a:latin typeface="Arial"/>
                <a:cs typeface="Arial"/>
              </a:rPr>
              <a:t>A</a:t>
            </a:r>
            <a:endParaRPr sz="2400" dirty="0">
              <a:latin typeface="Arial"/>
              <a:cs typeface="Arial"/>
            </a:endParaRPr>
          </a:p>
          <a:p>
            <a:pPr marL="928369" lvl="1" indent="-412750">
              <a:lnSpc>
                <a:spcPts val="2760"/>
              </a:lnSpc>
              <a:buFont typeface="Arial"/>
              <a:buChar char="○"/>
              <a:tabLst>
                <a:tab pos="929005" algn="l"/>
              </a:tabLst>
            </a:pPr>
            <a:r>
              <a:rPr sz="2400" dirty="0">
                <a:latin typeface="Arial"/>
                <a:cs typeface="Arial"/>
              </a:rPr>
              <a:t>Drop</a:t>
            </a:r>
            <a:r>
              <a:rPr sz="2400" spc="-5" dirty="0">
                <a:latin typeface="Arial"/>
                <a:cs typeface="Arial"/>
              </a:rPr>
              <a:t> </a:t>
            </a:r>
            <a:r>
              <a:rPr sz="2400" spc="-20" dirty="0">
                <a:latin typeface="Arial"/>
                <a:cs typeface="Arial"/>
              </a:rPr>
              <a:t>A</a:t>
            </a:r>
            <a:r>
              <a:rPr sz="2400" spc="-5" dirty="0">
                <a:latin typeface="Arial"/>
                <a:cs typeface="Arial"/>
              </a:rPr>
              <a:t> </a:t>
            </a:r>
            <a:r>
              <a:rPr sz="2400" spc="-15" dirty="0">
                <a:latin typeface="Arial"/>
                <a:cs typeface="Arial"/>
              </a:rPr>
              <a:t>-&gt;</a:t>
            </a:r>
            <a:r>
              <a:rPr sz="2400" spc="-5" dirty="0">
                <a:latin typeface="Arial"/>
                <a:cs typeface="Arial"/>
              </a:rPr>
              <a:t> </a:t>
            </a:r>
            <a:r>
              <a:rPr sz="2400" spc="-15" dirty="0">
                <a:latin typeface="Arial"/>
                <a:cs typeface="Arial"/>
              </a:rPr>
              <a:t>Accept</a:t>
            </a:r>
            <a:r>
              <a:rPr sz="2400" spc="-5" dirty="0">
                <a:latin typeface="Arial"/>
                <a:cs typeface="Arial"/>
              </a:rPr>
              <a:t> </a:t>
            </a:r>
            <a:r>
              <a:rPr sz="2400" spc="-15" dirty="0">
                <a:latin typeface="Arial"/>
                <a:cs typeface="Arial"/>
              </a:rPr>
              <a:t>waiting</a:t>
            </a:r>
            <a:r>
              <a:rPr sz="2400" spc="-5" dirty="0">
                <a:latin typeface="Arial"/>
                <a:cs typeface="Arial"/>
              </a:rPr>
              <a:t> </a:t>
            </a:r>
            <a:r>
              <a:rPr sz="2400" spc="-10" dirty="0">
                <a:latin typeface="Arial"/>
                <a:cs typeface="Arial"/>
              </a:rPr>
              <a:t>until</a:t>
            </a:r>
            <a:r>
              <a:rPr sz="2400" spc="-5" dirty="0">
                <a:latin typeface="Arial"/>
                <a:cs typeface="Arial"/>
              </a:rPr>
              <a:t> </a:t>
            </a:r>
            <a:r>
              <a:rPr sz="2400" spc="-15" dirty="0">
                <a:latin typeface="Arial"/>
                <a:cs typeface="Arial"/>
              </a:rPr>
              <a:t>data</a:t>
            </a:r>
            <a:r>
              <a:rPr sz="2400" spc="-5" dirty="0">
                <a:latin typeface="Arial"/>
                <a:cs typeface="Arial"/>
              </a:rPr>
              <a:t> </a:t>
            </a:r>
            <a:r>
              <a:rPr sz="2400" dirty="0">
                <a:latin typeface="Arial"/>
                <a:cs typeface="Arial"/>
              </a:rPr>
              <a:t>is</a:t>
            </a:r>
            <a:r>
              <a:rPr sz="2400" spc="-5" dirty="0">
                <a:latin typeface="Arial"/>
                <a:cs typeface="Arial"/>
              </a:rPr>
              <a:t> </a:t>
            </a:r>
            <a:r>
              <a:rPr sz="2400" spc="-15" dirty="0">
                <a:latin typeface="Arial"/>
                <a:cs typeface="Arial"/>
              </a:rPr>
              <a:t>consistent</a:t>
            </a:r>
            <a:endParaRPr sz="2400" dirty="0">
              <a:latin typeface="Arial"/>
              <a:cs typeface="Arial"/>
            </a:endParaRPr>
          </a:p>
          <a:p>
            <a:pPr marL="928369" marR="1315720" lvl="1" indent="-412750">
              <a:lnSpc>
                <a:spcPts val="2760"/>
              </a:lnSpc>
              <a:spcBef>
                <a:spcPts val="130"/>
              </a:spcBef>
              <a:buFont typeface="Arial"/>
              <a:buChar char="○"/>
              <a:tabLst>
                <a:tab pos="929005" algn="l"/>
              </a:tabLst>
            </a:pPr>
            <a:r>
              <a:rPr sz="2400" dirty="0">
                <a:latin typeface="Arial"/>
                <a:cs typeface="Arial"/>
              </a:rPr>
              <a:t>Drop</a:t>
            </a:r>
            <a:r>
              <a:rPr sz="2400" spc="-5" dirty="0">
                <a:latin typeface="Arial"/>
                <a:cs typeface="Arial"/>
              </a:rPr>
              <a:t> </a:t>
            </a:r>
            <a:r>
              <a:rPr sz="2400" dirty="0">
                <a:latin typeface="Arial"/>
                <a:cs typeface="Arial"/>
              </a:rPr>
              <a:t>C</a:t>
            </a:r>
            <a:r>
              <a:rPr sz="2400" spc="-5" dirty="0">
                <a:latin typeface="Arial"/>
                <a:cs typeface="Arial"/>
              </a:rPr>
              <a:t> </a:t>
            </a:r>
            <a:r>
              <a:rPr sz="2400" spc="-15" dirty="0">
                <a:latin typeface="Arial"/>
                <a:cs typeface="Arial"/>
              </a:rPr>
              <a:t>-&gt;</a:t>
            </a:r>
            <a:r>
              <a:rPr sz="2400" spc="-5" dirty="0">
                <a:latin typeface="Arial"/>
                <a:cs typeface="Arial"/>
              </a:rPr>
              <a:t> </a:t>
            </a:r>
            <a:r>
              <a:rPr sz="2400" spc="-15" dirty="0">
                <a:latin typeface="Arial"/>
                <a:cs typeface="Arial"/>
              </a:rPr>
              <a:t>Accept</a:t>
            </a:r>
            <a:r>
              <a:rPr sz="2400" spc="-5" dirty="0">
                <a:latin typeface="Arial"/>
                <a:cs typeface="Arial"/>
              </a:rPr>
              <a:t> </a:t>
            </a:r>
            <a:r>
              <a:rPr sz="2400" spc="-15" dirty="0">
                <a:latin typeface="Arial"/>
                <a:cs typeface="Arial"/>
              </a:rPr>
              <a:t>getting</a:t>
            </a:r>
            <a:r>
              <a:rPr sz="2400" spc="-5" dirty="0">
                <a:latin typeface="Arial"/>
                <a:cs typeface="Arial"/>
              </a:rPr>
              <a:t> </a:t>
            </a:r>
            <a:r>
              <a:rPr sz="2400" spc="-15" dirty="0">
                <a:latin typeface="Arial"/>
                <a:cs typeface="Arial"/>
              </a:rPr>
              <a:t>inconsistent</a:t>
            </a:r>
            <a:r>
              <a:rPr sz="2400" spc="-5" dirty="0">
                <a:latin typeface="Arial"/>
                <a:cs typeface="Arial"/>
              </a:rPr>
              <a:t> </a:t>
            </a:r>
            <a:r>
              <a:rPr sz="2400" spc="-15" dirty="0">
                <a:latin typeface="Arial"/>
                <a:cs typeface="Arial"/>
              </a:rPr>
              <a:t>data sometimes</a:t>
            </a:r>
            <a:endParaRPr sz="2400" dirty="0">
              <a:latin typeface="Arial"/>
              <a:cs typeface="Arial"/>
            </a:endParaRPr>
          </a:p>
        </p:txBody>
      </p:sp>
    </p:spTree>
    <p:extLst>
      <p:ext uri="{BB962C8B-B14F-4D97-AF65-F5344CB8AC3E}">
        <p14:creationId xmlns:p14="http://schemas.microsoft.com/office/powerpoint/2010/main" val="300351096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Automatic Failover</a:t>
            </a:r>
            <a:endParaRPr lang="en-GB" dirty="0"/>
          </a:p>
        </p:txBody>
      </p:sp>
      <p:sp>
        <p:nvSpPr>
          <p:cNvPr id="3" name="Content Placeholder 2"/>
          <p:cNvSpPr>
            <a:spLocks noGrp="1"/>
          </p:cNvSpPr>
          <p:nvPr>
            <p:ph idx="1"/>
          </p:nvPr>
        </p:nvSpPr>
        <p:spPr>
          <a:xfrm>
            <a:off x="566738" y="1295400"/>
            <a:ext cx="8001000" cy="2065986"/>
          </a:xfrm>
        </p:spPr>
        <p:txBody>
          <a:bodyPr>
            <a:normAutofit fontScale="92500" lnSpcReduction="20000"/>
          </a:bodyPr>
          <a:lstStyle/>
          <a:p>
            <a:r>
              <a:rPr lang="en-US" dirty="0"/>
              <a:t>When a primary does not communicate with the other members of the set for more than 10 seconds, an eligible secondary will hold an election to elect itself the new primary. </a:t>
            </a:r>
          </a:p>
          <a:p>
            <a:r>
              <a:rPr lang="en-US" dirty="0"/>
              <a:t>The first secondary to hold an election and receive a majority of the members’ votes becomes primary.</a:t>
            </a:r>
          </a:p>
          <a:p>
            <a:endParaRPr lang="en-GB" dirty="0"/>
          </a:p>
        </p:txBody>
      </p:sp>
      <p:pic>
        <p:nvPicPr>
          <p:cNvPr id="5122" name="Picture 2" descr="Diagram of an election of a new primary. In a three member replica set with two secondaries, the primary becomes unreachable. The loss of a primary triggers an election where one of the secondaries becomes the new prim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618" y="3361385"/>
            <a:ext cx="4762500" cy="3053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3660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Set up Replication (Quick start)</a:t>
            </a:r>
          </a:p>
        </p:txBody>
      </p:sp>
      <p:sp>
        <p:nvSpPr>
          <p:cNvPr id="3" name="Content Placeholder 2"/>
          <p:cNvSpPr>
            <a:spLocks noGrp="1"/>
          </p:cNvSpPr>
          <p:nvPr>
            <p:ph idx="1"/>
          </p:nvPr>
        </p:nvSpPr>
        <p:spPr/>
        <p:txBody>
          <a:bodyPr/>
          <a:lstStyle/>
          <a:p>
            <a:r>
              <a:rPr lang="en-GB" dirty="0"/>
              <a:t>Assumption</a:t>
            </a:r>
          </a:p>
          <a:p>
            <a:pPr lvl="1"/>
            <a:r>
              <a:rPr lang="en-US" dirty="0"/>
              <a:t>This quick-start method stores data in </a:t>
            </a:r>
            <a:r>
              <a:rPr lang="en-US" i="1" dirty="0"/>
              <a:t>/data/</a:t>
            </a:r>
            <a:r>
              <a:rPr lang="en-US" i="1" dirty="0" err="1"/>
              <a:t>db</a:t>
            </a:r>
            <a:r>
              <a:rPr lang="en-US" dirty="0"/>
              <a:t>, so make sure that directory exists and is writable by your user before running this code.</a:t>
            </a:r>
          </a:p>
          <a:p>
            <a:r>
              <a:rPr lang="en-US" dirty="0"/>
              <a:t>Step 1: set up mongo shell without </a:t>
            </a:r>
            <a:r>
              <a:rPr lang="en-US" dirty="0" err="1"/>
              <a:t>mongod</a:t>
            </a:r>
            <a:endParaRPr lang="en-US" dirty="0"/>
          </a:p>
          <a:p>
            <a:pPr marL="0" indent="0">
              <a:buNone/>
            </a:pPr>
            <a:r>
              <a:rPr lang="en-GB" dirty="0"/>
              <a:t>	$ mongo –</a:t>
            </a:r>
            <a:r>
              <a:rPr lang="en-GB" dirty="0" err="1"/>
              <a:t>nodb</a:t>
            </a:r>
            <a:endParaRPr lang="en-GB" dirty="0"/>
          </a:p>
          <a:p>
            <a:r>
              <a:rPr lang="en-US" dirty="0"/>
              <a:t>Step2: Create a replica set by running the following command:</a:t>
            </a:r>
          </a:p>
          <a:p>
            <a:pPr marL="0" indent="0">
              <a:buNone/>
            </a:pPr>
            <a:r>
              <a:rPr lang="en-US" dirty="0"/>
              <a:t>	&gt; </a:t>
            </a:r>
            <a:r>
              <a:rPr lang="en-US" dirty="0" err="1"/>
              <a:t>replicaSet</a:t>
            </a:r>
            <a:r>
              <a:rPr lang="en-US" dirty="0"/>
              <a:t> = </a:t>
            </a:r>
            <a:r>
              <a:rPr lang="en-US" b="1" dirty="0"/>
              <a:t>new </a:t>
            </a:r>
            <a:r>
              <a:rPr lang="en-US" dirty="0" err="1"/>
              <a:t>ReplSetTest</a:t>
            </a:r>
            <a:r>
              <a:rPr lang="en-US" dirty="0"/>
              <a:t>({"nodes" : 3})</a:t>
            </a:r>
          </a:p>
          <a:p>
            <a:pPr lvl="1"/>
            <a:endParaRPr lang="en-GB" dirty="0"/>
          </a:p>
        </p:txBody>
      </p:sp>
    </p:spTree>
    <p:extLst>
      <p:ext uri="{BB962C8B-B14F-4D97-AF65-F5344CB8AC3E}">
        <p14:creationId xmlns:p14="http://schemas.microsoft.com/office/powerpoint/2010/main" val="48584574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Set up Replication (Quick start)</a:t>
            </a:r>
          </a:p>
        </p:txBody>
      </p:sp>
      <p:sp>
        <p:nvSpPr>
          <p:cNvPr id="3" name="Content Placeholder 2"/>
          <p:cNvSpPr>
            <a:spLocks noGrp="1"/>
          </p:cNvSpPr>
          <p:nvPr>
            <p:ph idx="1"/>
          </p:nvPr>
        </p:nvSpPr>
        <p:spPr>
          <a:xfrm>
            <a:off x="566738" y="1295400"/>
            <a:ext cx="8001000" cy="2632656"/>
          </a:xfrm>
        </p:spPr>
        <p:txBody>
          <a:bodyPr>
            <a:normAutofit fontScale="77500" lnSpcReduction="20000"/>
          </a:bodyPr>
          <a:lstStyle/>
          <a:p>
            <a:r>
              <a:rPr lang="en-GB" b="1" dirty="0"/>
              <a:t>Step3:</a:t>
            </a:r>
          </a:p>
          <a:p>
            <a:pPr marL="0" indent="0">
              <a:buNone/>
            </a:pPr>
            <a:r>
              <a:rPr lang="en-GB" dirty="0"/>
              <a:t>&gt; </a:t>
            </a:r>
            <a:r>
              <a:rPr lang="en-GB" i="1" dirty="0"/>
              <a:t>// starts three </a:t>
            </a:r>
            <a:r>
              <a:rPr lang="en-GB" i="1" dirty="0" err="1"/>
              <a:t>mongod</a:t>
            </a:r>
            <a:r>
              <a:rPr lang="en-GB" i="1" dirty="0"/>
              <a:t> processes</a:t>
            </a:r>
          </a:p>
          <a:p>
            <a:pPr marL="0" indent="0">
              <a:buNone/>
            </a:pPr>
            <a:r>
              <a:rPr lang="en-GB" dirty="0"/>
              <a:t>&gt; </a:t>
            </a:r>
            <a:r>
              <a:rPr lang="en-GB" dirty="0" err="1"/>
              <a:t>replicaSet.startSet</a:t>
            </a:r>
            <a:r>
              <a:rPr lang="en-GB" dirty="0"/>
              <a:t>()</a:t>
            </a:r>
          </a:p>
          <a:p>
            <a:pPr marL="0" indent="0">
              <a:buNone/>
            </a:pPr>
            <a:r>
              <a:rPr lang="en-GB" dirty="0"/>
              <a:t>&gt;</a:t>
            </a:r>
          </a:p>
          <a:p>
            <a:pPr marL="0" indent="0">
              <a:buNone/>
            </a:pPr>
            <a:r>
              <a:rPr lang="en-GB" dirty="0"/>
              <a:t>&gt; </a:t>
            </a:r>
            <a:r>
              <a:rPr lang="en-GB" i="1" dirty="0"/>
              <a:t>// configures replication</a:t>
            </a:r>
          </a:p>
          <a:p>
            <a:pPr marL="0" indent="0">
              <a:buNone/>
            </a:pPr>
            <a:r>
              <a:rPr lang="en-GB" dirty="0"/>
              <a:t>&gt; </a:t>
            </a:r>
            <a:r>
              <a:rPr lang="en-GB" dirty="0" err="1"/>
              <a:t>replicaSet.initiate</a:t>
            </a:r>
            <a:r>
              <a:rPr lang="en-GB" dirty="0"/>
              <a:t>()</a:t>
            </a:r>
          </a:p>
          <a:p>
            <a:pPr marL="0" indent="0">
              <a:buNone/>
            </a:pPr>
            <a:endParaRPr lang="en-GB" dirty="0"/>
          </a:p>
        </p:txBody>
      </p:sp>
      <p:sp>
        <p:nvSpPr>
          <p:cNvPr id="5" name="TextBox 4"/>
          <p:cNvSpPr txBox="1"/>
          <p:nvPr/>
        </p:nvSpPr>
        <p:spPr>
          <a:xfrm>
            <a:off x="609600" y="4069724"/>
            <a:ext cx="7864699" cy="1754326"/>
          </a:xfrm>
          <a:prstGeom prst="rect">
            <a:avLst/>
          </a:prstGeom>
          <a:noFill/>
        </p:spPr>
        <p:txBody>
          <a:bodyPr wrap="square" rtlCol="0">
            <a:spAutoFit/>
          </a:bodyPr>
          <a:lstStyle/>
          <a:p>
            <a:r>
              <a:rPr lang="en-US" dirty="0"/>
              <a:t>You should now have three </a:t>
            </a:r>
            <a:r>
              <a:rPr lang="en-US" dirty="0" err="1"/>
              <a:t>mongod</a:t>
            </a:r>
            <a:r>
              <a:rPr lang="en-US" dirty="0"/>
              <a:t> processes running locally on ports 31000, 31001, and 31002. </a:t>
            </a:r>
          </a:p>
          <a:p>
            <a:endParaRPr lang="en-US" dirty="0"/>
          </a:p>
          <a:p>
            <a:r>
              <a:rPr lang="en-US" dirty="0"/>
              <a:t>They will all be dumping their logs into the current shell, which is very noisy,</a:t>
            </a:r>
          </a:p>
          <a:p>
            <a:r>
              <a:rPr lang="en-US" dirty="0"/>
              <a:t>so put this shell aside and open up a new one.</a:t>
            </a:r>
            <a:endParaRPr lang="en-GB" dirty="0"/>
          </a:p>
        </p:txBody>
      </p:sp>
    </p:spTree>
    <p:extLst>
      <p:ext uri="{BB962C8B-B14F-4D97-AF65-F5344CB8AC3E}">
        <p14:creationId xmlns:p14="http://schemas.microsoft.com/office/powerpoint/2010/main" val="169555910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Set up Replication (Quick start)</a:t>
            </a:r>
          </a:p>
        </p:txBody>
      </p:sp>
      <p:sp>
        <p:nvSpPr>
          <p:cNvPr id="3" name="Content Placeholder 2"/>
          <p:cNvSpPr>
            <a:spLocks noGrp="1"/>
          </p:cNvSpPr>
          <p:nvPr>
            <p:ph idx="1"/>
          </p:nvPr>
        </p:nvSpPr>
        <p:spPr>
          <a:xfrm>
            <a:off x="566738" y="1295400"/>
            <a:ext cx="8281048" cy="4876800"/>
          </a:xfrm>
        </p:spPr>
        <p:txBody>
          <a:bodyPr/>
          <a:lstStyle/>
          <a:p>
            <a:r>
              <a:rPr lang="en-GB" sz="2000" dirty="0"/>
              <a:t>Step 4:</a:t>
            </a:r>
            <a:r>
              <a:rPr lang="en-US" sz="2000" dirty="0"/>
              <a:t>In the second shell, connect to the </a:t>
            </a:r>
            <a:r>
              <a:rPr lang="en-US" sz="2000" i="1" dirty="0" err="1"/>
              <a:t>mongod</a:t>
            </a:r>
            <a:r>
              <a:rPr lang="en-US" sz="2000" i="1" dirty="0"/>
              <a:t> </a:t>
            </a:r>
            <a:r>
              <a:rPr lang="en-US" sz="2000" dirty="0"/>
              <a:t>running on port 31000:</a:t>
            </a:r>
          </a:p>
          <a:p>
            <a:pPr marL="0" indent="0">
              <a:buNone/>
            </a:pPr>
            <a:r>
              <a:rPr lang="en-GB" sz="2000" dirty="0"/>
              <a:t>&gt; conn1 = </a:t>
            </a:r>
            <a:r>
              <a:rPr lang="en-GB" sz="2000" b="1" dirty="0"/>
              <a:t>new </a:t>
            </a:r>
            <a:r>
              <a:rPr lang="en-GB" sz="2000" dirty="0"/>
              <a:t>Mongo("localhost:31000")</a:t>
            </a:r>
          </a:p>
          <a:p>
            <a:pPr marL="0" indent="0">
              <a:buNone/>
            </a:pPr>
            <a:r>
              <a:rPr lang="en-GB" sz="2000" dirty="0"/>
              <a:t>connection to localhost:31000</a:t>
            </a:r>
          </a:p>
          <a:p>
            <a:pPr marL="0" indent="0">
              <a:buNone/>
            </a:pPr>
            <a:r>
              <a:rPr lang="en-GB" sz="2000" dirty="0" err="1"/>
              <a:t>testReplSet:PRIMARY</a:t>
            </a:r>
            <a:r>
              <a:rPr lang="en-GB" sz="2000" dirty="0"/>
              <a:t>&gt;</a:t>
            </a:r>
          </a:p>
          <a:p>
            <a:pPr marL="0" indent="0">
              <a:buNone/>
            </a:pPr>
            <a:r>
              <a:rPr lang="en-GB" sz="2000" dirty="0" err="1"/>
              <a:t>testReplSet:PRIMARY</a:t>
            </a:r>
            <a:r>
              <a:rPr lang="en-GB" sz="2000" dirty="0"/>
              <a:t>&gt; </a:t>
            </a:r>
            <a:r>
              <a:rPr lang="en-GB" sz="2000" dirty="0" err="1"/>
              <a:t>primaryDB</a:t>
            </a:r>
            <a:r>
              <a:rPr lang="en-GB" sz="2000" dirty="0"/>
              <a:t> = conn1.getDB("test")</a:t>
            </a:r>
          </a:p>
          <a:p>
            <a:pPr marL="0" indent="0">
              <a:buNone/>
            </a:pPr>
            <a:r>
              <a:rPr lang="en-GB" sz="2000" dirty="0"/>
              <a:t>test</a:t>
            </a:r>
          </a:p>
        </p:txBody>
      </p:sp>
    </p:spTree>
    <p:extLst>
      <p:ext uri="{BB962C8B-B14F-4D97-AF65-F5344CB8AC3E}">
        <p14:creationId xmlns:p14="http://schemas.microsoft.com/office/powerpoint/2010/main" val="109533501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Set up Replication (Quick start)</a:t>
            </a:r>
          </a:p>
        </p:txBody>
      </p:sp>
      <p:sp>
        <p:nvSpPr>
          <p:cNvPr id="3" name="Content Placeholder 2"/>
          <p:cNvSpPr>
            <a:spLocks noGrp="1"/>
          </p:cNvSpPr>
          <p:nvPr>
            <p:ph idx="1"/>
          </p:nvPr>
        </p:nvSpPr>
        <p:spPr>
          <a:xfrm>
            <a:off x="566738" y="1295400"/>
            <a:ext cx="8001000" cy="1100070"/>
          </a:xfrm>
        </p:spPr>
        <p:txBody>
          <a:bodyPr>
            <a:normAutofit fontScale="92500" lnSpcReduction="20000"/>
          </a:bodyPr>
          <a:lstStyle/>
          <a:p>
            <a:r>
              <a:rPr lang="en-US" dirty="0"/>
              <a:t>Use your connection to the primary to run the </a:t>
            </a:r>
            <a:r>
              <a:rPr lang="en-US" i="1" dirty="0" err="1"/>
              <a:t>isMaster</a:t>
            </a:r>
            <a:r>
              <a:rPr lang="en-US" i="1" dirty="0"/>
              <a:t> </a:t>
            </a:r>
            <a:r>
              <a:rPr lang="en-US" dirty="0"/>
              <a:t>command.</a:t>
            </a:r>
          </a:p>
          <a:p>
            <a:r>
              <a:rPr lang="en-US" dirty="0"/>
              <a:t>This will show you the status of the set</a:t>
            </a:r>
            <a:endParaRPr lang="en-GB" dirty="0"/>
          </a:p>
        </p:txBody>
      </p:sp>
      <p:pic>
        <p:nvPicPr>
          <p:cNvPr id="4" name="Picture 3"/>
          <p:cNvPicPr>
            <a:picLocks noChangeAspect="1"/>
          </p:cNvPicPr>
          <p:nvPr/>
        </p:nvPicPr>
        <p:blipFill>
          <a:blip r:embed="rId2"/>
          <a:stretch>
            <a:fillRect/>
          </a:stretch>
        </p:blipFill>
        <p:spPr>
          <a:xfrm>
            <a:off x="1262128" y="2395470"/>
            <a:ext cx="5728257" cy="3930067"/>
          </a:xfrm>
          <a:prstGeom prst="rect">
            <a:avLst/>
          </a:prstGeom>
        </p:spPr>
      </p:pic>
      <p:sp>
        <p:nvSpPr>
          <p:cNvPr id="5" name="TextBox 4"/>
          <p:cNvSpPr txBox="1"/>
          <p:nvPr/>
        </p:nvSpPr>
        <p:spPr>
          <a:xfrm>
            <a:off x="5872766" y="2768959"/>
            <a:ext cx="3090930" cy="1477328"/>
          </a:xfrm>
          <a:prstGeom prst="rect">
            <a:avLst/>
          </a:prstGeom>
          <a:noFill/>
          <a:ln>
            <a:solidFill>
              <a:schemeClr val="accent2"/>
            </a:solidFill>
          </a:ln>
        </p:spPr>
        <p:txBody>
          <a:bodyPr wrap="square" rtlCol="0">
            <a:spAutoFit/>
          </a:bodyPr>
          <a:lstStyle/>
          <a:p>
            <a:r>
              <a:rPr lang="en-GB" dirty="0"/>
              <a:t>"</a:t>
            </a:r>
            <a:r>
              <a:rPr lang="en-GB" dirty="0" err="1">
                <a:solidFill>
                  <a:srgbClr val="FF0000"/>
                </a:solidFill>
              </a:rPr>
              <a:t>testReplSet</a:t>
            </a:r>
            <a:r>
              <a:rPr lang="en-GB" dirty="0"/>
              <a:t>" is</a:t>
            </a:r>
          </a:p>
          <a:p>
            <a:r>
              <a:rPr lang="en-US" dirty="0"/>
              <a:t>an identifier for this set; </a:t>
            </a:r>
            <a:r>
              <a:rPr lang="en-US" dirty="0" err="1">
                <a:solidFill>
                  <a:srgbClr val="FF0000"/>
                </a:solidFill>
              </a:rPr>
              <a:t>testReplSet</a:t>
            </a:r>
            <a:r>
              <a:rPr lang="en-US" dirty="0">
                <a:solidFill>
                  <a:srgbClr val="FF0000"/>
                </a:solidFill>
              </a:rPr>
              <a:t> </a:t>
            </a:r>
            <a:r>
              <a:rPr lang="en-US" dirty="0"/>
              <a:t>is the default name </a:t>
            </a:r>
            <a:r>
              <a:rPr lang="en-US" dirty="0" err="1">
                <a:solidFill>
                  <a:srgbClr val="FF0000"/>
                </a:solidFill>
              </a:rPr>
              <a:t>ReplSetTest</a:t>
            </a:r>
            <a:r>
              <a:rPr lang="en-US" dirty="0">
                <a:solidFill>
                  <a:srgbClr val="FF0000"/>
                </a:solidFill>
              </a:rPr>
              <a:t> </a:t>
            </a:r>
            <a:r>
              <a:rPr lang="en-US" dirty="0"/>
              <a:t>uses.</a:t>
            </a:r>
            <a:endParaRPr lang="en-GB" dirty="0"/>
          </a:p>
        </p:txBody>
      </p:sp>
      <p:cxnSp>
        <p:nvCxnSpPr>
          <p:cNvPr id="7" name="Straight Arrow Connector 6"/>
          <p:cNvCxnSpPr/>
          <p:nvPr/>
        </p:nvCxnSpPr>
        <p:spPr bwMode="auto">
          <a:xfrm flipV="1">
            <a:off x="4481848" y="2975020"/>
            <a:ext cx="1300766" cy="1287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52289847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 the Replica Set</a:t>
            </a:r>
          </a:p>
        </p:txBody>
      </p:sp>
      <p:sp>
        <p:nvSpPr>
          <p:cNvPr id="3" name="Content Placeholder 2"/>
          <p:cNvSpPr>
            <a:spLocks noGrp="1"/>
          </p:cNvSpPr>
          <p:nvPr>
            <p:ph idx="1"/>
          </p:nvPr>
        </p:nvSpPr>
        <p:spPr/>
        <p:txBody>
          <a:bodyPr/>
          <a:lstStyle/>
          <a:p>
            <a:r>
              <a:rPr lang="en-GB" dirty="0"/>
              <a:t>First, insert 1,000 documents:</a:t>
            </a:r>
          </a:p>
          <a:p>
            <a:pPr marL="438150" lvl="1" indent="0">
              <a:buNone/>
            </a:pPr>
            <a:r>
              <a:rPr lang="en-GB" dirty="0"/>
              <a:t>&gt; </a:t>
            </a:r>
            <a:r>
              <a:rPr lang="en-GB" b="1" dirty="0"/>
              <a:t>for </a:t>
            </a:r>
            <a:r>
              <a:rPr lang="en-GB" dirty="0"/>
              <a:t>(</a:t>
            </a:r>
            <a:r>
              <a:rPr lang="en-GB" dirty="0" err="1"/>
              <a:t>i</a:t>
            </a:r>
            <a:r>
              <a:rPr lang="en-GB" dirty="0"/>
              <a:t>=0; </a:t>
            </a:r>
            <a:r>
              <a:rPr lang="en-GB" dirty="0" err="1"/>
              <a:t>i</a:t>
            </a:r>
            <a:r>
              <a:rPr lang="en-GB" dirty="0"/>
              <a:t>&lt;1000; </a:t>
            </a:r>
            <a:r>
              <a:rPr lang="en-GB" dirty="0" err="1"/>
              <a:t>i</a:t>
            </a:r>
            <a:r>
              <a:rPr lang="en-GB" dirty="0"/>
              <a:t>++) { </a:t>
            </a:r>
            <a:r>
              <a:rPr lang="en-GB" dirty="0" err="1"/>
              <a:t>primaryDB.coll.insert</a:t>
            </a:r>
            <a:r>
              <a:rPr lang="en-GB" dirty="0"/>
              <a:t>({count: </a:t>
            </a:r>
            <a:r>
              <a:rPr lang="en-GB" dirty="0" err="1"/>
              <a:t>i</a:t>
            </a:r>
            <a:r>
              <a:rPr lang="en-GB" dirty="0"/>
              <a:t>}) }</a:t>
            </a:r>
          </a:p>
          <a:p>
            <a:pPr marL="438150" lvl="1" indent="0">
              <a:buNone/>
            </a:pPr>
            <a:r>
              <a:rPr lang="en-GB" dirty="0"/>
              <a:t>&gt;</a:t>
            </a:r>
          </a:p>
          <a:p>
            <a:pPr marL="438150" lvl="1" indent="0">
              <a:buNone/>
            </a:pPr>
            <a:r>
              <a:rPr lang="en-US" dirty="0"/>
              <a:t>&gt; </a:t>
            </a:r>
            <a:r>
              <a:rPr lang="en-US" i="1" dirty="0"/>
              <a:t>// make sure the docs are there</a:t>
            </a:r>
          </a:p>
          <a:p>
            <a:pPr marL="438150" lvl="1" indent="0">
              <a:buNone/>
            </a:pPr>
            <a:r>
              <a:rPr lang="en-GB" dirty="0"/>
              <a:t>&gt; </a:t>
            </a:r>
            <a:r>
              <a:rPr lang="en-GB" dirty="0" err="1"/>
              <a:t>primaryDB.coll.count</a:t>
            </a:r>
            <a:r>
              <a:rPr lang="en-GB" dirty="0"/>
              <a:t>()</a:t>
            </a:r>
          </a:p>
          <a:p>
            <a:pPr marL="438150" lvl="1" indent="0">
              <a:buNone/>
            </a:pPr>
            <a:r>
              <a:rPr lang="en-GB" dirty="0"/>
              <a:t>1000</a:t>
            </a:r>
          </a:p>
        </p:txBody>
      </p:sp>
    </p:spTree>
    <p:extLst>
      <p:ext uri="{BB962C8B-B14F-4D97-AF65-F5344CB8AC3E}">
        <p14:creationId xmlns:p14="http://schemas.microsoft.com/office/powerpoint/2010/main" val="286393766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 the Replica Set</a:t>
            </a:r>
          </a:p>
        </p:txBody>
      </p:sp>
      <p:sp>
        <p:nvSpPr>
          <p:cNvPr id="3" name="Content Placeholder 2"/>
          <p:cNvSpPr>
            <a:spLocks noGrp="1"/>
          </p:cNvSpPr>
          <p:nvPr>
            <p:ph idx="1"/>
          </p:nvPr>
        </p:nvSpPr>
        <p:spPr/>
        <p:txBody>
          <a:bodyPr/>
          <a:lstStyle/>
          <a:p>
            <a:r>
              <a:rPr lang="en-US" dirty="0"/>
              <a:t>Now check one of the secondaries and verify that they have a copy of all of these documents.</a:t>
            </a:r>
          </a:p>
          <a:p>
            <a:r>
              <a:rPr lang="en-US" dirty="0"/>
              <a:t>Connect to either of the secondaries:</a:t>
            </a:r>
          </a:p>
          <a:p>
            <a:pPr marL="471487" lvl="1" indent="0">
              <a:buNone/>
            </a:pPr>
            <a:r>
              <a:rPr lang="en-GB" dirty="0"/>
              <a:t>&gt; conn2 = </a:t>
            </a:r>
            <a:r>
              <a:rPr lang="en-GB" b="1" dirty="0"/>
              <a:t>new </a:t>
            </a:r>
            <a:r>
              <a:rPr lang="en-GB" dirty="0"/>
              <a:t>Mongo("localhost:31001")</a:t>
            </a:r>
          </a:p>
          <a:p>
            <a:pPr marL="471487" lvl="1" indent="0">
              <a:buNone/>
            </a:pPr>
            <a:r>
              <a:rPr lang="en-GB" dirty="0"/>
              <a:t>connection to localhost:31001</a:t>
            </a:r>
          </a:p>
          <a:p>
            <a:pPr marL="471487" lvl="1" indent="0">
              <a:buNone/>
            </a:pPr>
            <a:r>
              <a:rPr lang="en-GB" dirty="0"/>
              <a:t>&gt; </a:t>
            </a:r>
            <a:r>
              <a:rPr lang="en-GB" dirty="0" err="1"/>
              <a:t>secondaryDB</a:t>
            </a:r>
            <a:r>
              <a:rPr lang="en-GB" dirty="0"/>
              <a:t> = conn2.getDB("test")</a:t>
            </a:r>
          </a:p>
          <a:p>
            <a:pPr marL="471487" lvl="1" indent="0">
              <a:buNone/>
            </a:pPr>
            <a:r>
              <a:rPr lang="en-GB" dirty="0"/>
              <a:t>test</a:t>
            </a:r>
          </a:p>
        </p:txBody>
      </p:sp>
    </p:spTree>
    <p:extLst>
      <p:ext uri="{BB962C8B-B14F-4D97-AF65-F5344CB8AC3E}">
        <p14:creationId xmlns:p14="http://schemas.microsoft.com/office/powerpoint/2010/main" val="17155593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 the Replica Set</a:t>
            </a:r>
          </a:p>
        </p:txBody>
      </p:sp>
      <p:sp>
        <p:nvSpPr>
          <p:cNvPr id="3" name="Content Placeholder 2"/>
          <p:cNvSpPr>
            <a:spLocks noGrp="1"/>
          </p:cNvSpPr>
          <p:nvPr>
            <p:ph idx="1"/>
          </p:nvPr>
        </p:nvSpPr>
        <p:spPr>
          <a:xfrm>
            <a:off x="566738" y="1295400"/>
            <a:ext cx="8001000" cy="2207654"/>
          </a:xfrm>
        </p:spPr>
        <p:txBody>
          <a:bodyPr>
            <a:normAutofit fontScale="92500"/>
          </a:bodyPr>
          <a:lstStyle/>
          <a:p>
            <a:r>
              <a:rPr lang="en-US" dirty="0"/>
              <a:t>Secondaries may fall behind the primary (or </a:t>
            </a:r>
            <a:r>
              <a:rPr lang="en-US" i="1" dirty="0"/>
              <a:t>lag</a:t>
            </a:r>
            <a:r>
              <a:rPr lang="en-US" dirty="0"/>
              <a:t>) and not have the most current writes, so secondaries will refuse read requests by default to prevent applications from accidentally reading stale data.</a:t>
            </a:r>
          </a:p>
          <a:p>
            <a:r>
              <a:rPr lang="en-US" dirty="0"/>
              <a:t>Thus, if you attempt to query a secondary, you’ll get an error </a:t>
            </a:r>
            <a:r>
              <a:rPr lang="en-GB" dirty="0"/>
              <a:t>that it’s not primary:</a:t>
            </a:r>
          </a:p>
        </p:txBody>
      </p:sp>
      <p:pic>
        <p:nvPicPr>
          <p:cNvPr id="4" name="Picture 3"/>
          <p:cNvPicPr>
            <a:picLocks noChangeAspect="1"/>
          </p:cNvPicPr>
          <p:nvPr/>
        </p:nvPicPr>
        <p:blipFill>
          <a:blip r:embed="rId2"/>
          <a:stretch>
            <a:fillRect/>
          </a:stretch>
        </p:blipFill>
        <p:spPr>
          <a:xfrm>
            <a:off x="910844" y="3551350"/>
            <a:ext cx="7038975" cy="742950"/>
          </a:xfrm>
          <a:prstGeom prst="rect">
            <a:avLst/>
          </a:prstGeom>
        </p:spPr>
      </p:pic>
      <p:sp>
        <p:nvSpPr>
          <p:cNvPr id="5" name="Content Placeholder 2"/>
          <p:cNvSpPr txBox="1">
            <a:spLocks/>
          </p:cNvSpPr>
          <p:nvPr/>
        </p:nvSpPr>
        <p:spPr bwMode="auto">
          <a:xfrm>
            <a:off x="719138" y="4358427"/>
            <a:ext cx="8001000" cy="22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469900" indent="-469900" algn="l" rtl="0" eaLnBrk="1" fontAlgn="base" hangingPunct="1">
              <a:spcBef>
                <a:spcPct val="20000"/>
              </a:spcBef>
              <a:spcAft>
                <a:spcPct val="50000"/>
              </a:spcAft>
              <a:buClr>
                <a:srgbClr val="EEB000"/>
              </a:buClr>
              <a:buFont typeface="Wingdings" panose="05000000000000000000" pitchFamily="2" charset="2"/>
              <a:buChar char="o"/>
              <a:defRPr sz="2200" kern="1200">
                <a:solidFill>
                  <a:schemeClr val="folHlink"/>
                </a:solidFill>
                <a:latin typeface="+mn-lt"/>
                <a:ea typeface="+mn-ea"/>
                <a:cs typeface="+mn-cs"/>
              </a:defRPr>
            </a:lvl1pPr>
            <a:lvl2pPr marL="908050" indent="-436563" algn="l" rtl="0" eaLnBrk="1" fontAlgn="base" hangingPunct="1">
              <a:spcBef>
                <a:spcPct val="20000"/>
              </a:spcBef>
              <a:spcAft>
                <a:spcPct val="50000"/>
              </a:spcAft>
              <a:buClr>
                <a:srgbClr val="EEB000"/>
              </a:buClr>
              <a:buFont typeface="Wingdings" panose="05000000000000000000" pitchFamily="2" charset="2"/>
              <a:buChar char="n"/>
              <a:defRPr sz="2000" kern="1200">
                <a:solidFill>
                  <a:schemeClr val="hlink"/>
                </a:solidFill>
                <a:latin typeface="+mn-lt"/>
                <a:ea typeface="+mn-ea"/>
                <a:cs typeface="+mn-cs"/>
              </a:defRPr>
            </a:lvl2pPr>
            <a:lvl3pPr marL="1304925" indent="-395288" algn="l" rtl="0" eaLnBrk="1" fontAlgn="base" hangingPunct="1">
              <a:spcBef>
                <a:spcPct val="20000"/>
              </a:spcBef>
              <a:spcAft>
                <a:spcPct val="0"/>
              </a:spcAft>
              <a:buClr>
                <a:srgbClr val="EEB000"/>
              </a:buClr>
              <a:buFont typeface="Wingdings" panose="05000000000000000000" pitchFamily="2" charset="2"/>
              <a:buChar char="o"/>
              <a:defRPr kern="1200">
                <a:solidFill>
                  <a:schemeClr val="tx1"/>
                </a:solidFill>
                <a:latin typeface="+mn-lt"/>
                <a:ea typeface="+mn-ea"/>
                <a:cs typeface="+mn-cs"/>
              </a:defRPr>
            </a:lvl3pPr>
            <a:lvl4pPr marL="1693863" indent="-387350" algn="l" rtl="0" eaLnBrk="1" fontAlgn="base" hangingPunct="1">
              <a:spcBef>
                <a:spcPct val="20000"/>
              </a:spcBef>
              <a:spcAft>
                <a:spcPct val="0"/>
              </a:spcAft>
              <a:buClr>
                <a:srgbClr val="EEB000"/>
              </a:buClr>
              <a:buFont typeface="Wingdings" panose="05000000000000000000" pitchFamily="2" charset="2"/>
              <a:buChar char="n"/>
              <a:defRPr kern="1200">
                <a:solidFill>
                  <a:schemeClr val="tx1"/>
                </a:solidFill>
                <a:latin typeface="+mn-lt"/>
                <a:ea typeface="+mn-ea"/>
                <a:cs typeface="+mn-cs"/>
              </a:defRPr>
            </a:lvl4pPr>
            <a:lvl5pPr marL="2093913" indent="-398463" algn="l" rtl="0" eaLnBrk="1" fontAlgn="base" hangingPunct="1">
              <a:spcBef>
                <a:spcPct val="25000"/>
              </a:spcBef>
              <a:spcAft>
                <a:spcPct val="0"/>
              </a:spcAft>
              <a:buClr>
                <a:srgbClr val="EEB000"/>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is to protect your application from accidentally connecting to a secondary and reading stale data. To allow queries on the secondary, we set an “I’m okay with reading from secondaries” flag, like so:</a:t>
            </a:r>
          </a:p>
          <a:p>
            <a:pPr marL="0" indent="0">
              <a:buNone/>
            </a:pPr>
            <a:r>
              <a:rPr lang="en-GB" dirty="0">
                <a:solidFill>
                  <a:srgbClr val="FF0000"/>
                </a:solidFill>
              </a:rPr>
              <a:t>&gt; conn2.setSlaveOk()</a:t>
            </a:r>
          </a:p>
        </p:txBody>
      </p:sp>
    </p:spTree>
    <p:extLst>
      <p:ext uri="{BB962C8B-B14F-4D97-AF65-F5344CB8AC3E}">
        <p14:creationId xmlns:p14="http://schemas.microsoft.com/office/powerpoint/2010/main" val="29219424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 the Replica Set</a:t>
            </a:r>
          </a:p>
        </p:txBody>
      </p:sp>
      <p:sp>
        <p:nvSpPr>
          <p:cNvPr id="3" name="Content Placeholder 2"/>
          <p:cNvSpPr>
            <a:spLocks noGrp="1"/>
          </p:cNvSpPr>
          <p:nvPr>
            <p:ph idx="1"/>
          </p:nvPr>
        </p:nvSpPr>
        <p:spPr>
          <a:xfrm>
            <a:off x="566738" y="1295400"/>
            <a:ext cx="8001000" cy="778099"/>
          </a:xfrm>
        </p:spPr>
        <p:txBody>
          <a:bodyPr/>
          <a:lstStyle/>
          <a:p>
            <a:r>
              <a:rPr lang="en-GB" dirty="0"/>
              <a:t>After you set </a:t>
            </a:r>
            <a:r>
              <a:rPr lang="en-GB" dirty="0">
                <a:solidFill>
                  <a:srgbClr val="FF0000"/>
                </a:solidFill>
              </a:rPr>
              <a:t>conn2.setSlaveOk() </a:t>
            </a:r>
            <a:r>
              <a:rPr lang="en-GB" dirty="0">
                <a:solidFill>
                  <a:schemeClr val="tx1"/>
                </a:solidFill>
              </a:rPr>
              <a:t>read data from the server and verify:</a:t>
            </a:r>
            <a:endParaRPr lang="en-GB" dirty="0">
              <a:solidFill>
                <a:srgbClr val="FF0000"/>
              </a:solidFill>
            </a:endParaRPr>
          </a:p>
        </p:txBody>
      </p:sp>
      <p:pic>
        <p:nvPicPr>
          <p:cNvPr id="4" name="Picture 3"/>
          <p:cNvPicPr>
            <a:picLocks noChangeAspect="1"/>
          </p:cNvPicPr>
          <p:nvPr/>
        </p:nvPicPr>
        <p:blipFill>
          <a:blip r:embed="rId2"/>
          <a:stretch>
            <a:fillRect/>
          </a:stretch>
        </p:blipFill>
        <p:spPr>
          <a:xfrm>
            <a:off x="896690" y="2196988"/>
            <a:ext cx="7476417" cy="3778809"/>
          </a:xfrm>
          <a:prstGeom prst="rect">
            <a:avLst/>
          </a:prstGeom>
        </p:spPr>
      </p:pic>
    </p:spTree>
    <p:extLst>
      <p:ext uri="{BB962C8B-B14F-4D97-AF65-F5344CB8AC3E}">
        <p14:creationId xmlns:p14="http://schemas.microsoft.com/office/powerpoint/2010/main" val="413173746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 the Replica Set</a:t>
            </a:r>
          </a:p>
        </p:txBody>
      </p:sp>
      <p:sp>
        <p:nvSpPr>
          <p:cNvPr id="3" name="Content Placeholder 2"/>
          <p:cNvSpPr>
            <a:spLocks noGrp="1"/>
          </p:cNvSpPr>
          <p:nvPr>
            <p:ph idx="1"/>
          </p:nvPr>
        </p:nvSpPr>
        <p:spPr>
          <a:xfrm>
            <a:off x="566738" y="1295400"/>
            <a:ext cx="8001000" cy="610673"/>
          </a:xfrm>
        </p:spPr>
        <p:txBody>
          <a:bodyPr/>
          <a:lstStyle/>
          <a:p>
            <a:r>
              <a:rPr lang="en-US" dirty="0"/>
              <a:t>Now, try to write to a secondary:</a:t>
            </a:r>
            <a:endParaRPr lang="en-GB" dirty="0"/>
          </a:p>
        </p:txBody>
      </p:sp>
      <p:pic>
        <p:nvPicPr>
          <p:cNvPr id="4" name="Picture 3"/>
          <p:cNvPicPr>
            <a:picLocks noChangeAspect="1"/>
          </p:cNvPicPr>
          <p:nvPr/>
        </p:nvPicPr>
        <p:blipFill>
          <a:blip r:embed="rId2"/>
          <a:stretch>
            <a:fillRect/>
          </a:stretch>
        </p:blipFill>
        <p:spPr>
          <a:xfrm>
            <a:off x="813984" y="1906073"/>
            <a:ext cx="5702726" cy="2940632"/>
          </a:xfrm>
          <a:prstGeom prst="rect">
            <a:avLst/>
          </a:prstGeom>
        </p:spPr>
      </p:pic>
      <p:sp>
        <p:nvSpPr>
          <p:cNvPr id="5" name="Content Placeholder 2"/>
          <p:cNvSpPr txBox="1">
            <a:spLocks/>
          </p:cNvSpPr>
          <p:nvPr/>
        </p:nvSpPr>
        <p:spPr bwMode="auto">
          <a:xfrm>
            <a:off x="719138" y="4937978"/>
            <a:ext cx="7891462" cy="1243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50000"/>
              </a:spcAft>
              <a:buClr>
                <a:srgbClr val="EEB000"/>
              </a:buClr>
              <a:buFont typeface="Wingdings" panose="05000000000000000000" pitchFamily="2" charset="2"/>
              <a:buChar char="o"/>
              <a:defRPr sz="2200" kern="1200">
                <a:solidFill>
                  <a:schemeClr val="folHlink"/>
                </a:solidFill>
                <a:latin typeface="+mn-lt"/>
                <a:ea typeface="+mn-ea"/>
                <a:cs typeface="+mn-cs"/>
              </a:defRPr>
            </a:lvl1pPr>
            <a:lvl2pPr marL="908050" indent="-436563" algn="l" rtl="0" eaLnBrk="1" fontAlgn="base" hangingPunct="1">
              <a:spcBef>
                <a:spcPct val="20000"/>
              </a:spcBef>
              <a:spcAft>
                <a:spcPct val="50000"/>
              </a:spcAft>
              <a:buClr>
                <a:srgbClr val="EEB000"/>
              </a:buClr>
              <a:buFont typeface="Wingdings" panose="05000000000000000000" pitchFamily="2" charset="2"/>
              <a:buChar char="n"/>
              <a:defRPr sz="2000" kern="1200">
                <a:solidFill>
                  <a:schemeClr val="hlink"/>
                </a:solidFill>
                <a:latin typeface="+mn-lt"/>
                <a:ea typeface="+mn-ea"/>
                <a:cs typeface="+mn-cs"/>
              </a:defRPr>
            </a:lvl2pPr>
            <a:lvl3pPr marL="1304925" indent="-395288" algn="l" rtl="0" eaLnBrk="1" fontAlgn="base" hangingPunct="1">
              <a:spcBef>
                <a:spcPct val="20000"/>
              </a:spcBef>
              <a:spcAft>
                <a:spcPct val="0"/>
              </a:spcAft>
              <a:buClr>
                <a:srgbClr val="EEB000"/>
              </a:buClr>
              <a:buFont typeface="Wingdings" panose="05000000000000000000" pitchFamily="2" charset="2"/>
              <a:buChar char="o"/>
              <a:defRPr kern="1200">
                <a:solidFill>
                  <a:schemeClr val="tx1"/>
                </a:solidFill>
                <a:latin typeface="+mn-lt"/>
                <a:ea typeface="+mn-ea"/>
                <a:cs typeface="+mn-cs"/>
              </a:defRPr>
            </a:lvl3pPr>
            <a:lvl4pPr marL="1693863" indent="-387350" algn="l" rtl="0" eaLnBrk="1" fontAlgn="base" hangingPunct="1">
              <a:spcBef>
                <a:spcPct val="20000"/>
              </a:spcBef>
              <a:spcAft>
                <a:spcPct val="0"/>
              </a:spcAft>
              <a:buClr>
                <a:srgbClr val="EEB000"/>
              </a:buClr>
              <a:buFont typeface="Wingdings" panose="05000000000000000000" pitchFamily="2" charset="2"/>
              <a:buChar char="n"/>
              <a:defRPr kern="1200">
                <a:solidFill>
                  <a:schemeClr val="tx1"/>
                </a:solidFill>
                <a:latin typeface="+mn-lt"/>
                <a:ea typeface="+mn-ea"/>
                <a:cs typeface="+mn-cs"/>
              </a:defRPr>
            </a:lvl4pPr>
            <a:lvl5pPr marL="2093913" indent="-398463" algn="l" rtl="0" eaLnBrk="1" fontAlgn="base" hangingPunct="1">
              <a:spcBef>
                <a:spcPct val="25000"/>
              </a:spcBef>
              <a:spcAft>
                <a:spcPct val="0"/>
              </a:spcAft>
              <a:buClr>
                <a:srgbClr val="EEB000"/>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secondary does not accept the write. The secondary will only perform writes that it gets through replication, not from clients.</a:t>
            </a:r>
            <a:endParaRPr lang="en-GB" dirty="0"/>
          </a:p>
        </p:txBody>
      </p:sp>
    </p:spTree>
    <p:extLst>
      <p:ext uri="{BB962C8B-B14F-4D97-AF65-F5344CB8AC3E}">
        <p14:creationId xmlns:p14="http://schemas.microsoft.com/office/powerpoint/2010/main" val="3340100226"/>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good1</Template>
  <TotalTime>7831</TotalTime>
  <Words>6878</Words>
  <Application>Microsoft Office PowerPoint</Application>
  <PresentationFormat>On-screen Show (4:3)</PresentationFormat>
  <Paragraphs>774</Paragraphs>
  <Slides>131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131</vt:i4>
      </vt:variant>
    </vt:vector>
  </HeadingPairs>
  <TitlesOfParts>
    <vt:vector size="139" baseType="lpstr">
      <vt:lpstr>Arial</vt:lpstr>
      <vt:lpstr>Calibri</vt:lpstr>
      <vt:lpstr>MinionPro-Regular</vt:lpstr>
      <vt:lpstr>Source Code Pro</vt:lpstr>
      <vt:lpstr>Times New Roman</vt:lpstr>
      <vt:lpstr>Verdana</vt:lpstr>
      <vt:lpstr>Wingdings</vt:lpstr>
      <vt:lpstr>Profile</vt:lpstr>
      <vt:lpstr>PowerPoint Presentation</vt:lpstr>
      <vt:lpstr>What is NoSQL?</vt:lpstr>
      <vt:lpstr>Database Scaling</vt:lpstr>
      <vt:lpstr>PowerPoint Presentation</vt:lpstr>
      <vt:lpstr>NoSQL DB Scaling</vt:lpstr>
      <vt:lpstr>Where NoSQL Is Used?</vt:lpstr>
      <vt:lpstr>History of NoSQL</vt:lpstr>
      <vt:lpstr>CAP Theorem 1/2</vt:lpstr>
      <vt:lpstr>CAP Theorem 2/2</vt:lpstr>
      <vt:lpstr>NoSQL Systems and CAP</vt:lpstr>
      <vt:lpstr>ACID vs BASE</vt:lpstr>
      <vt:lpstr>ACID -- Requirement for SQL DBs</vt:lpstr>
      <vt:lpstr>BASE -- Basically Available</vt:lpstr>
      <vt:lpstr>BASE and Availability</vt:lpstr>
      <vt:lpstr>PowerPoint Presentation</vt:lpstr>
      <vt:lpstr>BASE and Consistency</vt:lpstr>
      <vt:lpstr>BASE -- Soft State</vt:lpstr>
      <vt:lpstr>Some breeds of NoSQL solutions</vt:lpstr>
      <vt:lpstr>Key-Value Stores</vt:lpstr>
      <vt:lpstr>Column Family Stores</vt:lpstr>
      <vt:lpstr>Document Databases (Stores)</vt:lpstr>
      <vt:lpstr>Graph Databases</vt:lpstr>
      <vt:lpstr>Some NoSQL Challenges</vt:lpstr>
      <vt:lpstr>Quiz</vt:lpstr>
      <vt:lpstr>Quiz</vt:lpstr>
      <vt:lpstr>Quiz</vt:lpstr>
      <vt:lpstr>Quiz</vt:lpstr>
      <vt:lpstr>MongoDB</vt:lpstr>
      <vt:lpstr>Agenda</vt:lpstr>
      <vt:lpstr>What is MongoDB?</vt:lpstr>
      <vt:lpstr>What is MongoDB?</vt:lpstr>
      <vt:lpstr>Features</vt:lpstr>
      <vt:lpstr>Features</vt:lpstr>
      <vt:lpstr>Features</vt:lpstr>
      <vt:lpstr>MongoDB</vt:lpstr>
      <vt:lpstr>MongoDB Concepts-Database</vt:lpstr>
      <vt:lpstr>MongoDB Concepts-Collection</vt:lpstr>
      <vt:lpstr>MongoDB Concepts-Document</vt:lpstr>
      <vt:lpstr>A Sample Document</vt:lpstr>
      <vt:lpstr>Key</vt:lpstr>
      <vt:lpstr>RDBMS and MongoDB (rough mapping)</vt:lpstr>
      <vt:lpstr>MongoDB Features</vt:lpstr>
      <vt:lpstr>Advantages of MongoDB over RDBMS </vt:lpstr>
      <vt:lpstr>Why should use MongoDB</vt:lpstr>
      <vt:lpstr>Where should use MongoDB?</vt:lpstr>
      <vt:lpstr>Install MongoDB on CentOS</vt:lpstr>
      <vt:lpstr>Some general commands</vt:lpstr>
      <vt:lpstr>The ‘use’ Command</vt:lpstr>
      <vt:lpstr>Drop a Database</vt:lpstr>
      <vt:lpstr>Create Collection</vt:lpstr>
      <vt:lpstr>Drop a collecction</vt:lpstr>
      <vt:lpstr>Data Types</vt:lpstr>
      <vt:lpstr>Data Types</vt:lpstr>
      <vt:lpstr>Insert a document</vt:lpstr>
      <vt:lpstr>Querying the data from MongoDB</vt:lpstr>
      <vt:lpstr>RDBMS Where Clause Equivalents in MongoDB</vt:lpstr>
      <vt:lpstr>Logical Operators in MongoDB</vt:lpstr>
      <vt:lpstr>Update data in MongoDB</vt:lpstr>
      <vt:lpstr>Replace document</vt:lpstr>
      <vt:lpstr>Delete Document</vt:lpstr>
      <vt:lpstr>Projection</vt:lpstr>
      <vt:lpstr>Sorting Records</vt:lpstr>
      <vt:lpstr>Indexing</vt:lpstr>
      <vt:lpstr>Indexing</vt:lpstr>
      <vt:lpstr>Example</vt:lpstr>
      <vt:lpstr>Check the Query Result</vt:lpstr>
      <vt:lpstr>Limit the scan (no Indexing!)</vt:lpstr>
      <vt:lpstr>Now Index and Check the efficiency</vt:lpstr>
      <vt:lpstr>Backup and Restore</vt:lpstr>
      <vt:lpstr>Take a Backup</vt:lpstr>
      <vt:lpstr>Restore your Data</vt:lpstr>
      <vt:lpstr>Store and Retrieve Large files</vt:lpstr>
      <vt:lpstr>How does MongoDB use GridFS</vt:lpstr>
      <vt:lpstr>Command Syntax</vt:lpstr>
      <vt:lpstr>Adding a file</vt:lpstr>
      <vt:lpstr>Get the file</vt:lpstr>
      <vt:lpstr>MongoDB</vt:lpstr>
      <vt:lpstr>Motivation</vt:lpstr>
      <vt:lpstr>What is Replication?</vt:lpstr>
      <vt:lpstr>What is Replication?</vt:lpstr>
      <vt:lpstr>Why Replication?</vt:lpstr>
      <vt:lpstr>Replica set features</vt:lpstr>
      <vt:lpstr>How replication works in MongoDB</vt:lpstr>
      <vt:lpstr>How replication works in MongoDB</vt:lpstr>
      <vt:lpstr>How replication works in MongoDB</vt:lpstr>
      <vt:lpstr>How replication works in MongoDB</vt:lpstr>
      <vt:lpstr>How replication works in MongoDB</vt:lpstr>
      <vt:lpstr>Arbiter in a Replication</vt:lpstr>
      <vt:lpstr>Asynchronous Replication</vt:lpstr>
      <vt:lpstr>Automatic Failover</vt:lpstr>
      <vt:lpstr>Set up Replication (Quick start)</vt:lpstr>
      <vt:lpstr>Set up Replication (Quick start)</vt:lpstr>
      <vt:lpstr>Set up Replication (Quick start)</vt:lpstr>
      <vt:lpstr>Set up Replication (Quick start)</vt:lpstr>
      <vt:lpstr>Testing the Replica Set</vt:lpstr>
      <vt:lpstr>Testing the Replica Set</vt:lpstr>
      <vt:lpstr>Testing the Replica Set</vt:lpstr>
      <vt:lpstr>Testing the Replica Set</vt:lpstr>
      <vt:lpstr>Testing the Replica Set</vt:lpstr>
      <vt:lpstr>Now Test Automatic Failover!!</vt:lpstr>
      <vt:lpstr>Now Test Automatic Failover!!</vt:lpstr>
      <vt:lpstr>MongoDB</vt:lpstr>
      <vt:lpstr>PowerPoint Presentation</vt:lpstr>
      <vt:lpstr>Sharding</vt:lpstr>
      <vt:lpstr>Sharding in MongoDB</vt:lpstr>
      <vt:lpstr>Components of a Cluster</vt:lpstr>
      <vt:lpstr>Components of a Cluster</vt:lpstr>
      <vt:lpstr>Components of a Cluster</vt:lpstr>
      <vt:lpstr>Shard Servers</vt:lpstr>
      <vt:lpstr>A Sharded cluster</vt:lpstr>
      <vt:lpstr>Sharded Data</vt:lpstr>
      <vt:lpstr>Data on Shards (physical machines)</vt:lpstr>
      <vt:lpstr>Set up your cluster</vt:lpstr>
      <vt:lpstr>MongoDB</vt:lpstr>
      <vt:lpstr>Role-Based Access Control</vt:lpstr>
      <vt:lpstr>Enable Access Control</vt:lpstr>
      <vt:lpstr>Roles</vt:lpstr>
      <vt:lpstr>Privileges</vt:lpstr>
      <vt:lpstr>Inherited Privileges</vt:lpstr>
      <vt:lpstr>Users and Roles</vt:lpstr>
      <vt:lpstr>Database User Roles</vt:lpstr>
      <vt:lpstr>Database Administration Roles</vt:lpstr>
      <vt:lpstr>Cluster Administration Roles</vt:lpstr>
      <vt:lpstr>Backup and Restoration Roles</vt:lpstr>
      <vt:lpstr>All-Database Roles</vt:lpstr>
      <vt:lpstr>All-Database Roles</vt:lpstr>
      <vt:lpstr>Superuser Roles</vt:lpstr>
      <vt:lpstr>Internal Role</vt:lpstr>
      <vt:lpstr>Shutdown the Replica Set</vt:lpstr>
      <vt:lpstr>MongoDB</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shantanu Banerjee</dc:creator>
  <cp:lastModifiedBy>Shantanu Banerjee</cp:lastModifiedBy>
  <cp:revision>118</cp:revision>
  <dcterms:created xsi:type="dcterms:W3CDTF">2015-09-24T02:38:51Z</dcterms:created>
  <dcterms:modified xsi:type="dcterms:W3CDTF">2022-07-06T12:06:00Z</dcterms:modified>
</cp:coreProperties>
</file>