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2" r:id="rId8"/>
    <p:sldId id="263" r:id="rId9"/>
    <p:sldId id="315" r:id="rId10"/>
    <p:sldId id="265" r:id="rId11"/>
    <p:sldId id="264"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263F82-791C-4999-95C8-BC2836867A19}"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0276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fld id="{D352EE14-9F67-41AF-860F-7F582CCD5CCF}" type="slidenum">
              <a:rPr lang="en-US" smtClean="0"/>
              <a:pPr/>
              <a:t>‹#›</a:t>
            </a:fld>
            <a:endParaRPr lang="en-US"/>
          </a:p>
        </p:txBody>
      </p:sp>
    </p:spTree>
    <p:extLst>
      <p:ext uri="{BB962C8B-B14F-4D97-AF65-F5344CB8AC3E}">
        <p14:creationId xmlns:p14="http://schemas.microsoft.com/office/powerpoint/2010/main" val="87099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fld id="{D352EE14-9F67-41AF-860F-7F582CCD5CCF}"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006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fld id="{D352EE14-9F67-41AF-860F-7F582CCD5CCF}" type="slidenum">
              <a:rPr lang="en-US" smtClean="0"/>
              <a:pPr/>
              <a:t>‹#›</a:t>
            </a:fld>
            <a:endParaRPr lang="en-US"/>
          </a:p>
        </p:txBody>
      </p:sp>
    </p:spTree>
    <p:extLst>
      <p:ext uri="{BB962C8B-B14F-4D97-AF65-F5344CB8AC3E}">
        <p14:creationId xmlns:p14="http://schemas.microsoft.com/office/powerpoint/2010/main" val="2372265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fld id="{D352EE14-9F67-41AF-860F-7F582CCD5CCF}"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085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fld id="{D352EE14-9F67-41AF-860F-7F582CCD5CCF}" type="slidenum">
              <a:rPr lang="en-US" smtClean="0"/>
              <a:pPr/>
              <a:t>‹#›</a:t>
            </a:fld>
            <a:endParaRPr lang="en-US"/>
          </a:p>
        </p:txBody>
      </p:sp>
    </p:spTree>
    <p:extLst>
      <p:ext uri="{BB962C8B-B14F-4D97-AF65-F5344CB8AC3E}">
        <p14:creationId xmlns:p14="http://schemas.microsoft.com/office/powerpoint/2010/main" val="3199699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63F82-791C-4999-95C8-BC2836867A19}"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3093761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63F82-791C-4999-95C8-BC2836867A19}"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239711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3901" y="99972"/>
            <a:ext cx="8354499" cy="789028"/>
          </a:xfrm>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433901" y="1016000"/>
            <a:ext cx="8354499" cy="4285622"/>
          </a:xfrm>
        </p:spPr>
        <p:txBody>
          <a:bodyPr/>
          <a:lstStyle>
            <a:lvl1pPr>
              <a:defRPr sz="2400"/>
            </a:lvl1pPr>
            <a:lvl2pPr>
              <a:defRPr sz="2000"/>
            </a:lvl2pPr>
            <a:lvl3pPr>
              <a:defRPr sz="16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436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63F82-791C-4999-95C8-BC2836867A19}"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93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263F82-791C-4999-95C8-BC2836867A19}" type="datetimeFigureOut">
              <a:rPr lang="en-US" smtClean="0"/>
              <a:t>30-Apr-21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89448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63F82-791C-4999-95C8-BC2836867A19}" type="datetimeFigureOut">
              <a:rPr lang="en-US" smtClean="0"/>
              <a:t>30-Apr-21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421071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a:xfrm>
            <a:off x="511228" y="787783"/>
            <a:ext cx="584978" cy="365125"/>
          </a:xfrm>
          <a:prstGeom prst="rect">
            <a:avLst/>
          </a:prstGeom>
        </p:spPr>
        <p:txBody>
          <a:bodyPr/>
          <a:lstStyle/>
          <a:p>
            <a:fld id="{D352EE14-9F67-41AF-860F-7F582CCD5CCF}" type="slidenum">
              <a:rPr lang="en-US" smtClean="0"/>
              <a:pPr/>
              <a:t>‹#›</a:t>
            </a:fld>
            <a:endParaRPr lang="en-US"/>
          </a:p>
        </p:txBody>
      </p:sp>
    </p:spTree>
    <p:extLst>
      <p:ext uri="{BB962C8B-B14F-4D97-AF65-F5344CB8AC3E}">
        <p14:creationId xmlns:p14="http://schemas.microsoft.com/office/powerpoint/2010/main" val="289796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a:xfrm>
            <a:off x="511228" y="787783"/>
            <a:ext cx="584978" cy="365125"/>
          </a:xfrm>
          <a:prstGeom prst="rect">
            <a:avLst/>
          </a:prstGeom>
        </p:spPr>
        <p:txBody>
          <a:bodyPr/>
          <a:lstStyle/>
          <a:p>
            <a:fld id="{2C63656E-6B67-4AC1-87C7-B14879E4CA36}" type="slidenum">
              <a:rPr lang="en-US" smtClean="0"/>
              <a:pPr/>
              <a:t>‹#›</a:t>
            </a:fld>
            <a:endParaRPr lang="en-US"/>
          </a:p>
        </p:txBody>
      </p:sp>
    </p:spTree>
    <p:extLst>
      <p:ext uri="{BB962C8B-B14F-4D97-AF65-F5344CB8AC3E}">
        <p14:creationId xmlns:p14="http://schemas.microsoft.com/office/powerpoint/2010/main" val="351349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63F82-791C-4999-95C8-BC2836867A19}" type="datetimeFigureOut">
              <a:rPr lang="en-US" smtClean="0"/>
              <a:t>30-Apr-21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280240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63F82-791C-4999-95C8-BC2836867A19}" type="datetimeFigureOut">
              <a:rPr lang="en-US" smtClean="0"/>
              <a:t>30-Apr-21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223926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Tree>
    <p:extLst>
      <p:ext uri="{BB962C8B-B14F-4D97-AF65-F5344CB8AC3E}">
        <p14:creationId xmlns:p14="http://schemas.microsoft.com/office/powerpoint/2010/main" val="185430087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934" y="2514602"/>
            <a:ext cx="7833815" cy="1538784"/>
          </a:xfrm>
        </p:spPr>
        <p:txBody>
          <a:bodyPr/>
          <a:lstStyle/>
          <a:p>
            <a:r>
              <a:rPr lang="en-IN" dirty="0" err="1"/>
              <a:t>RESTful</a:t>
            </a:r>
            <a:r>
              <a:rPr lang="en-IN" dirty="0"/>
              <a:t> Service In Java</a:t>
            </a:r>
            <a:endParaRPr lang="en-US" dirty="0"/>
          </a:p>
        </p:txBody>
      </p:sp>
      <p:sp>
        <p:nvSpPr>
          <p:cNvPr id="3" name="Subtitle 2"/>
          <p:cNvSpPr>
            <a:spLocks noGrp="1"/>
          </p:cNvSpPr>
          <p:nvPr>
            <p:ph type="subTitle" idx="1"/>
          </p:nvPr>
        </p:nvSpPr>
        <p:spPr>
          <a:xfrm>
            <a:off x="1860530" y="4395243"/>
            <a:ext cx="6600451" cy="1126283"/>
          </a:xfrm>
        </p:spPr>
        <p:txBody>
          <a:bodyPr>
            <a:normAutofit/>
          </a:bodyPr>
          <a:lstStyle/>
          <a:p>
            <a:endParaRPr lang="en-US" sz="2400" dirty="0"/>
          </a:p>
        </p:txBody>
      </p:sp>
    </p:spTree>
    <p:extLst>
      <p:ext uri="{BB962C8B-B14F-4D97-AF65-F5344CB8AC3E}">
        <p14:creationId xmlns:p14="http://schemas.microsoft.com/office/powerpoint/2010/main" val="2664751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99972"/>
            <a:ext cx="8693624" cy="916028"/>
          </a:xfrm>
        </p:spPr>
        <p:txBody>
          <a:bodyPr>
            <a:normAutofit fontScale="90000"/>
          </a:bodyPr>
          <a:lstStyle/>
          <a:p>
            <a:r>
              <a:rPr lang="en-IN" dirty="0"/>
              <a:t>REST </a:t>
            </a:r>
            <a:r>
              <a:rPr lang="en-US" dirty="0"/>
              <a:t>Architectural constraints – </a:t>
            </a:r>
            <a:r>
              <a:rPr lang="en-US" b="1" dirty="0"/>
              <a:t>Uniform interface</a:t>
            </a:r>
            <a:br>
              <a:rPr lang="en-US" b="1" dirty="0"/>
            </a:br>
            <a:br>
              <a:rPr lang="en-US" b="1" dirty="0"/>
            </a:br>
            <a:endParaRPr lang="en-US" dirty="0"/>
          </a:p>
        </p:txBody>
      </p:sp>
      <p:sp>
        <p:nvSpPr>
          <p:cNvPr id="3" name="Content Placeholder 2"/>
          <p:cNvSpPr>
            <a:spLocks noGrp="1"/>
          </p:cNvSpPr>
          <p:nvPr>
            <p:ph idx="1"/>
          </p:nvPr>
        </p:nvSpPr>
        <p:spPr>
          <a:xfrm>
            <a:off x="433900" y="1370842"/>
            <a:ext cx="8354499" cy="4847078"/>
          </a:xfrm>
        </p:spPr>
        <p:txBody>
          <a:bodyPr>
            <a:normAutofit/>
          </a:bodyPr>
          <a:lstStyle/>
          <a:p>
            <a:pPr algn="l" fontAlgn="base">
              <a:buFont typeface="Arial" panose="020B0604020202020204" pitchFamily="34" charset="0"/>
              <a:buChar char="•"/>
            </a:pPr>
            <a:r>
              <a:rPr lang="en-US" b="1" i="0" dirty="0">
                <a:solidFill>
                  <a:srgbClr val="222222"/>
                </a:solidFill>
                <a:effectLst/>
                <a:latin typeface="Segoe UI" panose="020B0502040204020203" pitchFamily="34" charset="0"/>
              </a:rPr>
              <a:t>Self Descriptive Messages</a:t>
            </a:r>
            <a:br>
              <a:rPr lang="en-US" b="1" i="0" dirty="0">
                <a:solidFill>
                  <a:srgbClr val="222222"/>
                </a:solidFill>
                <a:effectLst/>
                <a:latin typeface="Segoe UI" panose="020B0502040204020203" pitchFamily="34" charset="0"/>
              </a:rPr>
            </a:br>
            <a:r>
              <a:rPr lang="en-US" b="0" i="0" dirty="0">
                <a:solidFill>
                  <a:srgbClr val="222222"/>
                </a:solidFill>
                <a:effectLst/>
                <a:latin typeface="Segoe UI" panose="020B0502040204020203" pitchFamily="34" charset="0"/>
              </a:rPr>
              <a:t>A message should have enough information to let the server know how to process it (i.e. the type of request, mime types, etc.)</a:t>
            </a:r>
          </a:p>
          <a:p>
            <a:pPr algn="l" fontAlgn="base">
              <a:buFont typeface="Arial" panose="020B0604020202020204" pitchFamily="34" charset="0"/>
              <a:buChar char="•"/>
            </a:pPr>
            <a:r>
              <a:rPr lang="en-US" b="1" i="0" dirty="0">
                <a:solidFill>
                  <a:srgbClr val="222222"/>
                </a:solidFill>
                <a:effectLst/>
                <a:latin typeface="Segoe UI" panose="020B0502040204020203" pitchFamily="34" charset="0"/>
              </a:rPr>
              <a:t>Hypermedia as the Engine of Application State (</a:t>
            </a:r>
            <a:r>
              <a:rPr lang="en-US" b="1" i="0" u="none" strike="noStrike" dirty="0">
                <a:solidFill>
                  <a:srgbClr val="2B59A9"/>
                </a:solidFill>
                <a:effectLst/>
                <a:latin typeface="Segoe UI" panose="020B0502040204020203" pitchFamily="34" charset="0"/>
              </a:rPr>
              <a:t>HATEOAS</a:t>
            </a:r>
            <a:r>
              <a:rPr lang="en-US" b="1" i="0" dirty="0">
                <a:solidFill>
                  <a:srgbClr val="222222"/>
                </a:solidFill>
                <a:effectLst/>
                <a:latin typeface="Segoe UI" panose="020B0502040204020203" pitchFamily="34" charset="0"/>
              </a:rPr>
              <a:t>)</a:t>
            </a:r>
            <a:br>
              <a:rPr lang="en-US" b="1" i="0" dirty="0">
                <a:solidFill>
                  <a:srgbClr val="222222"/>
                </a:solidFill>
                <a:effectLst/>
                <a:latin typeface="Segoe UI" panose="020B0502040204020203" pitchFamily="34" charset="0"/>
              </a:rPr>
            </a:br>
            <a:r>
              <a:rPr lang="en-US" b="0" i="0" dirty="0">
                <a:solidFill>
                  <a:srgbClr val="222222"/>
                </a:solidFill>
                <a:effectLst/>
                <a:latin typeface="Segoe UI" panose="020B0502040204020203" pitchFamily="34" charset="0"/>
              </a:rPr>
              <a:t>Accessing an API should be similar to accessing a web page (i.e. you should be able to discover other areas of the API much as a user would discover links on a page). Basically a response can contain links and point to other areas of the API that are available. </a:t>
            </a:r>
          </a:p>
        </p:txBody>
      </p:sp>
    </p:spTree>
    <p:extLst>
      <p:ext uri="{BB962C8B-B14F-4D97-AF65-F5344CB8AC3E}">
        <p14:creationId xmlns:p14="http://schemas.microsoft.com/office/powerpoint/2010/main" val="28513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 </a:t>
            </a:r>
            <a:r>
              <a:rPr lang="en-IN" dirty="0" err="1"/>
              <a:t>RESTful</a:t>
            </a:r>
            <a:r>
              <a:rPr lang="en-IN" dirty="0"/>
              <a:t> applications Work?</a:t>
            </a:r>
            <a:endParaRPr lang="en-US" dirty="0"/>
          </a:p>
        </p:txBody>
      </p:sp>
      <p:sp>
        <p:nvSpPr>
          <p:cNvPr id="3" name="Content Placeholder 2"/>
          <p:cNvSpPr>
            <a:spLocks noGrp="1"/>
          </p:cNvSpPr>
          <p:nvPr>
            <p:ph idx="1"/>
          </p:nvPr>
        </p:nvSpPr>
        <p:spPr>
          <a:xfrm>
            <a:off x="433901" y="1015999"/>
            <a:ext cx="8354499" cy="5316561"/>
          </a:xfrm>
        </p:spPr>
        <p:txBody>
          <a:bodyPr>
            <a:normAutofit fontScale="92500" lnSpcReduction="20000"/>
          </a:bodyPr>
          <a:lstStyle/>
          <a:p>
            <a:r>
              <a:rPr lang="en-US" dirty="0" err="1"/>
              <a:t>RESTful</a:t>
            </a:r>
            <a:r>
              <a:rPr lang="en-US" dirty="0"/>
              <a:t> applications use HTTP requests to post data (create and/or update), read data (e.g., make queries), and delete data. </a:t>
            </a:r>
          </a:p>
          <a:p>
            <a:pPr lvl="1"/>
            <a:r>
              <a:rPr lang="en-US" dirty="0"/>
              <a:t>Thus, REST uses HTTP for all four CRUD (Create/Read/Update/Delete) operations.</a:t>
            </a:r>
          </a:p>
          <a:p>
            <a:r>
              <a:rPr lang="en-US" dirty="0"/>
              <a:t>REST is a lightweight alternative to mechanisms like RPC (Remote Procedure Calls) and Web Services (SOAP, WSDL, et al)</a:t>
            </a:r>
          </a:p>
          <a:p>
            <a:pPr lvl="1"/>
            <a:r>
              <a:rPr lang="en-US" dirty="0"/>
              <a:t>Despite being simple, REST is fully-featured; there's basically nothing you can do in Web Services that can't be done with a </a:t>
            </a:r>
            <a:r>
              <a:rPr lang="en-US" dirty="0" err="1"/>
              <a:t>RESTful</a:t>
            </a:r>
            <a:r>
              <a:rPr lang="en-US" dirty="0"/>
              <a:t> architecture.</a:t>
            </a:r>
          </a:p>
          <a:p>
            <a:r>
              <a:rPr lang="en-US" dirty="0"/>
              <a:t>REST is not a "standard". </a:t>
            </a:r>
          </a:p>
          <a:p>
            <a:pPr lvl="1"/>
            <a:r>
              <a:rPr lang="en-US" dirty="0"/>
              <a:t>There will never be a W3C recommendation for REST, for example. </a:t>
            </a:r>
          </a:p>
          <a:p>
            <a:pPr lvl="1"/>
            <a:r>
              <a:rPr lang="en-US" dirty="0"/>
              <a:t>And while there are REST programming frameworks, working with REST is so simple that you can often "roll your own" with standard library features in languages like Perl, Java, or C#.</a:t>
            </a:r>
          </a:p>
          <a:p>
            <a:endParaRPr lang="en-US" dirty="0"/>
          </a:p>
        </p:txBody>
      </p:sp>
    </p:spTree>
    <p:extLst>
      <p:ext uri="{BB962C8B-B14F-4D97-AF65-F5344CB8AC3E}">
        <p14:creationId xmlns:p14="http://schemas.microsoft.com/office/powerpoint/2010/main" val="211914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As Web Service</a:t>
            </a:r>
            <a:endParaRPr lang="en-US" dirty="0"/>
          </a:p>
        </p:txBody>
      </p:sp>
      <p:sp>
        <p:nvSpPr>
          <p:cNvPr id="3" name="Content Placeholder 2"/>
          <p:cNvSpPr>
            <a:spLocks noGrp="1"/>
          </p:cNvSpPr>
          <p:nvPr>
            <p:ph idx="1"/>
          </p:nvPr>
        </p:nvSpPr>
        <p:spPr>
          <a:xfrm>
            <a:off x="433901" y="1015999"/>
            <a:ext cx="8354499" cy="4961719"/>
          </a:xfrm>
        </p:spPr>
        <p:txBody>
          <a:bodyPr/>
          <a:lstStyle/>
          <a:p>
            <a:r>
              <a:rPr lang="en-US" dirty="0"/>
              <a:t>As a programming approach, REST is a lightweight alternative to Web Services and RPC.</a:t>
            </a:r>
          </a:p>
          <a:p>
            <a:r>
              <a:rPr lang="en-US" dirty="0"/>
              <a:t>Much like Web Services, a REST service is:</a:t>
            </a:r>
          </a:p>
          <a:p>
            <a:pPr lvl="1"/>
            <a:r>
              <a:rPr lang="en-US" dirty="0"/>
              <a:t>Platform-independent (you don't care if the server is Unix, the client is a Mac, or anything else),</a:t>
            </a:r>
          </a:p>
          <a:p>
            <a:pPr lvl="1"/>
            <a:r>
              <a:rPr lang="en-US" dirty="0"/>
              <a:t>Language-independent (C# can talk to Java, etc.),</a:t>
            </a:r>
          </a:p>
          <a:p>
            <a:pPr lvl="1"/>
            <a:r>
              <a:rPr lang="en-US" dirty="0"/>
              <a:t>Standards-based (runs on top of HTTP), and</a:t>
            </a:r>
          </a:p>
          <a:p>
            <a:pPr lvl="1"/>
            <a:r>
              <a:rPr lang="en-US" dirty="0"/>
              <a:t>Can easily be used in the presence of firewalls.</a:t>
            </a:r>
          </a:p>
          <a:p>
            <a:endParaRPr lang="en-US" dirty="0"/>
          </a:p>
        </p:txBody>
      </p:sp>
    </p:spTree>
    <p:extLst>
      <p:ext uri="{BB962C8B-B14F-4D97-AF65-F5344CB8AC3E}">
        <p14:creationId xmlns:p14="http://schemas.microsoft.com/office/powerpoint/2010/main" val="196954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As Web Service</a:t>
            </a:r>
            <a:endParaRPr lang="en-US" dirty="0"/>
          </a:p>
        </p:txBody>
      </p:sp>
      <p:sp>
        <p:nvSpPr>
          <p:cNvPr id="3" name="Content Placeholder 2"/>
          <p:cNvSpPr>
            <a:spLocks noGrp="1"/>
          </p:cNvSpPr>
          <p:nvPr>
            <p:ph idx="1"/>
          </p:nvPr>
        </p:nvSpPr>
        <p:spPr>
          <a:xfrm>
            <a:off x="433901" y="1016000"/>
            <a:ext cx="8354499" cy="5043606"/>
          </a:xfrm>
        </p:spPr>
        <p:txBody>
          <a:bodyPr>
            <a:normAutofit fontScale="92500" lnSpcReduction="10000"/>
          </a:bodyPr>
          <a:lstStyle/>
          <a:p>
            <a:r>
              <a:rPr lang="en-US" dirty="0"/>
              <a:t>Like Web Services, REST offers no built-in security features, encryption, session management, </a:t>
            </a:r>
            <a:r>
              <a:rPr lang="en-US" dirty="0" err="1"/>
              <a:t>QoS</a:t>
            </a:r>
            <a:r>
              <a:rPr lang="en-US" dirty="0"/>
              <a:t> guarantees, etc.</a:t>
            </a:r>
          </a:p>
          <a:p>
            <a:pPr lvl="1"/>
            <a:r>
              <a:rPr lang="en-US" dirty="0"/>
              <a:t> But also as with Web Services, these can be added by building on top of HTTP:</a:t>
            </a:r>
          </a:p>
          <a:p>
            <a:pPr lvl="1"/>
            <a:r>
              <a:rPr lang="en-US" dirty="0"/>
              <a:t>For security, username/password tokens are often used.</a:t>
            </a:r>
          </a:p>
          <a:p>
            <a:pPr lvl="1"/>
            <a:r>
              <a:rPr lang="en-US" dirty="0"/>
              <a:t>For encryption, REST can be used on top of HTTPS (secure sockets).</a:t>
            </a:r>
          </a:p>
          <a:p>
            <a:pPr lvl="1"/>
            <a:endParaRPr lang="en-US" dirty="0"/>
          </a:p>
          <a:p>
            <a:r>
              <a:rPr lang="en-US" dirty="0"/>
              <a:t>One thing that is </a:t>
            </a:r>
            <a:r>
              <a:rPr lang="en-US" i="1" dirty="0"/>
              <a:t>not</a:t>
            </a:r>
            <a:r>
              <a:rPr lang="en-US" dirty="0"/>
              <a:t> part of a good REST design is cookies: The "ST" in "RE</a:t>
            </a:r>
            <a:r>
              <a:rPr lang="en-US" b="1" dirty="0"/>
              <a:t>ST</a:t>
            </a:r>
            <a:r>
              <a:rPr lang="en-US" dirty="0"/>
              <a:t>" stands for "State Transfer", and indeed, in a good REST design operations are self-contained, and each request carries with it (transfers) all the information (state) that the server needs in order to complete it.</a:t>
            </a:r>
          </a:p>
          <a:p>
            <a:endParaRPr lang="en-US" dirty="0"/>
          </a:p>
        </p:txBody>
      </p:sp>
    </p:spTree>
    <p:extLst>
      <p:ext uri="{BB962C8B-B14F-4D97-AF65-F5344CB8AC3E}">
        <p14:creationId xmlns:p14="http://schemas.microsoft.com/office/powerpoint/2010/main" val="36855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As Web Service</a:t>
            </a:r>
            <a:endParaRPr lang="en-US" dirty="0"/>
          </a:p>
        </p:txBody>
      </p:sp>
      <p:sp>
        <p:nvSpPr>
          <p:cNvPr id="3" name="Content Placeholder 2"/>
          <p:cNvSpPr>
            <a:spLocks noGrp="1"/>
          </p:cNvSpPr>
          <p:nvPr>
            <p:ph idx="1"/>
          </p:nvPr>
        </p:nvSpPr>
        <p:spPr>
          <a:xfrm>
            <a:off x="433901" y="1016000"/>
            <a:ext cx="5625705" cy="5357504"/>
          </a:xfrm>
        </p:spPr>
        <p:txBody>
          <a:bodyPr>
            <a:normAutofit fontScale="92500" lnSpcReduction="10000"/>
          </a:bodyPr>
          <a:lstStyle/>
          <a:p>
            <a:r>
              <a:rPr lang="en-US" sz="2000" dirty="0"/>
              <a:t>Web service APIs that adhere to the REST architectural constraints are called </a:t>
            </a:r>
            <a:r>
              <a:rPr lang="en-US" sz="2000" dirty="0" err="1"/>
              <a:t>RESTful</a:t>
            </a:r>
            <a:r>
              <a:rPr lang="en-US" sz="2000" dirty="0"/>
              <a:t> APIs.</a:t>
            </a:r>
          </a:p>
          <a:p>
            <a:r>
              <a:rPr lang="en-US" sz="2000" dirty="0"/>
              <a:t>HTTP-based </a:t>
            </a:r>
            <a:r>
              <a:rPr lang="en-US" sz="2000" dirty="0" err="1">
                <a:solidFill>
                  <a:srgbClr val="FF0000"/>
                </a:solidFill>
              </a:rPr>
              <a:t>RESTful</a:t>
            </a:r>
            <a:r>
              <a:rPr lang="en-US" sz="2000" dirty="0">
                <a:solidFill>
                  <a:srgbClr val="FF0000"/>
                </a:solidFill>
              </a:rPr>
              <a:t> </a:t>
            </a:r>
            <a:r>
              <a:rPr lang="en-US" sz="2000" dirty="0"/>
              <a:t>APIs are defined with the following aspects:</a:t>
            </a:r>
          </a:p>
          <a:p>
            <a:pPr lvl="1"/>
            <a:r>
              <a:rPr lang="en-US" b="1" dirty="0"/>
              <a:t>base URL</a:t>
            </a:r>
            <a:r>
              <a:rPr lang="en-US" dirty="0"/>
              <a:t>, such as http://example.com/resources/</a:t>
            </a:r>
          </a:p>
          <a:p>
            <a:pPr lvl="1"/>
            <a:r>
              <a:rPr lang="en-US" b="1" dirty="0"/>
              <a:t>an Internet media type</a:t>
            </a:r>
            <a:r>
              <a:rPr lang="en-US" dirty="0"/>
              <a:t> </a:t>
            </a:r>
            <a:r>
              <a:rPr lang="en-US" dirty="0" err="1"/>
              <a:t>type</a:t>
            </a:r>
            <a:r>
              <a:rPr lang="en-US" dirty="0"/>
              <a:t> that defines state transition data elements (e.g., Atom, </a:t>
            </a:r>
            <a:r>
              <a:rPr lang="en-US" dirty="0" err="1"/>
              <a:t>microformats</a:t>
            </a:r>
            <a:r>
              <a:rPr lang="en-US" dirty="0"/>
              <a:t>, application/</a:t>
            </a:r>
            <a:r>
              <a:rPr lang="en-US" dirty="0" err="1"/>
              <a:t>vnd.collection+json</a:t>
            </a:r>
            <a:r>
              <a:rPr lang="en-US" dirty="0"/>
              <a:t>) The current representation tells the client how to compose all transitions to the next application state. This could be as simple as a URL or as complex as a java applet.</a:t>
            </a:r>
          </a:p>
          <a:p>
            <a:pPr lvl="1"/>
            <a:r>
              <a:rPr lang="en-US" b="1" dirty="0"/>
              <a:t>standard HTTP methods</a:t>
            </a:r>
            <a:r>
              <a:rPr lang="en-US" dirty="0"/>
              <a:t> (e.g., OPTIONS, GET, PUT, POST, and DELETE)</a:t>
            </a:r>
          </a:p>
        </p:txBody>
      </p:sp>
      <p:pic>
        <p:nvPicPr>
          <p:cNvPr id="1026" name="Picture 2" descr="https://aspc.jobtrack.com.au/docs/web/st/r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567" y="1493768"/>
            <a:ext cx="3277785" cy="2808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4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What is it actually?</a:t>
            </a:r>
            <a:endParaRPr lang="en-US" dirty="0"/>
          </a:p>
        </p:txBody>
      </p:sp>
      <p:sp>
        <p:nvSpPr>
          <p:cNvPr id="3" name="Content Placeholder 2"/>
          <p:cNvSpPr>
            <a:spLocks noGrp="1"/>
          </p:cNvSpPr>
          <p:nvPr>
            <p:ph idx="1"/>
          </p:nvPr>
        </p:nvSpPr>
        <p:spPr>
          <a:xfrm>
            <a:off x="433901" y="1015999"/>
            <a:ext cx="8354499" cy="5507631"/>
          </a:xfrm>
        </p:spPr>
        <p:txBody>
          <a:bodyPr>
            <a:normAutofit/>
          </a:bodyPr>
          <a:lstStyle/>
          <a:p>
            <a:r>
              <a:rPr lang="en-IN" dirty="0">
                <a:solidFill>
                  <a:srgbClr val="FF0000"/>
                </a:solidFill>
              </a:rPr>
              <a:t>REST</a:t>
            </a:r>
            <a:r>
              <a:rPr lang="en-IN" dirty="0"/>
              <a:t> Stands for </a:t>
            </a:r>
            <a:r>
              <a:rPr lang="en-IN" dirty="0" err="1">
                <a:solidFill>
                  <a:srgbClr val="FF0000"/>
                </a:solidFill>
              </a:rPr>
              <a:t>RE</a:t>
            </a:r>
            <a:r>
              <a:rPr lang="en-IN" dirty="0" err="1">
                <a:solidFill>
                  <a:schemeClr val="tx1"/>
                </a:solidFill>
              </a:rPr>
              <a:t>presentational</a:t>
            </a:r>
            <a:r>
              <a:rPr lang="en-IN" dirty="0"/>
              <a:t> </a:t>
            </a:r>
            <a:r>
              <a:rPr lang="en-IN" dirty="0">
                <a:solidFill>
                  <a:srgbClr val="FF0000"/>
                </a:solidFill>
              </a:rPr>
              <a:t>S</a:t>
            </a:r>
            <a:r>
              <a:rPr lang="en-IN" dirty="0"/>
              <a:t>tate </a:t>
            </a:r>
            <a:r>
              <a:rPr lang="en-IN" dirty="0">
                <a:solidFill>
                  <a:srgbClr val="FF0000"/>
                </a:solidFill>
              </a:rPr>
              <a:t>T</a:t>
            </a:r>
            <a:r>
              <a:rPr lang="en-IN" dirty="0"/>
              <a:t>ransfer</a:t>
            </a:r>
          </a:p>
          <a:p>
            <a:r>
              <a:rPr lang="en-IN" dirty="0"/>
              <a:t>It </a:t>
            </a:r>
            <a:r>
              <a:rPr lang="en-US" dirty="0"/>
              <a:t>is an architectural style, and an approach to communications that is often used in the development and access of Web services.</a:t>
            </a:r>
          </a:p>
          <a:p>
            <a:r>
              <a:rPr lang="en-US" dirty="0"/>
              <a:t>The term </a:t>
            </a:r>
            <a:r>
              <a:rPr lang="en-US" b="1" i="1" dirty="0"/>
              <a:t>representational</a:t>
            </a:r>
            <a:r>
              <a:rPr lang="en-US" i="1" dirty="0"/>
              <a:t> </a:t>
            </a:r>
            <a:r>
              <a:rPr lang="en-US" b="1" i="1" dirty="0"/>
              <a:t>state</a:t>
            </a:r>
            <a:r>
              <a:rPr lang="en-US" i="1" dirty="0"/>
              <a:t> </a:t>
            </a:r>
            <a:r>
              <a:rPr lang="en-US" b="1" i="1" dirty="0"/>
              <a:t>transfer</a:t>
            </a:r>
            <a:r>
              <a:rPr lang="en-US" dirty="0"/>
              <a:t> was introduced and defined in 2000 by Roy Fielding in his doctoral dissertation at </a:t>
            </a:r>
            <a:r>
              <a:rPr lang="en-US" b="1" dirty="0"/>
              <a:t>UC Irvine</a:t>
            </a:r>
            <a:r>
              <a:rPr lang="en-US" dirty="0"/>
              <a:t>.</a:t>
            </a:r>
          </a:p>
          <a:p>
            <a:r>
              <a:rPr lang="en-US" dirty="0"/>
              <a:t>Systems that conform to the constraints of REST they can be called </a:t>
            </a:r>
            <a:r>
              <a:rPr lang="en-US" dirty="0" err="1">
                <a:solidFill>
                  <a:srgbClr val="FF0000"/>
                </a:solidFill>
              </a:rPr>
              <a:t>RESTful</a:t>
            </a:r>
            <a:r>
              <a:rPr lang="en-US" dirty="0"/>
              <a:t>.</a:t>
            </a:r>
          </a:p>
          <a:p>
            <a:r>
              <a:rPr lang="en-US" dirty="0" err="1">
                <a:solidFill>
                  <a:srgbClr val="FF0000"/>
                </a:solidFill>
              </a:rPr>
              <a:t>RESTful</a:t>
            </a:r>
            <a:r>
              <a:rPr lang="en-US" dirty="0">
                <a:solidFill>
                  <a:srgbClr val="FF0000"/>
                </a:solidFill>
              </a:rPr>
              <a:t> </a:t>
            </a:r>
            <a:r>
              <a:rPr lang="en-US" dirty="0"/>
              <a:t>systems typically, but not always, communicate over Hypertext Transfer  Protocol (HTTP)</a:t>
            </a:r>
          </a:p>
          <a:p>
            <a:pPr lvl="1"/>
            <a:r>
              <a:rPr lang="en-US" dirty="0"/>
              <a:t>They use the same HTTP verbs (GET, POST, PUT, DELETE, etc.)</a:t>
            </a:r>
          </a:p>
        </p:txBody>
      </p:sp>
    </p:spTree>
    <p:extLst>
      <p:ext uri="{BB962C8B-B14F-4D97-AF65-F5344CB8AC3E}">
        <p14:creationId xmlns:p14="http://schemas.microsoft.com/office/powerpoint/2010/main" val="390649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01" y="99972"/>
            <a:ext cx="8354499" cy="916028"/>
          </a:xfrm>
        </p:spPr>
        <p:txBody>
          <a:bodyPr>
            <a:noAutofit/>
          </a:bodyPr>
          <a:lstStyle/>
          <a:p>
            <a:r>
              <a:rPr lang="en-IN" dirty="0"/>
              <a:t>REST </a:t>
            </a:r>
            <a:r>
              <a:rPr lang="en-US" dirty="0"/>
              <a:t>Architectural constraints</a:t>
            </a:r>
            <a:br>
              <a:rPr lang="en-US" dirty="0"/>
            </a:br>
            <a:endParaRPr lang="en-US" dirty="0"/>
          </a:p>
        </p:txBody>
      </p:sp>
      <p:sp>
        <p:nvSpPr>
          <p:cNvPr id="3" name="Content Placeholder 2"/>
          <p:cNvSpPr>
            <a:spLocks noGrp="1"/>
          </p:cNvSpPr>
          <p:nvPr>
            <p:ph idx="1"/>
          </p:nvPr>
        </p:nvSpPr>
        <p:spPr/>
        <p:txBody>
          <a:bodyPr/>
          <a:lstStyle/>
          <a:p>
            <a:r>
              <a:rPr lang="en-US" dirty="0"/>
              <a:t>The formal REST constraints are</a:t>
            </a:r>
          </a:p>
          <a:p>
            <a:pPr lvl="1"/>
            <a:r>
              <a:rPr lang="en-US" dirty="0"/>
              <a:t>Client–server</a:t>
            </a:r>
          </a:p>
          <a:p>
            <a:pPr lvl="1"/>
            <a:r>
              <a:rPr lang="en-US" dirty="0"/>
              <a:t>Stateless</a:t>
            </a:r>
          </a:p>
          <a:p>
            <a:pPr lvl="1"/>
            <a:r>
              <a:rPr lang="en-US" dirty="0"/>
              <a:t>Cacheable</a:t>
            </a:r>
          </a:p>
          <a:p>
            <a:pPr lvl="1"/>
            <a:r>
              <a:rPr lang="en-US" dirty="0"/>
              <a:t>Layered system</a:t>
            </a:r>
          </a:p>
          <a:p>
            <a:pPr lvl="1"/>
            <a:r>
              <a:rPr lang="en-US" dirty="0"/>
              <a:t>Code on demand (optional)</a:t>
            </a:r>
          </a:p>
          <a:p>
            <a:pPr lvl="1"/>
            <a:r>
              <a:rPr lang="en-US" dirty="0"/>
              <a:t>Uniform interface</a:t>
            </a:r>
          </a:p>
          <a:p>
            <a:pPr marL="457200" lvl="1" indent="0">
              <a:buNone/>
            </a:pPr>
            <a:endParaRPr lang="en-US" dirty="0"/>
          </a:p>
        </p:txBody>
      </p:sp>
    </p:spTree>
    <p:extLst>
      <p:ext uri="{BB962C8B-B14F-4D97-AF65-F5344CB8AC3E}">
        <p14:creationId xmlns:p14="http://schemas.microsoft.com/office/powerpoint/2010/main" val="291600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REST </a:t>
            </a:r>
            <a:r>
              <a:rPr lang="en-US" dirty="0"/>
              <a:t>Architectural constraints – Client Server</a:t>
            </a:r>
            <a:br>
              <a:rPr lang="en-US" dirty="0"/>
            </a:br>
            <a:endParaRPr lang="en-US" dirty="0"/>
          </a:p>
        </p:txBody>
      </p:sp>
      <p:sp>
        <p:nvSpPr>
          <p:cNvPr id="3" name="Content Placeholder 2"/>
          <p:cNvSpPr>
            <a:spLocks noGrp="1"/>
          </p:cNvSpPr>
          <p:nvPr>
            <p:ph idx="1"/>
          </p:nvPr>
        </p:nvSpPr>
        <p:spPr>
          <a:xfrm>
            <a:off x="433901" y="1015999"/>
            <a:ext cx="8354499" cy="5343857"/>
          </a:xfrm>
        </p:spPr>
        <p:txBody>
          <a:bodyPr>
            <a:normAutofit/>
          </a:bodyPr>
          <a:lstStyle/>
          <a:p>
            <a:r>
              <a:rPr lang="en-US" dirty="0"/>
              <a:t>A uniform interface separates clients from servers.</a:t>
            </a:r>
          </a:p>
          <a:p>
            <a:r>
              <a:rPr lang="en-IN" dirty="0"/>
              <a:t>Clients </a:t>
            </a:r>
            <a:r>
              <a:rPr lang="en-US" dirty="0"/>
              <a:t>are not concerned with data storage, which remains internal to each server, so that the portability of client code is improved.</a:t>
            </a:r>
          </a:p>
          <a:p>
            <a:r>
              <a:rPr lang="en-US" dirty="0"/>
              <a:t>Servers are not concerned with the user interface or user state, so that servers can be simpler and more scalable. </a:t>
            </a:r>
          </a:p>
          <a:p>
            <a:r>
              <a:rPr lang="en-US" dirty="0"/>
              <a:t>Servers and clients may also be replaced and developed independently, as long as the interface between them is not altered.</a:t>
            </a:r>
          </a:p>
        </p:txBody>
      </p:sp>
    </p:spTree>
    <p:extLst>
      <p:ext uri="{BB962C8B-B14F-4D97-AF65-F5344CB8AC3E}">
        <p14:creationId xmlns:p14="http://schemas.microsoft.com/office/powerpoint/2010/main" val="83791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REST </a:t>
            </a:r>
            <a:r>
              <a:rPr lang="en-US" dirty="0"/>
              <a:t>Architectural constraints – </a:t>
            </a:r>
            <a:r>
              <a:rPr lang="en-US" b="1" dirty="0"/>
              <a:t>Stateless</a:t>
            </a:r>
            <a:br>
              <a:rPr lang="en-US" b="1" dirty="0"/>
            </a:br>
            <a:br>
              <a:rPr lang="en-US" dirty="0"/>
            </a:br>
            <a:endParaRPr lang="en-US" dirty="0"/>
          </a:p>
        </p:txBody>
      </p:sp>
      <p:sp>
        <p:nvSpPr>
          <p:cNvPr id="3" name="Content Placeholder 2"/>
          <p:cNvSpPr>
            <a:spLocks noGrp="1"/>
          </p:cNvSpPr>
          <p:nvPr>
            <p:ph idx="1"/>
          </p:nvPr>
        </p:nvSpPr>
        <p:spPr/>
        <p:txBody>
          <a:bodyPr/>
          <a:lstStyle/>
          <a:p>
            <a:r>
              <a:rPr lang="en-IN" dirty="0"/>
              <a:t>They are stateless</a:t>
            </a:r>
          </a:p>
          <a:p>
            <a:r>
              <a:rPr lang="en-US" dirty="0"/>
              <a:t>no client context being stored on the server between requests.</a:t>
            </a:r>
          </a:p>
          <a:p>
            <a:r>
              <a:rPr lang="en-US" dirty="0"/>
              <a:t>Each request from any client contains all the information necessary to service the request, and session state is held in the client.</a:t>
            </a:r>
          </a:p>
          <a:p>
            <a:endParaRPr lang="en-US" dirty="0"/>
          </a:p>
        </p:txBody>
      </p:sp>
    </p:spTree>
    <p:extLst>
      <p:ext uri="{BB962C8B-B14F-4D97-AF65-F5344CB8AC3E}">
        <p14:creationId xmlns:p14="http://schemas.microsoft.com/office/powerpoint/2010/main" val="193513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REST </a:t>
            </a:r>
            <a:r>
              <a:rPr lang="en-US" dirty="0"/>
              <a:t>Architectural constraints – </a:t>
            </a:r>
            <a:r>
              <a:rPr lang="en-US" b="1" dirty="0"/>
              <a:t>Cacheable</a:t>
            </a:r>
            <a:br>
              <a:rPr lang="en-US" b="1" dirty="0"/>
            </a:br>
            <a:br>
              <a:rPr lang="en-US" b="1" dirty="0"/>
            </a:br>
            <a:br>
              <a:rPr lang="en-US" dirty="0"/>
            </a:br>
            <a:endParaRPr lang="en-US" dirty="0"/>
          </a:p>
        </p:txBody>
      </p:sp>
      <p:sp>
        <p:nvSpPr>
          <p:cNvPr id="3" name="Content Placeholder 2"/>
          <p:cNvSpPr>
            <a:spLocks noGrp="1"/>
          </p:cNvSpPr>
          <p:nvPr>
            <p:ph idx="1"/>
          </p:nvPr>
        </p:nvSpPr>
        <p:spPr/>
        <p:txBody>
          <a:bodyPr/>
          <a:lstStyle/>
          <a:p>
            <a:r>
              <a:rPr lang="en-US" dirty="0"/>
              <a:t>As on the World Wide Web, clients and intermediaries can cache responses.</a:t>
            </a:r>
          </a:p>
          <a:p>
            <a:r>
              <a:rPr lang="en-US" dirty="0"/>
              <a:t>Responses must therefore, implicitly or explicitly, define themselves as cacheable, or not, to prevent clients from reusing stale or inappropriate data in response to further requests.</a:t>
            </a:r>
          </a:p>
          <a:p>
            <a:r>
              <a:rPr lang="en-US" dirty="0"/>
              <a:t>Well-managed caching partially or completely eliminates some client–server interactions, further improving scalability and performance.</a:t>
            </a:r>
          </a:p>
        </p:txBody>
      </p:sp>
    </p:spTree>
    <p:extLst>
      <p:ext uri="{BB962C8B-B14F-4D97-AF65-F5344CB8AC3E}">
        <p14:creationId xmlns:p14="http://schemas.microsoft.com/office/powerpoint/2010/main" val="123442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REST </a:t>
            </a:r>
            <a:r>
              <a:rPr lang="en-US" dirty="0"/>
              <a:t>Architectural constraints – </a:t>
            </a:r>
            <a:r>
              <a:rPr lang="en-US" b="1" dirty="0"/>
              <a:t>Cacheable</a:t>
            </a:r>
            <a:endParaRPr lang="en-US" dirty="0"/>
          </a:p>
        </p:txBody>
      </p:sp>
      <p:sp>
        <p:nvSpPr>
          <p:cNvPr id="3" name="Content Placeholder 2"/>
          <p:cNvSpPr>
            <a:spLocks noGrp="1"/>
          </p:cNvSpPr>
          <p:nvPr>
            <p:ph idx="1"/>
          </p:nvPr>
        </p:nvSpPr>
        <p:spPr/>
        <p:txBody>
          <a:bodyPr/>
          <a:lstStyle/>
          <a:p>
            <a:r>
              <a:rPr lang="en-US" dirty="0"/>
              <a:t>A client cannot ordinarily tell whether it is connected directly to the end server, or to an intermediary along the way.</a:t>
            </a:r>
          </a:p>
          <a:p>
            <a:r>
              <a:rPr lang="en-US" dirty="0"/>
              <a:t>Intermediary servers may improve system scalability by enabling load balancing and by providing shared caches.</a:t>
            </a:r>
          </a:p>
          <a:p>
            <a:r>
              <a:rPr lang="en-US" dirty="0"/>
              <a:t>They may also enforce security policies.</a:t>
            </a:r>
          </a:p>
        </p:txBody>
      </p:sp>
    </p:spTree>
    <p:extLst>
      <p:ext uri="{BB962C8B-B14F-4D97-AF65-F5344CB8AC3E}">
        <p14:creationId xmlns:p14="http://schemas.microsoft.com/office/powerpoint/2010/main" val="421197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01" y="99972"/>
            <a:ext cx="8354499" cy="916028"/>
          </a:xfrm>
        </p:spPr>
        <p:txBody>
          <a:bodyPr>
            <a:normAutofit fontScale="90000"/>
          </a:bodyPr>
          <a:lstStyle/>
          <a:p>
            <a:r>
              <a:rPr lang="en-IN" dirty="0"/>
              <a:t>REST </a:t>
            </a:r>
            <a:r>
              <a:rPr lang="en-US" dirty="0"/>
              <a:t>Architectural constraints – </a:t>
            </a:r>
            <a:r>
              <a:rPr lang="en-US" b="1" dirty="0"/>
              <a:t>Code on demand (optional)</a:t>
            </a:r>
            <a:br>
              <a:rPr lang="en-US" b="1" dirty="0"/>
            </a:br>
            <a:endParaRPr lang="en-US" dirty="0"/>
          </a:p>
        </p:txBody>
      </p:sp>
      <p:sp>
        <p:nvSpPr>
          <p:cNvPr id="3" name="Content Placeholder 2"/>
          <p:cNvSpPr>
            <a:spLocks noGrp="1"/>
          </p:cNvSpPr>
          <p:nvPr>
            <p:ph idx="1"/>
          </p:nvPr>
        </p:nvSpPr>
        <p:spPr>
          <a:xfrm>
            <a:off x="433900" y="1370842"/>
            <a:ext cx="8354499" cy="4285622"/>
          </a:xfrm>
        </p:spPr>
        <p:txBody>
          <a:bodyPr/>
          <a:lstStyle/>
          <a:p>
            <a:r>
              <a:rPr lang="en-US" dirty="0"/>
              <a:t>Servers can temporarily extend or customize the functionality of a client by the transfer of executable code. </a:t>
            </a:r>
          </a:p>
          <a:p>
            <a:r>
              <a:rPr lang="en-US" dirty="0"/>
              <a:t>Examples of this may include compiled components such as Java applets and client-side scripts such as JavaScript.</a:t>
            </a:r>
          </a:p>
        </p:txBody>
      </p:sp>
    </p:spTree>
    <p:extLst>
      <p:ext uri="{BB962C8B-B14F-4D97-AF65-F5344CB8AC3E}">
        <p14:creationId xmlns:p14="http://schemas.microsoft.com/office/powerpoint/2010/main" val="351232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99972"/>
            <a:ext cx="8693624" cy="916028"/>
          </a:xfrm>
        </p:spPr>
        <p:txBody>
          <a:bodyPr>
            <a:normAutofit fontScale="90000"/>
          </a:bodyPr>
          <a:lstStyle/>
          <a:p>
            <a:r>
              <a:rPr lang="en-IN" dirty="0"/>
              <a:t>REST </a:t>
            </a:r>
            <a:r>
              <a:rPr lang="en-US" dirty="0"/>
              <a:t>Architectural constraints – </a:t>
            </a:r>
            <a:r>
              <a:rPr lang="en-US" b="1" dirty="0"/>
              <a:t>Uniform interface</a:t>
            </a:r>
            <a:br>
              <a:rPr lang="en-US" b="1" dirty="0"/>
            </a:br>
            <a:br>
              <a:rPr lang="en-US" b="1" dirty="0"/>
            </a:br>
            <a:endParaRPr lang="en-US" dirty="0"/>
          </a:p>
        </p:txBody>
      </p:sp>
      <p:sp>
        <p:nvSpPr>
          <p:cNvPr id="3" name="Content Placeholder 2"/>
          <p:cNvSpPr>
            <a:spLocks noGrp="1"/>
          </p:cNvSpPr>
          <p:nvPr>
            <p:ph idx="1"/>
          </p:nvPr>
        </p:nvSpPr>
        <p:spPr>
          <a:xfrm>
            <a:off x="433900" y="1370842"/>
            <a:ext cx="8354499" cy="4847078"/>
          </a:xfrm>
        </p:spPr>
        <p:txBody>
          <a:bodyPr>
            <a:normAutofit fontScale="85000" lnSpcReduction="10000"/>
          </a:bodyPr>
          <a:lstStyle/>
          <a:p>
            <a:pPr algn="l" fontAlgn="base"/>
            <a:r>
              <a:rPr lang="en-US" b="0" i="0" dirty="0">
                <a:solidFill>
                  <a:srgbClr val="222222"/>
                </a:solidFill>
                <a:effectLst/>
                <a:latin typeface="Segoe UI" panose="020B0502040204020203" pitchFamily="34" charset="0"/>
              </a:rPr>
              <a:t>The Uniform Interface is a constraint that is placed on REST services in order to simplify things (and ensure that services can be managed independently from one another) and they are as follows :</a:t>
            </a:r>
          </a:p>
          <a:p>
            <a:pPr algn="l" fontAlgn="base">
              <a:buFont typeface="Arial" panose="020B0604020202020204" pitchFamily="34" charset="0"/>
              <a:buChar char="•"/>
            </a:pPr>
            <a:r>
              <a:rPr lang="en-US" b="1" i="0" dirty="0">
                <a:solidFill>
                  <a:srgbClr val="222222"/>
                </a:solidFill>
                <a:effectLst/>
                <a:latin typeface="Segoe UI" panose="020B0502040204020203" pitchFamily="34" charset="0"/>
              </a:rPr>
              <a:t>Identification Of Resources</a:t>
            </a:r>
            <a:br>
              <a:rPr lang="en-US" b="1" i="0" dirty="0">
                <a:solidFill>
                  <a:srgbClr val="222222"/>
                </a:solidFill>
                <a:effectLst/>
                <a:latin typeface="Segoe UI" panose="020B0502040204020203" pitchFamily="34" charset="0"/>
              </a:rPr>
            </a:br>
            <a:r>
              <a:rPr lang="en-US" b="0" i="0" dirty="0">
                <a:solidFill>
                  <a:srgbClr val="222222"/>
                </a:solidFill>
                <a:effectLst/>
                <a:latin typeface="Segoe UI" panose="020B0502040204020203" pitchFamily="34" charset="0"/>
              </a:rPr>
              <a:t>This basically states that a request will need to identify the resources that it is looking for (via a URL). Additionally, the resources themselves may not have any relationship with how they are returned to the client (i.e. you can request a given resource in JSON, XML, or some other format based on how your API was built).</a:t>
            </a:r>
          </a:p>
          <a:p>
            <a:pPr algn="l" fontAlgn="base">
              <a:buFont typeface="Arial" panose="020B0604020202020204" pitchFamily="34" charset="0"/>
              <a:buChar char="•"/>
            </a:pPr>
            <a:r>
              <a:rPr lang="en-US" b="1" i="0" dirty="0">
                <a:solidFill>
                  <a:srgbClr val="222222"/>
                </a:solidFill>
                <a:effectLst/>
                <a:latin typeface="Segoe UI" panose="020B0502040204020203" pitchFamily="34" charset="0"/>
              </a:rPr>
              <a:t>Resource Manipulation through Representation</a:t>
            </a:r>
            <a:br>
              <a:rPr lang="en-US" b="1" i="0" dirty="0">
                <a:solidFill>
                  <a:srgbClr val="222222"/>
                </a:solidFill>
                <a:effectLst/>
                <a:latin typeface="Segoe UI" panose="020B0502040204020203" pitchFamily="34" charset="0"/>
              </a:rPr>
            </a:br>
            <a:r>
              <a:rPr lang="en-US" b="0" i="0" dirty="0">
                <a:solidFill>
                  <a:srgbClr val="222222"/>
                </a:solidFill>
                <a:effectLst/>
                <a:latin typeface="Segoe UI" panose="020B0502040204020203" pitchFamily="34" charset="0"/>
              </a:rPr>
              <a:t>This basically states that when a client has a given resource, along with any metadata, that they should have enough information to either modify or delete the resource (i.e. there isn't anything left out that it would need to call to the API to do these things).</a:t>
            </a:r>
          </a:p>
        </p:txBody>
      </p:sp>
    </p:spTree>
    <p:extLst>
      <p:ext uri="{BB962C8B-B14F-4D97-AF65-F5344CB8AC3E}">
        <p14:creationId xmlns:p14="http://schemas.microsoft.com/office/powerpoint/2010/main" val="19477819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1826</TotalTime>
  <Words>1217</Words>
  <Application>Microsoft Office PowerPoint</Application>
  <PresentationFormat>On-screen Show (4:3)</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Segoe UI</vt:lpstr>
      <vt:lpstr>Wingdings 3</vt:lpstr>
      <vt:lpstr>Wisp</vt:lpstr>
      <vt:lpstr>RESTful Service In Java</vt:lpstr>
      <vt:lpstr>REST, What is it actually?</vt:lpstr>
      <vt:lpstr>REST Architectural constraints </vt:lpstr>
      <vt:lpstr>REST Architectural constraints – Client Server </vt:lpstr>
      <vt:lpstr>REST Architectural constraints – Stateless  </vt:lpstr>
      <vt:lpstr>REST Architectural constraints – Cacheable   </vt:lpstr>
      <vt:lpstr>REST Architectural constraints – Cacheable</vt:lpstr>
      <vt:lpstr>REST Architectural constraints – Code on demand (optional) </vt:lpstr>
      <vt:lpstr>REST Architectural constraints – Uniform interface  </vt:lpstr>
      <vt:lpstr>REST Architectural constraints – Uniform interface  </vt:lpstr>
      <vt:lpstr>How Do RESTful applications Work?</vt:lpstr>
      <vt:lpstr>REST As Web Service</vt:lpstr>
      <vt:lpstr>REST As Web Service</vt:lpstr>
      <vt:lpstr>REST As Web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Banerjee</dc:creator>
  <cp:lastModifiedBy>Shantanu Banerjee</cp:lastModifiedBy>
  <cp:revision>87</cp:revision>
  <dcterms:created xsi:type="dcterms:W3CDTF">2016-07-24T06:53:45Z</dcterms:created>
  <dcterms:modified xsi:type="dcterms:W3CDTF">2021-04-30T11:57:49Z</dcterms:modified>
</cp:coreProperties>
</file>