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13"/>
  </p:notesMasterIdLst>
  <p:sldIdLst>
    <p:sldId id="256" r:id="rId2"/>
    <p:sldId id="264" r:id="rId3"/>
    <p:sldId id="258" r:id="rId4"/>
    <p:sldId id="265" r:id="rId5"/>
    <p:sldId id="266" r:id="rId6"/>
    <p:sldId id="267" r:id="rId7"/>
    <p:sldId id="260" r:id="rId8"/>
    <p:sldId id="269" r:id="rId9"/>
    <p:sldId id="268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E571"/>
    <a:srgbClr val="2EBBB8"/>
    <a:srgbClr val="668A00"/>
    <a:srgbClr val="88B800"/>
    <a:srgbClr val="ADEA00"/>
    <a:srgbClr val="000066"/>
    <a:srgbClr val="FF9801"/>
    <a:srgbClr val="CC3300"/>
    <a:srgbClr val="0037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75" autoAdjust="0"/>
    <p:restoredTop sz="94431" autoAdjust="0"/>
  </p:normalViewPr>
  <p:slideViewPr>
    <p:cSldViewPr snapToGrid="0">
      <p:cViewPr varScale="1">
        <p:scale>
          <a:sx n="63" d="100"/>
          <a:sy n="63" d="100"/>
        </p:scale>
        <p:origin x="12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27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6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6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0F30616-15D5-465D-AA23-54B1B0F54D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609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7"/>
          <p:cNvSpPr>
            <a:spLocks noChangeArrowheads="1"/>
          </p:cNvSpPr>
          <p:nvPr/>
        </p:nvSpPr>
        <p:spPr bwMode="auto">
          <a:xfrm>
            <a:off x="685800" y="2393950"/>
            <a:ext cx="7772400" cy="109538"/>
          </a:xfrm>
          <a:custGeom>
            <a:avLst/>
            <a:gdLst>
              <a:gd name="G0" fmla="+- 618 0 0"/>
            </a:gdLst>
            <a:ahLst/>
            <a:cxnLst>
              <a:cxn ang="0">
                <a:pos x="0" y="0"/>
              </a:cxn>
              <a:cxn ang="0">
                <a:pos x="618" y="0"/>
              </a:cxn>
              <a:cxn ang="0">
                <a:pos x="618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618" y="0"/>
                </a:lnTo>
                <a:lnTo>
                  <a:pt x="618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990600"/>
            <a:ext cx="7772400" cy="13716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447800" y="3429000"/>
            <a:ext cx="7010400" cy="16002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1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6A76E2-FC5F-4E0B-AE42-1C51975079D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D900A-23AE-492B-9658-1BB6CD678D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0825" y="152400"/>
            <a:ext cx="2009775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6738" y="152400"/>
            <a:ext cx="5881687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DBC9EF-FE58-41B8-B058-02CB80DB73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407ED-E8F7-4AC1-BA40-66D5F8CB78B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261FFD-4E03-48CA-A31C-A125E57062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6738" y="12954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295400"/>
            <a:ext cx="3924300" cy="4876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45A6BF-DA19-4558-A879-A15BFD9A7D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6FBCB-2A5A-49D3-8C79-C0118958FE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EF810-4D44-4C47-8839-D130D6F481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38C318-D89A-436D-BDEF-7C1FB801168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E1493B-A4EE-449E-8EB3-180AEE5AF5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CF579-CAA0-4790-8B8B-E0E0C119013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152400"/>
            <a:ext cx="8001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6738" y="1295400"/>
            <a:ext cx="80010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0" name="AutoShape 4"/>
          <p:cNvSpPr>
            <a:spLocks noChangeArrowheads="1"/>
          </p:cNvSpPr>
          <p:nvPr/>
        </p:nvSpPr>
        <p:spPr bwMode="auto">
          <a:xfrm>
            <a:off x="609600" y="1109663"/>
            <a:ext cx="7958138" cy="109537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rgbClr val="EEB000"/>
          </a:solidFill>
          <a:ln w="9525">
            <a:solidFill>
              <a:srgbClr val="EEB000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defRPr/>
            </a:pPr>
            <a:endParaRPr lang="en-US" sz="2400">
              <a:latin typeface="Times New Roman" pitchFamily="18" charset="0"/>
            </a:endParaRPr>
          </a:p>
        </p:txBody>
      </p:sp>
      <p:sp>
        <p:nvSpPr>
          <p:cNvPr id="4101" name="Line 5"/>
          <p:cNvSpPr>
            <a:spLocks noChangeShapeType="1"/>
          </p:cNvSpPr>
          <p:nvPr/>
        </p:nvSpPr>
        <p:spPr bwMode="auto">
          <a:xfrm flipV="1">
            <a:off x="609600" y="6324600"/>
            <a:ext cx="7924800" cy="0"/>
          </a:xfrm>
          <a:prstGeom prst="line">
            <a:avLst/>
          </a:prstGeom>
          <a:noFill/>
          <a:ln w="3175">
            <a:solidFill>
              <a:srgbClr val="EEB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19812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19812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E569FC34-D10E-4473-A71D-986F5338D7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000">
          <a:solidFill>
            <a:schemeClr val="folHlink"/>
          </a:solidFill>
          <a:latin typeface="Verdana" pitchFamily="34" charset="0"/>
        </a:defRPr>
      </a:lvl9pPr>
    </p:titleStyle>
    <p:bodyStyle>
      <a:lvl1pPr marL="469900" indent="-469900" algn="l" rtl="0" fontAlgn="base">
        <a:spcBef>
          <a:spcPct val="20000"/>
        </a:spcBef>
        <a:spcAft>
          <a:spcPct val="50000"/>
        </a:spcAft>
        <a:buClr>
          <a:srgbClr val="EEB000"/>
        </a:buClr>
        <a:buFont typeface="Wingdings" pitchFamily="2" charset="2"/>
        <a:buChar char="o"/>
        <a:defRPr sz="2200">
          <a:solidFill>
            <a:schemeClr val="folHlink"/>
          </a:solidFill>
          <a:latin typeface="+mn-lt"/>
          <a:ea typeface="+mn-ea"/>
          <a:cs typeface="+mn-cs"/>
        </a:defRPr>
      </a:lvl1pPr>
      <a:lvl2pPr marL="908050" indent="-436563" algn="l" rtl="0" fontAlgn="base">
        <a:spcBef>
          <a:spcPct val="20000"/>
        </a:spcBef>
        <a:spcAft>
          <a:spcPct val="50000"/>
        </a:spcAft>
        <a:buClr>
          <a:srgbClr val="EEB000"/>
        </a:buClr>
        <a:buFont typeface="Wingdings" pitchFamily="2" charset="2"/>
        <a:buChar char="n"/>
        <a:defRPr sz="2000">
          <a:solidFill>
            <a:schemeClr val="hlink"/>
          </a:solidFill>
          <a:latin typeface="+mn-lt"/>
        </a:defRPr>
      </a:lvl2pPr>
      <a:lvl3pPr marL="1304925" indent="-395288" algn="l" rtl="0" fontAlgn="base">
        <a:spcBef>
          <a:spcPct val="20000"/>
        </a:spcBef>
        <a:spcAft>
          <a:spcPct val="0"/>
        </a:spcAft>
        <a:buClr>
          <a:srgbClr val="EEB000"/>
        </a:buClr>
        <a:buFont typeface="Wingdings" pitchFamily="2" charset="2"/>
        <a:buChar char="o"/>
        <a:defRPr sz="2400">
          <a:solidFill>
            <a:schemeClr val="tx1"/>
          </a:solidFill>
          <a:latin typeface="+mn-lt"/>
        </a:defRPr>
      </a:lvl3pPr>
      <a:lvl4pPr marL="1693863" indent="-387350" algn="l" rtl="0" fontAlgn="base">
        <a:spcBef>
          <a:spcPct val="20000"/>
        </a:spcBef>
        <a:spcAft>
          <a:spcPct val="0"/>
        </a:spcAft>
        <a:buClr>
          <a:srgbClr val="EEB000"/>
        </a:buClr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93913" indent="-398463" algn="l" rtl="0" fontAlgn="base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5pPr>
      <a:lvl6pPr marL="25511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6pPr>
      <a:lvl7pPr marL="30083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7pPr>
      <a:lvl8pPr marL="34655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8pPr>
      <a:lvl9pPr marL="3922713" indent="-398463" algn="l" rtl="0" eaLnBrk="1" fontAlgn="base" hangingPunct="1">
        <a:spcBef>
          <a:spcPct val="25000"/>
        </a:spcBef>
        <a:spcAft>
          <a:spcPct val="0"/>
        </a:spcAft>
        <a:buClr>
          <a:srgbClr val="EEB000"/>
        </a:buClr>
        <a:buFont typeface="Wingdings" pitchFamily="2" charset="2"/>
        <a:buChar char="§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Spring Boot</a:t>
            </a:r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0C256FE-EADB-515D-7938-41591C325478}"/>
              </a:ext>
            </a:extLst>
          </p:cNvPr>
          <p:cNvGrpSpPr/>
          <p:nvPr/>
        </p:nvGrpSpPr>
        <p:grpSpPr>
          <a:xfrm>
            <a:off x="1008416" y="2598762"/>
            <a:ext cx="7528780" cy="3699894"/>
            <a:chOff x="1008416" y="2598762"/>
            <a:chExt cx="7528780" cy="3699894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95E1669E-443D-4204-B881-F5C1AF689297}"/>
                </a:ext>
              </a:extLst>
            </p:cNvPr>
            <p:cNvSpPr/>
            <p:nvPr/>
          </p:nvSpPr>
          <p:spPr bwMode="auto">
            <a:xfrm>
              <a:off x="1008416" y="3767579"/>
              <a:ext cx="2402006" cy="996286"/>
            </a:xfrm>
            <a:prstGeom prst="roundRect">
              <a:avLst/>
            </a:prstGeom>
            <a:solidFill>
              <a:srgbClr val="AAE57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Spring Boot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(MVC /REST App)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E740129-F1B2-25A5-AA66-E1B548661674}"/>
                </a:ext>
              </a:extLst>
            </p:cNvPr>
            <p:cNvSpPr/>
            <p:nvPr/>
          </p:nvSpPr>
          <p:spPr bwMode="auto">
            <a:xfrm>
              <a:off x="5466839" y="2682426"/>
              <a:ext cx="2402006" cy="805218"/>
            </a:xfrm>
            <a:prstGeom prst="roundRect">
              <a:avLst/>
            </a:prstGeom>
            <a:solidFill>
              <a:srgbClr val="AAE57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Spring Framework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D63C8A5-418F-313F-29EE-EECE3C0910A6}"/>
                </a:ext>
              </a:extLst>
            </p:cNvPr>
            <p:cNvSpPr/>
            <p:nvPr/>
          </p:nvSpPr>
          <p:spPr bwMode="auto">
            <a:xfrm>
              <a:off x="5466839" y="3885824"/>
              <a:ext cx="2402006" cy="937004"/>
            </a:xfrm>
            <a:prstGeom prst="roundRect">
              <a:avLst/>
            </a:prstGeom>
            <a:solidFill>
              <a:srgbClr val="AAE57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Embedded Http Server (tomcat/jetty)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BECCA81-78C9-19EA-ECD0-1BF4A96FCBD5}"/>
                </a:ext>
              </a:extLst>
            </p:cNvPr>
            <p:cNvSpPr/>
            <p:nvPr/>
          </p:nvSpPr>
          <p:spPr bwMode="auto">
            <a:xfrm>
              <a:off x="5466839" y="5181743"/>
              <a:ext cx="2402006" cy="864073"/>
            </a:xfrm>
            <a:prstGeom prst="roundRect">
              <a:avLst/>
            </a:prstGeom>
            <a:solidFill>
              <a:srgbClr val="AAE57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I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XML/</a:t>
              </a:r>
              <a:r>
                <a:rPr kumimoji="0" lang="en-IN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Verdana" pitchFamily="34" charset="0"/>
                </a:rPr>
                <a:t>Java Configuration</a:t>
              </a:r>
            </a:p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C2936C4-F598-3AB6-D66B-CF681B25661C}"/>
                </a:ext>
              </a:extLst>
            </p:cNvPr>
            <p:cNvSpPr/>
            <p:nvPr/>
          </p:nvSpPr>
          <p:spPr bwMode="auto">
            <a:xfrm>
              <a:off x="5039360" y="2598762"/>
              <a:ext cx="3497836" cy="3699894"/>
            </a:xfrm>
            <a:prstGeom prst="rect">
              <a:avLst/>
            </a:pr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  <p:sp>
          <p:nvSpPr>
            <p:cNvPr id="9" name="Right Arrow 10">
              <a:extLst>
                <a:ext uri="{FF2B5EF4-FFF2-40B4-BE49-F238E27FC236}">
                  <a16:creationId xmlns:a16="http://schemas.microsoft.com/office/drawing/2014/main" id="{F22148A8-3139-71BE-ACC6-BE3EBE372AC7}"/>
                </a:ext>
              </a:extLst>
            </p:cNvPr>
            <p:cNvSpPr/>
            <p:nvPr/>
          </p:nvSpPr>
          <p:spPr bwMode="auto">
            <a:xfrm>
              <a:off x="3640842" y="3885824"/>
              <a:ext cx="931158" cy="759797"/>
            </a:xfrm>
            <a:prstGeom prst="rightArrow">
              <a:avLst/>
            </a:prstGeom>
            <a:solidFill>
              <a:srgbClr val="2EBBB8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21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Main Goal of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avoid XML Configuration completely</a:t>
            </a:r>
          </a:p>
          <a:p>
            <a:r>
              <a:rPr lang="en-US" dirty="0"/>
              <a:t>To avoid defining more Annotation Configuration(It combined some existing Spring Framework Annotations to a simple and single Annotation)</a:t>
            </a:r>
          </a:p>
          <a:p>
            <a:r>
              <a:rPr lang="en-US" dirty="0"/>
              <a:t>To avoid writing lots of import statements</a:t>
            </a:r>
          </a:p>
          <a:p>
            <a:r>
              <a:rPr lang="en-US" dirty="0"/>
              <a:t>To provide some defaults to quick start new projects within no time.</a:t>
            </a:r>
          </a:p>
          <a:p>
            <a:r>
              <a:rPr lang="en-US" dirty="0"/>
              <a:t>To provide Opinionated Development approach.</a:t>
            </a:r>
          </a:p>
        </p:txBody>
      </p:sp>
    </p:spTree>
    <p:extLst>
      <p:ext uri="{BB962C8B-B14F-4D97-AF65-F5344CB8AC3E}">
        <p14:creationId xmlns:p14="http://schemas.microsoft.com/office/powerpoint/2010/main" val="5524104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46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195EB-BEF6-E744-C419-88B4FD5E7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Spring Boot?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C599C-F595-4A7A-3B3D-9E685EEE6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59560"/>
            <a:ext cx="8001000" cy="4394200"/>
          </a:xfrm>
        </p:spPr>
        <p:txBody>
          <a:bodyPr/>
          <a:lstStyle/>
          <a:p>
            <a:r>
              <a:rPr lang="en-US"/>
              <a:t>Spring Boot is an extension of the Spring Framework.</a:t>
            </a:r>
          </a:p>
          <a:p>
            <a:r>
              <a:rPr lang="en-US"/>
              <a:t>Provides a convention-over-configuration approach.</a:t>
            </a:r>
          </a:p>
          <a:p>
            <a:r>
              <a:rPr lang="en-US"/>
              <a:t>Reduces boilerplate code and allows rapid development.</a:t>
            </a:r>
          </a:p>
          <a:p>
            <a:r>
              <a:rPr lang="en-US"/>
              <a:t>Embedded servers like Tomcat, Jetty, and Undertow.</a:t>
            </a:r>
          </a:p>
          <a:p>
            <a:r>
              <a:rPr lang="en-US"/>
              <a:t>Simplifies Microservices, REST APIs, and Cloud applications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52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Spring Boot is not?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Spring </a:t>
            </a:r>
            <a:r>
              <a:rPr lang="en-US" dirty="0"/>
              <a:t>Boot Framework is not implemented from the scratch by The Spring Team, rather than implemented on top of existing Spring Framework (Spring IO Platform).</a:t>
            </a:r>
          </a:p>
          <a:p>
            <a:r>
              <a:rPr lang="en-US" dirty="0"/>
              <a:t>It is not used for solving any new problems.</a:t>
            </a:r>
          </a:p>
          <a:p>
            <a:r>
              <a:rPr lang="en-US" dirty="0"/>
              <a:t>It is used to solve same problems like Spring Framework.</a:t>
            </a:r>
          </a:p>
        </p:txBody>
      </p:sp>
    </p:spTree>
    <p:extLst>
      <p:ext uri="{BB962C8B-B14F-4D97-AF65-F5344CB8AC3E}">
        <p14:creationId xmlns:p14="http://schemas.microsoft.com/office/powerpoint/2010/main" val="19754435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B0515-DC2F-6795-5E49-7BA6728F6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Spring Boot?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4580E9-80FD-BA9A-3ED9-53283A4715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Auto-configuration </a:t>
            </a:r>
          </a:p>
          <a:p>
            <a:pPr lvl="1"/>
            <a:r>
              <a:rPr lang="en-US"/>
              <a:t> No need for XML configurations.</a:t>
            </a:r>
          </a:p>
          <a:p>
            <a:r>
              <a:rPr lang="en-US"/>
              <a:t>Standalone Applications </a:t>
            </a:r>
          </a:p>
          <a:p>
            <a:pPr lvl="1"/>
            <a:r>
              <a:rPr lang="en-US"/>
              <a:t> Comes with an embedded server.</a:t>
            </a:r>
          </a:p>
          <a:p>
            <a:r>
              <a:rPr lang="en-US"/>
              <a:t>Production-Ready</a:t>
            </a:r>
          </a:p>
          <a:p>
            <a:pPr lvl="1"/>
            <a:r>
              <a:rPr lang="en-US"/>
              <a:t>Includes health checks, metrics, and logging.</a:t>
            </a:r>
          </a:p>
          <a:p>
            <a:r>
              <a:rPr lang="en-US"/>
              <a:t>Spring Boot Starter Dependencies</a:t>
            </a:r>
          </a:p>
          <a:p>
            <a:pPr lvl="1"/>
            <a:r>
              <a:rPr lang="en-US"/>
              <a:t> Pre-configured libraries.</a:t>
            </a:r>
          </a:p>
          <a:p>
            <a:r>
              <a:rPr lang="en-US"/>
              <a:t>Microservices Support </a:t>
            </a:r>
          </a:p>
          <a:p>
            <a:pPr lvl="1"/>
            <a:r>
              <a:rPr lang="en-US"/>
              <a:t>Ideal for distributed systems.</a:t>
            </a:r>
          </a:p>
          <a:p>
            <a:endParaRPr lang="en-US"/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543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2F897-2FFE-D67B-7096-EFC519011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Spring Boot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3129E-D0F1-37CE-C844-16EB00064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/>
              <a:t>Spring Boot Starters</a:t>
            </a:r>
          </a:p>
          <a:p>
            <a:pPr lvl="1"/>
            <a:r>
              <a:rPr lang="en-IN"/>
              <a:t>Predefined dependencies for different features.</a:t>
            </a:r>
          </a:p>
          <a:p>
            <a:r>
              <a:rPr lang="en-IN"/>
              <a:t>Spring Boot Auto-Configuration</a:t>
            </a:r>
          </a:p>
          <a:p>
            <a:pPr lvl="1"/>
            <a:r>
              <a:rPr lang="en-IN"/>
              <a:t>Automatically configures components.</a:t>
            </a:r>
          </a:p>
          <a:p>
            <a:r>
              <a:rPr lang="en-IN"/>
              <a:t>Spring Boot CLI</a:t>
            </a:r>
          </a:p>
          <a:p>
            <a:pPr lvl="1"/>
            <a:r>
              <a:rPr lang="en-IN"/>
              <a:t>Allows running Spring applications without complex setup.</a:t>
            </a:r>
          </a:p>
          <a:p>
            <a:r>
              <a:rPr lang="en-IN"/>
              <a:t>Spring Boot Actuator</a:t>
            </a:r>
          </a:p>
          <a:p>
            <a:pPr lvl="1"/>
            <a:r>
              <a:rPr lang="en-IN"/>
              <a:t>Provides monitoring and metrics.</a:t>
            </a:r>
          </a:p>
          <a:p>
            <a:r>
              <a:rPr lang="en-IN"/>
              <a:t>Embedded Server</a:t>
            </a:r>
          </a:p>
          <a:p>
            <a:pPr lvl="1"/>
            <a:r>
              <a:rPr lang="en-IN"/>
              <a:t>Tomcat, Jetty, Undertow.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93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8B44E-A4EC-F5D7-40B9-64676A4E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Key Features of Spring Boot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DF045-5103-6BBE-F15C-6CD896B8FC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6200"/>
            <a:ext cx="8001000" cy="4709160"/>
          </a:xfrm>
        </p:spPr>
        <p:txBody>
          <a:bodyPr/>
          <a:lstStyle/>
          <a:p>
            <a:r>
              <a:rPr lang="en-IN"/>
              <a:t>Auto-configuration</a:t>
            </a:r>
          </a:p>
          <a:p>
            <a:r>
              <a:rPr lang="en-IN"/>
              <a:t>Embedded Server Support</a:t>
            </a:r>
          </a:p>
          <a:p>
            <a:r>
              <a:rPr lang="en-IN"/>
              <a:t>Spring Boot Starters</a:t>
            </a:r>
          </a:p>
          <a:p>
            <a:r>
              <a:rPr lang="en-IN"/>
              <a:t>Production-ready features (Actuator, Logging, Monitoring)</a:t>
            </a:r>
          </a:p>
          <a:p>
            <a:r>
              <a:rPr lang="en-IN"/>
              <a:t>Spring Boot DevTools (Hot Reloading)</a:t>
            </a:r>
          </a:p>
          <a:p>
            <a:r>
              <a:rPr lang="en-IN"/>
              <a:t>Spring Boot Security (Authentication &amp; Authorization)</a:t>
            </a:r>
          </a:p>
          <a:p>
            <a:r>
              <a:rPr lang="en-IN"/>
              <a:t>Spring Boot JPA (Database Connectivity)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770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Spring Boot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6738" y="1295399"/>
            <a:ext cx="8001000" cy="5064457"/>
          </a:xfrm>
        </p:spPr>
        <p:txBody>
          <a:bodyPr>
            <a:normAutofit/>
          </a:bodyPr>
          <a:lstStyle/>
          <a:p>
            <a:r>
              <a:rPr lang="en-US" dirty="0"/>
              <a:t>It is very easy to develop Spring Based applications with Java or Groovy.</a:t>
            </a:r>
          </a:p>
          <a:p>
            <a:r>
              <a:rPr lang="en-US" dirty="0"/>
              <a:t>It reduces lots of development time and increases productivity.</a:t>
            </a:r>
          </a:p>
          <a:p>
            <a:r>
              <a:rPr lang="en-US" dirty="0"/>
              <a:t>It avoids writing lots of boilerplate Code, Annotations and XML Configuration.</a:t>
            </a:r>
          </a:p>
          <a:p>
            <a:r>
              <a:rPr lang="en-US" dirty="0"/>
              <a:t>It is very easy to integrate Spring Boot Application with its Spring Ecosystem like Spring JDBC, Spring ORM, Spring Data, Spring Security etc.</a:t>
            </a:r>
          </a:p>
          <a:p>
            <a:r>
              <a:rPr lang="en-US" dirty="0"/>
              <a:t>It follows “Opinionated Defaults Configuration” Approach to reduce </a:t>
            </a:r>
            <a:r>
              <a:rPr lang="en-US"/>
              <a:t>Developer effort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898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E8CC7-09A2-3F66-70D4-4DF66A1AE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31AA-C185-5B81-00BA-4855CFA0B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of Spring Boot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6796F-E4F1-F9CB-155F-E44A55FC6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738" y="1295399"/>
            <a:ext cx="8001000" cy="5064457"/>
          </a:xfrm>
        </p:spPr>
        <p:txBody>
          <a:bodyPr>
            <a:normAutofit/>
          </a:bodyPr>
          <a:lstStyle/>
          <a:p>
            <a:r>
              <a:rPr lang="en-US"/>
              <a:t>It </a:t>
            </a:r>
            <a:r>
              <a:rPr lang="en-US" dirty="0"/>
              <a:t>provides Embedded HTTP servers like Tomcat, Jetty etc. to develop and test our web applications very easily.</a:t>
            </a:r>
          </a:p>
          <a:p>
            <a:r>
              <a:rPr lang="en-US" dirty="0"/>
              <a:t>It provides CLI (Command Line Interface) tool to develop and test Spring Boot(Java or Groovy) Applications from command prompt very easily and quickly.</a:t>
            </a:r>
          </a:p>
          <a:p>
            <a:r>
              <a:rPr lang="en-US" dirty="0"/>
              <a:t>It provides lots of plugins to develop and test Spring Boot Applications very easily using Build Tools like Maven and </a:t>
            </a:r>
            <a:r>
              <a:rPr lang="en-US" dirty="0" err="1"/>
              <a:t>Gradle</a:t>
            </a:r>
            <a:r>
              <a:rPr lang="en-US" dirty="0"/>
              <a:t>.</a:t>
            </a:r>
          </a:p>
          <a:p>
            <a:r>
              <a:rPr lang="en-US" dirty="0"/>
              <a:t>It provides lots of plugins to work with embedded and in-memory Databases very easily.</a:t>
            </a:r>
          </a:p>
        </p:txBody>
      </p:sp>
    </p:spTree>
    <p:extLst>
      <p:ext uri="{BB962C8B-B14F-4D97-AF65-F5344CB8AC3E}">
        <p14:creationId xmlns:p14="http://schemas.microsoft.com/office/powerpoint/2010/main" val="3779802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03F8-DFA6-CC57-D3AC-7E0F5A6F5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Setting Up a Spring Boot Project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AF458C-558F-0315-C6AF-5B0457A003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Using Spring initializer</a:t>
            </a:r>
          </a:p>
          <a:p>
            <a:pPr lvl="1"/>
            <a:r>
              <a:rPr lang="en-US">
                <a:hlinkClick r:id="rId2"/>
              </a:rPr>
              <a:t>https://start.spring.io</a:t>
            </a:r>
            <a:endParaRPr lang="en-US"/>
          </a:p>
          <a:p>
            <a:r>
              <a:rPr lang="en-US"/>
              <a:t>Using Eclipse Based Spring Tools (a.k.a STS)</a:t>
            </a:r>
          </a:p>
          <a:p>
            <a:r>
              <a:rPr lang="en-US"/>
              <a:t>Using IntelliJ IDEA Ultimate Edition (it’s Plugin)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8178545"/>
      </p:ext>
    </p:extLst>
  </p:cSld>
  <p:clrMapOvr>
    <a:masterClrMapping/>
  </p:clrMapOvr>
</p:sld>
</file>

<file path=ppt/theme/theme1.xml><?xml version="1.0" encoding="utf-8"?>
<a:theme xmlns:a="http://schemas.openxmlformats.org/drawingml/2006/main" name="Profile">
  <a:themeElements>
    <a:clrScheme name="Profile 9">
      <a:dk1>
        <a:srgbClr val="000000"/>
      </a:dk1>
      <a:lt1>
        <a:srgbClr val="FFFFFF"/>
      </a:lt1>
      <a:dk2>
        <a:srgbClr val="000000"/>
      </a:dk2>
      <a:lt2>
        <a:srgbClr val="DDDDDD"/>
      </a:lt2>
      <a:accent1>
        <a:srgbClr val="A3B2C1"/>
      </a:accent1>
      <a:accent2>
        <a:srgbClr val="CC0000"/>
      </a:accent2>
      <a:accent3>
        <a:srgbClr val="FFFFFF"/>
      </a:accent3>
      <a:accent4>
        <a:srgbClr val="000000"/>
      </a:accent4>
      <a:accent5>
        <a:srgbClr val="CED5DD"/>
      </a:accent5>
      <a:accent6>
        <a:srgbClr val="B90000"/>
      </a:accent6>
      <a:hlink>
        <a:srgbClr val="336699"/>
      </a:hlink>
      <a:folHlink>
        <a:srgbClr val="003366"/>
      </a:folHlink>
    </a:clrScheme>
    <a:fontScheme name="Profile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Profile 1">
        <a:dk1>
          <a:srgbClr val="A50021"/>
        </a:dk1>
        <a:lt1>
          <a:srgbClr val="FFFFFF"/>
        </a:lt1>
        <a:dk2>
          <a:srgbClr val="800000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C0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FFFFCC"/>
        </a:hlink>
        <a:folHlink>
          <a:srgbClr val="FF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2">
        <a:dk1>
          <a:srgbClr val="3C001E"/>
        </a:dk1>
        <a:lt1>
          <a:srgbClr val="FFFFFF"/>
        </a:lt1>
        <a:dk2>
          <a:srgbClr val="51072E"/>
        </a:dk2>
        <a:lt2>
          <a:srgbClr val="FFFFFF"/>
        </a:lt2>
        <a:accent1>
          <a:srgbClr val="89A38F"/>
        </a:accent1>
        <a:accent2>
          <a:srgbClr val="666699"/>
        </a:accent2>
        <a:accent3>
          <a:srgbClr val="B3AAAD"/>
        </a:accent3>
        <a:accent4>
          <a:srgbClr val="DADADA"/>
        </a:accent4>
        <a:accent5>
          <a:srgbClr val="C4CEC6"/>
        </a:accent5>
        <a:accent6>
          <a:srgbClr val="5C5C8A"/>
        </a:accent6>
        <a:hlink>
          <a:srgbClr val="80800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3">
        <a:dk1>
          <a:srgbClr val="333333"/>
        </a:dk1>
        <a:lt1>
          <a:srgbClr val="FFFFFF"/>
        </a:lt1>
        <a:dk2>
          <a:srgbClr val="000000"/>
        </a:dk2>
        <a:lt2>
          <a:srgbClr val="FFFFFF"/>
        </a:lt2>
        <a:accent1>
          <a:srgbClr val="3399FF"/>
        </a:accent1>
        <a:accent2>
          <a:srgbClr val="CC0000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B90000"/>
        </a:accent6>
        <a:hlink>
          <a:srgbClr val="666699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4">
        <a:dk1>
          <a:srgbClr val="4B3D1B"/>
        </a:dk1>
        <a:lt1>
          <a:srgbClr val="FFFFFF"/>
        </a:lt1>
        <a:dk2>
          <a:srgbClr val="330000"/>
        </a:dk2>
        <a:lt2>
          <a:srgbClr val="FFFFFF"/>
        </a:lt2>
        <a:accent1>
          <a:srgbClr val="CC9900"/>
        </a:accent1>
        <a:accent2>
          <a:srgbClr val="CC6600"/>
        </a:accent2>
        <a:accent3>
          <a:srgbClr val="ADAA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666699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5">
        <a:dk1>
          <a:srgbClr val="006666"/>
        </a:dk1>
        <a:lt1>
          <a:srgbClr val="FFFFFF"/>
        </a:lt1>
        <a:dk2>
          <a:srgbClr val="003366"/>
        </a:dk2>
        <a:lt2>
          <a:srgbClr val="FFFFFF"/>
        </a:lt2>
        <a:accent1>
          <a:srgbClr val="0099CC"/>
        </a:accent1>
        <a:accent2>
          <a:srgbClr val="6666FF"/>
        </a:accent2>
        <a:accent3>
          <a:srgbClr val="AAADB8"/>
        </a:accent3>
        <a:accent4>
          <a:srgbClr val="DADADA"/>
        </a:accent4>
        <a:accent5>
          <a:srgbClr val="AACAE2"/>
        </a:accent5>
        <a:accent6>
          <a:srgbClr val="5C5CE7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6">
        <a:dk1>
          <a:srgbClr val="003366"/>
        </a:dk1>
        <a:lt1>
          <a:srgbClr val="FFFFFF"/>
        </a:lt1>
        <a:dk2>
          <a:srgbClr val="006666"/>
        </a:dk2>
        <a:lt2>
          <a:srgbClr val="FFFFFF"/>
        </a:lt2>
        <a:accent1>
          <a:srgbClr val="6699FF"/>
        </a:accent1>
        <a:accent2>
          <a:srgbClr val="00CCFF"/>
        </a:accent2>
        <a:accent3>
          <a:srgbClr val="AAB8B8"/>
        </a:accent3>
        <a:accent4>
          <a:srgbClr val="DADADA"/>
        </a:accent4>
        <a:accent5>
          <a:srgbClr val="B8CAFF"/>
        </a:accent5>
        <a:accent6>
          <a:srgbClr val="00B9E7"/>
        </a:accent6>
        <a:hlink>
          <a:srgbClr val="FFFFCC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7">
        <a:dk1>
          <a:srgbClr val="000000"/>
        </a:dk1>
        <a:lt1>
          <a:srgbClr val="619CB1"/>
        </a:lt1>
        <a:dk2>
          <a:srgbClr val="FFFFFF"/>
        </a:dk2>
        <a:lt2>
          <a:srgbClr val="4E899E"/>
        </a:lt2>
        <a:accent1>
          <a:srgbClr val="FFCC00"/>
        </a:accent1>
        <a:accent2>
          <a:srgbClr val="B6523E"/>
        </a:accent2>
        <a:accent3>
          <a:srgbClr val="B7CBD5"/>
        </a:accent3>
        <a:accent4>
          <a:srgbClr val="000000"/>
        </a:accent4>
        <a:accent5>
          <a:srgbClr val="FFE2AA"/>
        </a:accent5>
        <a:accent6>
          <a:srgbClr val="A54937"/>
        </a:accent6>
        <a:hlink>
          <a:srgbClr val="99CC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ofile 8">
        <a:dk1>
          <a:srgbClr val="598600"/>
        </a:dk1>
        <a:lt1>
          <a:srgbClr val="FFFFFF"/>
        </a:lt1>
        <a:dk2>
          <a:srgbClr val="336600"/>
        </a:dk2>
        <a:lt2>
          <a:srgbClr val="FFFFFF"/>
        </a:lt2>
        <a:accent1>
          <a:srgbClr val="33CC33"/>
        </a:accent1>
        <a:accent2>
          <a:srgbClr val="99CC00"/>
        </a:accent2>
        <a:accent3>
          <a:srgbClr val="ADB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FFCC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ofile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A3B2C1"/>
        </a:accent1>
        <a:accent2>
          <a:srgbClr val="CC0000"/>
        </a:accent2>
        <a:accent3>
          <a:srgbClr val="FFFFFF"/>
        </a:accent3>
        <a:accent4>
          <a:srgbClr val="000000"/>
        </a:accent4>
        <a:accent5>
          <a:srgbClr val="CED5DD"/>
        </a:accent5>
        <a:accent6>
          <a:srgbClr val="B90000"/>
        </a:accent6>
        <a:hlink>
          <a:srgbClr val="336699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good1</Template>
  <TotalTime>1702</TotalTime>
  <Words>528</Words>
  <Application>Microsoft Office PowerPoint</Application>
  <PresentationFormat>On-screen Show (4:3)</PresentationFormat>
  <Paragraphs>70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Verdana</vt:lpstr>
      <vt:lpstr>Wingdings</vt:lpstr>
      <vt:lpstr>Profile</vt:lpstr>
      <vt:lpstr>Spring Boot</vt:lpstr>
      <vt:lpstr>What is Spring Boot?</vt:lpstr>
      <vt:lpstr>What Spring Boot is not?</vt:lpstr>
      <vt:lpstr>Why Use Spring Boot?</vt:lpstr>
      <vt:lpstr>Spring Boot Architecture</vt:lpstr>
      <vt:lpstr>Key Features of Spring Boot</vt:lpstr>
      <vt:lpstr>Advantages of Spring Boot</vt:lpstr>
      <vt:lpstr>Advantages of Spring Boot</vt:lpstr>
      <vt:lpstr>Setting Up a Spring Boot Project</vt:lpstr>
      <vt:lpstr>Main Goal of Spring Boot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shantanu</dc:creator>
  <cp:lastModifiedBy>Shantanu Banerjee</cp:lastModifiedBy>
  <cp:revision>219</cp:revision>
  <dcterms:created xsi:type="dcterms:W3CDTF">2007-03-26T04:37:52Z</dcterms:created>
  <dcterms:modified xsi:type="dcterms:W3CDTF">2025-03-24T02:35:51Z</dcterms:modified>
</cp:coreProperties>
</file>