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64" r:id="rId6"/>
    <p:sldId id="265" r:id="rId7"/>
    <p:sldId id="259" r:id="rId8"/>
    <p:sldId id="266" r:id="rId9"/>
    <p:sldId id="267" r:id="rId10"/>
    <p:sldId id="268"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0CDD-FF4D-2E2F-2BA4-6C9CD3C26E52}"/>
              </a:ext>
            </a:extLst>
          </p:cNvPr>
          <p:cNvSpPr>
            <a:spLocks noGrp="1"/>
          </p:cNvSpPr>
          <p:nvPr>
            <p:ph type="ctrTitle"/>
          </p:nvPr>
        </p:nvSpPr>
        <p:spPr>
          <a:xfrm>
            <a:off x="1524000" y="2601797"/>
            <a:ext cx="9144000" cy="908165"/>
          </a:xfrm>
        </p:spPr>
        <p:txBody>
          <a:bodyPr anchor="b">
            <a:normAutofit/>
          </a:bodyPr>
          <a:lstStyle>
            <a:lvl1pPr algn="ctr">
              <a:defRPr sz="4000"/>
            </a:lvl1pPr>
          </a:lstStyle>
          <a:p>
            <a:r>
              <a:rPr lang="en-US"/>
              <a:t>Click to edit Master title style</a:t>
            </a:r>
            <a:endParaRPr lang="en-IN"/>
          </a:p>
        </p:txBody>
      </p:sp>
      <p:sp>
        <p:nvSpPr>
          <p:cNvPr id="3" name="Subtitle 2">
            <a:extLst>
              <a:ext uri="{FF2B5EF4-FFF2-40B4-BE49-F238E27FC236}">
                <a16:creationId xmlns:a16="http://schemas.microsoft.com/office/drawing/2014/main" id="{9EAA5BC5-A98E-6CCB-5205-6ACA55B7AE95}"/>
              </a:ext>
            </a:extLst>
          </p:cNvPr>
          <p:cNvSpPr>
            <a:spLocks noGrp="1"/>
          </p:cNvSpPr>
          <p:nvPr>
            <p:ph type="subTitle" idx="1"/>
          </p:nvPr>
        </p:nvSpPr>
        <p:spPr>
          <a:xfrm>
            <a:off x="1524000" y="4194928"/>
            <a:ext cx="9144000" cy="106287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C9496BBC-9AFB-03F6-DCB8-B7651538C2E2}"/>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5" name="Footer Placeholder 4">
            <a:extLst>
              <a:ext uri="{FF2B5EF4-FFF2-40B4-BE49-F238E27FC236}">
                <a16:creationId xmlns:a16="http://schemas.microsoft.com/office/drawing/2014/main" id="{7F79F594-2FD3-1F8F-1FDA-0FD76E3C4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F21F1-43C6-E7EB-3EA9-5F62546BE6CB}"/>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337624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9788-F804-F105-D9E2-CD37B342EF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77A12-D8C5-0004-6B2A-E5E4490906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53F07E-790A-658D-1EB7-DBF94BBD46E5}"/>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5" name="Footer Placeholder 4">
            <a:extLst>
              <a:ext uri="{FF2B5EF4-FFF2-40B4-BE49-F238E27FC236}">
                <a16:creationId xmlns:a16="http://schemas.microsoft.com/office/drawing/2014/main" id="{3FA6C92A-5D49-9CFC-0537-7F203E1B8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048FB-354B-BA9D-E997-74A0E9E161E7}"/>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69009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C42B0-CE29-2A1A-B663-41FB4362C3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67B794-B2D8-B5B2-D512-B02854414B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72B36-4115-4046-ED91-BDF28F9ED410}"/>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5" name="Footer Placeholder 4">
            <a:extLst>
              <a:ext uri="{FF2B5EF4-FFF2-40B4-BE49-F238E27FC236}">
                <a16:creationId xmlns:a16="http://schemas.microsoft.com/office/drawing/2014/main" id="{D9FEEFA2-613B-55D6-2F6C-D21FDAB16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12F5C-C17B-32F5-DAF3-ED7C99D84AB2}"/>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243357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059A-BDFC-66BC-16E8-D01EC96177E4}"/>
              </a:ext>
            </a:extLst>
          </p:cNvPr>
          <p:cNvSpPr>
            <a:spLocks noGrp="1"/>
          </p:cNvSpPr>
          <p:nvPr>
            <p:ph type="title"/>
          </p:nvPr>
        </p:nvSpPr>
        <p:spPr>
          <a:xfrm>
            <a:off x="603315" y="365126"/>
            <a:ext cx="11019934" cy="935774"/>
          </a:xfrm>
        </p:spPr>
        <p:txBody>
          <a:bodyPr>
            <a:normAutofit/>
          </a:bodyPr>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A26C919-9666-804E-1398-C1F2CA9376BE}"/>
              </a:ext>
            </a:extLst>
          </p:cNvPr>
          <p:cNvSpPr>
            <a:spLocks noGrp="1"/>
          </p:cNvSpPr>
          <p:nvPr>
            <p:ph idx="1"/>
          </p:nvPr>
        </p:nvSpPr>
        <p:spPr>
          <a:xfrm>
            <a:off x="603315" y="1593130"/>
            <a:ext cx="11019934" cy="4583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4AC64E7-7281-2D5F-5206-2EB1CBBBF998}"/>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5" name="Footer Placeholder 4">
            <a:extLst>
              <a:ext uri="{FF2B5EF4-FFF2-40B4-BE49-F238E27FC236}">
                <a16:creationId xmlns:a16="http://schemas.microsoft.com/office/drawing/2014/main" id="{E4EBF6CA-1864-0C09-204F-5E24F6240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81602-56F7-F142-9282-A5F98BDD0FE0}"/>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60747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D059-BA87-3B5D-EA11-29D441540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E52B2D-860C-8287-B8ED-8FEF767001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E1E128-D3A3-E1A5-6130-716CD22067B3}"/>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5" name="Footer Placeholder 4">
            <a:extLst>
              <a:ext uri="{FF2B5EF4-FFF2-40B4-BE49-F238E27FC236}">
                <a16:creationId xmlns:a16="http://schemas.microsoft.com/office/drawing/2014/main" id="{AD43209C-3B0F-76C1-9432-61DB2FEEA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B49CC-BC8D-415B-644D-76EC1AD11F55}"/>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141105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435D-8238-D643-2A5F-CA949B1E4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9A81DC-932F-FF51-220C-8D4376B68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9A66AF-5BE2-BF10-BAF6-BD52044EF9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782525-A41B-A716-2556-6C1D134B44D1}"/>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6" name="Footer Placeholder 5">
            <a:extLst>
              <a:ext uri="{FF2B5EF4-FFF2-40B4-BE49-F238E27FC236}">
                <a16:creationId xmlns:a16="http://schemas.microsoft.com/office/drawing/2014/main" id="{24A80E7A-AEA1-354B-9810-A721721490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EDD2E-F424-0A68-49CD-6D5564B51297}"/>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79083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C339-5F5B-EC81-731D-FAD37E9BC2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C10535-5CDF-BFDC-7F68-C48A6F17E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B8799-D519-793D-169D-C1E4BBF40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0549A-2AF3-6E07-108F-F4C817F46B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EE909-6932-2118-5A07-DFE67AD7AC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1CF715-B381-B52F-3AB8-D85824EBC4F9}"/>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8" name="Footer Placeholder 7">
            <a:extLst>
              <a:ext uri="{FF2B5EF4-FFF2-40B4-BE49-F238E27FC236}">
                <a16:creationId xmlns:a16="http://schemas.microsoft.com/office/drawing/2014/main" id="{930DA147-6C75-732F-64A0-7EC5793460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D4D630-CE9E-5BF7-D09A-4D508C86879E}"/>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59909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E8BC-083E-7722-E65C-DB276F5470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EB7B9E-5F34-0699-CF4D-D7ECECB6E2FE}"/>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4" name="Footer Placeholder 3">
            <a:extLst>
              <a:ext uri="{FF2B5EF4-FFF2-40B4-BE49-F238E27FC236}">
                <a16:creationId xmlns:a16="http://schemas.microsoft.com/office/drawing/2014/main" id="{3FB82FB3-1EF4-493B-DC85-20C6149162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85FA06-B30E-3B70-61C2-CABBCBD4FA84}"/>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1586930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E6A339-7240-4CF7-6A1B-565E8B4DB17B}"/>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3" name="Footer Placeholder 2">
            <a:extLst>
              <a:ext uri="{FF2B5EF4-FFF2-40B4-BE49-F238E27FC236}">
                <a16:creationId xmlns:a16="http://schemas.microsoft.com/office/drawing/2014/main" id="{3783B342-4824-D37A-6C98-3842EB6AF0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6A0646-FF9E-7ADD-0C4B-FC316CEBDCE4}"/>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82947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62B6-EE27-A1AE-F54C-E4D33A121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9B9C72-846C-94E6-1963-23385BCF9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4734F2-C5BB-C5F7-3E40-9FBCBF210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ADD19-7B41-FD2F-7301-3C4B6D2274D9}"/>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6" name="Footer Placeholder 5">
            <a:extLst>
              <a:ext uri="{FF2B5EF4-FFF2-40B4-BE49-F238E27FC236}">
                <a16:creationId xmlns:a16="http://schemas.microsoft.com/office/drawing/2014/main" id="{57EC7440-09FB-C6DB-7078-23D5984E58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C69FB9-A9C4-7BF5-1A93-C7878599C1BF}"/>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125477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041A-B789-194A-4AF7-5AFD4E7CE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BE3DB8-3E9A-E4B8-F9D1-10EA1DB32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45521B-73BF-E196-3508-BD1C73AE6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76CF6-8FD2-EF20-344B-339E2609A9E1}"/>
              </a:ext>
            </a:extLst>
          </p:cNvPr>
          <p:cNvSpPr>
            <a:spLocks noGrp="1"/>
          </p:cNvSpPr>
          <p:nvPr>
            <p:ph type="dt" sz="half" idx="10"/>
          </p:nvPr>
        </p:nvSpPr>
        <p:spPr/>
        <p:txBody>
          <a:bodyPr/>
          <a:lstStyle/>
          <a:p>
            <a:fld id="{5A695279-612C-4043-BFFD-62306053CF3A}" type="datetimeFigureOut">
              <a:rPr lang="en-IN" smtClean="0"/>
              <a:t>18-09-2022</a:t>
            </a:fld>
            <a:endParaRPr lang="en-IN"/>
          </a:p>
        </p:txBody>
      </p:sp>
      <p:sp>
        <p:nvSpPr>
          <p:cNvPr id="6" name="Footer Placeholder 5">
            <a:extLst>
              <a:ext uri="{FF2B5EF4-FFF2-40B4-BE49-F238E27FC236}">
                <a16:creationId xmlns:a16="http://schemas.microsoft.com/office/drawing/2014/main" id="{72A17FA3-E9BF-4CA6-6806-FDBC771351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36BB9-CF60-C242-F820-505BC36A80D9}"/>
              </a:ext>
            </a:extLst>
          </p:cNvPr>
          <p:cNvSpPr>
            <a:spLocks noGrp="1"/>
          </p:cNvSpPr>
          <p:nvPr>
            <p:ph type="sldNum" sz="quarter" idx="12"/>
          </p:nvPr>
        </p:nvSpPr>
        <p:spPr/>
        <p:txBody>
          <a:bodyPr/>
          <a:lstStyle/>
          <a:p>
            <a:fld id="{28F1BF2D-37F8-4F28-AE51-2DB7DD9832BC}" type="slidenum">
              <a:rPr lang="en-IN" smtClean="0"/>
              <a:t>‹#›</a:t>
            </a:fld>
            <a:endParaRPr lang="en-IN"/>
          </a:p>
        </p:txBody>
      </p:sp>
    </p:spTree>
    <p:extLst>
      <p:ext uri="{BB962C8B-B14F-4D97-AF65-F5344CB8AC3E}">
        <p14:creationId xmlns:p14="http://schemas.microsoft.com/office/powerpoint/2010/main" val="226124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093D81-E0AC-4A12-DCB1-C464BE96B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47A80A-8562-D082-AD2D-9451B2736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D5732-E469-3DB8-4094-BE47A3534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95279-612C-4043-BFFD-62306053CF3A}" type="datetimeFigureOut">
              <a:rPr lang="en-IN" smtClean="0"/>
              <a:t>18-09-2022</a:t>
            </a:fld>
            <a:endParaRPr lang="en-IN"/>
          </a:p>
        </p:txBody>
      </p:sp>
      <p:sp>
        <p:nvSpPr>
          <p:cNvPr id="5" name="Footer Placeholder 4">
            <a:extLst>
              <a:ext uri="{FF2B5EF4-FFF2-40B4-BE49-F238E27FC236}">
                <a16:creationId xmlns:a16="http://schemas.microsoft.com/office/drawing/2014/main" id="{B3968170-F28D-464C-4BB3-597E161CC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6004D7-152A-9FF5-5EAB-049D08657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1BF2D-37F8-4F28-AE51-2DB7DD9832BC}" type="slidenum">
              <a:rPr lang="en-IN" smtClean="0"/>
              <a:t>‹#›</a:t>
            </a:fld>
            <a:endParaRPr lang="en-IN"/>
          </a:p>
        </p:txBody>
      </p:sp>
    </p:spTree>
    <p:extLst>
      <p:ext uri="{BB962C8B-B14F-4D97-AF65-F5344CB8AC3E}">
        <p14:creationId xmlns:p14="http://schemas.microsoft.com/office/powerpoint/2010/main" val="976039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3383-9A8E-EBDB-5DD8-46EDA83F1ACF}"/>
              </a:ext>
            </a:extLst>
          </p:cNvPr>
          <p:cNvSpPr>
            <a:spLocks noGrp="1"/>
          </p:cNvSpPr>
          <p:nvPr>
            <p:ph type="ctrTitle"/>
          </p:nvPr>
        </p:nvSpPr>
        <p:spPr>
          <a:xfrm>
            <a:off x="1295400" y="3982922"/>
            <a:ext cx="9144000" cy="908165"/>
          </a:xfrm>
        </p:spPr>
        <p:txBody>
          <a:bodyPr>
            <a:normAutofit/>
          </a:bodyPr>
          <a:lstStyle/>
          <a:p>
            <a:r>
              <a:rPr lang="en-IN" b="1" dirty="0"/>
              <a:t>JSON Web Token</a:t>
            </a:r>
          </a:p>
        </p:txBody>
      </p:sp>
      <p:pic>
        <p:nvPicPr>
          <p:cNvPr id="1026" name="Picture 2" descr="JSON Web Tokens - jwt.io">
            <a:extLst>
              <a:ext uri="{FF2B5EF4-FFF2-40B4-BE49-F238E27FC236}">
                <a16:creationId xmlns:a16="http://schemas.microsoft.com/office/drawing/2014/main" id="{54328384-002A-26A9-0E28-C5D4C668D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613" y="1914525"/>
            <a:ext cx="301942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2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EA48-D996-078D-AFB9-3151C38E298A}"/>
              </a:ext>
            </a:extLst>
          </p:cNvPr>
          <p:cNvSpPr>
            <a:spLocks noGrp="1"/>
          </p:cNvSpPr>
          <p:nvPr>
            <p:ph type="title"/>
          </p:nvPr>
        </p:nvSpPr>
        <p:spPr/>
        <p:txBody>
          <a:bodyPr>
            <a:normAutofit fontScale="90000"/>
          </a:bodyPr>
          <a:lstStyle/>
          <a:p>
            <a:r>
              <a:rPr lang="en-US" b="1" i="0" dirty="0">
                <a:solidFill>
                  <a:srgbClr val="333333"/>
                </a:solidFill>
                <a:effectLst/>
                <a:latin typeface="fakt-web"/>
              </a:rPr>
              <a:t>What is the JSON Web Token structure?</a:t>
            </a:r>
            <a:br>
              <a:rPr lang="en-US" b="1" i="0" dirty="0">
                <a:solidFill>
                  <a:srgbClr val="333333"/>
                </a:solidFill>
                <a:effectLst/>
                <a:latin typeface="fakt-web"/>
              </a:rPr>
            </a:br>
            <a:endParaRPr lang="en-IN" dirty="0"/>
          </a:p>
        </p:txBody>
      </p:sp>
      <p:sp>
        <p:nvSpPr>
          <p:cNvPr id="11" name="Content Placeholder 2">
            <a:extLst>
              <a:ext uri="{FF2B5EF4-FFF2-40B4-BE49-F238E27FC236}">
                <a16:creationId xmlns:a16="http://schemas.microsoft.com/office/drawing/2014/main" id="{3331AB70-D452-DFF8-4CC9-7830335E6749}"/>
              </a:ext>
            </a:extLst>
          </p:cNvPr>
          <p:cNvSpPr>
            <a:spLocks noGrp="1"/>
          </p:cNvSpPr>
          <p:nvPr>
            <p:ph idx="1"/>
          </p:nvPr>
        </p:nvSpPr>
        <p:spPr>
          <a:xfrm>
            <a:off x="586033" y="1472350"/>
            <a:ext cx="11019934" cy="2928200"/>
          </a:xfrm>
        </p:spPr>
        <p:txBody>
          <a:bodyPr>
            <a:normAutofit lnSpcReduction="10000"/>
          </a:bodyPr>
          <a:lstStyle/>
          <a:p>
            <a:pPr marL="0" indent="0">
              <a:buNone/>
            </a:pPr>
            <a:r>
              <a:rPr lang="en-US" b="1" dirty="0"/>
              <a:t>Signature</a:t>
            </a:r>
          </a:p>
          <a:p>
            <a:r>
              <a:rPr lang="en-US" dirty="0"/>
              <a:t>To create the signature part you have to take the encoded header, the encoded payload, a secret, the algorithm specified in the header, and sign that.</a:t>
            </a:r>
          </a:p>
          <a:p>
            <a:endParaRPr lang="en-US" dirty="0"/>
          </a:p>
          <a:p>
            <a:r>
              <a:rPr lang="en-US" dirty="0"/>
              <a:t>For example if you want to use the HMAC SHA256 algorithm, the signature will be created in the following way:</a:t>
            </a:r>
            <a:endParaRPr lang="en-IN" dirty="0"/>
          </a:p>
        </p:txBody>
      </p:sp>
      <p:pic>
        <p:nvPicPr>
          <p:cNvPr id="4" name="Picture 3">
            <a:extLst>
              <a:ext uri="{FF2B5EF4-FFF2-40B4-BE49-F238E27FC236}">
                <a16:creationId xmlns:a16="http://schemas.microsoft.com/office/drawing/2014/main" id="{2E855E24-980E-E050-A4F5-2F3078244ED3}"/>
              </a:ext>
            </a:extLst>
          </p:cNvPr>
          <p:cNvPicPr>
            <a:picLocks noChangeAspect="1"/>
          </p:cNvPicPr>
          <p:nvPr/>
        </p:nvPicPr>
        <p:blipFill>
          <a:blip r:embed="rId2"/>
          <a:stretch>
            <a:fillRect/>
          </a:stretch>
        </p:blipFill>
        <p:spPr>
          <a:xfrm>
            <a:off x="2760310" y="4572000"/>
            <a:ext cx="5207752" cy="1666875"/>
          </a:xfrm>
          <a:prstGeom prst="rect">
            <a:avLst/>
          </a:prstGeom>
        </p:spPr>
      </p:pic>
    </p:spTree>
    <p:extLst>
      <p:ext uri="{BB962C8B-B14F-4D97-AF65-F5344CB8AC3E}">
        <p14:creationId xmlns:p14="http://schemas.microsoft.com/office/powerpoint/2010/main" val="192887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DBEE-E89D-3D6B-887E-EA6F9B06303C}"/>
              </a:ext>
            </a:extLst>
          </p:cNvPr>
          <p:cNvSpPr>
            <a:spLocks noGrp="1"/>
          </p:cNvSpPr>
          <p:nvPr>
            <p:ph type="title"/>
          </p:nvPr>
        </p:nvSpPr>
        <p:spPr/>
        <p:txBody>
          <a:bodyPr/>
          <a:lstStyle/>
          <a:p>
            <a:r>
              <a:rPr lang="en-IN" dirty="0"/>
              <a:t>Putting it altogether</a:t>
            </a:r>
          </a:p>
        </p:txBody>
      </p:sp>
      <p:pic>
        <p:nvPicPr>
          <p:cNvPr id="4098" name="Picture 2" descr="JWT.io Debugger">
            <a:extLst>
              <a:ext uri="{FF2B5EF4-FFF2-40B4-BE49-F238E27FC236}">
                <a16:creationId xmlns:a16="http://schemas.microsoft.com/office/drawing/2014/main" id="{CAB36368-A177-3E18-699E-5D1DFCAA2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707" y="1085850"/>
            <a:ext cx="5348818"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61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AAD6-7444-6BAC-B46B-7EEEAFB197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2DE767-0292-4B3F-B1DD-9D0A06F00CE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507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C927-C2A3-001C-0232-ADB57C8BD02D}"/>
              </a:ext>
            </a:extLst>
          </p:cNvPr>
          <p:cNvSpPr>
            <a:spLocks noGrp="1"/>
          </p:cNvSpPr>
          <p:nvPr>
            <p:ph type="title"/>
          </p:nvPr>
        </p:nvSpPr>
        <p:spPr/>
        <p:txBody>
          <a:bodyPr/>
          <a:lstStyle/>
          <a:p>
            <a:r>
              <a:rPr lang="en-IN" b="1" dirty="0"/>
              <a:t>What is JSON Web Token</a:t>
            </a:r>
          </a:p>
        </p:txBody>
      </p:sp>
      <p:sp>
        <p:nvSpPr>
          <p:cNvPr id="3" name="Content Placeholder 2">
            <a:extLst>
              <a:ext uri="{FF2B5EF4-FFF2-40B4-BE49-F238E27FC236}">
                <a16:creationId xmlns:a16="http://schemas.microsoft.com/office/drawing/2014/main" id="{BE9A95DA-A2C5-90AF-4665-1BFCCCBCD239}"/>
              </a:ext>
            </a:extLst>
          </p:cNvPr>
          <p:cNvSpPr>
            <a:spLocks noGrp="1"/>
          </p:cNvSpPr>
          <p:nvPr>
            <p:ph idx="1"/>
          </p:nvPr>
        </p:nvSpPr>
        <p:spPr>
          <a:xfrm>
            <a:off x="603315" y="2117006"/>
            <a:ext cx="11019934" cy="3216994"/>
          </a:xfrm>
        </p:spPr>
        <p:txBody>
          <a:bodyPr>
            <a:normAutofit/>
          </a:bodyPr>
          <a:lstStyle/>
          <a:p>
            <a:r>
              <a:rPr lang="en-US" dirty="0"/>
              <a:t>JSON Web Token (JWT) is an open standard (RFC 7519) that defines a compact and self-contained way for securely transmitting information between parties as a JSON object. </a:t>
            </a:r>
          </a:p>
          <a:p>
            <a:endParaRPr lang="en-US" dirty="0"/>
          </a:p>
          <a:p>
            <a:r>
              <a:rPr lang="en-US" dirty="0"/>
              <a:t>This information can be verified and trusted because it is digitally signed. JWTs can be signed using a secret (with the HMAC algorithm) or a public/private key pair using RSA or ECDSA.</a:t>
            </a:r>
            <a:endParaRPr lang="en-IN" dirty="0"/>
          </a:p>
        </p:txBody>
      </p:sp>
    </p:spTree>
    <p:extLst>
      <p:ext uri="{BB962C8B-B14F-4D97-AF65-F5344CB8AC3E}">
        <p14:creationId xmlns:p14="http://schemas.microsoft.com/office/powerpoint/2010/main" val="334452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38D4-26F5-3063-600A-21CDC983AFF1}"/>
              </a:ext>
            </a:extLst>
          </p:cNvPr>
          <p:cNvSpPr>
            <a:spLocks noGrp="1"/>
          </p:cNvSpPr>
          <p:nvPr>
            <p:ph type="title"/>
          </p:nvPr>
        </p:nvSpPr>
        <p:spPr/>
        <p:txBody>
          <a:bodyPr/>
          <a:lstStyle/>
          <a:p>
            <a:r>
              <a:rPr lang="en-IN" b="1" dirty="0"/>
              <a:t>JWT Flow</a:t>
            </a:r>
          </a:p>
        </p:txBody>
      </p:sp>
      <p:pic>
        <p:nvPicPr>
          <p:cNvPr id="2050" name="Picture 2">
            <a:extLst>
              <a:ext uri="{FF2B5EF4-FFF2-40B4-BE49-F238E27FC236}">
                <a16:creationId xmlns:a16="http://schemas.microsoft.com/office/drawing/2014/main" id="{5B6CB0B3-53DC-BBD1-F52D-06AB2316EA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1846" y="1622425"/>
            <a:ext cx="8209833" cy="458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18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523B-A32D-96FC-99FC-103AC91DFE14}"/>
              </a:ext>
            </a:extLst>
          </p:cNvPr>
          <p:cNvSpPr>
            <a:spLocks noGrp="1"/>
          </p:cNvSpPr>
          <p:nvPr>
            <p:ph type="title"/>
          </p:nvPr>
        </p:nvSpPr>
        <p:spPr/>
        <p:txBody>
          <a:bodyPr/>
          <a:lstStyle/>
          <a:p>
            <a:r>
              <a:rPr lang="en-US" dirty="0"/>
              <a:t>When should you use JSON Web Tokens?</a:t>
            </a:r>
            <a:endParaRPr lang="en-IN" dirty="0"/>
          </a:p>
        </p:txBody>
      </p:sp>
      <p:sp>
        <p:nvSpPr>
          <p:cNvPr id="3" name="Content Placeholder 2">
            <a:extLst>
              <a:ext uri="{FF2B5EF4-FFF2-40B4-BE49-F238E27FC236}">
                <a16:creationId xmlns:a16="http://schemas.microsoft.com/office/drawing/2014/main" id="{41605462-E1E3-2A7A-01E4-A2676A943A6D}"/>
              </a:ext>
            </a:extLst>
          </p:cNvPr>
          <p:cNvSpPr>
            <a:spLocks noGrp="1"/>
          </p:cNvSpPr>
          <p:nvPr>
            <p:ph idx="1"/>
          </p:nvPr>
        </p:nvSpPr>
        <p:spPr>
          <a:xfrm>
            <a:off x="479490" y="2069380"/>
            <a:ext cx="11019934" cy="3236045"/>
          </a:xfrm>
        </p:spPr>
        <p:txBody>
          <a:bodyPr/>
          <a:lstStyle/>
          <a:p>
            <a:pPr marL="0" indent="0">
              <a:buNone/>
            </a:pPr>
            <a:r>
              <a:rPr lang="en-US" b="1" dirty="0"/>
              <a:t>Authorization</a:t>
            </a:r>
          </a:p>
          <a:p>
            <a:pPr lvl="1"/>
            <a:r>
              <a:rPr lang="en-US" dirty="0"/>
              <a:t>This is the most common scenario for using JWT. Once the user is logged in, each subsequent request will include the JWT, allowing the user to access routes, services, and resources that are permitted with that token.</a:t>
            </a:r>
          </a:p>
          <a:p>
            <a:pPr marL="457200" lvl="1" indent="0">
              <a:buNone/>
            </a:pPr>
            <a:endParaRPr lang="en-US" dirty="0"/>
          </a:p>
          <a:p>
            <a:pPr lvl="1"/>
            <a:r>
              <a:rPr lang="en-US" dirty="0"/>
              <a:t>Single Sign On is a feature that widely uses JWT nowadays, because of its small overhead and its ability to be easily used across different domains.</a:t>
            </a:r>
            <a:endParaRPr lang="en-IN" dirty="0"/>
          </a:p>
        </p:txBody>
      </p:sp>
    </p:spTree>
    <p:extLst>
      <p:ext uri="{BB962C8B-B14F-4D97-AF65-F5344CB8AC3E}">
        <p14:creationId xmlns:p14="http://schemas.microsoft.com/office/powerpoint/2010/main" val="341940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523B-A32D-96FC-99FC-103AC91DFE14}"/>
              </a:ext>
            </a:extLst>
          </p:cNvPr>
          <p:cNvSpPr>
            <a:spLocks noGrp="1"/>
          </p:cNvSpPr>
          <p:nvPr>
            <p:ph type="title"/>
          </p:nvPr>
        </p:nvSpPr>
        <p:spPr/>
        <p:txBody>
          <a:bodyPr/>
          <a:lstStyle/>
          <a:p>
            <a:r>
              <a:rPr lang="en-US" dirty="0"/>
              <a:t>When should you use JSON Web Tokens?</a:t>
            </a:r>
            <a:endParaRPr lang="en-IN" dirty="0"/>
          </a:p>
        </p:txBody>
      </p:sp>
      <p:sp>
        <p:nvSpPr>
          <p:cNvPr id="3" name="Content Placeholder 2">
            <a:extLst>
              <a:ext uri="{FF2B5EF4-FFF2-40B4-BE49-F238E27FC236}">
                <a16:creationId xmlns:a16="http://schemas.microsoft.com/office/drawing/2014/main" id="{41605462-E1E3-2A7A-01E4-A2676A943A6D}"/>
              </a:ext>
            </a:extLst>
          </p:cNvPr>
          <p:cNvSpPr>
            <a:spLocks noGrp="1"/>
          </p:cNvSpPr>
          <p:nvPr>
            <p:ph idx="1"/>
          </p:nvPr>
        </p:nvSpPr>
        <p:spPr>
          <a:xfrm>
            <a:off x="479490" y="2069380"/>
            <a:ext cx="11019934" cy="3236045"/>
          </a:xfrm>
        </p:spPr>
        <p:txBody>
          <a:bodyPr/>
          <a:lstStyle/>
          <a:p>
            <a:pPr marL="0" indent="0">
              <a:buNone/>
            </a:pPr>
            <a:r>
              <a:rPr lang="en-US" b="1" dirty="0"/>
              <a:t>Information Exchange</a:t>
            </a:r>
          </a:p>
          <a:p>
            <a:pPr lvl="1"/>
            <a:r>
              <a:rPr lang="en-US" dirty="0"/>
              <a:t>JSON Web Tokens are a good way of securely transmitting information between parties.</a:t>
            </a:r>
          </a:p>
          <a:p>
            <a:pPr lvl="1"/>
            <a:r>
              <a:rPr lang="en-US" dirty="0"/>
              <a:t> Because JWTs can be signed—for example, using public/private key pairs—you can be sure the senders are who they say they are.</a:t>
            </a:r>
          </a:p>
          <a:p>
            <a:pPr lvl="1"/>
            <a:r>
              <a:rPr lang="en-US" dirty="0"/>
              <a:t> Additionally, as the signature is calculated using the header and the payload, you can also verify that the content hasn't been tampered with.</a:t>
            </a:r>
            <a:endParaRPr lang="en-IN" dirty="0"/>
          </a:p>
        </p:txBody>
      </p:sp>
    </p:spTree>
    <p:extLst>
      <p:ext uri="{BB962C8B-B14F-4D97-AF65-F5344CB8AC3E}">
        <p14:creationId xmlns:p14="http://schemas.microsoft.com/office/powerpoint/2010/main" val="59612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EA48-D996-078D-AFB9-3151C38E298A}"/>
              </a:ext>
            </a:extLst>
          </p:cNvPr>
          <p:cNvSpPr>
            <a:spLocks noGrp="1"/>
          </p:cNvSpPr>
          <p:nvPr>
            <p:ph type="title"/>
          </p:nvPr>
        </p:nvSpPr>
        <p:spPr/>
        <p:txBody>
          <a:bodyPr>
            <a:normAutofit fontScale="90000"/>
          </a:bodyPr>
          <a:lstStyle/>
          <a:p>
            <a:r>
              <a:rPr lang="en-US" b="1" i="0" dirty="0">
                <a:solidFill>
                  <a:srgbClr val="333333"/>
                </a:solidFill>
                <a:effectLst/>
                <a:latin typeface="fakt-web"/>
              </a:rPr>
              <a:t>What is the JSON Web Token structure?</a:t>
            </a:r>
            <a:br>
              <a:rPr lang="en-US" b="1" i="0" dirty="0">
                <a:solidFill>
                  <a:srgbClr val="333333"/>
                </a:solidFill>
                <a:effectLst/>
                <a:latin typeface="fakt-web"/>
              </a:rPr>
            </a:br>
            <a:endParaRPr lang="en-IN" dirty="0"/>
          </a:p>
        </p:txBody>
      </p:sp>
      <p:sp>
        <p:nvSpPr>
          <p:cNvPr id="6" name="Rectangle 5">
            <a:extLst>
              <a:ext uri="{FF2B5EF4-FFF2-40B4-BE49-F238E27FC236}">
                <a16:creationId xmlns:a16="http://schemas.microsoft.com/office/drawing/2014/main" id="{A37DF285-13A9-D0F8-43C3-B2E97F675E7D}"/>
              </a:ext>
            </a:extLst>
          </p:cNvPr>
          <p:cNvSpPr/>
          <p:nvPr/>
        </p:nvSpPr>
        <p:spPr>
          <a:xfrm>
            <a:off x="3895725" y="1809751"/>
            <a:ext cx="3276600" cy="424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37FEFFD-47DA-36FF-BE18-0F585FB1C1AE}"/>
              </a:ext>
            </a:extLst>
          </p:cNvPr>
          <p:cNvSpPr/>
          <p:nvPr/>
        </p:nvSpPr>
        <p:spPr>
          <a:xfrm>
            <a:off x="3990975" y="1908305"/>
            <a:ext cx="2838450" cy="9357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HEADER</a:t>
            </a:r>
          </a:p>
        </p:txBody>
      </p:sp>
      <p:sp>
        <p:nvSpPr>
          <p:cNvPr id="8" name="Rectangle: Rounded Corners 7">
            <a:extLst>
              <a:ext uri="{FF2B5EF4-FFF2-40B4-BE49-F238E27FC236}">
                <a16:creationId xmlns:a16="http://schemas.microsoft.com/office/drawing/2014/main" id="{B0D507BF-1DD5-F6AC-449B-AA70D1C99585}"/>
              </a:ext>
            </a:extLst>
          </p:cNvPr>
          <p:cNvSpPr/>
          <p:nvPr/>
        </p:nvSpPr>
        <p:spPr>
          <a:xfrm>
            <a:off x="4048125" y="3408608"/>
            <a:ext cx="2838450" cy="9357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PAYLOAD</a:t>
            </a:r>
          </a:p>
        </p:txBody>
      </p:sp>
      <p:sp>
        <p:nvSpPr>
          <p:cNvPr id="9" name="Rectangle: Rounded Corners 8">
            <a:extLst>
              <a:ext uri="{FF2B5EF4-FFF2-40B4-BE49-F238E27FC236}">
                <a16:creationId xmlns:a16="http://schemas.microsoft.com/office/drawing/2014/main" id="{5C4F9236-817B-710E-8A8C-493CA6AD3CDA}"/>
              </a:ext>
            </a:extLst>
          </p:cNvPr>
          <p:cNvSpPr/>
          <p:nvPr/>
        </p:nvSpPr>
        <p:spPr>
          <a:xfrm>
            <a:off x="4057650" y="4908911"/>
            <a:ext cx="2838450" cy="9357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SIGNATURE</a:t>
            </a:r>
          </a:p>
        </p:txBody>
      </p:sp>
      <p:sp>
        <p:nvSpPr>
          <p:cNvPr id="10" name="TextBox 9">
            <a:extLst>
              <a:ext uri="{FF2B5EF4-FFF2-40B4-BE49-F238E27FC236}">
                <a16:creationId xmlns:a16="http://schemas.microsoft.com/office/drawing/2014/main" id="{A00A5D24-280C-F1F1-51B9-1E814FD13FB9}"/>
              </a:ext>
            </a:extLst>
          </p:cNvPr>
          <p:cNvSpPr txBox="1"/>
          <p:nvPr/>
        </p:nvSpPr>
        <p:spPr>
          <a:xfrm>
            <a:off x="4945915" y="1440418"/>
            <a:ext cx="1176219" cy="369332"/>
          </a:xfrm>
          <a:prstGeom prst="rect">
            <a:avLst/>
          </a:prstGeom>
          <a:noFill/>
        </p:spPr>
        <p:txBody>
          <a:bodyPr wrap="none" rtlCol="0">
            <a:spAutoFit/>
          </a:bodyPr>
          <a:lstStyle/>
          <a:p>
            <a:r>
              <a:rPr lang="en-IN" dirty="0"/>
              <a:t>JWT Token</a:t>
            </a:r>
          </a:p>
        </p:txBody>
      </p:sp>
    </p:spTree>
    <p:extLst>
      <p:ext uri="{BB962C8B-B14F-4D97-AF65-F5344CB8AC3E}">
        <p14:creationId xmlns:p14="http://schemas.microsoft.com/office/powerpoint/2010/main" val="32332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EA48-D996-078D-AFB9-3151C38E298A}"/>
              </a:ext>
            </a:extLst>
          </p:cNvPr>
          <p:cNvSpPr>
            <a:spLocks noGrp="1"/>
          </p:cNvSpPr>
          <p:nvPr>
            <p:ph type="title"/>
          </p:nvPr>
        </p:nvSpPr>
        <p:spPr/>
        <p:txBody>
          <a:bodyPr>
            <a:normAutofit fontScale="90000"/>
          </a:bodyPr>
          <a:lstStyle/>
          <a:p>
            <a:r>
              <a:rPr lang="en-US" b="1" i="0" dirty="0">
                <a:solidFill>
                  <a:srgbClr val="333333"/>
                </a:solidFill>
                <a:effectLst/>
                <a:latin typeface="fakt-web"/>
              </a:rPr>
              <a:t>What is the JSON Web Token structure?</a:t>
            </a:r>
            <a:br>
              <a:rPr lang="en-US" b="1" i="0" dirty="0">
                <a:solidFill>
                  <a:srgbClr val="333333"/>
                </a:solidFill>
                <a:effectLst/>
                <a:latin typeface="fakt-web"/>
              </a:rPr>
            </a:br>
            <a:endParaRPr lang="en-IN" dirty="0"/>
          </a:p>
        </p:txBody>
      </p:sp>
      <p:sp>
        <p:nvSpPr>
          <p:cNvPr id="11" name="Content Placeholder 2">
            <a:extLst>
              <a:ext uri="{FF2B5EF4-FFF2-40B4-BE49-F238E27FC236}">
                <a16:creationId xmlns:a16="http://schemas.microsoft.com/office/drawing/2014/main" id="{3331AB70-D452-DFF8-4CC9-7830335E6749}"/>
              </a:ext>
            </a:extLst>
          </p:cNvPr>
          <p:cNvSpPr>
            <a:spLocks noGrp="1"/>
          </p:cNvSpPr>
          <p:nvPr>
            <p:ph idx="1"/>
          </p:nvPr>
        </p:nvSpPr>
        <p:spPr>
          <a:xfrm>
            <a:off x="787826" y="2739176"/>
            <a:ext cx="11019934" cy="1956650"/>
          </a:xfrm>
        </p:spPr>
        <p:txBody>
          <a:bodyPr/>
          <a:lstStyle/>
          <a:p>
            <a:r>
              <a:rPr lang="en-US" dirty="0"/>
              <a:t>JWT typically looks like the following.</a:t>
            </a:r>
          </a:p>
          <a:p>
            <a:pPr marL="0" indent="0">
              <a:buNone/>
            </a:pPr>
            <a:r>
              <a:rPr lang="en-US" dirty="0"/>
              <a:t>	</a:t>
            </a:r>
            <a:r>
              <a:rPr lang="en-US" dirty="0" err="1"/>
              <a:t>xxxxx.yyyyy.zzzzz</a:t>
            </a:r>
            <a:endParaRPr lang="en-IN" dirty="0"/>
          </a:p>
        </p:txBody>
      </p:sp>
    </p:spTree>
    <p:extLst>
      <p:ext uri="{BB962C8B-B14F-4D97-AF65-F5344CB8AC3E}">
        <p14:creationId xmlns:p14="http://schemas.microsoft.com/office/powerpoint/2010/main" val="428051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EA48-D996-078D-AFB9-3151C38E298A}"/>
              </a:ext>
            </a:extLst>
          </p:cNvPr>
          <p:cNvSpPr>
            <a:spLocks noGrp="1"/>
          </p:cNvSpPr>
          <p:nvPr>
            <p:ph type="title"/>
          </p:nvPr>
        </p:nvSpPr>
        <p:spPr/>
        <p:txBody>
          <a:bodyPr>
            <a:normAutofit fontScale="90000"/>
          </a:bodyPr>
          <a:lstStyle/>
          <a:p>
            <a:r>
              <a:rPr lang="en-US" b="1" i="0" dirty="0">
                <a:solidFill>
                  <a:srgbClr val="333333"/>
                </a:solidFill>
                <a:effectLst/>
                <a:latin typeface="fakt-web"/>
              </a:rPr>
              <a:t>What is the JSON Web Token structure?</a:t>
            </a:r>
            <a:br>
              <a:rPr lang="en-US" b="1" i="0" dirty="0">
                <a:solidFill>
                  <a:srgbClr val="333333"/>
                </a:solidFill>
                <a:effectLst/>
                <a:latin typeface="fakt-web"/>
              </a:rPr>
            </a:br>
            <a:endParaRPr lang="en-IN" dirty="0"/>
          </a:p>
        </p:txBody>
      </p:sp>
      <p:sp>
        <p:nvSpPr>
          <p:cNvPr id="11" name="Content Placeholder 2">
            <a:extLst>
              <a:ext uri="{FF2B5EF4-FFF2-40B4-BE49-F238E27FC236}">
                <a16:creationId xmlns:a16="http://schemas.microsoft.com/office/drawing/2014/main" id="{3331AB70-D452-DFF8-4CC9-7830335E6749}"/>
              </a:ext>
            </a:extLst>
          </p:cNvPr>
          <p:cNvSpPr>
            <a:spLocks noGrp="1"/>
          </p:cNvSpPr>
          <p:nvPr>
            <p:ph idx="1"/>
          </p:nvPr>
        </p:nvSpPr>
        <p:spPr>
          <a:xfrm>
            <a:off x="787826" y="1300900"/>
            <a:ext cx="11019934" cy="2309075"/>
          </a:xfrm>
        </p:spPr>
        <p:txBody>
          <a:bodyPr/>
          <a:lstStyle/>
          <a:p>
            <a:pPr marL="0" indent="0" algn="l">
              <a:buNone/>
            </a:pPr>
            <a:r>
              <a:rPr lang="en-US" b="1" i="0" dirty="0">
                <a:solidFill>
                  <a:srgbClr val="333333"/>
                </a:solidFill>
                <a:effectLst/>
                <a:latin typeface="fakt-web"/>
              </a:rPr>
              <a:t>Header</a:t>
            </a:r>
          </a:p>
          <a:p>
            <a:pPr algn="l"/>
            <a:r>
              <a:rPr lang="en-US" i="0" dirty="0">
                <a:solidFill>
                  <a:srgbClr val="333333"/>
                </a:solidFill>
                <a:effectLst/>
                <a:latin typeface="fakt-web"/>
              </a:rPr>
              <a:t>The header typically consists of two parts: </a:t>
            </a:r>
          </a:p>
          <a:p>
            <a:pPr lvl="1"/>
            <a:r>
              <a:rPr lang="en-US" i="0" dirty="0">
                <a:solidFill>
                  <a:srgbClr val="333333"/>
                </a:solidFill>
                <a:effectLst/>
                <a:latin typeface="fakt-web"/>
              </a:rPr>
              <a:t>the type of the token, which is JWT.</a:t>
            </a:r>
          </a:p>
          <a:p>
            <a:pPr lvl="1"/>
            <a:r>
              <a:rPr lang="en-US" i="0" dirty="0">
                <a:solidFill>
                  <a:srgbClr val="333333"/>
                </a:solidFill>
                <a:effectLst/>
                <a:latin typeface="fakt-web"/>
              </a:rPr>
              <a:t>the signing algorithm being used, such as HMAC SHA256 or RSA.</a:t>
            </a:r>
          </a:p>
          <a:p>
            <a:pPr lvl="1"/>
            <a:r>
              <a:rPr lang="en-US" dirty="0">
                <a:latin typeface="fakt-web"/>
              </a:rPr>
              <a:t>The</a:t>
            </a:r>
            <a:r>
              <a:rPr lang="en-US" b="0" i="0" dirty="0">
                <a:effectLst/>
                <a:latin typeface="fakt-web"/>
              </a:rPr>
              <a:t> JSON is </a:t>
            </a:r>
            <a:r>
              <a:rPr lang="en-US" b="1" i="0" dirty="0">
                <a:effectLst/>
                <a:latin typeface="fakt-web"/>
              </a:rPr>
              <a:t>Base64Url</a:t>
            </a:r>
            <a:r>
              <a:rPr lang="en-US" b="0" i="0" dirty="0">
                <a:effectLst/>
                <a:latin typeface="fakt-web"/>
              </a:rPr>
              <a:t> encoded to form the first part of the JWT.</a:t>
            </a:r>
            <a:endParaRPr lang="en-US" i="0" dirty="0">
              <a:effectLst/>
              <a:latin typeface="fakt-web"/>
            </a:endParaRPr>
          </a:p>
        </p:txBody>
      </p:sp>
      <p:pic>
        <p:nvPicPr>
          <p:cNvPr id="4" name="Picture 3">
            <a:extLst>
              <a:ext uri="{FF2B5EF4-FFF2-40B4-BE49-F238E27FC236}">
                <a16:creationId xmlns:a16="http://schemas.microsoft.com/office/drawing/2014/main" id="{F067DC4F-7634-1198-CD6B-5F1E7758ACFF}"/>
              </a:ext>
            </a:extLst>
          </p:cNvPr>
          <p:cNvPicPr>
            <a:picLocks noChangeAspect="1"/>
          </p:cNvPicPr>
          <p:nvPr/>
        </p:nvPicPr>
        <p:blipFill>
          <a:blip r:embed="rId2"/>
          <a:stretch>
            <a:fillRect/>
          </a:stretch>
        </p:blipFill>
        <p:spPr>
          <a:xfrm>
            <a:off x="2425604" y="4144097"/>
            <a:ext cx="5268366" cy="1565304"/>
          </a:xfrm>
          <a:prstGeom prst="rect">
            <a:avLst/>
          </a:prstGeom>
        </p:spPr>
      </p:pic>
    </p:spTree>
    <p:extLst>
      <p:ext uri="{BB962C8B-B14F-4D97-AF65-F5344CB8AC3E}">
        <p14:creationId xmlns:p14="http://schemas.microsoft.com/office/powerpoint/2010/main" val="233194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AEA48-D996-078D-AFB9-3151C38E298A}"/>
              </a:ext>
            </a:extLst>
          </p:cNvPr>
          <p:cNvSpPr>
            <a:spLocks noGrp="1"/>
          </p:cNvSpPr>
          <p:nvPr>
            <p:ph type="title"/>
          </p:nvPr>
        </p:nvSpPr>
        <p:spPr/>
        <p:txBody>
          <a:bodyPr>
            <a:normAutofit fontScale="90000"/>
          </a:bodyPr>
          <a:lstStyle/>
          <a:p>
            <a:r>
              <a:rPr lang="en-US" b="1" i="0" dirty="0">
                <a:solidFill>
                  <a:srgbClr val="333333"/>
                </a:solidFill>
                <a:effectLst/>
                <a:latin typeface="fakt-web"/>
              </a:rPr>
              <a:t>What is the JSON Web Token structure?</a:t>
            </a:r>
            <a:br>
              <a:rPr lang="en-US" b="1" i="0" dirty="0">
                <a:solidFill>
                  <a:srgbClr val="333333"/>
                </a:solidFill>
                <a:effectLst/>
                <a:latin typeface="fakt-web"/>
              </a:rPr>
            </a:br>
            <a:endParaRPr lang="en-IN" dirty="0"/>
          </a:p>
        </p:txBody>
      </p:sp>
      <p:sp>
        <p:nvSpPr>
          <p:cNvPr id="11" name="Content Placeholder 2">
            <a:extLst>
              <a:ext uri="{FF2B5EF4-FFF2-40B4-BE49-F238E27FC236}">
                <a16:creationId xmlns:a16="http://schemas.microsoft.com/office/drawing/2014/main" id="{3331AB70-D452-DFF8-4CC9-7830335E6749}"/>
              </a:ext>
            </a:extLst>
          </p:cNvPr>
          <p:cNvSpPr>
            <a:spLocks noGrp="1"/>
          </p:cNvSpPr>
          <p:nvPr>
            <p:ph idx="1"/>
          </p:nvPr>
        </p:nvSpPr>
        <p:spPr>
          <a:xfrm>
            <a:off x="787826" y="1300900"/>
            <a:ext cx="11019934" cy="5080850"/>
          </a:xfrm>
        </p:spPr>
        <p:txBody>
          <a:bodyPr/>
          <a:lstStyle/>
          <a:p>
            <a:pPr marL="0" indent="0">
              <a:buNone/>
            </a:pPr>
            <a:r>
              <a:rPr lang="en-US" b="1" dirty="0"/>
              <a:t>Payload</a:t>
            </a:r>
          </a:p>
          <a:p>
            <a:r>
              <a:rPr lang="en-US" dirty="0"/>
              <a:t>The second part of the token is the payload, which contains the claims. Claims are statements about an entity (typically, the user) and additional data. </a:t>
            </a:r>
          </a:p>
          <a:p>
            <a:r>
              <a:rPr lang="en-US" dirty="0"/>
              <a:t>There are three types of claims: registered, public, and private claims.</a:t>
            </a:r>
            <a:endParaRPr lang="en-IN" dirty="0"/>
          </a:p>
        </p:txBody>
      </p:sp>
    </p:spTree>
    <p:extLst>
      <p:ext uri="{BB962C8B-B14F-4D97-AF65-F5344CB8AC3E}">
        <p14:creationId xmlns:p14="http://schemas.microsoft.com/office/powerpoint/2010/main" val="2284308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454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fakt-web</vt:lpstr>
      <vt:lpstr>Office Theme</vt:lpstr>
      <vt:lpstr>JSON Web Token</vt:lpstr>
      <vt:lpstr>What is JSON Web Token</vt:lpstr>
      <vt:lpstr>JWT Flow</vt:lpstr>
      <vt:lpstr>When should you use JSON Web Tokens?</vt:lpstr>
      <vt:lpstr>When should you use JSON Web Tokens?</vt:lpstr>
      <vt:lpstr>What is the JSON Web Token structure? </vt:lpstr>
      <vt:lpstr>What is the JSON Web Token structure? </vt:lpstr>
      <vt:lpstr>What is the JSON Web Token structure? </vt:lpstr>
      <vt:lpstr>What is the JSON Web Token structure? </vt:lpstr>
      <vt:lpstr>What is the JSON Web Token structure? </vt:lpstr>
      <vt:lpstr>Putting it altogether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Shantanu Banerjee</dc:creator>
  <cp:lastModifiedBy>Shantanu Banerjee</cp:lastModifiedBy>
  <cp:revision>21</cp:revision>
  <dcterms:created xsi:type="dcterms:W3CDTF">2022-08-15T15:40:33Z</dcterms:created>
  <dcterms:modified xsi:type="dcterms:W3CDTF">2022-09-18T10:31:38Z</dcterms:modified>
</cp:coreProperties>
</file>