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7FC7E-D605-4A89-BEB4-C14C9AA27448}" type="datetimeFigureOut">
              <a:rPr lang="en-IN" smtClean="0"/>
              <a:t>17-03-2021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1DA0C-E049-4FC5-A4CA-9161EAC8A849}" type="slidenum">
              <a:rPr lang="en-IN" smtClean="0"/>
              <a:t>‹#›</a:t>
            </a:fld>
            <a:endParaRPr lang="en-IN"/>
          </a:p>
        </p:txBody>
      </p:sp>
    </p:spTree>
    <p:extLst>
      <p:ext uri="{BB962C8B-B14F-4D97-AF65-F5344CB8AC3E}">
        <p14:creationId xmlns:p14="http://schemas.microsoft.com/office/powerpoint/2010/main" val="1393328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a:rPr>
              <a:t>You've seen this flow anytime your app opens a browser to the resource server's login page and invites you log in to your actual account (for example, Facebook or Twitter).</a:t>
            </a:r>
          </a:p>
          <a:p>
            <a:r>
              <a:rPr lang="en-US" b="0" i="0" dirty="0">
                <a:solidFill>
                  <a:srgbClr val="202124"/>
                </a:solidFill>
                <a:effectLst/>
                <a:latin typeface="Roboto"/>
              </a:rPr>
              <a:t>If you successfully log in, the app will receive an authorization code that it can use to negotiate an access token with the authorization server.</a:t>
            </a:r>
          </a:p>
          <a:p>
            <a:endParaRPr lang="en-IN" dirty="0"/>
          </a:p>
        </p:txBody>
      </p:sp>
      <p:sp>
        <p:nvSpPr>
          <p:cNvPr id="4" name="Slide Number Placeholder 3"/>
          <p:cNvSpPr>
            <a:spLocks noGrp="1"/>
          </p:cNvSpPr>
          <p:nvPr>
            <p:ph type="sldNum" sz="quarter" idx="5"/>
          </p:nvPr>
        </p:nvSpPr>
        <p:spPr/>
        <p:txBody>
          <a:bodyPr/>
          <a:lstStyle/>
          <a:p>
            <a:fld id="{9931DA0C-E049-4FC5-A4CA-9161EAC8A849}" type="slidenum">
              <a:rPr lang="en-IN" smtClean="0"/>
              <a:t>12</a:t>
            </a:fld>
            <a:endParaRPr lang="en-IN"/>
          </a:p>
        </p:txBody>
      </p:sp>
    </p:spTree>
    <p:extLst>
      <p:ext uri="{BB962C8B-B14F-4D97-AF65-F5344CB8AC3E}">
        <p14:creationId xmlns:p14="http://schemas.microsoft.com/office/powerpoint/2010/main" val="38586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a:rPr>
              <a:t>For example, the app's code is implemented in a browser using JavaScript or another scripting language (instead of residing and running on a separate web server). </a:t>
            </a:r>
            <a:endParaRPr lang="en-IN" dirty="0"/>
          </a:p>
        </p:txBody>
      </p:sp>
      <p:sp>
        <p:nvSpPr>
          <p:cNvPr id="4" name="Slide Number Placeholder 3"/>
          <p:cNvSpPr>
            <a:spLocks noGrp="1"/>
          </p:cNvSpPr>
          <p:nvPr>
            <p:ph type="sldNum" sz="quarter" idx="5"/>
          </p:nvPr>
        </p:nvSpPr>
        <p:spPr/>
        <p:txBody>
          <a:bodyPr/>
          <a:lstStyle/>
          <a:p>
            <a:fld id="{9931DA0C-E049-4FC5-A4CA-9161EAC8A849}" type="slidenum">
              <a:rPr lang="en-IN" smtClean="0"/>
              <a:t>13</a:t>
            </a:fld>
            <a:endParaRPr lang="en-IN"/>
          </a:p>
        </p:txBody>
      </p:sp>
    </p:spTree>
    <p:extLst>
      <p:ext uri="{BB962C8B-B14F-4D97-AF65-F5344CB8AC3E}">
        <p14:creationId xmlns:p14="http://schemas.microsoft.com/office/powerpoint/2010/main" val="21678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66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IN"/>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250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IN"/>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091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583" y="310916"/>
            <a:ext cx="10698479" cy="1049235"/>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744583" y="1558532"/>
            <a:ext cx="10698479" cy="4541822"/>
          </a:xfrm>
        </p:spPr>
        <p:txBody>
          <a:bodyPr anchor="t"/>
          <a:lstStyle>
            <a:lvl1pPr>
              <a:defRPr sz="2400"/>
            </a:lvl1pPr>
            <a:lvl2pPr>
              <a:defRPr sz="22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94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IN"/>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493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IN"/>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450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en-IN"/>
          </a:p>
        </p:txBody>
      </p:sp>
      <p:sp>
        <p:nvSpPr>
          <p:cNvPr id="9" name="Slide Number Placeholder 8"/>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58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4" name="Footer Placeholder 3"/>
          <p:cNvSpPr>
            <a:spLocks noGrp="1"/>
          </p:cNvSpPr>
          <p:nvPr>
            <p:ph type="ftr" sz="quarter" idx="11"/>
          </p:nvPr>
        </p:nvSpPr>
        <p:spPr>
          <a:xfrm>
            <a:off x="1451579" y="329307"/>
            <a:ext cx="5938836" cy="309201"/>
          </a:xfrm>
          <a:prstGeom prst="rect">
            <a:avLst/>
          </a:prstGeom>
        </p:spPr>
        <p:txBody>
          <a:bodyPr/>
          <a:lstStyle/>
          <a:p>
            <a:endParaRPr lang="en-IN"/>
          </a:p>
        </p:txBody>
      </p:sp>
      <p:sp>
        <p:nvSpPr>
          <p:cNvPr id="5" name="Slide Number Placeholder 4"/>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47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en-IN"/>
          </a:p>
        </p:txBody>
      </p:sp>
      <p:sp>
        <p:nvSpPr>
          <p:cNvPr id="4" name="Slide Number Placeholder 3"/>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spTree>
    <p:extLst>
      <p:ext uri="{BB962C8B-B14F-4D97-AF65-F5344CB8AC3E}">
        <p14:creationId xmlns:p14="http://schemas.microsoft.com/office/powerpoint/2010/main" val="295418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176101F-7DED-4CB5-B1ED-78FEF146AEC0}" type="datetimeFigureOut">
              <a:rPr lang="en-IN" smtClean="0"/>
              <a:t>17-03-2021</a:t>
            </a:fld>
            <a:endParaRPr lang="en-IN"/>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IN"/>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75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4176101F-7DED-4CB5-B1ED-78FEF146AEC0}" type="datetimeFigureOut">
              <a:rPr lang="en-IN" smtClean="0"/>
              <a:t>17-03-2021</a:t>
            </a:fld>
            <a:endParaRPr lang="en-IN"/>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en-IN"/>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013012A0-AA60-46BB-BD9B-3967FE43622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724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42" y="242816"/>
            <a:ext cx="995229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07442" y="1515291"/>
            <a:ext cx="9952295" cy="46503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8820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2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8A6D-1727-4938-B13D-81508618FF9E}"/>
              </a:ext>
            </a:extLst>
          </p:cNvPr>
          <p:cNvSpPr>
            <a:spLocks noGrp="1"/>
          </p:cNvSpPr>
          <p:nvPr>
            <p:ph type="ctrTitle"/>
          </p:nvPr>
        </p:nvSpPr>
        <p:spPr/>
        <p:txBody>
          <a:bodyPr/>
          <a:lstStyle/>
          <a:p>
            <a:r>
              <a:rPr lang="en-IN" dirty="0" err="1"/>
              <a:t>Oauth</a:t>
            </a:r>
            <a:r>
              <a:rPr lang="en-IN" dirty="0"/>
              <a:t> 2.0</a:t>
            </a:r>
          </a:p>
        </p:txBody>
      </p:sp>
      <p:sp>
        <p:nvSpPr>
          <p:cNvPr id="3" name="Subtitle 2">
            <a:extLst>
              <a:ext uri="{FF2B5EF4-FFF2-40B4-BE49-F238E27FC236}">
                <a16:creationId xmlns:a16="http://schemas.microsoft.com/office/drawing/2014/main" id="{BF4F7B64-BB98-4B49-BED5-72E744CA0403}"/>
              </a:ext>
            </a:extLst>
          </p:cNvPr>
          <p:cNvSpPr>
            <a:spLocks noGrp="1"/>
          </p:cNvSpPr>
          <p:nvPr>
            <p:ph type="subTitle" idx="1"/>
          </p:nvPr>
        </p:nvSpPr>
        <p:spPr/>
        <p:txBody>
          <a:bodyPr/>
          <a:lstStyle/>
          <a:p>
            <a:r>
              <a:rPr lang="en-IN" b="1" i="0" dirty="0">
                <a:effectLst/>
                <a:latin typeface="Roboto"/>
              </a:rPr>
              <a:t>Introduction to OAuth 2.0</a:t>
            </a:r>
            <a:endParaRPr lang="en-IN" dirty="0"/>
          </a:p>
        </p:txBody>
      </p:sp>
    </p:spTree>
    <p:extLst>
      <p:ext uri="{BB962C8B-B14F-4D97-AF65-F5344CB8AC3E}">
        <p14:creationId xmlns:p14="http://schemas.microsoft.com/office/powerpoint/2010/main" val="83959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312C-3620-4649-93E4-5EA31ADC50C2}"/>
              </a:ext>
            </a:extLst>
          </p:cNvPr>
          <p:cNvSpPr>
            <a:spLocks noGrp="1"/>
          </p:cNvSpPr>
          <p:nvPr>
            <p:ph type="title"/>
          </p:nvPr>
        </p:nvSpPr>
        <p:spPr/>
        <p:txBody>
          <a:bodyPr/>
          <a:lstStyle/>
          <a:p>
            <a:r>
              <a:rPr lang="en-US" b="1" i="0" dirty="0">
                <a:solidFill>
                  <a:srgbClr val="202124"/>
                </a:solidFill>
                <a:effectLst/>
                <a:latin typeface="Roboto"/>
              </a:rPr>
              <a:t>Access token</a:t>
            </a:r>
            <a:endParaRPr lang="en-IN" dirty="0"/>
          </a:p>
        </p:txBody>
      </p:sp>
      <p:sp>
        <p:nvSpPr>
          <p:cNvPr id="3" name="Content Placeholder 2">
            <a:extLst>
              <a:ext uri="{FF2B5EF4-FFF2-40B4-BE49-F238E27FC236}">
                <a16:creationId xmlns:a16="http://schemas.microsoft.com/office/drawing/2014/main" id="{C8A4D91C-30A5-4CBC-AEF2-11F5E45C9C9C}"/>
              </a:ext>
            </a:extLst>
          </p:cNvPr>
          <p:cNvSpPr>
            <a:spLocks noGrp="1"/>
          </p:cNvSpPr>
          <p:nvPr>
            <p:ph idx="1"/>
          </p:nvPr>
        </p:nvSpPr>
        <p:spPr>
          <a:xfrm>
            <a:off x="744583" y="2743200"/>
            <a:ext cx="10698479" cy="1575582"/>
          </a:xfrm>
        </p:spPr>
        <p:txBody>
          <a:bodyPr/>
          <a:lstStyle/>
          <a:p>
            <a:pPr marL="0" indent="0">
              <a:buNone/>
            </a:pPr>
            <a:r>
              <a:rPr lang="en-US" b="0" i="0" dirty="0">
                <a:solidFill>
                  <a:srgbClr val="202124"/>
                </a:solidFill>
                <a:effectLst/>
                <a:latin typeface="Roboto"/>
              </a:rPr>
              <a:t> A long string of characters that serves as a credential used to access protected resources.</a:t>
            </a:r>
            <a:endParaRPr lang="en-IN" dirty="0"/>
          </a:p>
        </p:txBody>
      </p:sp>
    </p:spTree>
    <p:extLst>
      <p:ext uri="{BB962C8B-B14F-4D97-AF65-F5344CB8AC3E}">
        <p14:creationId xmlns:p14="http://schemas.microsoft.com/office/powerpoint/2010/main" val="15896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E01F-76D1-4754-BBEA-C24D9D830045}"/>
              </a:ext>
            </a:extLst>
          </p:cNvPr>
          <p:cNvSpPr>
            <a:spLocks noGrp="1"/>
          </p:cNvSpPr>
          <p:nvPr>
            <p:ph type="title"/>
          </p:nvPr>
        </p:nvSpPr>
        <p:spPr/>
        <p:txBody>
          <a:bodyPr/>
          <a:lstStyle/>
          <a:p>
            <a:r>
              <a:rPr lang="en-US" b="1" i="0" dirty="0">
                <a:solidFill>
                  <a:srgbClr val="202124"/>
                </a:solidFill>
                <a:effectLst/>
                <a:latin typeface="Roboto"/>
              </a:rPr>
              <a:t>Protected resource</a:t>
            </a:r>
            <a:endParaRPr lang="en-IN" dirty="0"/>
          </a:p>
        </p:txBody>
      </p:sp>
      <p:sp>
        <p:nvSpPr>
          <p:cNvPr id="3" name="Content Placeholder 2">
            <a:extLst>
              <a:ext uri="{FF2B5EF4-FFF2-40B4-BE49-F238E27FC236}">
                <a16:creationId xmlns:a16="http://schemas.microsoft.com/office/drawing/2014/main" id="{6D649317-0232-43E8-B335-FC6A561555F2}"/>
              </a:ext>
            </a:extLst>
          </p:cNvPr>
          <p:cNvSpPr>
            <a:spLocks noGrp="1"/>
          </p:cNvSpPr>
          <p:nvPr>
            <p:ph idx="1"/>
          </p:nvPr>
        </p:nvSpPr>
        <p:spPr/>
        <p:txBody>
          <a:bodyPr/>
          <a:lstStyle/>
          <a:p>
            <a:pPr marL="0" indent="0">
              <a:buNone/>
            </a:pPr>
            <a:r>
              <a:rPr lang="en-US" b="0" i="0" dirty="0">
                <a:solidFill>
                  <a:srgbClr val="202124"/>
                </a:solidFill>
                <a:effectLst/>
                <a:latin typeface="Roboto"/>
              </a:rPr>
              <a:t>Data owned by the resource owner. For example, the user's contact list, account information, or other sensitive data.</a:t>
            </a:r>
          </a:p>
          <a:p>
            <a:endParaRPr lang="en-IN" dirty="0"/>
          </a:p>
        </p:txBody>
      </p:sp>
    </p:spTree>
    <p:extLst>
      <p:ext uri="{BB962C8B-B14F-4D97-AF65-F5344CB8AC3E}">
        <p14:creationId xmlns:p14="http://schemas.microsoft.com/office/powerpoint/2010/main" val="262356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6D35-0979-468A-BEBC-AD13C69C1966}"/>
              </a:ext>
            </a:extLst>
          </p:cNvPr>
          <p:cNvSpPr>
            <a:spLocks noGrp="1"/>
          </p:cNvSpPr>
          <p:nvPr>
            <p:ph type="title"/>
          </p:nvPr>
        </p:nvSpPr>
        <p:spPr/>
        <p:txBody>
          <a:bodyPr/>
          <a:lstStyle/>
          <a:p>
            <a:r>
              <a:rPr lang="en-IN" dirty="0"/>
              <a:t>Authorization Grant Types</a:t>
            </a:r>
          </a:p>
        </p:txBody>
      </p:sp>
      <p:sp>
        <p:nvSpPr>
          <p:cNvPr id="3" name="Content Placeholder 2">
            <a:extLst>
              <a:ext uri="{FF2B5EF4-FFF2-40B4-BE49-F238E27FC236}">
                <a16:creationId xmlns:a16="http://schemas.microsoft.com/office/drawing/2014/main" id="{2805F177-DD05-4EEC-90BF-E77BF45AF946}"/>
              </a:ext>
            </a:extLst>
          </p:cNvPr>
          <p:cNvSpPr>
            <a:spLocks noGrp="1"/>
          </p:cNvSpPr>
          <p:nvPr>
            <p:ph idx="1"/>
          </p:nvPr>
        </p:nvSpPr>
        <p:spPr>
          <a:xfrm>
            <a:off x="744583" y="1360151"/>
            <a:ext cx="10698479" cy="4740203"/>
          </a:xfrm>
        </p:spPr>
        <p:txBody>
          <a:bodyPr>
            <a:normAutofit lnSpcReduction="10000"/>
          </a:bodyPr>
          <a:lstStyle/>
          <a:p>
            <a:pPr marL="0" indent="0" algn="l">
              <a:buNone/>
            </a:pPr>
            <a:r>
              <a:rPr lang="en-US" b="1" i="0" dirty="0">
                <a:solidFill>
                  <a:srgbClr val="202124"/>
                </a:solidFill>
                <a:effectLst/>
                <a:latin typeface="Roboto"/>
              </a:rPr>
              <a:t>authorization code</a:t>
            </a:r>
            <a:r>
              <a:rPr lang="en-US" b="0" i="0" dirty="0">
                <a:solidFill>
                  <a:srgbClr val="202124"/>
                </a:solidFill>
                <a:effectLst/>
                <a:latin typeface="Roboto"/>
              </a:rPr>
              <a:t> </a:t>
            </a:r>
          </a:p>
          <a:p>
            <a:r>
              <a:rPr lang="en-US" b="0" i="0" dirty="0">
                <a:solidFill>
                  <a:srgbClr val="202124"/>
                </a:solidFill>
                <a:effectLst/>
                <a:latin typeface="Roboto"/>
              </a:rPr>
              <a:t>Considered the most secure grant type. Before the authorization server issues an access token, the app must first receive an authorization code from the resource server.</a:t>
            </a:r>
          </a:p>
          <a:p>
            <a:r>
              <a:rPr lang="en-US" b="0" i="0" dirty="0">
                <a:solidFill>
                  <a:srgbClr val="202124"/>
                </a:solidFill>
                <a:effectLst/>
                <a:latin typeface="Roboto"/>
              </a:rPr>
              <a:t>Typically, this grant type is used when the app resides on a server rather than on the client. </a:t>
            </a:r>
          </a:p>
          <a:p>
            <a:r>
              <a:rPr lang="en-US" b="0" i="0" dirty="0">
                <a:solidFill>
                  <a:srgbClr val="202124"/>
                </a:solidFill>
                <a:effectLst/>
                <a:latin typeface="Roboto"/>
              </a:rPr>
              <a:t>This grant type is considered highly secure because the client app never handles or sees the user's username or password for the resource server (that is, for example, the app never sees or handles your Twitter credentials). This grant type flow is also called "three-legged" OAuth.</a:t>
            </a:r>
          </a:p>
          <a:p>
            <a:endParaRPr lang="en-IN" dirty="0"/>
          </a:p>
        </p:txBody>
      </p:sp>
    </p:spTree>
    <p:extLst>
      <p:ext uri="{BB962C8B-B14F-4D97-AF65-F5344CB8AC3E}">
        <p14:creationId xmlns:p14="http://schemas.microsoft.com/office/powerpoint/2010/main" val="397547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6D35-0979-468A-BEBC-AD13C69C1966}"/>
              </a:ext>
            </a:extLst>
          </p:cNvPr>
          <p:cNvSpPr>
            <a:spLocks noGrp="1"/>
          </p:cNvSpPr>
          <p:nvPr>
            <p:ph type="title"/>
          </p:nvPr>
        </p:nvSpPr>
        <p:spPr/>
        <p:txBody>
          <a:bodyPr/>
          <a:lstStyle/>
          <a:p>
            <a:r>
              <a:rPr lang="en-IN" dirty="0"/>
              <a:t>Authorization Grant Types</a:t>
            </a:r>
          </a:p>
        </p:txBody>
      </p:sp>
      <p:sp>
        <p:nvSpPr>
          <p:cNvPr id="3" name="Content Placeholder 2">
            <a:extLst>
              <a:ext uri="{FF2B5EF4-FFF2-40B4-BE49-F238E27FC236}">
                <a16:creationId xmlns:a16="http://schemas.microsoft.com/office/drawing/2014/main" id="{2805F177-DD05-4EEC-90BF-E77BF45AF946}"/>
              </a:ext>
            </a:extLst>
          </p:cNvPr>
          <p:cNvSpPr>
            <a:spLocks noGrp="1"/>
          </p:cNvSpPr>
          <p:nvPr>
            <p:ph idx="1"/>
          </p:nvPr>
        </p:nvSpPr>
        <p:spPr>
          <a:xfrm>
            <a:off x="744582" y="1191339"/>
            <a:ext cx="10698479" cy="4740203"/>
          </a:xfrm>
        </p:spPr>
        <p:txBody>
          <a:bodyPr>
            <a:normAutofit/>
          </a:bodyPr>
          <a:lstStyle/>
          <a:p>
            <a:pPr marL="0" indent="0" algn="l">
              <a:buNone/>
            </a:pPr>
            <a:r>
              <a:rPr lang="en-US" b="1" i="0" dirty="0">
                <a:solidFill>
                  <a:srgbClr val="202124"/>
                </a:solidFill>
                <a:effectLst/>
                <a:latin typeface="Roboto"/>
              </a:rPr>
              <a:t>implicit</a:t>
            </a:r>
            <a:r>
              <a:rPr lang="en-US" b="0" i="0" dirty="0">
                <a:solidFill>
                  <a:srgbClr val="202124"/>
                </a:solidFill>
                <a:effectLst/>
                <a:latin typeface="Roboto"/>
              </a:rPr>
              <a:t> </a:t>
            </a:r>
          </a:p>
          <a:p>
            <a:r>
              <a:rPr lang="en-US" b="0" i="0" dirty="0">
                <a:solidFill>
                  <a:srgbClr val="202124"/>
                </a:solidFill>
                <a:effectLst/>
                <a:latin typeface="Roboto"/>
              </a:rPr>
              <a:t>Considered a simplified version of authorization code.</a:t>
            </a:r>
          </a:p>
          <a:p>
            <a:r>
              <a:rPr lang="en-US" b="0" i="0" dirty="0">
                <a:solidFill>
                  <a:srgbClr val="202124"/>
                </a:solidFill>
                <a:effectLst/>
                <a:latin typeface="Roboto"/>
              </a:rPr>
              <a:t>Typically this grant type is used when the app resides on the client.</a:t>
            </a:r>
          </a:p>
          <a:p>
            <a:r>
              <a:rPr lang="en-US" b="0" i="0" dirty="0">
                <a:solidFill>
                  <a:srgbClr val="202124"/>
                </a:solidFill>
                <a:effectLst/>
                <a:latin typeface="Roboto"/>
              </a:rPr>
              <a:t>In this grant type flow, the authorization server returns an access token directly when the user is authenticated, rather than issuing an authorization code first.</a:t>
            </a:r>
          </a:p>
          <a:p>
            <a:r>
              <a:rPr lang="en-US" b="0" i="0" dirty="0">
                <a:solidFill>
                  <a:srgbClr val="202124"/>
                </a:solidFill>
                <a:effectLst/>
                <a:latin typeface="Roboto"/>
              </a:rPr>
              <a:t>Implicit grants can improve app responsiveness in some cases, but this advantage needs to be weighed against possible security implications as described in the IETF specification.</a:t>
            </a:r>
          </a:p>
          <a:p>
            <a:endParaRPr lang="en-IN" dirty="0"/>
          </a:p>
        </p:txBody>
      </p:sp>
    </p:spTree>
    <p:extLst>
      <p:ext uri="{BB962C8B-B14F-4D97-AF65-F5344CB8AC3E}">
        <p14:creationId xmlns:p14="http://schemas.microsoft.com/office/powerpoint/2010/main" val="103375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6D35-0979-468A-BEBC-AD13C69C1966}"/>
              </a:ext>
            </a:extLst>
          </p:cNvPr>
          <p:cNvSpPr>
            <a:spLocks noGrp="1"/>
          </p:cNvSpPr>
          <p:nvPr>
            <p:ph type="title"/>
          </p:nvPr>
        </p:nvSpPr>
        <p:spPr/>
        <p:txBody>
          <a:bodyPr/>
          <a:lstStyle/>
          <a:p>
            <a:r>
              <a:rPr lang="en-IN" dirty="0"/>
              <a:t>Authorization Grant Types</a:t>
            </a:r>
          </a:p>
        </p:txBody>
      </p:sp>
      <p:sp>
        <p:nvSpPr>
          <p:cNvPr id="3" name="Content Placeholder 2">
            <a:extLst>
              <a:ext uri="{FF2B5EF4-FFF2-40B4-BE49-F238E27FC236}">
                <a16:creationId xmlns:a16="http://schemas.microsoft.com/office/drawing/2014/main" id="{2805F177-DD05-4EEC-90BF-E77BF45AF946}"/>
              </a:ext>
            </a:extLst>
          </p:cNvPr>
          <p:cNvSpPr>
            <a:spLocks noGrp="1"/>
          </p:cNvSpPr>
          <p:nvPr>
            <p:ph idx="1"/>
          </p:nvPr>
        </p:nvSpPr>
        <p:spPr/>
        <p:txBody>
          <a:bodyPr>
            <a:normAutofit/>
          </a:bodyPr>
          <a:lstStyle/>
          <a:p>
            <a:pPr marL="0" indent="0" algn="l">
              <a:buNone/>
            </a:pPr>
            <a:r>
              <a:rPr lang="en-US" b="1" i="0" dirty="0">
                <a:solidFill>
                  <a:srgbClr val="202124"/>
                </a:solidFill>
                <a:effectLst/>
                <a:latin typeface="Roboto"/>
              </a:rPr>
              <a:t>resource owner password credentials</a:t>
            </a:r>
            <a:endParaRPr lang="en-US" dirty="0">
              <a:solidFill>
                <a:srgbClr val="202124"/>
              </a:solidFill>
              <a:latin typeface="Roboto"/>
            </a:endParaRPr>
          </a:p>
          <a:p>
            <a:pPr algn="l">
              <a:buFont typeface="Arial" panose="020B0604020202020204" pitchFamily="34" charset="0"/>
              <a:buChar char="•"/>
            </a:pPr>
            <a:r>
              <a:rPr lang="en-US" b="0" i="0" dirty="0">
                <a:solidFill>
                  <a:srgbClr val="202124"/>
                </a:solidFill>
                <a:effectLst/>
                <a:latin typeface="Roboto"/>
              </a:rPr>
              <a:t>In this flow, the client is issued an access token when the user's username/password are validated by the authorization server.</a:t>
            </a:r>
          </a:p>
          <a:p>
            <a:pPr algn="l">
              <a:buFont typeface="Arial" panose="020B0604020202020204" pitchFamily="34" charset="0"/>
              <a:buChar char="•"/>
            </a:pPr>
            <a:r>
              <a:rPr lang="en-US" b="0" i="0" dirty="0">
                <a:solidFill>
                  <a:srgbClr val="202124"/>
                </a:solidFill>
                <a:effectLst/>
                <a:latin typeface="Roboto"/>
              </a:rPr>
              <a:t>This flow is recommended for highly trusted applications.</a:t>
            </a:r>
          </a:p>
          <a:p>
            <a:pPr algn="l">
              <a:buFont typeface="Arial" panose="020B0604020202020204" pitchFamily="34" charset="0"/>
              <a:buChar char="•"/>
            </a:pPr>
            <a:r>
              <a:rPr lang="en-US" b="0" i="0" dirty="0">
                <a:solidFill>
                  <a:srgbClr val="202124"/>
                </a:solidFill>
                <a:effectLst/>
                <a:latin typeface="Roboto"/>
              </a:rPr>
              <a:t> An advantage of this flow over, say, basic authentication, is that the user only presents their username/password once. From then on, the access token is used.</a:t>
            </a:r>
          </a:p>
          <a:p>
            <a:endParaRPr lang="en-IN" dirty="0"/>
          </a:p>
        </p:txBody>
      </p:sp>
    </p:spTree>
    <p:extLst>
      <p:ext uri="{BB962C8B-B14F-4D97-AF65-F5344CB8AC3E}">
        <p14:creationId xmlns:p14="http://schemas.microsoft.com/office/powerpoint/2010/main" val="160326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6D35-0979-468A-BEBC-AD13C69C1966}"/>
              </a:ext>
            </a:extLst>
          </p:cNvPr>
          <p:cNvSpPr>
            <a:spLocks noGrp="1"/>
          </p:cNvSpPr>
          <p:nvPr>
            <p:ph type="title"/>
          </p:nvPr>
        </p:nvSpPr>
        <p:spPr/>
        <p:txBody>
          <a:bodyPr/>
          <a:lstStyle/>
          <a:p>
            <a:r>
              <a:rPr lang="en-IN" dirty="0"/>
              <a:t>Authorization Grant Types</a:t>
            </a:r>
          </a:p>
        </p:txBody>
      </p:sp>
      <p:sp>
        <p:nvSpPr>
          <p:cNvPr id="3" name="Content Placeholder 2">
            <a:extLst>
              <a:ext uri="{FF2B5EF4-FFF2-40B4-BE49-F238E27FC236}">
                <a16:creationId xmlns:a16="http://schemas.microsoft.com/office/drawing/2014/main" id="{2805F177-DD05-4EEC-90BF-E77BF45AF946}"/>
              </a:ext>
            </a:extLst>
          </p:cNvPr>
          <p:cNvSpPr>
            <a:spLocks noGrp="1"/>
          </p:cNvSpPr>
          <p:nvPr>
            <p:ph idx="1"/>
          </p:nvPr>
        </p:nvSpPr>
        <p:spPr/>
        <p:txBody>
          <a:bodyPr>
            <a:normAutofit lnSpcReduction="10000"/>
          </a:bodyPr>
          <a:lstStyle/>
          <a:p>
            <a:pPr marL="0" indent="0" algn="l">
              <a:buNone/>
            </a:pPr>
            <a:r>
              <a:rPr lang="en-US" b="1" i="0" dirty="0">
                <a:solidFill>
                  <a:srgbClr val="202124"/>
                </a:solidFill>
                <a:effectLst/>
                <a:latin typeface="Roboto"/>
              </a:rPr>
              <a:t>client credentials</a:t>
            </a:r>
            <a:r>
              <a:rPr lang="en-US" b="0" i="0" dirty="0">
                <a:solidFill>
                  <a:srgbClr val="202124"/>
                </a:solidFill>
                <a:effectLst/>
                <a:latin typeface="Roboto"/>
              </a:rPr>
              <a:t> </a:t>
            </a:r>
          </a:p>
          <a:p>
            <a:r>
              <a:rPr lang="en-US" b="0" i="0" dirty="0">
                <a:solidFill>
                  <a:srgbClr val="202124"/>
                </a:solidFill>
                <a:effectLst/>
                <a:latin typeface="Roboto"/>
              </a:rPr>
              <a:t>Consider using for situations where the client app is acting on its own behalf. That is, the client is also the resource owner. </a:t>
            </a:r>
          </a:p>
          <a:p>
            <a:r>
              <a:rPr lang="en-US" b="0" i="0" dirty="0">
                <a:solidFill>
                  <a:srgbClr val="202124"/>
                </a:solidFill>
                <a:effectLst/>
                <a:latin typeface="Roboto"/>
              </a:rPr>
              <a:t>This grant type is typically used when the app needs to access a backend data storage service, for example.</a:t>
            </a:r>
          </a:p>
          <a:p>
            <a:r>
              <a:rPr lang="en-US" b="0" i="0" dirty="0">
                <a:solidFill>
                  <a:srgbClr val="202124"/>
                </a:solidFill>
                <a:effectLst/>
                <a:latin typeface="Roboto"/>
              </a:rPr>
              <a:t>The app needs to use the service to do its work, and the service is otherwise opaque to the end user.</a:t>
            </a:r>
          </a:p>
          <a:p>
            <a:r>
              <a:rPr lang="en-US" b="0" i="0" dirty="0">
                <a:solidFill>
                  <a:srgbClr val="202124"/>
                </a:solidFill>
                <a:effectLst/>
                <a:latin typeface="Roboto"/>
              </a:rPr>
              <a:t>With this grant type, an app can receive an access token by presenting it's client ID and client secret keys to the authorization server.</a:t>
            </a:r>
          </a:p>
          <a:p>
            <a:endParaRPr lang="en-IN" dirty="0"/>
          </a:p>
        </p:txBody>
      </p:sp>
    </p:spTree>
    <p:extLst>
      <p:ext uri="{BB962C8B-B14F-4D97-AF65-F5344CB8AC3E}">
        <p14:creationId xmlns:p14="http://schemas.microsoft.com/office/powerpoint/2010/main" val="118508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36E6-6B56-48DB-A5CB-126C2A9B81EC}"/>
              </a:ext>
            </a:extLst>
          </p:cNvPr>
          <p:cNvSpPr>
            <a:spLocks noGrp="1"/>
          </p:cNvSpPr>
          <p:nvPr>
            <p:ph type="title"/>
          </p:nvPr>
        </p:nvSpPr>
        <p:spPr/>
        <p:txBody>
          <a:bodyPr/>
          <a:lstStyle/>
          <a:p>
            <a:r>
              <a:rPr lang="en-IN" dirty="0"/>
              <a:t>Access Token</a:t>
            </a:r>
          </a:p>
        </p:txBody>
      </p:sp>
      <p:sp>
        <p:nvSpPr>
          <p:cNvPr id="3" name="Content Placeholder 2">
            <a:extLst>
              <a:ext uri="{FF2B5EF4-FFF2-40B4-BE49-F238E27FC236}">
                <a16:creationId xmlns:a16="http://schemas.microsoft.com/office/drawing/2014/main" id="{36563186-F96C-469F-81FC-CE4B12EB4549}"/>
              </a:ext>
            </a:extLst>
          </p:cNvPr>
          <p:cNvSpPr>
            <a:spLocks noGrp="1"/>
          </p:cNvSpPr>
          <p:nvPr>
            <p:ph idx="1"/>
          </p:nvPr>
        </p:nvSpPr>
        <p:spPr/>
        <p:txBody>
          <a:bodyPr/>
          <a:lstStyle/>
          <a:p>
            <a:pPr marL="0" indent="0">
              <a:buNone/>
            </a:pPr>
            <a:r>
              <a:rPr lang="en-US" b="0" i="0" dirty="0">
                <a:solidFill>
                  <a:srgbClr val="202124"/>
                </a:solidFill>
                <a:effectLst/>
                <a:latin typeface="Roboto"/>
              </a:rPr>
              <a:t>An access token is a long string of characters that serves as a credential used to access protected resources. Resources tokens (also called bearer tokens) are passed in Authorization headers, like this:</a:t>
            </a:r>
          </a:p>
          <a:p>
            <a:pPr marL="0" indent="0">
              <a:buNone/>
            </a:pPr>
            <a:endParaRPr lang="en-IN" dirty="0"/>
          </a:p>
        </p:txBody>
      </p:sp>
      <p:sp>
        <p:nvSpPr>
          <p:cNvPr id="4" name="Rectangle 1">
            <a:extLst>
              <a:ext uri="{FF2B5EF4-FFF2-40B4-BE49-F238E27FC236}">
                <a16:creationId xmlns:a16="http://schemas.microsoft.com/office/drawing/2014/main" id="{4BD8CDBA-EDF2-482C-8B95-433613700A67}"/>
              </a:ext>
            </a:extLst>
          </p:cNvPr>
          <p:cNvSpPr>
            <a:spLocks noChangeArrowheads="1"/>
          </p:cNvSpPr>
          <p:nvPr/>
        </p:nvSpPr>
        <p:spPr bwMode="auto">
          <a:xfrm>
            <a:off x="548640" y="3588528"/>
            <a:ext cx="91299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Roboto Mono"/>
              </a:rPr>
              <a:t>$ curl -H "Authorization: Bearer </a:t>
            </a:r>
            <a:r>
              <a:rPr kumimoji="0" lang="en-US" altLang="en-US" sz="2000" b="0" i="0" u="none" strike="noStrike" cap="none" normalizeH="0" baseline="0" dirty="0">
                <a:ln>
                  <a:noFill/>
                </a:ln>
                <a:solidFill>
                  <a:srgbClr val="FF0000"/>
                </a:solidFill>
                <a:effectLst/>
                <a:latin typeface="Roboto Mono"/>
              </a:rPr>
              <a:t>UAj2yiGAcMZGxfN2DhcUbl9v8WsR"</a:t>
            </a:r>
            <a:r>
              <a:rPr kumimoji="0" lang="en-US" altLang="en-US" sz="2000" b="0" i="0" u="none" strike="noStrike" cap="none" normalizeH="0" baseline="0" dirty="0">
                <a:ln>
                  <a:noFill/>
                </a:ln>
                <a:solidFill>
                  <a:schemeClr val="tx1"/>
                </a:solidFill>
                <a:effectLst/>
                <a:latin typeface="Roboto Mono"/>
              </a:rPr>
              <a:t> \</a:t>
            </a:r>
            <a:br>
              <a:rPr kumimoji="0" lang="en-US" altLang="en-US" sz="2000" b="0" i="0" u="none" strike="noStrike" cap="none" normalizeH="0" baseline="0" dirty="0">
                <a:ln>
                  <a:noFill/>
                </a:ln>
                <a:solidFill>
                  <a:schemeClr val="tx1"/>
                </a:solidFill>
                <a:effectLst/>
                <a:latin typeface="Roboto Mono"/>
              </a:rPr>
            </a:br>
            <a:r>
              <a:rPr kumimoji="0" lang="en-US" altLang="en-US" sz="2000" b="0" i="0" u="none" strike="noStrike" cap="none" normalizeH="0" baseline="0" dirty="0">
                <a:ln>
                  <a:noFill/>
                </a:ln>
                <a:solidFill>
                  <a:schemeClr val="tx1"/>
                </a:solidFill>
                <a:effectLst/>
                <a:latin typeface="Roboto Mono"/>
              </a:rPr>
              <a:t>  http://myorg-test.</a:t>
            </a:r>
            <a:r>
              <a:rPr lang="en-US" altLang="en-US" sz="2000" dirty="0">
                <a:latin typeface="Roboto Mono"/>
              </a:rPr>
              <a:t>demogateway</a:t>
            </a:r>
            <a:r>
              <a:rPr kumimoji="0" lang="en-US" altLang="en-US" sz="2000" b="0" i="0" u="none" strike="noStrike" cap="none" normalizeH="0" baseline="0" dirty="0">
                <a:ln>
                  <a:noFill/>
                </a:ln>
                <a:solidFill>
                  <a:schemeClr val="tx1"/>
                </a:solidFill>
                <a:effectLst/>
                <a:latin typeface="Roboto Mono"/>
              </a:rPr>
              <a:t>.com/v0/weather/forecastrss?w=12797282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77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36E6-6B56-48DB-A5CB-126C2A9B81EC}"/>
              </a:ext>
            </a:extLst>
          </p:cNvPr>
          <p:cNvSpPr>
            <a:spLocks noGrp="1"/>
          </p:cNvSpPr>
          <p:nvPr>
            <p:ph type="title"/>
          </p:nvPr>
        </p:nvSpPr>
        <p:spPr/>
        <p:txBody>
          <a:bodyPr/>
          <a:lstStyle/>
          <a:p>
            <a:r>
              <a:rPr lang="en-IN" dirty="0"/>
              <a:t>Access Token</a:t>
            </a:r>
          </a:p>
        </p:txBody>
      </p:sp>
      <p:sp>
        <p:nvSpPr>
          <p:cNvPr id="3" name="Content Placeholder 2">
            <a:extLst>
              <a:ext uri="{FF2B5EF4-FFF2-40B4-BE49-F238E27FC236}">
                <a16:creationId xmlns:a16="http://schemas.microsoft.com/office/drawing/2014/main" id="{36563186-F96C-469F-81FC-CE4B12EB4549}"/>
              </a:ext>
            </a:extLst>
          </p:cNvPr>
          <p:cNvSpPr>
            <a:spLocks noGrp="1"/>
          </p:cNvSpPr>
          <p:nvPr>
            <p:ph idx="1"/>
          </p:nvPr>
        </p:nvSpPr>
        <p:spPr>
          <a:xfrm>
            <a:off x="744583" y="1360151"/>
            <a:ext cx="10698479" cy="4914040"/>
          </a:xfrm>
        </p:spPr>
        <p:txBody>
          <a:bodyPr>
            <a:normAutofit fontScale="92500" lnSpcReduction="10000"/>
          </a:bodyPr>
          <a:lstStyle/>
          <a:p>
            <a:pPr algn="l"/>
            <a:r>
              <a:rPr lang="en-IN" dirty="0">
                <a:solidFill>
                  <a:srgbClr val="202124"/>
                </a:solidFill>
                <a:latin typeface="Roboto"/>
              </a:rPr>
              <a:t>An </a:t>
            </a:r>
            <a:r>
              <a:rPr lang="en-US" dirty="0">
                <a:solidFill>
                  <a:srgbClr val="202124"/>
                </a:solidFill>
                <a:latin typeface="Roboto"/>
              </a:rPr>
              <a:t>access token is a string representing an authorization issued to the client. The string is usually opaque to the client. Tokens represent specific scopes and durations of access, granted by the resource owner, and enforced by the resource server and authorization </a:t>
            </a:r>
            <a:r>
              <a:rPr lang="en-IN" dirty="0">
                <a:solidFill>
                  <a:srgbClr val="202124"/>
                </a:solidFill>
                <a:latin typeface="Roboto"/>
              </a:rPr>
              <a:t>server.</a:t>
            </a:r>
          </a:p>
          <a:p>
            <a:pPr algn="l"/>
            <a:endParaRPr lang="en-IN" dirty="0">
              <a:solidFill>
                <a:srgbClr val="202124"/>
              </a:solidFill>
              <a:latin typeface="Roboto"/>
            </a:endParaRPr>
          </a:p>
          <a:p>
            <a:pPr algn="l"/>
            <a:r>
              <a:rPr lang="en-US" dirty="0">
                <a:solidFill>
                  <a:srgbClr val="202124"/>
                </a:solidFill>
                <a:latin typeface="Roboto"/>
              </a:rPr>
              <a:t>The token may denote an identifier used to retrieve the authorization information or may self-contain the authorization information in a verifiable manner (i.e., a token string consisting of some data and a signature).</a:t>
            </a:r>
          </a:p>
          <a:p>
            <a:pPr algn="l"/>
            <a:endParaRPr lang="en-US" dirty="0">
              <a:solidFill>
                <a:srgbClr val="202124"/>
              </a:solidFill>
              <a:latin typeface="Roboto"/>
            </a:endParaRPr>
          </a:p>
          <a:p>
            <a:pPr algn="l"/>
            <a:r>
              <a:rPr lang="en-US" dirty="0">
                <a:solidFill>
                  <a:srgbClr val="202124"/>
                </a:solidFill>
                <a:latin typeface="Roboto"/>
              </a:rPr>
              <a:t> Additional authentication credentials, which are beyond the scope of this specification, may be required in order for the client to use a token.</a:t>
            </a:r>
            <a:endParaRPr lang="en-IN" dirty="0">
              <a:solidFill>
                <a:srgbClr val="202124"/>
              </a:solidFill>
              <a:latin typeface="Roboto"/>
            </a:endParaRPr>
          </a:p>
        </p:txBody>
      </p:sp>
    </p:spTree>
    <p:extLst>
      <p:ext uri="{BB962C8B-B14F-4D97-AF65-F5344CB8AC3E}">
        <p14:creationId xmlns:p14="http://schemas.microsoft.com/office/powerpoint/2010/main" val="47681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241D-825C-4F8C-979C-12F179973FA7}"/>
              </a:ext>
            </a:extLst>
          </p:cNvPr>
          <p:cNvSpPr>
            <a:spLocks noGrp="1"/>
          </p:cNvSpPr>
          <p:nvPr>
            <p:ph type="title"/>
          </p:nvPr>
        </p:nvSpPr>
        <p:spPr/>
        <p:txBody>
          <a:bodyPr/>
          <a:lstStyle/>
          <a:p>
            <a:r>
              <a:rPr lang="en-IN" dirty="0"/>
              <a:t>Refresh Token</a:t>
            </a:r>
          </a:p>
        </p:txBody>
      </p:sp>
      <p:sp>
        <p:nvSpPr>
          <p:cNvPr id="3" name="Content Placeholder 2">
            <a:extLst>
              <a:ext uri="{FF2B5EF4-FFF2-40B4-BE49-F238E27FC236}">
                <a16:creationId xmlns:a16="http://schemas.microsoft.com/office/drawing/2014/main" id="{30AF8516-BE18-476E-A01C-8D53BB29F573}"/>
              </a:ext>
            </a:extLst>
          </p:cNvPr>
          <p:cNvSpPr>
            <a:spLocks noGrp="1"/>
          </p:cNvSpPr>
          <p:nvPr>
            <p:ph idx="1"/>
          </p:nvPr>
        </p:nvSpPr>
        <p:spPr>
          <a:xfrm>
            <a:off x="744582" y="1360151"/>
            <a:ext cx="10698479" cy="4541822"/>
          </a:xfrm>
        </p:spPr>
        <p:txBody>
          <a:bodyPr>
            <a:normAutofit/>
          </a:bodyPr>
          <a:lstStyle/>
          <a:p>
            <a:pPr>
              <a:lnSpc>
                <a:spcPct val="110000"/>
              </a:lnSpc>
            </a:pPr>
            <a:r>
              <a:rPr lang="en-US" sz="2200" dirty="0">
                <a:solidFill>
                  <a:srgbClr val="202124"/>
                </a:solidFill>
                <a:latin typeface="Roboto"/>
              </a:rPr>
              <a:t>Refresh tokens are credentials used to obtain access tokens. </a:t>
            </a:r>
          </a:p>
          <a:p>
            <a:pPr>
              <a:lnSpc>
                <a:spcPct val="110000"/>
              </a:lnSpc>
            </a:pPr>
            <a:r>
              <a:rPr lang="en-US" sz="2200" dirty="0">
                <a:solidFill>
                  <a:srgbClr val="202124"/>
                </a:solidFill>
                <a:latin typeface="Roboto"/>
              </a:rPr>
              <a:t>Refresh tokens are issued to the client by the authorization server and are used to obtain a new access token when the current access token becomes invalid or expires, or to obtain additional access tokens with identical or narrower scope (access tokens may have a shorter lifetime and fewer permissions than authorized by the resource owner). </a:t>
            </a:r>
          </a:p>
          <a:p>
            <a:pPr>
              <a:lnSpc>
                <a:spcPct val="110000"/>
              </a:lnSpc>
            </a:pPr>
            <a:r>
              <a:rPr lang="en-US" sz="2200" dirty="0">
                <a:solidFill>
                  <a:srgbClr val="202124"/>
                </a:solidFill>
                <a:latin typeface="Roboto"/>
              </a:rPr>
              <a:t>Issuing a refresh token is optional at the discretion of the authorization server. If the authorization server issues a refresh token, it is included when issuing an access token</a:t>
            </a:r>
            <a:endParaRPr lang="en-IN" sz="2200" dirty="0">
              <a:solidFill>
                <a:srgbClr val="202124"/>
              </a:solidFill>
              <a:latin typeface="Roboto"/>
            </a:endParaRPr>
          </a:p>
        </p:txBody>
      </p:sp>
    </p:spTree>
    <p:extLst>
      <p:ext uri="{BB962C8B-B14F-4D97-AF65-F5344CB8AC3E}">
        <p14:creationId xmlns:p14="http://schemas.microsoft.com/office/powerpoint/2010/main" val="193291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6C0E-0225-456D-8541-B211D5D6317C}"/>
              </a:ext>
            </a:extLst>
          </p:cNvPr>
          <p:cNvSpPr>
            <a:spLocks noGrp="1"/>
          </p:cNvSpPr>
          <p:nvPr>
            <p:ph type="title"/>
          </p:nvPr>
        </p:nvSpPr>
        <p:spPr/>
        <p:txBody>
          <a:bodyPr/>
          <a:lstStyle/>
          <a:p>
            <a:r>
              <a:rPr lang="en-IN" dirty="0"/>
              <a:t>Demo and Hands On </a:t>
            </a:r>
            <a:r>
              <a:rPr lang="en-IN" dirty="0" err="1"/>
              <a:t>Oauth</a:t>
            </a:r>
            <a:r>
              <a:rPr lang="en-IN" dirty="0"/>
              <a:t> 2.0</a:t>
            </a:r>
          </a:p>
        </p:txBody>
      </p:sp>
      <p:sp>
        <p:nvSpPr>
          <p:cNvPr id="4" name="Text Placeholder 3">
            <a:extLst>
              <a:ext uri="{FF2B5EF4-FFF2-40B4-BE49-F238E27FC236}">
                <a16:creationId xmlns:a16="http://schemas.microsoft.com/office/drawing/2014/main" id="{767881CD-129D-4FF5-B8A6-484A2449E4D0}"/>
              </a:ext>
            </a:extLst>
          </p:cNvPr>
          <p:cNvSpPr>
            <a:spLocks noGrp="1"/>
          </p:cNvSpPr>
          <p:nvPr>
            <p:ph type="body" idx="1"/>
          </p:nvPr>
        </p:nvSpPr>
        <p:spPr>
          <a:xfrm>
            <a:off x="1454239" y="3848398"/>
            <a:ext cx="8027386" cy="1012929"/>
          </a:xfrm>
        </p:spPr>
        <p:txBody>
          <a:bodyPr>
            <a:normAutofit/>
          </a:bodyPr>
          <a:lstStyle/>
          <a:p>
            <a:r>
              <a:rPr lang="en-IN" sz="2400" dirty="0"/>
              <a:t>Lets apply Our Knowledge of OAuth 2.0 in spring boot and spring cloud</a:t>
            </a:r>
          </a:p>
        </p:txBody>
      </p:sp>
    </p:spTree>
    <p:extLst>
      <p:ext uri="{BB962C8B-B14F-4D97-AF65-F5344CB8AC3E}">
        <p14:creationId xmlns:p14="http://schemas.microsoft.com/office/powerpoint/2010/main" val="324555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467A-572F-4423-AE73-9271C11BF8C3}"/>
              </a:ext>
            </a:extLst>
          </p:cNvPr>
          <p:cNvSpPr>
            <a:spLocks noGrp="1"/>
          </p:cNvSpPr>
          <p:nvPr>
            <p:ph type="title"/>
          </p:nvPr>
        </p:nvSpPr>
        <p:spPr/>
        <p:txBody>
          <a:bodyPr/>
          <a:lstStyle/>
          <a:p>
            <a:r>
              <a:rPr lang="en-IN" dirty="0"/>
              <a:t>What is OAuth 2.0</a:t>
            </a:r>
          </a:p>
        </p:txBody>
      </p:sp>
      <p:sp>
        <p:nvSpPr>
          <p:cNvPr id="3" name="Content Placeholder 2">
            <a:extLst>
              <a:ext uri="{FF2B5EF4-FFF2-40B4-BE49-F238E27FC236}">
                <a16:creationId xmlns:a16="http://schemas.microsoft.com/office/drawing/2014/main" id="{9F4EEBF6-0221-428A-9DDC-5E6EF1B09011}"/>
              </a:ext>
            </a:extLst>
          </p:cNvPr>
          <p:cNvSpPr>
            <a:spLocks noGrp="1"/>
          </p:cNvSpPr>
          <p:nvPr>
            <p:ph idx="1"/>
          </p:nvPr>
        </p:nvSpPr>
        <p:spPr>
          <a:xfrm>
            <a:off x="746760" y="1952428"/>
            <a:ext cx="10698479" cy="3196348"/>
          </a:xfrm>
        </p:spPr>
        <p:txBody>
          <a:bodyPr/>
          <a:lstStyle/>
          <a:p>
            <a:pPr marL="0" indent="0" algn="just">
              <a:buNone/>
            </a:pPr>
            <a:r>
              <a:rPr lang="en-US" b="0" i="0" dirty="0">
                <a:solidFill>
                  <a:srgbClr val="202124"/>
                </a:solidFill>
                <a:effectLst/>
                <a:latin typeface="Roboto"/>
              </a:rPr>
              <a:t>"The OAuth 2.0 authorization framework enables a third-party application to obtain limited access to an HTTP service, either on behalf of a resource owner by orchestrating an approval interaction between the resource owner and the HTTP service, or by allowing the third-party application to obtain access on its own behalf."</a:t>
            </a:r>
            <a:endParaRPr lang="en-IN" dirty="0"/>
          </a:p>
        </p:txBody>
      </p:sp>
    </p:spTree>
    <p:extLst>
      <p:ext uri="{BB962C8B-B14F-4D97-AF65-F5344CB8AC3E}">
        <p14:creationId xmlns:p14="http://schemas.microsoft.com/office/powerpoint/2010/main" val="316577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99E2-D0A2-4ABB-A8D0-4E5F33637997}"/>
              </a:ext>
            </a:extLst>
          </p:cNvPr>
          <p:cNvSpPr>
            <a:spLocks noGrp="1"/>
          </p:cNvSpPr>
          <p:nvPr>
            <p:ph type="title"/>
          </p:nvPr>
        </p:nvSpPr>
        <p:spPr/>
        <p:txBody>
          <a:bodyPr/>
          <a:lstStyle/>
          <a:p>
            <a:r>
              <a:rPr lang="en-IN" b="1" i="0" dirty="0">
                <a:solidFill>
                  <a:srgbClr val="202124"/>
                </a:solidFill>
                <a:effectLst/>
                <a:latin typeface="Roboto"/>
              </a:rPr>
              <a:t>The OAuth 2.0 flow</a:t>
            </a:r>
            <a:br>
              <a:rPr lang="en-IN" b="1" i="0" dirty="0">
                <a:solidFill>
                  <a:srgbClr val="202124"/>
                </a:solidFill>
                <a:effectLst/>
                <a:latin typeface="Roboto"/>
              </a:rPr>
            </a:br>
            <a:endParaRPr lang="en-IN" dirty="0"/>
          </a:p>
        </p:txBody>
      </p:sp>
      <p:pic>
        <p:nvPicPr>
          <p:cNvPr id="1026" name="Picture 2">
            <a:extLst>
              <a:ext uri="{FF2B5EF4-FFF2-40B4-BE49-F238E27FC236}">
                <a16:creationId xmlns:a16="http://schemas.microsoft.com/office/drawing/2014/main" id="{4847A313-B598-47AC-AA45-8B907DB15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140" y="1360151"/>
            <a:ext cx="6119740" cy="455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09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C5F4-02A0-49D0-96CE-BB098DFB84E0}"/>
              </a:ext>
            </a:extLst>
          </p:cNvPr>
          <p:cNvSpPr>
            <a:spLocks noGrp="1"/>
          </p:cNvSpPr>
          <p:nvPr>
            <p:ph type="title"/>
          </p:nvPr>
        </p:nvSpPr>
        <p:spPr/>
        <p:txBody>
          <a:bodyPr/>
          <a:lstStyle/>
          <a:p>
            <a:r>
              <a:rPr lang="en-IN" b="1" i="0" dirty="0">
                <a:solidFill>
                  <a:srgbClr val="202124"/>
                </a:solidFill>
                <a:effectLst/>
                <a:latin typeface="Roboto"/>
              </a:rPr>
              <a:t>Terms you should know</a:t>
            </a:r>
            <a:br>
              <a:rPr lang="en-IN" b="1" i="0" dirty="0">
                <a:solidFill>
                  <a:srgbClr val="202124"/>
                </a:solidFill>
                <a:effectLst/>
                <a:latin typeface="Roboto"/>
              </a:rPr>
            </a:br>
            <a:endParaRPr lang="en-IN" dirty="0"/>
          </a:p>
        </p:txBody>
      </p:sp>
      <p:sp>
        <p:nvSpPr>
          <p:cNvPr id="3" name="Content Placeholder 2">
            <a:extLst>
              <a:ext uri="{FF2B5EF4-FFF2-40B4-BE49-F238E27FC236}">
                <a16:creationId xmlns:a16="http://schemas.microsoft.com/office/drawing/2014/main" id="{C62D51D4-F5B1-4B77-89E5-6A8694D0AE2F}"/>
              </a:ext>
            </a:extLst>
          </p:cNvPr>
          <p:cNvSpPr>
            <a:spLocks noGrp="1"/>
          </p:cNvSpPr>
          <p:nvPr>
            <p:ph idx="1"/>
          </p:nvPr>
        </p:nvSpPr>
        <p:spPr/>
        <p:txBody>
          <a:bodyPr/>
          <a:lstStyle/>
          <a:p>
            <a:r>
              <a:rPr lang="en-IN" i="0" dirty="0">
                <a:solidFill>
                  <a:srgbClr val="202124"/>
                </a:solidFill>
                <a:effectLst/>
                <a:latin typeface="Roboto"/>
              </a:rPr>
              <a:t>Client</a:t>
            </a:r>
          </a:p>
          <a:p>
            <a:r>
              <a:rPr lang="en-IN" i="0" dirty="0">
                <a:solidFill>
                  <a:srgbClr val="202124"/>
                </a:solidFill>
                <a:effectLst/>
                <a:latin typeface="Roboto"/>
              </a:rPr>
              <a:t>Resource owner</a:t>
            </a:r>
            <a:endParaRPr lang="en-IN" dirty="0">
              <a:solidFill>
                <a:srgbClr val="202124"/>
              </a:solidFill>
              <a:latin typeface="Roboto"/>
            </a:endParaRPr>
          </a:p>
          <a:p>
            <a:r>
              <a:rPr lang="en-IN" i="0" dirty="0">
                <a:solidFill>
                  <a:srgbClr val="202124"/>
                </a:solidFill>
                <a:effectLst/>
                <a:latin typeface="Roboto"/>
              </a:rPr>
              <a:t>Resource server</a:t>
            </a:r>
          </a:p>
          <a:p>
            <a:r>
              <a:rPr lang="en-IN" i="0" dirty="0">
                <a:solidFill>
                  <a:srgbClr val="202124"/>
                </a:solidFill>
                <a:effectLst/>
                <a:latin typeface="Roboto"/>
              </a:rPr>
              <a:t>Authorization server</a:t>
            </a:r>
            <a:endParaRPr lang="en-IN" dirty="0">
              <a:solidFill>
                <a:srgbClr val="202124"/>
              </a:solidFill>
              <a:latin typeface="Roboto"/>
            </a:endParaRPr>
          </a:p>
          <a:p>
            <a:r>
              <a:rPr lang="en-IN" i="0" dirty="0">
                <a:solidFill>
                  <a:srgbClr val="202124"/>
                </a:solidFill>
                <a:effectLst/>
                <a:latin typeface="Roboto"/>
              </a:rPr>
              <a:t>Authorization grant</a:t>
            </a:r>
          </a:p>
          <a:p>
            <a:r>
              <a:rPr lang="en-IN" i="0" dirty="0">
                <a:solidFill>
                  <a:srgbClr val="202124"/>
                </a:solidFill>
                <a:effectLst/>
                <a:latin typeface="Roboto"/>
              </a:rPr>
              <a:t>Access token</a:t>
            </a:r>
            <a:endParaRPr lang="en-IN" dirty="0">
              <a:solidFill>
                <a:srgbClr val="202124"/>
              </a:solidFill>
              <a:latin typeface="Roboto"/>
            </a:endParaRPr>
          </a:p>
          <a:p>
            <a:r>
              <a:rPr lang="en-IN" i="0" dirty="0">
                <a:solidFill>
                  <a:srgbClr val="202124"/>
                </a:solidFill>
                <a:effectLst/>
                <a:latin typeface="Roboto"/>
              </a:rPr>
              <a:t>Protected resource</a:t>
            </a:r>
            <a:endParaRPr lang="en-IN" dirty="0"/>
          </a:p>
        </p:txBody>
      </p:sp>
    </p:spTree>
    <p:extLst>
      <p:ext uri="{BB962C8B-B14F-4D97-AF65-F5344CB8AC3E}">
        <p14:creationId xmlns:p14="http://schemas.microsoft.com/office/powerpoint/2010/main" val="108670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4A8A-D3AC-4028-B919-ACB8A7B7AD30}"/>
              </a:ext>
            </a:extLst>
          </p:cNvPr>
          <p:cNvSpPr>
            <a:spLocks noGrp="1"/>
          </p:cNvSpPr>
          <p:nvPr>
            <p:ph type="title"/>
          </p:nvPr>
        </p:nvSpPr>
        <p:spPr/>
        <p:txBody>
          <a:bodyPr/>
          <a:lstStyle/>
          <a:p>
            <a:r>
              <a:rPr lang="en-IN" dirty="0"/>
              <a:t>Client</a:t>
            </a:r>
          </a:p>
        </p:txBody>
      </p:sp>
      <p:sp>
        <p:nvSpPr>
          <p:cNvPr id="3" name="Content Placeholder 2">
            <a:extLst>
              <a:ext uri="{FF2B5EF4-FFF2-40B4-BE49-F238E27FC236}">
                <a16:creationId xmlns:a16="http://schemas.microsoft.com/office/drawing/2014/main" id="{5B3DF3C0-951D-4EF8-AA56-B8E4D22301B5}"/>
              </a:ext>
            </a:extLst>
          </p:cNvPr>
          <p:cNvSpPr>
            <a:spLocks noGrp="1"/>
          </p:cNvSpPr>
          <p:nvPr>
            <p:ph idx="1"/>
          </p:nvPr>
        </p:nvSpPr>
        <p:spPr>
          <a:xfrm>
            <a:off x="744583" y="1558532"/>
            <a:ext cx="10698479" cy="2619573"/>
          </a:xfrm>
        </p:spPr>
        <p:txBody>
          <a:bodyPr/>
          <a:lstStyle/>
          <a:p>
            <a:pPr marL="0" indent="0">
              <a:buNone/>
            </a:pPr>
            <a:r>
              <a:rPr lang="en-US" b="0" i="0" dirty="0">
                <a:solidFill>
                  <a:srgbClr val="202124"/>
                </a:solidFill>
                <a:effectLst/>
                <a:latin typeface="Roboto"/>
              </a:rPr>
              <a:t> Also called "the app". It can be an app running on a mobile device or a traditional web app. The app makes requests to the resource server for protected assets on behalf of the resource owner. The resource owner must give the app permission to access the protected resources.</a:t>
            </a:r>
            <a:endParaRPr lang="en-IN" dirty="0"/>
          </a:p>
        </p:txBody>
      </p:sp>
    </p:spTree>
    <p:extLst>
      <p:ext uri="{BB962C8B-B14F-4D97-AF65-F5344CB8AC3E}">
        <p14:creationId xmlns:p14="http://schemas.microsoft.com/office/powerpoint/2010/main" val="12195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8B6F-5C68-4BD7-8C95-DA5301CE58A1}"/>
              </a:ext>
            </a:extLst>
          </p:cNvPr>
          <p:cNvSpPr>
            <a:spLocks noGrp="1"/>
          </p:cNvSpPr>
          <p:nvPr>
            <p:ph type="title"/>
          </p:nvPr>
        </p:nvSpPr>
        <p:spPr/>
        <p:txBody>
          <a:bodyPr/>
          <a:lstStyle/>
          <a:p>
            <a:r>
              <a:rPr lang="en-US" b="1" i="0" dirty="0">
                <a:solidFill>
                  <a:srgbClr val="202124"/>
                </a:solidFill>
                <a:effectLst/>
                <a:latin typeface="Roboto"/>
              </a:rPr>
              <a:t>Resource owner</a:t>
            </a:r>
            <a:endParaRPr lang="en-IN" dirty="0"/>
          </a:p>
        </p:txBody>
      </p:sp>
      <p:sp>
        <p:nvSpPr>
          <p:cNvPr id="3" name="Content Placeholder 2">
            <a:extLst>
              <a:ext uri="{FF2B5EF4-FFF2-40B4-BE49-F238E27FC236}">
                <a16:creationId xmlns:a16="http://schemas.microsoft.com/office/drawing/2014/main" id="{D4C1B138-33E8-41A9-AF0B-53ADA579A2DF}"/>
              </a:ext>
            </a:extLst>
          </p:cNvPr>
          <p:cNvSpPr>
            <a:spLocks noGrp="1"/>
          </p:cNvSpPr>
          <p:nvPr>
            <p:ph idx="1"/>
          </p:nvPr>
        </p:nvSpPr>
        <p:spPr>
          <a:xfrm>
            <a:off x="744583" y="1558532"/>
            <a:ext cx="10698479" cy="2661776"/>
          </a:xfrm>
        </p:spPr>
        <p:txBody>
          <a:bodyPr>
            <a:normAutofit/>
          </a:bodyPr>
          <a:lstStyle/>
          <a:p>
            <a:pPr marL="0" indent="0">
              <a:buNone/>
            </a:pPr>
            <a:r>
              <a:rPr lang="en-US" b="0" i="0" dirty="0">
                <a:solidFill>
                  <a:srgbClr val="202124"/>
                </a:solidFill>
                <a:effectLst/>
                <a:latin typeface="Roboto"/>
              </a:rPr>
              <a:t>Also called an "end user". This is generally the person (or other entity) who is capable of granting access to a protected resource.</a:t>
            </a:r>
          </a:p>
          <a:p>
            <a:pPr marL="0" indent="0">
              <a:buNone/>
            </a:pPr>
            <a:r>
              <a:rPr lang="en-US" b="0" i="0" dirty="0">
                <a:solidFill>
                  <a:srgbClr val="202124"/>
                </a:solidFill>
                <a:effectLst/>
                <a:latin typeface="Roboto"/>
              </a:rPr>
              <a:t> For example, if an app needs to use data from one of your social media sites, then you are the resource owner -- the only person who can grant the app access to your data.</a:t>
            </a:r>
          </a:p>
          <a:p>
            <a:endParaRPr lang="en-IN" dirty="0"/>
          </a:p>
        </p:txBody>
      </p:sp>
    </p:spTree>
    <p:extLst>
      <p:ext uri="{BB962C8B-B14F-4D97-AF65-F5344CB8AC3E}">
        <p14:creationId xmlns:p14="http://schemas.microsoft.com/office/powerpoint/2010/main" val="177013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F906-15A1-4CB7-BC5C-93B91708C6A7}"/>
              </a:ext>
            </a:extLst>
          </p:cNvPr>
          <p:cNvSpPr>
            <a:spLocks noGrp="1"/>
          </p:cNvSpPr>
          <p:nvPr>
            <p:ph type="title"/>
          </p:nvPr>
        </p:nvSpPr>
        <p:spPr/>
        <p:txBody>
          <a:bodyPr/>
          <a:lstStyle/>
          <a:p>
            <a:r>
              <a:rPr lang="en-US" b="1" i="0" dirty="0">
                <a:solidFill>
                  <a:srgbClr val="202124"/>
                </a:solidFill>
                <a:effectLst/>
                <a:latin typeface="Roboto"/>
              </a:rPr>
              <a:t>Resource server</a:t>
            </a:r>
            <a:endParaRPr lang="en-IN" dirty="0"/>
          </a:p>
        </p:txBody>
      </p:sp>
      <p:sp>
        <p:nvSpPr>
          <p:cNvPr id="3" name="Content Placeholder 2">
            <a:extLst>
              <a:ext uri="{FF2B5EF4-FFF2-40B4-BE49-F238E27FC236}">
                <a16:creationId xmlns:a16="http://schemas.microsoft.com/office/drawing/2014/main" id="{72BE83CC-C17E-4DAA-BAF2-362CACB119FB}"/>
              </a:ext>
            </a:extLst>
          </p:cNvPr>
          <p:cNvSpPr>
            <a:spLocks noGrp="1"/>
          </p:cNvSpPr>
          <p:nvPr>
            <p:ph idx="1"/>
          </p:nvPr>
        </p:nvSpPr>
        <p:spPr>
          <a:xfrm>
            <a:off x="744583" y="1558532"/>
            <a:ext cx="10698479" cy="2591437"/>
          </a:xfrm>
        </p:spPr>
        <p:txBody>
          <a:bodyPr/>
          <a:lstStyle/>
          <a:p>
            <a:pPr marL="0" indent="0">
              <a:buNone/>
            </a:pPr>
            <a:r>
              <a:rPr lang="en-US" b="0" i="0" dirty="0">
                <a:solidFill>
                  <a:srgbClr val="202124"/>
                </a:solidFill>
                <a:effectLst/>
                <a:latin typeface="Roboto"/>
              </a:rPr>
              <a:t>Think of the resource server as a service like Facebook, Google, or Twitter; or an HR service on your intranet; or a partner service on your B2B extranet. The resource server needs some kind of authorization before it will serve up protected resources to the app.</a:t>
            </a:r>
          </a:p>
          <a:p>
            <a:endParaRPr lang="en-IN" dirty="0"/>
          </a:p>
        </p:txBody>
      </p:sp>
    </p:spTree>
    <p:extLst>
      <p:ext uri="{BB962C8B-B14F-4D97-AF65-F5344CB8AC3E}">
        <p14:creationId xmlns:p14="http://schemas.microsoft.com/office/powerpoint/2010/main" val="26365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2B5A-9B42-4CDA-BADD-3EC11E634F7D}"/>
              </a:ext>
            </a:extLst>
          </p:cNvPr>
          <p:cNvSpPr>
            <a:spLocks noGrp="1"/>
          </p:cNvSpPr>
          <p:nvPr>
            <p:ph type="title"/>
          </p:nvPr>
        </p:nvSpPr>
        <p:spPr/>
        <p:txBody>
          <a:bodyPr/>
          <a:lstStyle/>
          <a:p>
            <a:r>
              <a:rPr lang="en-US" b="1" i="0" dirty="0">
                <a:solidFill>
                  <a:srgbClr val="202124"/>
                </a:solidFill>
                <a:effectLst/>
                <a:latin typeface="Roboto"/>
              </a:rPr>
              <a:t>Authorization server</a:t>
            </a:r>
            <a:endParaRPr lang="en-IN" dirty="0"/>
          </a:p>
        </p:txBody>
      </p:sp>
      <p:sp>
        <p:nvSpPr>
          <p:cNvPr id="3" name="Content Placeholder 2">
            <a:extLst>
              <a:ext uri="{FF2B5EF4-FFF2-40B4-BE49-F238E27FC236}">
                <a16:creationId xmlns:a16="http://schemas.microsoft.com/office/drawing/2014/main" id="{E4B0F457-0CD2-4C95-962C-29CAF3D317DB}"/>
              </a:ext>
            </a:extLst>
          </p:cNvPr>
          <p:cNvSpPr>
            <a:spLocks noGrp="1"/>
          </p:cNvSpPr>
          <p:nvPr>
            <p:ph idx="1"/>
          </p:nvPr>
        </p:nvSpPr>
        <p:spPr>
          <a:xfrm>
            <a:off x="744583" y="1558532"/>
            <a:ext cx="10698479" cy="2802453"/>
          </a:xfrm>
        </p:spPr>
        <p:txBody>
          <a:bodyPr/>
          <a:lstStyle/>
          <a:p>
            <a:pPr marL="0" indent="0">
              <a:buNone/>
            </a:pPr>
            <a:r>
              <a:rPr lang="en-US" b="0" i="0" dirty="0">
                <a:solidFill>
                  <a:srgbClr val="202124"/>
                </a:solidFill>
                <a:effectLst/>
                <a:latin typeface="Roboto"/>
              </a:rPr>
              <a:t>The authorization server is implemented in compliance with the OAuth 2.0 specification, and it is responsible for validating </a:t>
            </a:r>
            <a:r>
              <a:rPr lang="en-US" b="1" i="0" dirty="0">
                <a:solidFill>
                  <a:srgbClr val="202124"/>
                </a:solidFill>
                <a:effectLst/>
                <a:latin typeface="Roboto"/>
              </a:rPr>
              <a:t>authorization grants</a:t>
            </a:r>
            <a:r>
              <a:rPr lang="en-US" b="0" i="0" dirty="0">
                <a:solidFill>
                  <a:srgbClr val="202124"/>
                </a:solidFill>
                <a:effectLst/>
                <a:latin typeface="Roboto"/>
              </a:rPr>
              <a:t> and issuing the </a:t>
            </a:r>
            <a:r>
              <a:rPr lang="en-US" b="1" i="0" dirty="0">
                <a:solidFill>
                  <a:srgbClr val="202124"/>
                </a:solidFill>
                <a:effectLst/>
                <a:latin typeface="Roboto"/>
              </a:rPr>
              <a:t>access tokens </a:t>
            </a:r>
            <a:r>
              <a:rPr lang="en-US" b="0" i="0" dirty="0">
                <a:solidFill>
                  <a:srgbClr val="202124"/>
                </a:solidFill>
                <a:effectLst/>
                <a:latin typeface="Roboto"/>
              </a:rPr>
              <a:t>that give the app access to the user's data on the resource server. </a:t>
            </a:r>
            <a:endParaRPr lang="en-IN" dirty="0"/>
          </a:p>
        </p:txBody>
      </p:sp>
    </p:spTree>
    <p:extLst>
      <p:ext uri="{BB962C8B-B14F-4D97-AF65-F5344CB8AC3E}">
        <p14:creationId xmlns:p14="http://schemas.microsoft.com/office/powerpoint/2010/main" val="374085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29B0-20C7-4149-8E25-0CE0D0ECE696}"/>
              </a:ext>
            </a:extLst>
          </p:cNvPr>
          <p:cNvSpPr>
            <a:spLocks noGrp="1"/>
          </p:cNvSpPr>
          <p:nvPr>
            <p:ph type="title"/>
          </p:nvPr>
        </p:nvSpPr>
        <p:spPr/>
        <p:txBody>
          <a:bodyPr/>
          <a:lstStyle/>
          <a:p>
            <a:r>
              <a:rPr lang="en-US" b="1" i="0" dirty="0">
                <a:solidFill>
                  <a:srgbClr val="202124"/>
                </a:solidFill>
                <a:effectLst/>
                <a:latin typeface="Roboto"/>
              </a:rPr>
              <a:t>Authorization grant</a:t>
            </a:r>
            <a:endParaRPr lang="en-IN" dirty="0"/>
          </a:p>
        </p:txBody>
      </p:sp>
      <p:sp>
        <p:nvSpPr>
          <p:cNvPr id="3" name="Content Placeholder 2">
            <a:extLst>
              <a:ext uri="{FF2B5EF4-FFF2-40B4-BE49-F238E27FC236}">
                <a16:creationId xmlns:a16="http://schemas.microsoft.com/office/drawing/2014/main" id="{0BF7D9F5-0012-44B9-87D7-55358FAE4E18}"/>
              </a:ext>
            </a:extLst>
          </p:cNvPr>
          <p:cNvSpPr>
            <a:spLocks noGrp="1"/>
          </p:cNvSpPr>
          <p:nvPr>
            <p:ph idx="1"/>
          </p:nvPr>
        </p:nvSpPr>
        <p:spPr/>
        <p:txBody>
          <a:bodyPr/>
          <a:lstStyle/>
          <a:p>
            <a:pPr marL="0" indent="0">
              <a:buNone/>
            </a:pPr>
            <a:r>
              <a:rPr lang="en-US" b="0" i="0" dirty="0">
                <a:solidFill>
                  <a:srgbClr val="202124"/>
                </a:solidFill>
                <a:effectLst/>
                <a:latin typeface="Roboto"/>
              </a:rPr>
              <a:t>Gives the app permission to retrieve an access token on behalf of the end user. OAuth 2.0 defines four specific "grant types"</a:t>
            </a:r>
            <a:endParaRPr lang="en-IN" dirty="0"/>
          </a:p>
        </p:txBody>
      </p:sp>
    </p:spTree>
    <p:extLst>
      <p:ext uri="{BB962C8B-B14F-4D97-AF65-F5344CB8AC3E}">
        <p14:creationId xmlns:p14="http://schemas.microsoft.com/office/powerpoint/2010/main" val="5123517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85</TotalTime>
  <Words>1141</Words>
  <Application>Microsoft Office PowerPoint</Application>
  <PresentationFormat>Widescreen</PresentationFormat>
  <Paragraphs>70</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Roboto</vt:lpstr>
      <vt:lpstr>Roboto Mono</vt:lpstr>
      <vt:lpstr>Gallery</vt:lpstr>
      <vt:lpstr>Oauth 2.0</vt:lpstr>
      <vt:lpstr>What is OAuth 2.0</vt:lpstr>
      <vt:lpstr>The OAuth 2.0 flow </vt:lpstr>
      <vt:lpstr>Terms you should know </vt:lpstr>
      <vt:lpstr>Client</vt:lpstr>
      <vt:lpstr>Resource owner</vt:lpstr>
      <vt:lpstr>Resource server</vt:lpstr>
      <vt:lpstr>Authorization server</vt:lpstr>
      <vt:lpstr>Authorization grant</vt:lpstr>
      <vt:lpstr>Access token</vt:lpstr>
      <vt:lpstr>Protected resource</vt:lpstr>
      <vt:lpstr>Authorization Grant Types</vt:lpstr>
      <vt:lpstr>Authorization Grant Types</vt:lpstr>
      <vt:lpstr>Authorization Grant Types</vt:lpstr>
      <vt:lpstr>Authorization Grant Types</vt:lpstr>
      <vt:lpstr>Access Token</vt:lpstr>
      <vt:lpstr>Access Token</vt:lpstr>
      <vt:lpstr>Refresh Token</vt:lpstr>
      <vt:lpstr>Demo and Hands On Oauth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Banerjee</dc:creator>
  <cp:lastModifiedBy>Shantanu Banerjee</cp:lastModifiedBy>
  <cp:revision>10</cp:revision>
  <dcterms:created xsi:type="dcterms:W3CDTF">2021-03-15T15:13:00Z</dcterms:created>
  <dcterms:modified xsi:type="dcterms:W3CDTF">2021-03-17T01:59:42Z</dcterms:modified>
</cp:coreProperties>
</file>