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1"/>
  </p:notesMasterIdLst>
  <p:sldIdLst>
    <p:sldId id="257" r:id="rId2"/>
    <p:sldId id="277" r:id="rId3"/>
    <p:sldId id="289" r:id="rId4"/>
    <p:sldId id="290" r:id="rId5"/>
    <p:sldId id="313" r:id="rId6"/>
    <p:sldId id="316" r:id="rId7"/>
    <p:sldId id="317" r:id="rId8"/>
    <p:sldId id="292" r:id="rId9"/>
    <p:sldId id="258" r:id="rId10"/>
    <p:sldId id="325" r:id="rId11"/>
    <p:sldId id="326" r:id="rId12"/>
    <p:sldId id="259" r:id="rId13"/>
    <p:sldId id="308" r:id="rId14"/>
    <p:sldId id="293" r:id="rId15"/>
    <p:sldId id="294" r:id="rId16"/>
    <p:sldId id="295" r:id="rId17"/>
    <p:sldId id="296" r:id="rId18"/>
    <p:sldId id="297" r:id="rId19"/>
    <p:sldId id="318" r:id="rId20"/>
    <p:sldId id="298" r:id="rId21"/>
    <p:sldId id="300" r:id="rId22"/>
    <p:sldId id="265" r:id="rId23"/>
    <p:sldId id="320" r:id="rId24"/>
    <p:sldId id="299" r:id="rId25"/>
    <p:sldId id="321" r:id="rId26"/>
    <p:sldId id="322" r:id="rId27"/>
    <p:sldId id="323" r:id="rId28"/>
    <p:sldId id="324" r:id="rId29"/>
    <p:sldId id="319" r:id="rId30"/>
    <p:sldId id="301" r:id="rId31"/>
    <p:sldId id="261" r:id="rId32"/>
    <p:sldId id="262" r:id="rId33"/>
    <p:sldId id="263" r:id="rId34"/>
    <p:sldId id="264" r:id="rId35"/>
    <p:sldId id="309" r:id="rId36"/>
    <p:sldId id="303" r:id="rId37"/>
    <p:sldId id="304" r:id="rId38"/>
    <p:sldId id="305" r:id="rId39"/>
    <p:sldId id="268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83" r:id="rId48"/>
    <p:sldId id="310" r:id="rId49"/>
    <p:sldId id="31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83957" autoAdjust="0"/>
  </p:normalViewPr>
  <p:slideViewPr>
    <p:cSldViewPr snapToGrid="0">
      <p:cViewPr varScale="1">
        <p:scale>
          <a:sx n="56" d="100"/>
          <a:sy n="56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50027-762A-4347-B196-7A59525A83E8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D5EA1-5292-4E85-8E55-59054675D9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3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divided into few smaller chunks. </a:t>
            </a:r>
          </a:p>
          <a:p>
            <a:r>
              <a:rPr lang="en-US" dirty="0"/>
              <a:t>First we will establish the need of a versioning system and tools and the problem it solves</a:t>
            </a:r>
          </a:p>
          <a:p>
            <a:r>
              <a:rPr lang="en-US" dirty="0"/>
              <a:t>Then we’ll see how git can be used to track codebase changes and also collaborate</a:t>
            </a:r>
          </a:p>
          <a:p>
            <a:r>
              <a:rPr lang="en-US" dirty="0"/>
              <a:t>Best practices used in industry.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weekend everyone thinks they have created a great calculator and which safely resides in directory. But on Monday nobody knows who made the change to the files. </a:t>
            </a:r>
          </a:p>
          <a:p>
            <a:r>
              <a:rPr lang="en-US" dirty="0"/>
              <a:t>Joe is too drunk to realize he was the one who replaced the files!.  Perfect Recipe for disaster.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7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3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72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1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1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6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98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57106D1A-1513-45D8-9145-C031AF9536A3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7883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25340B72-2915-4E26-98D2-B78A4DA237F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6407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a distributed version control system. A version control system is a tool that allows us to manage changes made to blobs. Which can be </a:t>
            </a:r>
          </a:p>
          <a:p>
            <a:endParaRPr lang="en-US" dirty="0"/>
          </a:p>
          <a:p>
            <a:r>
              <a:rPr lang="en-US" dirty="0"/>
              <a:t> It is a tool that allows you to track your code history. Allows you to peek into the past and see what a code looks like at any given point of development. </a:t>
            </a:r>
          </a:p>
          <a:p>
            <a:endParaRPr lang="en-US" dirty="0"/>
          </a:p>
          <a:p>
            <a:r>
              <a:rPr lang="en-US" dirty="0"/>
              <a:t>An important tool to collaborate with other fellow developers. As developers you can’t collaborate efficiently by sending pieces of code in a zip file, or sharing it over the folder.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Source of truth, it is important to track down developers who made the changes and what changes are done.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8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Well there are a</a:t>
            </a:r>
            <a:r>
              <a:rPr lang="en-US" baseline="0" dirty="0"/>
              <a:t> number</a:t>
            </a:r>
            <a:r>
              <a:rPr lang="en-US" dirty="0"/>
              <a:t> of reasons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Developers need to share codebase easily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Keep track of all changes , undo, redo or time travel over months of development and compare code base.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Maintain working copies of same code base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Communicate changes made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Still need a reason to learn?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is a industry wide tool that is being used by thousands of developers everyday. If you don’t know it probably you’ll never be able to collaborate with them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is super powerful once you know. Employers expect you to know Git basics and have proficiency.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4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2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builds a semi-calculator app that just adds and subtracts numbers. And saves it to local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Bob also designs a calculator that can multiply and divide numbers. And adds one more file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9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genius Average Joe changes all the file thinking the calculators were wrongly designed. Hence, changes everything and replaces the files in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1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9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1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9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02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75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67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E8EA-E4F2-401B-A8EF-A9FCF5D5B89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E8EA-E4F2-401B-A8EF-A9FCF5D5B89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3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E8EA-E4F2-401B-A8EF-A9FCF5D5B89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7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E8EA-E4F2-401B-A8EF-A9FCF5D5B89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E8EA-E4F2-401B-A8EF-A9FCF5D5B89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0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E8EA-E4F2-401B-A8EF-A9FCF5D5B89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5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E8EA-E4F2-401B-A8EF-A9FCF5D5B89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2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6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E8EA-E4F2-401B-A8EF-A9FCF5D5B89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3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E8EA-E4F2-401B-A8EF-A9FCF5D5B89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F0BA-36B8-4733-AFEA-1CCE88DCC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50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kml.org/lkml/2005/4/8/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01EF-86A0-4429-A374-845AF2AC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2999081"/>
            <a:ext cx="10515600" cy="62079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Avenir Medium" charset="0"/>
                <a:ea typeface="Avenir Medium" charset="0"/>
                <a:cs typeface="Avenir Medium" charset="0"/>
              </a:rPr>
              <a:t>Version Control with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26639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Brief History of Git</a:t>
            </a:r>
            <a:endParaRPr lang="zh-TW" altLang="en-US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Linus uses BitKeeper to manage Linux code</a:t>
            </a:r>
          </a:p>
          <a:p>
            <a:r>
              <a:rPr lang="en-US" altLang="zh-TW" sz="2800"/>
              <a:t>Ran into BitKeeper licensing issue</a:t>
            </a:r>
          </a:p>
          <a:p>
            <a:pPr lvl="1"/>
            <a:r>
              <a:rPr lang="en-US" altLang="zh-TW" sz="2400"/>
              <a:t>Liked functionality</a:t>
            </a:r>
          </a:p>
          <a:p>
            <a:pPr lvl="1"/>
            <a:r>
              <a:rPr lang="en-US" altLang="zh-TW" sz="2400"/>
              <a:t>Looked at CVS as how not to do things</a:t>
            </a:r>
          </a:p>
          <a:p>
            <a:r>
              <a:rPr lang="en-US" altLang="zh-TW" sz="2800"/>
              <a:t>April 5, 2005 - Linus sends out email showing first version</a:t>
            </a:r>
          </a:p>
          <a:p>
            <a:r>
              <a:rPr lang="en-US" altLang="zh-TW" sz="2800"/>
              <a:t>June 15, 2005 - Git used for Linux version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700A872A-6C83-40F0-87A3-B04D52A42CED}" type="slidenum">
              <a:rPr lang="zh-TW" altLang="en-US">
                <a:solidFill>
                  <a:srgbClr val="898989"/>
                </a:solidFill>
              </a:rPr>
              <a:pPr/>
              <a:t>10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7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is Not an SCM</a:t>
            </a:r>
            <a:endParaRPr lang="zh-TW" altLang="en-US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TW" i="1"/>
              <a:t>Never mind merging. It's not an SCM, it's a distribution and archival mechanism. I bet you could make a reasonable SCM on top of it, though.  Another way of looking at it is to say that it's really a content-addressable filesystem, used to track directory trees.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i="1"/>
              <a:t>Linus Torvalds, 7 Apr 2005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>
                <a:hlinkClick r:id="rId2"/>
              </a:rPr>
              <a:t>http://lkml.org/lkml/2005/4/8/9</a:t>
            </a:r>
            <a:endParaRPr lang="en-US" altLang="zh-TW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50" y="3644901"/>
            <a:ext cx="16002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8E3E9E2A-555D-4318-B68F-1CFD62B57931}" type="slidenum">
              <a:rPr lang="zh-TW" altLang="en-US">
                <a:solidFill>
                  <a:srgbClr val="898989"/>
                </a:solidFill>
              </a:rPr>
              <a:pPr/>
              <a:t>11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4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4A23-D7F5-4299-953A-ECAEDDF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Why Git and not other VCS?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1610"/>
            <a:ext cx="8946541" cy="4796789"/>
          </a:xfrm>
        </p:spPr>
        <p:txBody>
          <a:bodyPr/>
          <a:lstStyle/>
          <a:p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Git’s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the most popular version control system in the industry, by far. 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 proper and detailed understanding of Git will allow you to make a transition to any other distributed VCS easily.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Most popular VCS are similar to Git</a:t>
            </a:r>
          </a:p>
        </p:txBody>
      </p:sp>
    </p:spTree>
    <p:extLst>
      <p:ext uri="{BB962C8B-B14F-4D97-AF65-F5344CB8AC3E}">
        <p14:creationId xmlns:p14="http://schemas.microsoft.com/office/powerpoint/2010/main" val="11667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Things you’ll need: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You need </a:t>
            </a:r>
            <a:r>
              <a:rPr lang="en-US" dirty="0" err="1"/>
              <a:t>Git</a:t>
            </a:r>
            <a:r>
              <a:rPr lang="en-US" dirty="0"/>
              <a:t> installed on your system, and you can access it in a UNIX Terminal, either the Terminal on the Mac or </a:t>
            </a:r>
            <a:r>
              <a:rPr lang="en-US" dirty="0" err="1"/>
              <a:t>Git</a:t>
            </a:r>
            <a:r>
              <a:rPr lang="en-US" dirty="0"/>
              <a:t> Bash on Windows.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from the following link: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Version Control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Version Control System (VCS) or (SCM)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SHA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Checkout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Staging Area/Index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Branch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Heavy" charset="0"/>
                <a:ea typeface="Avenir Heavy" charset="0"/>
                <a:cs typeface="Avenir Heavy" charset="0"/>
              </a:rPr>
              <a:t>Version Control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Version Control System : </a:t>
            </a:r>
          </a:p>
          <a:p>
            <a:pPr marL="0" indent="0"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A VCS allows you to: revert files back to a previous state, revert the entire project back to a previous state, review changes made over time, see who last modified something that might be causing a problem, who introduced an issue and when, and more. </a:t>
            </a:r>
          </a:p>
          <a:p>
            <a:pPr marL="0" indent="0">
              <a:buNone/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pPr marL="514350" indent="-514350">
              <a:buAutoNum type="arabicPeriod" startAt="2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Repository:</a:t>
            </a:r>
          </a:p>
          <a:p>
            <a:pPr marL="0" indent="0"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A directory that contains your project work which are used to communicate with Git. Repositories can exist either locally on your computer or as a remote copy on another computer.</a:t>
            </a:r>
          </a:p>
        </p:txBody>
      </p:sp>
    </p:spTree>
    <p:extLst>
      <p:ext uri="{BB962C8B-B14F-4D97-AF65-F5344CB8AC3E}">
        <p14:creationId xmlns:p14="http://schemas.microsoft.com/office/powerpoint/2010/main" val="172849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Heavy" charset="0"/>
                <a:ea typeface="Avenir Heavy" charset="0"/>
                <a:cs typeface="Avenir Heavy" charset="0"/>
              </a:rPr>
              <a:t>Version Control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3. Commit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Git thinks of its data like a set of snapshots of a mini file system.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Think of it as a save point during a video game.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4. SHA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A SHA is basically an ID number for each commit.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Ex. E2adf8ae3e2e4ed40add75cc44cf9d0a869afeb6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5. Working Directory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The files that you see in your computer's file system. When you open your project files up on a code editor, you're working with files in the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214048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Heavy" charset="0"/>
                <a:ea typeface="Avenir Heavy" charset="0"/>
                <a:cs typeface="Avenir Heavy" charset="0"/>
              </a:rPr>
              <a:t>Version Control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6. Checkout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When content in the repository has been copied to the Working Directory. It is possible to checkout many things from a repository; a file, a commit, a branch, etc.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7. Staging Area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You can think of the staging area as a prep table where Git will take the next commit. Files on the Staging Index are poised to be added to the repository.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8. Branch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A branch is when a new line of development is created that diverges from the main line of development. This alternative line of development can continue without altering the main line.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Let’s dive into the good stuff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GIT COMMANDS: </a:t>
            </a:r>
          </a:p>
          <a:p>
            <a:pPr marL="0" indent="0"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(THINGS WE’LL COVER)</a:t>
            </a:r>
          </a:p>
          <a:p>
            <a:pPr marL="0" indent="0">
              <a:buNone/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BASIC GIT COMMANDS</a:t>
            </a:r>
          </a:p>
          <a:p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REMOTE REPOSITORY </a:t>
            </a:r>
            <a:r>
              <a:rPr lang="mr-IN" sz="20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 PUSH &amp; PULL</a:t>
            </a:r>
          </a:p>
          <a:p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BRANCHING, TAGGING AND MERGING</a:t>
            </a:r>
          </a:p>
          <a:p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DISASTER HAS STRUCK!</a:t>
            </a:r>
          </a:p>
        </p:txBody>
      </p:sp>
    </p:spTree>
    <p:extLst>
      <p:ext uri="{BB962C8B-B14F-4D97-AF65-F5344CB8AC3E}">
        <p14:creationId xmlns:p14="http://schemas.microsoft.com/office/powerpoint/2010/main" val="765169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Git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51770"/>
            <a:ext cx="10109713" cy="4377071"/>
          </a:xfrm>
        </p:spPr>
        <p:txBody>
          <a:bodyPr>
            <a:normAutofit/>
          </a:bodyPr>
          <a:lstStyle/>
          <a:p>
            <a:r>
              <a:rPr lang="en-US" sz="2400" dirty="0"/>
              <a:t>Set the name and email for </a:t>
            </a:r>
            <a:r>
              <a:rPr lang="en-US" sz="2400" dirty="0" err="1"/>
              <a:t>Git</a:t>
            </a:r>
            <a:r>
              <a:rPr lang="en-US" sz="2400" dirty="0"/>
              <a:t> to use when you commit:</a:t>
            </a:r>
          </a:p>
          <a:p>
            <a:pPr marL="0" indent="0">
              <a:buNone/>
            </a:pPr>
            <a:r>
              <a:rPr lang="en-IN" sz="2400" dirty="0"/>
              <a:t>– git </a:t>
            </a:r>
            <a:r>
              <a:rPr lang="en-IN" sz="2400" dirty="0" err="1"/>
              <a:t>config</a:t>
            </a:r>
            <a:r>
              <a:rPr lang="en-IN" sz="2400" dirty="0"/>
              <a:t> --global user.name "Bugs Bunny"</a:t>
            </a:r>
          </a:p>
          <a:p>
            <a:pPr marL="0" indent="0">
              <a:buNone/>
            </a:pPr>
            <a:r>
              <a:rPr lang="en-IN" sz="2400" dirty="0"/>
              <a:t>– git </a:t>
            </a:r>
            <a:r>
              <a:rPr lang="en-IN" sz="2400" dirty="0" err="1"/>
              <a:t>config</a:t>
            </a:r>
            <a:r>
              <a:rPr lang="en-IN" sz="2400" dirty="0"/>
              <a:t> --global </a:t>
            </a:r>
            <a:r>
              <a:rPr lang="en-IN" sz="2400" dirty="0" err="1"/>
              <a:t>user.email</a:t>
            </a:r>
            <a:r>
              <a:rPr lang="en-IN" sz="2400" dirty="0"/>
              <a:t> bugs@gmail.com</a:t>
            </a:r>
          </a:p>
          <a:p>
            <a:r>
              <a:rPr lang="en-US" sz="2400" dirty="0"/>
              <a:t> You can call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–list to verify these are set.</a:t>
            </a:r>
          </a:p>
          <a:p>
            <a:r>
              <a:rPr lang="en-US" sz="2400" dirty="0"/>
              <a:t> Set the editor that is used for writing commit messages:</a:t>
            </a:r>
          </a:p>
          <a:p>
            <a:pPr marL="0" indent="0">
              <a:buNone/>
            </a:pPr>
            <a:r>
              <a:rPr lang="en-IN" sz="2400" dirty="0"/>
              <a:t> git </a:t>
            </a:r>
            <a:r>
              <a:rPr lang="en-IN" sz="2400" dirty="0" err="1"/>
              <a:t>config</a:t>
            </a:r>
            <a:r>
              <a:rPr lang="en-IN" sz="2400" dirty="0"/>
              <a:t> --global </a:t>
            </a:r>
            <a:r>
              <a:rPr lang="en-IN" sz="2400" dirty="0" err="1"/>
              <a:t>core.editor</a:t>
            </a:r>
            <a:r>
              <a:rPr lang="en-IN" sz="2400" dirty="0"/>
              <a:t> </a:t>
            </a:r>
            <a:r>
              <a:rPr lang="en-IN" sz="2400" dirty="0" err="1"/>
              <a:t>nano</a:t>
            </a:r>
            <a:endParaRPr lang="en-IN" sz="2400" dirty="0"/>
          </a:p>
          <a:p>
            <a:r>
              <a:rPr lang="en-US" sz="2400" dirty="0"/>
              <a:t> (it is vim by default)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66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A8E4-EFE0-4DCD-A249-57EB367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venir Medium" charset="0"/>
                <a:ea typeface="Avenir Medium" charset="0"/>
                <a:cs typeface="Avenir Medium" charset="0"/>
              </a:rPr>
              <a:t>What’s the plan for today?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39C2-FF28-4EBF-B078-8E99383E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arabicPeriod"/>
            </a:pPr>
            <a:r>
              <a:rPr lang="en-US" sz="3600" dirty="0">
                <a:latin typeface="Avenir Book" charset="0"/>
                <a:ea typeface="Avenir Book" charset="0"/>
                <a:cs typeface="Avenir Book" charset="0"/>
              </a:rPr>
              <a:t>Version Control - Concepts, Terminology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3600" dirty="0">
                <a:latin typeface="Avenir Book" charset="0"/>
                <a:ea typeface="Avenir Book" charset="0"/>
                <a:cs typeface="Avenir Book" charset="0"/>
              </a:rPr>
              <a:t>Git </a:t>
            </a:r>
            <a:r>
              <a:rPr lang="mr-IN" sz="36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3600" dirty="0">
                <a:latin typeface="Avenir Book" charset="0"/>
                <a:ea typeface="Avenir Book" charset="0"/>
                <a:cs typeface="Avenir Book" charset="0"/>
              </a:rPr>
              <a:t> Commands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3600" dirty="0">
                <a:latin typeface="Avenir Book" charset="0"/>
                <a:ea typeface="Avenir Book" charset="0"/>
                <a:cs typeface="Avenir Book" charset="0"/>
              </a:rPr>
              <a:t>Collaborating with Git using GitHub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3600" dirty="0">
                <a:latin typeface="Avenir Book" charset="0"/>
                <a:ea typeface="Avenir Book" charset="0"/>
                <a:cs typeface="Avenir Book" charset="0"/>
              </a:rPr>
              <a:t>Version Control practices and workflow in the industry.</a:t>
            </a:r>
          </a:p>
        </p:txBody>
      </p:sp>
    </p:spTree>
    <p:extLst>
      <p:ext uri="{BB962C8B-B14F-4D97-AF65-F5344CB8AC3E}">
        <p14:creationId xmlns:p14="http://schemas.microsoft.com/office/powerpoint/2010/main" val="46471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</a:t>
            </a:r>
            <a:r>
              <a:rPr lang="en-US" sz="2400" dirty="0" err="1">
                <a:latin typeface="Avenir Book" charset="0"/>
                <a:ea typeface="Avenir Book" charset="0"/>
                <a:cs typeface="Avenir Book" charset="0"/>
              </a:rPr>
              <a:t>init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status 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add &lt;filename&gt;</a:t>
            </a:r>
            <a:r>
              <a:rPr lang="en-US" sz="2400" i="1" dirty="0">
                <a:latin typeface="Avenir Book" charset="0"/>
                <a:ea typeface="Avenir Book" charset="0"/>
                <a:cs typeface="Avenir Book" charset="0"/>
              </a:rPr>
              <a:t> / 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add . 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commit / git commit </a:t>
            </a:r>
            <a:r>
              <a:rPr lang="mr-IN" sz="24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m “commit message”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log </a:t>
            </a:r>
            <a:r>
              <a:rPr lang="mr-IN" sz="24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400" dirty="0" err="1">
                <a:latin typeface="Avenir Book" charset="0"/>
                <a:ea typeface="Avenir Book" charset="0"/>
                <a:cs typeface="Avenir Book" charset="0"/>
              </a:rPr>
              <a:t>oneline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/ git log —stat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clone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Other commands like git show, git ignore, git diff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5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9533" y="2498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5400" b="1" dirty="0">
                <a:latin typeface="Avenir Book" charset="0"/>
                <a:ea typeface="Avenir Book" charset="0"/>
                <a:cs typeface="Avenir Book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8528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08A-FBF1-4A85-8D79-A2942219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Git model locally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55988-DB8D-4406-890E-EF0B0B9B2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690688"/>
            <a:ext cx="6534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97735"/>
            <a:ext cx="9404723" cy="787146"/>
          </a:xfrm>
        </p:spPr>
        <p:txBody>
          <a:bodyPr/>
          <a:lstStyle/>
          <a:p>
            <a:r>
              <a:rPr lang="en-US" b="1" dirty="0"/>
              <a:t>Add and commit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48354"/>
            <a:ext cx="10156208" cy="49129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first time we ask a file to be tracked, and every time before we commit a file, we must add it to the staging area:</a:t>
            </a:r>
          </a:p>
          <a:p>
            <a:pPr marL="0" indent="0">
              <a:buNone/>
            </a:pPr>
            <a:r>
              <a:rPr lang="en-IN" sz="2400" dirty="0"/>
              <a:t>git add Hello.java Goodbye.java</a:t>
            </a:r>
          </a:p>
          <a:p>
            <a:r>
              <a:rPr lang="en-US" sz="2400" dirty="0"/>
              <a:t> Takes a snapshot of these files, adds them to the staging area.</a:t>
            </a:r>
          </a:p>
          <a:p>
            <a:r>
              <a:rPr lang="en-US" sz="2400" dirty="0"/>
              <a:t>In older VCS, "add" means "start tracking this file." In </a:t>
            </a:r>
            <a:r>
              <a:rPr lang="en-US" sz="2400" dirty="0" err="1"/>
              <a:t>Git</a:t>
            </a:r>
            <a:r>
              <a:rPr lang="en-US" sz="2400" dirty="0"/>
              <a:t>, "add“ means "add to staging area" so it will be part of the next commit.</a:t>
            </a:r>
          </a:p>
          <a:p>
            <a:r>
              <a:rPr lang="en-US" sz="2400" dirty="0"/>
              <a:t>To move staged changes into the repo, we commit: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/>
              <a:t>git</a:t>
            </a:r>
            <a:r>
              <a:rPr lang="en-US" sz="2200" dirty="0"/>
              <a:t> commit –m "Fixing bug #22"</a:t>
            </a:r>
          </a:p>
          <a:p>
            <a:r>
              <a:rPr lang="en-US" sz="2400" dirty="0"/>
              <a:t>To undo changes on a file before you have committed it: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reset HEAD -- </a:t>
            </a:r>
            <a:r>
              <a:rPr lang="en-US" sz="2400" i="1" dirty="0"/>
              <a:t>filename </a:t>
            </a:r>
            <a:r>
              <a:rPr lang="en-US" sz="2400" dirty="0"/>
              <a:t>(</a:t>
            </a:r>
            <a:r>
              <a:rPr lang="en-US" sz="2400" dirty="0" err="1"/>
              <a:t>unstages</a:t>
            </a:r>
            <a:r>
              <a:rPr lang="en-US" sz="2400" dirty="0"/>
              <a:t> the file)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checkout -- </a:t>
            </a:r>
            <a:r>
              <a:rPr lang="en-US" sz="2400" i="1" dirty="0"/>
              <a:t>filename </a:t>
            </a:r>
            <a:r>
              <a:rPr lang="en-US" sz="2400" dirty="0"/>
              <a:t>(undoes your changes)</a:t>
            </a:r>
          </a:p>
          <a:p>
            <a:r>
              <a:rPr lang="en-US" sz="2400" dirty="0"/>
              <a:t>All these commands are acting on your local version of repo.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2638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</a:t>
            </a:r>
            <a:r>
              <a:rPr lang="en-US" sz="2400" dirty="0" err="1">
                <a:latin typeface="Avenir Book" charset="0"/>
                <a:ea typeface="Avenir Book" charset="0"/>
                <a:cs typeface="Avenir Book" charset="0"/>
              </a:rPr>
              <a:t>init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24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i="1" dirty="0">
                <a:latin typeface="Avenir Book" charset="0"/>
                <a:ea typeface="Avenir Book" charset="0"/>
                <a:cs typeface="Avenir Book" charset="0"/>
              </a:rPr>
              <a:t>Initialize a Git repository/working directory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status </a:t>
            </a:r>
            <a:r>
              <a:rPr lang="mr-IN" sz="24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i="1" dirty="0">
                <a:latin typeface="Avenir Book" charset="0"/>
                <a:ea typeface="Avenir Book" charset="0"/>
                <a:cs typeface="Avenir Book" charset="0"/>
              </a:rPr>
              <a:t>Status of your working directory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add &lt;filename&gt; or git add . </a:t>
            </a:r>
            <a:r>
              <a:rPr lang="en-US" sz="2400" i="1" dirty="0">
                <a:latin typeface="Avenir Book" charset="0"/>
                <a:ea typeface="Avenir Book" charset="0"/>
                <a:cs typeface="Avenir Book" charset="0"/>
              </a:rPr>
              <a:t>(for all files in your working directory)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commit </a:t>
            </a:r>
            <a:r>
              <a:rPr lang="mr-IN" sz="24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i="1" dirty="0">
                <a:latin typeface="Avenir Book" charset="0"/>
                <a:ea typeface="Avenir Book" charset="0"/>
                <a:cs typeface="Avenir Book" charset="0"/>
              </a:rPr>
              <a:t>Stash changes in your working directory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log </a:t>
            </a:r>
            <a:r>
              <a:rPr lang="mr-IN" sz="24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400" dirty="0" err="1">
                <a:latin typeface="Avenir Book" charset="0"/>
                <a:ea typeface="Avenir Book" charset="0"/>
                <a:cs typeface="Avenir Book" charset="0"/>
              </a:rPr>
              <a:t>oneline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24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i="1" dirty="0">
                <a:latin typeface="Avenir Book" charset="0"/>
                <a:ea typeface="Avenir Book" charset="0"/>
                <a:cs typeface="Avenir Book" charset="0"/>
              </a:rPr>
              <a:t>View your commit history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git clone </a:t>
            </a:r>
            <a:r>
              <a:rPr lang="mr-IN" sz="24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i="1" dirty="0">
                <a:latin typeface="Avenir Book" charset="0"/>
                <a:ea typeface="Avenir Book" charset="0"/>
                <a:cs typeface="Avenir Book" charset="0"/>
              </a:rPr>
              <a:t>Create an identical copy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14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82236"/>
            <a:ext cx="9404723" cy="818143"/>
          </a:xfrm>
        </p:spPr>
        <p:txBody>
          <a:bodyPr/>
          <a:lstStyle/>
          <a:p>
            <a:r>
              <a:rPr lang="en-IN" b="1" dirty="0"/>
              <a:t>Viewing/undoing changes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208868"/>
            <a:ext cx="10358667" cy="5300420"/>
          </a:xfrm>
        </p:spPr>
        <p:txBody>
          <a:bodyPr>
            <a:normAutofit/>
          </a:bodyPr>
          <a:lstStyle/>
          <a:p>
            <a:r>
              <a:rPr lang="en-US" dirty="0"/>
              <a:t>To view status of files in working directory and staging area: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 or </a:t>
            </a:r>
            <a:r>
              <a:rPr lang="en-US" dirty="0" err="1"/>
              <a:t>git</a:t>
            </a:r>
            <a:r>
              <a:rPr lang="en-US" dirty="0"/>
              <a:t> status –s (short version)</a:t>
            </a:r>
          </a:p>
          <a:p>
            <a:r>
              <a:rPr lang="en-US" dirty="0"/>
              <a:t> To see what is modified but </a:t>
            </a:r>
            <a:r>
              <a:rPr lang="en-US" dirty="0" err="1"/>
              <a:t>unstaged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IN" dirty="0"/>
              <a:t> git diff</a:t>
            </a:r>
          </a:p>
          <a:p>
            <a:r>
              <a:rPr lang="en-US" dirty="0"/>
              <a:t>To see a list of staged changes:</a:t>
            </a:r>
          </a:p>
          <a:p>
            <a:pPr marL="0" indent="0">
              <a:buNone/>
            </a:pPr>
            <a:r>
              <a:rPr lang="en-IN" dirty="0"/>
              <a:t> git diff --cached</a:t>
            </a:r>
          </a:p>
          <a:p>
            <a:r>
              <a:rPr lang="en-US" dirty="0"/>
              <a:t> To see a log of all changes in your local repo:</a:t>
            </a:r>
          </a:p>
          <a:p>
            <a:pPr marL="0" indent="0">
              <a:buNone/>
            </a:pPr>
            <a:r>
              <a:rPr lang="en-IN" dirty="0"/>
              <a:t> git log or git log --</a:t>
            </a:r>
            <a:r>
              <a:rPr lang="en-IN" dirty="0" err="1"/>
              <a:t>oneline</a:t>
            </a:r>
            <a:r>
              <a:rPr lang="en-IN" dirty="0"/>
              <a:t> (shorter version)</a:t>
            </a:r>
          </a:p>
          <a:p>
            <a:r>
              <a:rPr lang="en-US" dirty="0"/>
              <a:t>1677b2d Edited first line of readme</a:t>
            </a:r>
          </a:p>
          <a:p>
            <a:r>
              <a:rPr lang="en-US" dirty="0"/>
              <a:t>258efa7 Added line to readme</a:t>
            </a:r>
          </a:p>
          <a:p>
            <a:r>
              <a:rPr lang="en-IN" dirty="0"/>
              <a:t>0e52da7 Initial commit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log -5 (to show only the 5 most recent updates),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81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66738"/>
            <a:ext cx="9404723" cy="973126"/>
          </a:xfrm>
        </p:spPr>
        <p:txBody>
          <a:bodyPr/>
          <a:lstStyle/>
          <a:p>
            <a:r>
              <a:rPr lang="en-IN" dirty="0"/>
              <a:t>Branching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556972"/>
            <a:ext cx="10606639" cy="461135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uses branching heavily to switch between multiple tasks.</a:t>
            </a:r>
          </a:p>
          <a:p>
            <a:r>
              <a:rPr lang="en-US" dirty="0"/>
              <a:t>To create a new local branch:</a:t>
            </a:r>
          </a:p>
          <a:p>
            <a:pPr marL="0" indent="0">
              <a:buNone/>
            </a:pPr>
            <a:r>
              <a:rPr lang="en-IN" dirty="0"/>
              <a:t> git branch </a:t>
            </a:r>
            <a:r>
              <a:rPr lang="en-IN" i="1" dirty="0"/>
              <a:t>name</a:t>
            </a:r>
          </a:p>
          <a:p>
            <a:r>
              <a:rPr lang="en-US" dirty="0"/>
              <a:t>To list all local branches: (* = current branch)</a:t>
            </a:r>
          </a:p>
          <a:p>
            <a:pPr marL="0" indent="0">
              <a:buNone/>
            </a:pPr>
            <a:r>
              <a:rPr lang="en-IN" dirty="0"/>
              <a:t> git branch</a:t>
            </a:r>
          </a:p>
          <a:p>
            <a:r>
              <a:rPr lang="en-US" dirty="0"/>
              <a:t> To switch to a given local branch:</a:t>
            </a:r>
          </a:p>
          <a:p>
            <a:pPr marL="0" indent="0">
              <a:buNone/>
            </a:pPr>
            <a:r>
              <a:rPr lang="en-IN" dirty="0"/>
              <a:t> git checkout </a:t>
            </a:r>
            <a:r>
              <a:rPr lang="en-IN" i="1" dirty="0" err="1"/>
              <a:t>branchname</a:t>
            </a:r>
            <a:endParaRPr lang="en-IN" i="1" dirty="0"/>
          </a:p>
          <a:p>
            <a:r>
              <a:rPr lang="en-US" dirty="0"/>
              <a:t>To merge changes from a branch into the local master:</a:t>
            </a:r>
          </a:p>
          <a:p>
            <a:pPr marL="0" indent="0">
              <a:buNone/>
            </a:pPr>
            <a:r>
              <a:rPr lang="en-IN" dirty="0"/>
              <a:t>git checkout master</a:t>
            </a:r>
          </a:p>
          <a:p>
            <a:pPr marL="0" indent="0">
              <a:buNone/>
            </a:pPr>
            <a:r>
              <a:rPr lang="en-IN" dirty="0"/>
              <a:t> git merge </a:t>
            </a:r>
            <a:r>
              <a:rPr lang="en-IN" i="1" dirty="0" err="1"/>
              <a:t>branchname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153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32" y="297734"/>
            <a:ext cx="9404723" cy="880137"/>
          </a:xfrm>
        </p:spPr>
        <p:txBody>
          <a:bodyPr/>
          <a:lstStyle/>
          <a:p>
            <a:r>
              <a:rPr lang="en-IN" b="1" dirty="0"/>
              <a:t>Merge conflicts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22" y="1177871"/>
            <a:ext cx="8715682" cy="53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13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35742"/>
            <a:ext cx="9404723" cy="1400530"/>
          </a:xfrm>
        </p:spPr>
        <p:txBody>
          <a:bodyPr/>
          <a:lstStyle/>
          <a:p>
            <a:r>
              <a:rPr lang="en-IN" dirty="0"/>
              <a:t>Interaction with remote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705407"/>
            <a:ext cx="10343168" cy="4633400"/>
          </a:xfrm>
        </p:spPr>
        <p:txBody>
          <a:bodyPr>
            <a:normAutofit/>
          </a:bodyPr>
          <a:lstStyle/>
          <a:p>
            <a:r>
              <a:rPr lang="en-US" sz="2400" b="1" dirty="0"/>
              <a:t>Push </a:t>
            </a:r>
            <a:r>
              <a:rPr lang="en-US" sz="2400" dirty="0"/>
              <a:t>your local changes to the remote repo.</a:t>
            </a:r>
          </a:p>
          <a:p>
            <a:r>
              <a:rPr lang="en-US" sz="2400" b="1" dirty="0"/>
              <a:t>Pull </a:t>
            </a:r>
            <a:r>
              <a:rPr lang="en-US" sz="2400" dirty="0"/>
              <a:t>from remote repo to get most recent changes.</a:t>
            </a:r>
          </a:p>
          <a:p>
            <a:pPr lvl="1"/>
            <a:r>
              <a:rPr lang="en-US" sz="2200" dirty="0"/>
              <a:t>(fix conflicts if necessary, add/commit them to your local repo)</a:t>
            </a:r>
          </a:p>
          <a:p>
            <a:pPr lvl="1"/>
            <a:r>
              <a:rPr lang="en-US" sz="2200" dirty="0"/>
              <a:t> To fetch the most recent updates from the remote repo into </a:t>
            </a:r>
            <a:r>
              <a:rPr lang="en-US" sz="2400" dirty="0"/>
              <a:t>your local repo, and put them into your working directory:</a:t>
            </a:r>
          </a:p>
          <a:p>
            <a:pPr marL="0" indent="0">
              <a:buNone/>
            </a:pPr>
            <a:r>
              <a:rPr lang="en-IN" sz="2400" dirty="0"/>
              <a:t>	git pull origin master</a:t>
            </a:r>
          </a:p>
          <a:p>
            <a:r>
              <a:rPr lang="en-US" sz="2400" dirty="0"/>
              <a:t>To put your changes from your local repo in the remote repo:</a:t>
            </a:r>
          </a:p>
          <a:p>
            <a:pPr marL="0" indent="0">
              <a:buNone/>
            </a:pPr>
            <a:r>
              <a:rPr lang="en-IN" sz="2400" dirty="0"/>
              <a:t>	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879374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7692388" cy="1758931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GitHub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8929" y="2150533"/>
            <a:ext cx="9827925" cy="39712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It’s a hosting medium/website for your Git repositories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Offers powerful collaborative abilities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A good indicator of what you code/how much you code/quality of your code</a:t>
            </a:r>
          </a:p>
        </p:txBody>
      </p:sp>
    </p:spTree>
    <p:extLst>
      <p:ext uri="{BB962C8B-B14F-4D97-AF65-F5344CB8AC3E}">
        <p14:creationId xmlns:p14="http://schemas.microsoft.com/office/powerpoint/2010/main" val="156307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How do you work with other developers?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95168" cy="4195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Work in a team, probably on particular components 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Integrate your code together.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Make copies of your files in case something you lose them. (Not really?)</a:t>
            </a:r>
          </a:p>
        </p:txBody>
      </p:sp>
    </p:spTree>
    <p:extLst>
      <p:ext uri="{BB962C8B-B14F-4D97-AF65-F5344CB8AC3E}">
        <p14:creationId xmlns:p14="http://schemas.microsoft.com/office/powerpoint/2010/main" val="150648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Working with a 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49" y="151047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Remote? </a:t>
            </a:r>
          </a:p>
          <a:p>
            <a:pPr marL="0" indent="0">
              <a:buNone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It’s the place where your code is stored.</a:t>
            </a:r>
          </a:p>
          <a:p>
            <a:pPr marL="0" indent="0">
              <a:buNone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By default, remote name is origin and default branch is master.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Certain things that come to play, namely collaboration. </a:t>
            </a:r>
          </a:p>
          <a:p>
            <a:pPr marL="0" indent="0">
              <a:buNone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How are we going to handle that with Git. 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So here comes, push, pull, branching, merging, </a:t>
            </a:r>
            <a:r>
              <a:rPr lang="en-US" sz="2400" b="1" dirty="0">
                <a:latin typeface="Avenir Book" charset="0"/>
                <a:ea typeface="Avenir Book" charset="0"/>
                <a:cs typeface="Avenir Book" charset="0"/>
              </a:rPr>
              <a:t>forking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53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542EFEFE-5339-475A-BF84-2DB80A8B7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950" y="803364"/>
            <a:ext cx="914400" cy="9144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B5EC47F-C646-4A3B-B95B-541D5EE14923}"/>
              </a:ext>
            </a:extLst>
          </p:cNvPr>
          <p:cNvSpPr/>
          <p:nvPr/>
        </p:nvSpPr>
        <p:spPr>
          <a:xfrm rot="17508801">
            <a:off x="2865991" y="1095649"/>
            <a:ext cx="969264" cy="1956816"/>
          </a:xfrm>
          <a:prstGeom prst="downArrow">
            <a:avLst>
              <a:gd name="adj1" fmla="val 50000"/>
              <a:gd name="adj2" fmla="val 3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D8F54-B27E-49A4-832B-918E3644DFE6}"/>
              </a:ext>
            </a:extLst>
          </p:cNvPr>
          <p:cNvSpPr/>
          <p:nvPr/>
        </p:nvSpPr>
        <p:spPr>
          <a:xfrm>
            <a:off x="4439058" y="1876646"/>
            <a:ext cx="3732028" cy="3317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1FDA6344-A31C-4530-9038-03CF622018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4009" y="2620925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6BB8311-8131-4CAF-B00B-41D0E13CB68B}"/>
              </a:ext>
            </a:extLst>
          </p:cNvPr>
          <p:cNvGrpSpPr/>
          <p:nvPr/>
        </p:nvGrpSpPr>
        <p:grpSpPr>
          <a:xfrm>
            <a:off x="1132113" y="803364"/>
            <a:ext cx="1130075" cy="1442613"/>
            <a:chOff x="1132113" y="803364"/>
            <a:chExt cx="1130075" cy="14426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851DB4-61D2-4F5B-B442-A1A3C0CDA1A5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2" name="Graphic 11" descr="Man">
              <a:extLst>
                <a:ext uri="{FF2B5EF4-FFF2-40B4-BE49-F238E27FC236}">
                  <a16:creationId xmlns:a16="http://schemas.microsoft.com/office/drawing/2014/main" id="{0F8D869C-CF87-467B-B91E-9FA6CBAF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6092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3B5EC47F-C646-4A3B-B95B-541D5EE14923}"/>
              </a:ext>
            </a:extLst>
          </p:cNvPr>
          <p:cNvSpPr/>
          <p:nvPr/>
        </p:nvSpPr>
        <p:spPr>
          <a:xfrm rot="17508801">
            <a:off x="2865991" y="1095649"/>
            <a:ext cx="969264" cy="1956816"/>
          </a:xfrm>
          <a:prstGeom prst="downArrow">
            <a:avLst>
              <a:gd name="adj1" fmla="val 50000"/>
              <a:gd name="adj2" fmla="val 3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D8F54-B27E-49A4-832B-918E3644DFE6}"/>
              </a:ext>
            </a:extLst>
          </p:cNvPr>
          <p:cNvSpPr/>
          <p:nvPr/>
        </p:nvSpPr>
        <p:spPr>
          <a:xfrm>
            <a:off x="4439058" y="1876646"/>
            <a:ext cx="3732028" cy="3317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1FDA6344-A31C-4530-9038-03CF62201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4009" y="2620925"/>
            <a:ext cx="914400" cy="9144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70121D76-41E0-40E6-9015-B9AC8DCA8721}"/>
              </a:ext>
            </a:extLst>
          </p:cNvPr>
          <p:cNvSpPr/>
          <p:nvPr/>
        </p:nvSpPr>
        <p:spPr>
          <a:xfrm rot="3097134">
            <a:off x="8558641" y="1095649"/>
            <a:ext cx="969264" cy="1956816"/>
          </a:xfrm>
          <a:prstGeom prst="downArrow">
            <a:avLst>
              <a:gd name="adj1" fmla="val 50000"/>
              <a:gd name="adj2" fmla="val 3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Paper">
            <a:extLst>
              <a:ext uri="{FF2B5EF4-FFF2-40B4-BE49-F238E27FC236}">
                <a16:creationId xmlns:a16="http://schemas.microsoft.com/office/drawing/2014/main" id="{FF07B739-B96F-44CB-B0E9-A01DA54B5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0067" y="2620925"/>
            <a:ext cx="914400" cy="914400"/>
          </a:xfrm>
          <a:prstGeom prst="rect">
            <a:avLst/>
          </a:prstGeom>
        </p:spPr>
      </p:pic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690DB643-19F5-48D3-8245-701A462B4E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0187" y="3512490"/>
            <a:ext cx="914400" cy="914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E7C1A8B-FB2E-4007-A6A8-A040B107888B}"/>
              </a:ext>
            </a:extLst>
          </p:cNvPr>
          <p:cNvGrpSpPr/>
          <p:nvPr/>
        </p:nvGrpSpPr>
        <p:grpSpPr>
          <a:xfrm>
            <a:off x="1132113" y="803364"/>
            <a:ext cx="1130075" cy="1442613"/>
            <a:chOff x="1132113" y="803364"/>
            <a:chExt cx="1130075" cy="14426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7D84D6-B16F-4235-85CE-21F18522CA5E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7" name="Graphic 16" descr="Man">
              <a:extLst>
                <a:ext uri="{FF2B5EF4-FFF2-40B4-BE49-F238E27FC236}">
                  <a16:creationId xmlns:a16="http://schemas.microsoft.com/office/drawing/2014/main" id="{D61BBF8D-B08F-45A9-91FE-D218AB36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D187ED-67FC-43BF-B60F-C085A3FF4FB3}"/>
              </a:ext>
            </a:extLst>
          </p:cNvPr>
          <p:cNvGrpSpPr/>
          <p:nvPr/>
        </p:nvGrpSpPr>
        <p:grpSpPr>
          <a:xfrm>
            <a:off x="10180468" y="803364"/>
            <a:ext cx="1084521" cy="1554256"/>
            <a:chOff x="10180468" y="803364"/>
            <a:chExt cx="1084521" cy="1554256"/>
          </a:xfrm>
        </p:grpSpPr>
        <p:pic>
          <p:nvPicPr>
            <p:cNvPr id="8" name="Graphic 7" descr="Man">
              <a:extLst>
                <a:ext uri="{FF2B5EF4-FFF2-40B4-BE49-F238E27FC236}">
                  <a16:creationId xmlns:a16="http://schemas.microsoft.com/office/drawing/2014/main" id="{8CD1D164-B997-4D11-851D-9D115120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93C571-867B-4343-BDB4-A2A32194C74A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51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3B5EC47F-C646-4A3B-B95B-541D5EE14923}"/>
              </a:ext>
            </a:extLst>
          </p:cNvPr>
          <p:cNvSpPr/>
          <p:nvPr/>
        </p:nvSpPr>
        <p:spPr>
          <a:xfrm rot="17508801">
            <a:off x="2865991" y="1095649"/>
            <a:ext cx="969264" cy="1956816"/>
          </a:xfrm>
          <a:prstGeom prst="downArrow">
            <a:avLst>
              <a:gd name="adj1" fmla="val 50000"/>
              <a:gd name="adj2" fmla="val 3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D8F54-B27E-49A4-832B-918E3644DFE6}"/>
              </a:ext>
            </a:extLst>
          </p:cNvPr>
          <p:cNvSpPr/>
          <p:nvPr/>
        </p:nvSpPr>
        <p:spPr>
          <a:xfrm>
            <a:off x="4439058" y="1876646"/>
            <a:ext cx="3732028" cy="3317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121D76-41E0-40E6-9015-B9AC8DCA8721}"/>
              </a:ext>
            </a:extLst>
          </p:cNvPr>
          <p:cNvSpPr/>
          <p:nvPr/>
        </p:nvSpPr>
        <p:spPr>
          <a:xfrm rot="3097134">
            <a:off x="8558641" y="1095649"/>
            <a:ext cx="969264" cy="1956816"/>
          </a:xfrm>
          <a:prstGeom prst="downArrow">
            <a:avLst>
              <a:gd name="adj1" fmla="val 50000"/>
              <a:gd name="adj2" fmla="val 3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690DB643-19F5-48D3-8245-701A462B4E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92" y="3450264"/>
            <a:ext cx="914400" cy="91440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099A952-0066-4040-942E-1F2AAD9F3237}"/>
              </a:ext>
            </a:extLst>
          </p:cNvPr>
          <p:cNvSpPr/>
          <p:nvPr/>
        </p:nvSpPr>
        <p:spPr>
          <a:xfrm rot="17508801">
            <a:off x="2864323" y="1095649"/>
            <a:ext cx="969264" cy="1956816"/>
          </a:xfrm>
          <a:prstGeom prst="downArrow">
            <a:avLst>
              <a:gd name="adj1" fmla="val 50000"/>
              <a:gd name="adj2" fmla="val 3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2D1F8C5-DEB7-4931-862E-72AB81AB2CC1}"/>
              </a:ext>
            </a:extLst>
          </p:cNvPr>
          <p:cNvSpPr/>
          <p:nvPr/>
        </p:nvSpPr>
        <p:spPr>
          <a:xfrm rot="16368172">
            <a:off x="2460556" y="2814065"/>
            <a:ext cx="969264" cy="1784264"/>
          </a:xfrm>
          <a:prstGeom prst="downArrow">
            <a:avLst>
              <a:gd name="adj1" fmla="val 50000"/>
              <a:gd name="adj2" fmla="val 3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770279-1952-425A-A4F8-F938C86A95E9}"/>
              </a:ext>
            </a:extLst>
          </p:cNvPr>
          <p:cNvGrpSpPr/>
          <p:nvPr/>
        </p:nvGrpSpPr>
        <p:grpSpPr>
          <a:xfrm>
            <a:off x="1132113" y="803364"/>
            <a:ext cx="1130075" cy="1442613"/>
            <a:chOff x="1132113" y="803364"/>
            <a:chExt cx="1130075" cy="14426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609937-BDB5-40E1-9140-E866BABED8B4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20" name="Graphic 19" descr="Man">
              <a:extLst>
                <a:ext uri="{FF2B5EF4-FFF2-40B4-BE49-F238E27FC236}">
                  <a16:creationId xmlns:a16="http://schemas.microsoft.com/office/drawing/2014/main" id="{A99F8156-419E-4E4D-8B2E-B9B78065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C5EBE0-7360-48FD-AC70-DF17374F139E}"/>
              </a:ext>
            </a:extLst>
          </p:cNvPr>
          <p:cNvGrpSpPr/>
          <p:nvPr/>
        </p:nvGrpSpPr>
        <p:grpSpPr>
          <a:xfrm>
            <a:off x="10180468" y="803364"/>
            <a:ext cx="1084521" cy="1554256"/>
            <a:chOff x="10180468" y="803364"/>
            <a:chExt cx="1084521" cy="1554256"/>
          </a:xfrm>
        </p:grpSpPr>
        <p:pic>
          <p:nvPicPr>
            <p:cNvPr id="22" name="Graphic 21" descr="Man">
              <a:extLst>
                <a:ext uri="{FF2B5EF4-FFF2-40B4-BE49-F238E27FC236}">
                  <a16:creationId xmlns:a16="http://schemas.microsoft.com/office/drawing/2014/main" id="{9AD38308-D708-453E-96FA-F3E75787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72CF04-2BE6-467A-BD4F-72645D257BC9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2344AA-B1BB-4EC4-9B29-465645FC423F}"/>
              </a:ext>
            </a:extLst>
          </p:cNvPr>
          <p:cNvGrpSpPr/>
          <p:nvPr/>
        </p:nvGrpSpPr>
        <p:grpSpPr>
          <a:xfrm>
            <a:off x="1186032" y="3078125"/>
            <a:ext cx="1020569" cy="1448537"/>
            <a:chOff x="1186032" y="3078125"/>
            <a:chExt cx="1020569" cy="1448537"/>
          </a:xfrm>
        </p:grpSpPr>
        <p:pic>
          <p:nvPicPr>
            <p:cNvPr id="12" name="Graphic 11" descr="Man">
              <a:extLst>
                <a:ext uri="{FF2B5EF4-FFF2-40B4-BE49-F238E27FC236}">
                  <a16:creationId xmlns:a16="http://schemas.microsoft.com/office/drawing/2014/main" id="{4FFB3877-7775-426D-B6DB-C3582A998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9116" y="3078125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8B1771-BB83-4A59-AA26-6788376F2114}"/>
                </a:ext>
              </a:extLst>
            </p:cNvPr>
            <p:cNvSpPr txBox="1"/>
            <p:nvPr/>
          </p:nvSpPr>
          <p:spPr>
            <a:xfrm>
              <a:off x="1186032" y="4157330"/>
              <a:ext cx="102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Joe</a:t>
              </a:r>
            </a:p>
          </p:txBody>
        </p:sp>
      </p:grpSp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F84371C2-6850-42D3-9C94-9FF7922E6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9392" y="2887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73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B2D8F54-B27E-49A4-832B-918E3644DFE6}"/>
              </a:ext>
            </a:extLst>
          </p:cNvPr>
          <p:cNvSpPr/>
          <p:nvPr/>
        </p:nvSpPr>
        <p:spPr>
          <a:xfrm>
            <a:off x="4439058" y="1876646"/>
            <a:ext cx="3732028" cy="3317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1FDA6344-A31C-4530-9038-03CF62201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4009" y="2620925"/>
            <a:ext cx="914400" cy="914400"/>
          </a:xfrm>
          <a:prstGeom prst="rect">
            <a:avLst/>
          </a:prstGeom>
        </p:spPr>
      </p:pic>
      <p:pic>
        <p:nvPicPr>
          <p:cNvPr id="11" name="Graphic 10" descr="Paper">
            <a:extLst>
              <a:ext uri="{FF2B5EF4-FFF2-40B4-BE49-F238E27FC236}">
                <a16:creationId xmlns:a16="http://schemas.microsoft.com/office/drawing/2014/main" id="{FF07B739-B96F-44CB-B0E9-A01DA54B5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0067" y="2620925"/>
            <a:ext cx="914400" cy="914400"/>
          </a:xfrm>
          <a:prstGeom prst="rect">
            <a:avLst/>
          </a:prstGeom>
        </p:spPr>
      </p:pic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690DB643-19F5-48D3-8245-701A462B4E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992" y="3450264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5770279-1952-425A-A4F8-F938C86A95E9}"/>
              </a:ext>
            </a:extLst>
          </p:cNvPr>
          <p:cNvGrpSpPr/>
          <p:nvPr/>
        </p:nvGrpSpPr>
        <p:grpSpPr>
          <a:xfrm>
            <a:off x="1132113" y="803364"/>
            <a:ext cx="1130075" cy="1442613"/>
            <a:chOff x="1132113" y="803364"/>
            <a:chExt cx="1130075" cy="14426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609937-BDB5-40E1-9140-E866BABED8B4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20" name="Graphic 19" descr="Man">
              <a:extLst>
                <a:ext uri="{FF2B5EF4-FFF2-40B4-BE49-F238E27FC236}">
                  <a16:creationId xmlns:a16="http://schemas.microsoft.com/office/drawing/2014/main" id="{A99F8156-419E-4E4D-8B2E-B9B78065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C5EBE0-7360-48FD-AC70-DF17374F139E}"/>
              </a:ext>
            </a:extLst>
          </p:cNvPr>
          <p:cNvGrpSpPr/>
          <p:nvPr/>
        </p:nvGrpSpPr>
        <p:grpSpPr>
          <a:xfrm>
            <a:off x="10180468" y="803364"/>
            <a:ext cx="1084521" cy="1554256"/>
            <a:chOff x="10180468" y="803364"/>
            <a:chExt cx="1084521" cy="1554256"/>
          </a:xfrm>
        </p:grpSpPr>
        <p:pic>
          <p:nvPicPr>
            <p:cNvPr id="22" name="Graphic 21" descr="Man">
              <a:extLst>
                <a:ext uri="{FF2B5EF4-FFF2-40B4-BE49-F238E27FC236}">
                  <a16:creationId xmlns:a16="http://schemas.microsoft.com/office/drawing/2014/main" id="{9AD38308-D708-453E-96FA-F3E75787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72CF04-2BE6-467A-BD4F-72645D257BC9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2344AA-B1BB-4EC4-9B29-465645FC423F}"/>
              </a:ext>
            </a:extLst>
          </p:cNvPr>
          <p:cNvGrpSpPr/>
          <p:nvPr/>
        </p:nvGrpSpPr>
        <p:grpSpPr>
          <a:xfrm>
            <a:off x="1186032" y="3078125"/>
            <a:ext cx="1020569" cy="1448537"/>
            <a:chOff x="1186032" y="3078125"/>
            <a:chExt cx="1020569" cy="1448537"/>
          </a:xfrm>
        </p:grpSpPr>
        <p:pic>
          <p:nvPicPr>
            <p:cNvPr id="12" name="Graphic 11" descr="Man">
              <a:extLst>
                <a:ext uri="{FF2B5EF4-FFF2-40B4-BE49-F238E27FC236}">
                  <a16:creationId xmlns:a16="http://schemas.microsoft.com/office/drawing/2014/main" id="{4FFB3877-7775-426D-B6DB-C3582A998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9116" y="3078125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8B1771-BB83-4A59-AA26-6788376F2114}"/>
                </a:ext>
              </a:extLst>
            </p:cNvPr>
            <p:cNvSpPr txBox="1"/>
            <p:nvPr/>
          </p:nvSpPr>
          <p:spPr>
            <a:xfrm>
              <a:off x="1186032" y="4157330"/>
              <a:ext cx="102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F32027-9190-4CF3-9A05-50F7BC3DD701}"/>
              </a:ext>
            </a:extLst>
          </p:cNvPr>
          <p:cNvSpPr txBox="1"/>
          <p:nvPr/>
        </p:nvSpPr>
        <p:spPr>
          <a:xfrm>
            <a:off x="4253023" y="5938282"/>
            <a:ext cx="428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Who replaced the files? When 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53EC5E3E-0025-4171-A3C9-A13BA5DE8F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34889" y="5265071"/>
            <a:ext cx="740366" cy="740366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836DD356-1D1E-441D-81A9-F57BBF49CF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4009" y="3450264"/>
            <a:ext cx="914400" cy="9144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66F83257-46A4-484C-AEE4-9FB4DC8DE4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7800" y="2921997"/>
            <a:ext cx="914400" cy="91440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69BFFA87-6521-4E58-ACA0-D8B07D0C1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1591" y="3535325"/>
            <a:ext cx="914400" cy="914400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7DA33AE1-F068-4958-8D41-0B66681E3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39465" y="2589877"/>
            <a:ext cx="1931214" cy="19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8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How to access GitHub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Access it on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github.com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Create an account if you don’t already have one.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GitHub Clone link: </a:t>
            </a:r>
          </a:p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github.com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intley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Version_Control_Workshop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30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256645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GitHub Demo</a:t>
            </a:r>
          </a:p>
        </p:txBody>
      </p:sp>
    </p:spTree>
    <p:extLst>
      <p:ext uri="{BB962C8B-B14F-4D97-AF65-F5344CB8AC3E}">
        <p14:creationId xmlns:p14="http://schemas.microsoft.com/office/powerpoint/2010/main" val="1433239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More Git commands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git push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push your changes into the remote repository 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git pull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pull your latest changes from the remote repository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git branch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view branches in your repository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git branch &lt;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branchname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&gt; - create a branch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git checkout &lt;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branchname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&gt; - move to that branch 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git merge &lt;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branchname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&gt; - merge into that branch</a:t>
            </a:r>
          </a:p>
          <a:p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git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revert &lt;commit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sha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9045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8" y="243885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919830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Collaboration with GitHub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689CB68-6CCB-4142-89A6-7D7D13C26FCB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36906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venir Book" charset="0"/>
                <a:ea typeface="Avenir Book" charset="0"/>
                <a:cs typeface="Avenir Book" charset="0"/>
              </a:rPr>
              <a:t>So what’s version control?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Version control is the management of changes to documents, primarily computer programs. </a:t>
            </a:r>
          </a:p>
          <a:p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Also known as revision control or source control. </a:t>
            </a:r>
          </a:p>
          <a:p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Examples: git, mercurial, subversion</a:t>
            </a:r>
          </a:p>
          <a:p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31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74B3CEBD-F3A0-4777-8F81-398AC5AF49B3}"/>
              </a:ext>
            </a:extLst>
          </p:cNvPr>
          <p:cNvSpPr/>
          <p:nvPr/>
        </p:nvSpPr>
        <p:spPr>
          <a:xfrm rot="10800000">
            <a:off x="3258879" y="22156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796EEB9-C1DA-4C4F-AA34-2927BB0C91F4}"/>
              </a:ext>
            </a:extLst>
          </p:cNvPr>
          <p:cNvSpPr/>
          <p:nvPr/>
        </p:nvSpPr>
        <p:spPr>
          <a:xfrm>
            <a:off x="6582985" y="2220622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54CDD-5A6A-4A2D-A2DF-55795D79B0E3}"/>
              </a:ext>
            </a:extLst>
          </p:cNvPr>
          <p:cNvSpPr txBox="1"/>
          <p:nvPr/>
        </p:nvSpPr>
        <p:spPr>
          <a:xfrm>
            <a:off x="3258879" y="1690687"/>
            <a:ext cx="116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clone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497DD5-C091-4A63-A9DD-8C114F6E6EA1}"/>
              </a:ext>
            </a:extLst>
          </p:cNvPr>
          <p:cNvSpPr txBox="1"/>
          <p:nvPr/>
        </p:nvSpPr>
        <p:spPr>
          <a:xfrm>
            <a:off x="6541032" y="1645865"/>
            <a:ext cx="116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clone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4177DEC-A0E4-4CE3-8971-CCE7129F0552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3293087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B4A7E-AA72-4C3C-9D7C-E8A8B66CD20D}"/>
              </a:ext>
            </a:extLst>
          </p:cNvPr>
          <p:cNvSpPr txBox="1"/>
          <p:nvPr/>
        </p:nvSpPr>
        <p:spPr>
          <a:xfrm>
            <a:off x="2932790" y="4180285"/>
            <a:ext cx="1522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add </a:t>
            </a:r>
          </a:p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commit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306011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2DAB36-7037-4211-9458-C320FA8D8552}"/>
              </a:ext>
            </a:extLst>
          </p:cNvPr>
          <p:cNvSpPr txBox="1"/>
          <p:nvPr/>
        </p:nvSpPr>
        <p:spPr>
          <a:xfrm>
            <a:off x="9583249" y="4305836"/>
            <a:ext cx="1522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add </a:t>
            </a:r>
          </a:p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F927C-536F-4353-902B-58892563BA95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3719774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306011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EE1D81-3015-431F-B127-37C20FFF63C4}"/>
              </a:ext>
            </a:extLst>
          </p:cNvPr>
          <p:cNvSpPr/>
          <p:nvPr/>
        </p:nvSpPr>
        <p:spPr>
          <a:xfrm>
            <a:off x="3258879" y="22156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3258879" y="2805364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push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D88C47-02CE-4C66-AF02-137067E74AA4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215387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306011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EE1D81-3015-431F-B127-37C20FFF63C4}"/>
              </a:ext>
            </a:extLst>
          </p:cNvPr>
          <p:cNvSpPr/>
          <p:nvPr/>
        </p:nvSpPr>
        <p:spPr>
          <a:xfrm>
            <a:off x="6481484" y="22156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6398531" y="2898462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fetch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F7962-B137-45E7-8A11-C86F9B354B1A}"/>
              </a:ext>
            </a:extLst>
          </p:cNvPr>
          <p:cNvSpPr/>
          <p:nvPr/>
        </p:nvSpPr>
        <p:spPr>
          <a:xfrm>
            <a:off x="9646595" y="3563380"/>
            <a:ext cx="723014" cy="41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D3A39B-D62C-4B11-A13B-F927EBE11B8E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988703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675846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6398531" y="2898462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F7962-B137-45E7-8A11-C86F9B354B1A}"/>
              </a:ext>
            </a:extLst>
          </p:cNvPr>
          <p:cNvSpPr/>
          <p:nvPr/>
        </p:nvSpPr>
        <p:spPr>
          <a:xfrm>
            <a:off x="8370688" y="4123907"/>
            <a:ext cx="723014" cy="41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1949D1-5372-415A-B6F4-03429E467D82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2745191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823252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EE1D81-3015-431F-B127-37C20FFF63C4}"/>
              </a:ext>
            </a:extLst>
          </p:cNvPr>
          <p:cNvSpPr/>
          <p:nvPr/>
        </p:nvSpPr>
        <p:spPr>
          <a:xfrm rot="10800000">
            <a:off x="6481484" y="22156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6398531" y="2898462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push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F7962-B137-45E7-8A11-C86F9B354B1A}"/>
              </a:ext>
            </a:extLst>
          </p:cNvPr>
          <p:cNvSpPr/>
          <p:nvPr/>
        </p:nvSpPr>
        <p:spPr>
          <a:xfrm>
            <a:off x="8370688" y="4191892"/>
            <a:ext cx="723014" cy="41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EE01E7-0A84-4075-A414-3CA27CC7AD85}"/>
              </a:ext>
            </a:extLst>
          </p:cNvPr>
          <p:cNvSpPr/>
          <p:nvPr/>
        </p:nvSpPr>
        <p:spPr>
          <a:xfrm>
            <a:off x="5080148" y="5030531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8CA7C3-01BD-45D1-8730-850BF33AF33C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2077361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823252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EE1D81-3015-431F-B127-37C20FFF63C4}"/>
              </a:ext>
            </a:extLst>
          </p:cNvPr>
          <p:cNvSpPr/>
          <p:nvPr/>
        </p:nvSpPr>
        <p:spPr>
          <a:xfrm rot="10800000">
            <a:off x="3303139" y="23130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3325649" y="2962082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F7962-B137-45E7-8A11-C86F9B354B1A}"/>
              </a:ext>
            </a:extLst>
          </p:cNvPr>
          <p:cNvSpPr/>
          <p:nvPr/>
        </p:nvSpPr>
        <p:spPr>
          <a:xfrm>
            <a:off x="8370688" y="4191892"/>
            <a:ext cx="723014" cy="41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EE01E7-0A84-4075-A414-3CA27CC7AD85}"/>
              </a:ext>
            </a:extLst>
          </p:cNvPr>
          <p:cNvSpPr/>
          <p:nvPr/>
        </p:nvSpPr>
        <p:spPr>
          <a:xfrm>
            <a:off x="1732404" y="485515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71434E-9EDD-40EB-8513-043E0A1BF43A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C65305-EA32-4C59-B7C4-37E5DAE2CE55}"/>
              </a:ext>
            </a:extLst>
          </p:cNvPr>
          <p:cNvSpPr/>
          <p:nvPr/>
        </p:nvSpPr>
        <p:spPr>
          <a:xfrm>
            <a:off x="5080148" y="486578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071000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E407-3609-4559-8121-33A46DE3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More on Collaborative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CF1B-E6E3-444A-9FCB-D505C63B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Deleting a branch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git branch </a:t>
            </a:r>
            <a:r>
              <a:rPr lang="mr-IN" sz="2000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d &lt;</a:t>
            </a:r>
            <a:r>
              <a:rPr lang="en-US" sz="2000" dirty="0" err="1">
                <a:latin typeface="Avenir Book" charset="0"/>
                <a:ea typeface="Avenir Book" charset="0"/>
                <a:cs typeface="Avenir Book" charset="0"/>
              </a:rPr>
              <a:t>branchname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Merge conflicts! How do you resolve?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Pull requests 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git tag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 v1.0 / git tag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 v1.0 &lt;commit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sha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866" y="2781829"/>
            <a:ext cx="3395134" cy="33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1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Dealing with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Two typical cases of merge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Normal merge where you’re a collaborator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Pull request (handled by the repository owner)</a:t>
            </a:r>
          </a:p>
        </p:txBody>
      </p:sp>
    </p:spTree>
    <p:extLst>
      <p:ext uri="{BB962C8B-B14F-4D97-AF65-F5344CB8AC3E}">
        <p14:creationId xmlns:p14="http://schemas.microsoft.com/office/powerpoint/2010/main" val="1531582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More to learn in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Git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/Forward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Firstly, I highly recommended building a project from scratch with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Git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integrated and if possible, with other programmers.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As far as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Git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goes, this PowerPoint covers the basics to help you get started, but as you work with version control, you will encounter new commands required.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Rebasing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concept you could cover.</a:t>
            </a:r>
          </a:p>
        </p:txBody>
      </p:sp>
    </p:spTree>
    <p:extLst>
      <p:ext uri="{BB962C8B-B14F-4D97-AF65-F5344CB8AC3E}">
        <p14:creationId xmlns:p14="http://schemas.microsoft.com/office/powerpoint/2010/main" val="124678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349" y="1541474"/>
            <a:ext cx="8946541" cy="46192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Makes working in a team easy!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i="1" dirty="0">
                <a:latin typeface="Avenir Light" charset="0"/>
                <a:ea typeface="Avenir Light" charset="0"/>
                <a:cs typeface="Avenir Light" charset="0"/>
              </a:rPr>
              <a:t>Code without interference.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i="1" dirty="0">
                <a:latin typeface="Avenir Light" charset="0"/>
                <a:ea typeface="Avenir Light" charset="0"/>
                <a:cs typeface="Avenir Light" charset="0"/>
              </a:rPr>
              <a:t>Go back to a previous version (iOS 10 anyone?)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i="1" dirty="0">
                <a:latin typeface="Avenir Light" charset="0"/>
                <a:ea typeface="Avenir Light" charset="0"/>
                <a:cs typeface="Avenir Light" charset="0"/>
              </a:rPr>
              <a:t>Integrate code of multiple developer’s easily.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i="1" dirty="0">
                <a:latin typeface="Avenir Light" charset="0"/>
                <a:ea typeface="Avenir Light" charset="0"/>
                <a:cs typeface="Avenir Light" charset="0"/>
              </a:rPr>
              <a:t>Know who did what, when.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i="1" dirty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Keep your code</a:t>
            </a:r>
            <a:r>
              <a:rPr lang="en-US" sz="2400" b="1" dirty="0">
                <a:latin typeface="Avenir Book" charset="0"/>
                <a:ea typeface="Avenir Book" charset="0"/>
                <a:cs typeface="Avenir Book" charset="0"/>
              </a:rPr>
              <a:t> secure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Why version control?</a:t>
            </a:r>
          </a:p>
        </p:txBody>
      </p:sp>
    </p:spTree>
    <p:extLst>
      <p:ext uri="{BB962C8B-B14F-4D97-AF65-F5344CB8AC3E}">
        <p14:creationId xmlns:p14="http://schemas.microsoft.com/office/powerpoint/2010/main" val="155268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Centralized Version Control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201" y="166546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Traditional version control system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Server with database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Clients have a working version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Visual Source Safe 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Challenges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Multi-developer conflicts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Client/server communication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03CA8D00-7467-4724-A4A1-193C644F8D1F}" type="slidenum">
              <a:rPr lang="zh-TW" altLang="en-US">
                <a:solidFill>
                  <a:srgbClr val="898989"/>
                </a:solidFill>
              </a:rPr>
              <a:pPr/>
              <a:t>6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1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Distributed Version Control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Authoritative server by convention only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Every working checkout is a repository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Get version control even when detached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Backups are trivial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Other distributed systems include</a:t>
            </a:r>
          </a:p>
          <a:p>
            <a:pPr lvl="1"/>
            <a:r>
              <a:rPr lang="en-US" altLang="zh-TW" sz="2400" dirty="0"/>
              <a:t>Mercurial</a:t>
            </a:r>
          </a:p>
          <a:p>
            <a:pPr lvl="1"/>
            <a:r>
              <a:rPr lang="en-US" altLang="zh-TW" sz="2400" dirty="0" err="1"/>
              <a:t>BitKeeper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Darcs</a:t>
            </a:r>
            <a:endParaRPr lang="en-US" altLang="zh-TW" sz="2400" dirty="0"/>
          </a:p>
          <a:p>
            <a:pPr lvl="1"/>
            <a:r>
              <a:rPr lang="en-US" altLang="zh-TW" sz="2400" dirty="0"/>
              <a:t>Bazaar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AE667839-3A60-4B4C-8136-E99267BED1BD}" type="slidenum">
              <a:rPr lang="zh-TW" altLang="en-US">
                <a:solidFill>
                  <a:srgbClr val="898989"/>
                </a:solidFill>
              </a:rPr>
              <a:pPr/>
              <a:t>7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1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95" y="2736366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Do you really need version control? </a:t>
            </a:r>
          </a:p>
        </p:txBody>
      </p:sp>
    </p:spTree>
    <p:extLst>
      <p:ext uri="{BB962C8B-B14F-4D97-AF65-F5344CB8AC3E}">
        <p14:creationId xmlns:p14="http://schemas.microsoft.com/office/powerpoint/2010/main" val="70446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15C-F8D3-4C1F-9FC0-8505F81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248F-858C-4314-BC5C-2E5AD224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A distributed version control system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Command-Line Tool (accessible with Terminal on the Mac or Git Bash on Windows)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30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4427</TotalTime>
  <Words>2353</Words>
  <Application>Microsoft Office PowerPoint</Application>
  <PresentationFormat>Widescreen</PresentationFormat>
  <Paragraphs>424</Paragraphs>
  <Slides>49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Avenir Book</vt:lpstr>
      <vt:lpstr>Avenir Heavy</vt:lpstr>
      <vt:lpstr>Avenir Light</vt:lpstr>
      <vt:lpstr>Avenir Medium</vt:lpstr>
      <vt:lpstr>Calibri</vt:lpstr>
      <vt:lpstr>Century Gothic</vt:lpstr>
      <vt:lpstr>Times New Roman</vt:lpstr>
      <vt:lpstr>Wingdings 3</vt:lpstr>
      <vt:lpstr>Ion</vt:lpstr>
      <vt:lpstr>Version Control with Git and GitHub</vt:lpstr>
      <vt:lpstr>What’s the plan for today? </vt:lpstr>
      <vt:lpstr>How do you work with other developers? </vt:lpstr>
      <vt:lpstr>So what’s version control? </vt:lpstr>
      <vt:lpstr>Why version control?</vt:lpstr>
      <vt:lpstr>Centralized Version Control</vt:lpstr>
      <vt:lpstr>Distributed Version Control</vt:lpstr>
      <vt:lpstr>Do you really need version control? </vt:lpstr>
      <vt:lpstr>Git</vt:lpstr>
      <vt:lpstr>A Brief History of Git</vt:lpstr>
      <vt:lpstr>Git is Not an SCM</vt:lpstr>
      <vt:lpstr>Why Git and not other VCS? </vt:lpstr>
      <vt:lpstr>Installing Git</vt:lpstr>
      <vt:lpstr>Version Control Terminology</vt:lpstr>
      <vt:lpstr>Version Control Terminology</vt:lpstr>
      <vt:lpstr>Version Control Terminology</vt:lpstr>
      <vt:lpstr>Version Control Terminology</vt:lpstr>
      <vt:lpstr>Let’s dive into the good stuff now</vt:lpstr>
      <vt:lpstr>Initial Git Configuration</vt:lpstr>
      <vt:lpstr>Basic Git Commands</vt:lpstr>
      <vt:lpstr>PowerPoint Presentation</vt:lpstr>
      <vt:lpstr>Basic Git model locally</vt:lpstr>
      <vt:lpstr>Add and commit a file</vt:lpstr>
      <vt:lpstr>Basic Git Commands</vt:lpstr>
      <vt:lpstr>Viewing/undoing changes</vt:lpstr>
      <vt:lpstr>Branching and Merging</vt:lpstr>
      <vt:lpstr>Merge conflicts</vt:lpstr>
      <vt:lpstr>Interaction with remote Repo</vt:lpstr>
      <vt:lpstr>GitHub</vt:lpstr>
      <vt:lpstr>Working with a remote repository</vt:lpstr>
      <vt:lpstr>PowerPoint Presentation</vt:lpstr>
      <vt:lpstr>PowerPoint Presentation</vt:lpstr>
      <vt:lpstr>PowerPoint Presentation</vt:lpstr>
      <vt:lpstr>PowerPoint Presentation</vt:lpstr>
      <vt:lpstr>How to access GitHub</vt:lpstr>
      <vt:lpstr>GitHub Demo</vt:lpstr>
      <vt:lpstr>More Git commands</vt:lpstr>
      <vt:lpstr>Demo </vt:lpstr>
      <vt:lpstr>Collaboration with GitHub</vt:lpstr>
      <vt:lpstr>Collaborate</vt:lpstr>
      <vt:lpstr>Collaborate</vt:lpstr>
      <vt:lpstr>Collaborate</vt:lpstr>
      <vt:lpstr>Collaborate</vt:lpstr>
      <vt:lpstr>Collaborate</vt:lpstr>
      <vt:lpstr>Collaborate</vt:lpstr>
      <vt:lpstr>Collaborate</vt:lpstr>
      <vt:lpstr>More on Collaborative Git commands</vt:lpstr>
      <vt:lpstr>Dealing with Merge Conflicts</vt:lpstr>
      <vt:lpstr>More to learn in Git/Forward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Patel</dc:creator>
  <cp:lastModifiedBy>Shantanu Banerjee</cp:lastModifiedBy>
  <cp:revision>233</cp:revision>
  <dcterms:created xsi:type="dcterms:W3CDTF">2017-08-30T02:16:33Z</dcterms:created>
  <dcterms:modified xsi:type="dcterms:W3CDTF">2021-10-15T16:21:01Z</dcterms:modified>
</cp:coreProperties>
</file>