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79"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795" autoAdjust="0"/>
  </p:normalViewPr>
  <p:slideViewPr>
    <p:cSldViewPr>
      <p:cViewPr varScale="1">
        <p:scale>
          <a:sx n="60" d="100"/>
          <a:sy n="60" d="100"/>
        </p:scale>
        <p:origin x="-143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8D05A3-9A93-4E4B-A3C7-CE5CC761AA22}" type="datetimeFigureOut">
              <a:rPr lang="en-US" smtClean="0"/>
              <a:t>5/8/2011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E0A94-BF5B-4216-BBDA-83EE43E21E1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SoftDump\WebLogic\E12840_01\wls\docs103\config_wls\self_tuned.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queue monitors throughput over time and based on history, determines whether to adjust the thread count. For example, if historical throughput statistics indicate that a higher thread count increased throughput, </a:t>
            </a:r>
            <a:r>
              <a:rPr lang="en-US" dirty="0" err="1" smtClean="0"/>
              <a:t>WebLogic</a:t>
            </a:r>
            <a:r>
              <a:rPr lang="en-US" dirty="0" smtClean="0"/>
              <a:t> increases the thread count. Similarly, if statistics indicate that fewer threads did not reduce throughput, </a:t>
            </a:r>
            <a:r>
              <a:rPr lang="en-US" dirty="0" err="1" smtClean="0"/>
              <a:t>WebLogic</a:t>
            </a:r>
            <a:r>
              <a:rPr lang="en-US" dirty="0" smtClean="0"/>
              <a:t> decreases the thread count. This new strategy makes it easier for administrators to allocate processing resources and manage performance, avoiding the effort and complexity involved in configuring, monitoring, and tuning custom executes queues. </a:t>
            </a:r>
            <a:endParaRPr lang="en-US" dirty="0"/>
          </a:p>
        </p:txBody>
      </p:sp>
      <p:sp>
        <p:nvSpPr>
          <p:cNvPr id="4" name="Slide Number Placeholder 3"/>
          <p:cNvSpPr>
            <a:spLocks noGrp="1"/>
          </p:cNvSpPr>
          <p:nvPr>
            <p:ph type="sldNum" sz="quarter" idx="10"/>
          </p:nvPr>
        </p:nvSpPr>
        <p:spPr/>
        <p:txBody>
          <a:bodyPr/>
          <a:lstStyle/>
          <a:p>
            <a:fld id="{643E0A94-BF5B-4216-BBDA-83EE43E21E19}"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use any of these Work Manager components to control the performance of your application by referencing the name of the component in the application’s deployment descriptor. In addition, you may define a </a:t>
            </a:r>
            <a:r>
              <a:rPr lang="en-US" i="1" dirty="0" smtClean="0"/>
              <a:t>Work Manager</a:t>
            </a:r>
            <a:r>
              <a:rPr lang="en-US" dirty="0" smtClean="0"/>
              <a:t> that encapsulates all of the above components (except Context Request Class; See </a:t>
            </a:r>
            <a:r>
              <a:rPr lang="en-US" dirty="0" smtClean="0">
                <a:hlinkClick r:id="rId3"/>
              </a:rPr>
              <a:t>Context Request Class</a:t>
            </a:r>
            <a:r>
              <a:rPr lang="en-US" dirty="0" smtClean="0"/>
              <a:t>) and reference the name of the Work Manager in your application’s deployment descriptor. You can define multiple Work Managers—the appropriate number depends on how many distinct demand profiles exist across the applications you host on </a:t>
            </a:r>
            <a:r>
              <a:rPr lang="en-US" dirty="0" err="1" smtClean="0"/>
              <a:t>WebLogic</a:t>
            </a:r>
            <a:r>
              <a:rPr lang="en-US" dirty="0" smtClean="0"/>
              <a:t> Server. </a:t>
            </a:r>
            <a:endParaRPr lang="en-US" dirty="0"/>
          </a:p>
        </p:txBody>
      </p:sp>
      <p:sp>
        <p:nvSpPr>
          <p:cNvPr id="4" name="Slide Number Placeholder 3"/>
          <p:cNvSpPr>
            <a:spLocks noGrp="1"/>
          </p:cNvSpPr>
          <p:nvPr>
            <p:ph type="sldNum" sz="quarter" idx="10"/>
          </p:nvPr>
        </p:nvSpPr>
        <p:spPr/>
        <p:txBody>
          <a:bodyPr/>
          <a:lstStyle/>
          <a:p>
            <a:fld id="{643E0A94-BF5B-4216-BBDA-83EE43E21E19}"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dirty="0" smtClean="0"/>
              <a:t> The value of a fair share request class is specified as a relative value, not a percentage. Therefore, in the above example, if the request classes were defined as 400 and 100, they would still have the same relative values.</a:t>
            </a:r>
          </a:p>
          <a:p>
            <a:endParaRPr lang="en-US" dirty="0"/>
          </a:p>
        </p:txBody>
      </p:sp>
      <p:sp>
        <p:nvSpPr>
          <p:cNvPr id="4" name="Slide Number Placeholder 3"/>
          <p:cNvSpPr>
            <a:spLocks noGrp="1"/>
          </p:cNvSpPr>
          <p:nvPr>
            <p:ph type="sldNum" sz="quarter" idx="10"/>
          </p:nvPr>
        </p:nvSpPr>
        <p:spPr/>
        <p:txBody>
          <a:bodyPr/>
          <a:lstStyle/>
          <a:p>
            <a:fld id="{643E0A94-BF5B-4216-BBDA-83EE43E21E19}" type="slidenum">
              <a:rPr lang="en-US" smtClean="0"/>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 consider a constraint defined with maximum threads of 10 and shared by 3 entry points. The scheduling logic ensures that not more than 10 threads are executing requests from the three entry points combined. You can define a max-threads-constraint in terms of a the availability of the resource that requests depend upon, such as a connection pool. </a:t>
            </a:r>
          </a:p>
          <a:p>
            <a:r>
              <a:rPr lang="en-US" dirty="0" smtClean="0"/>
              <a:t>A max-threads-constraint might, but does not necessarily, prevent a request class from taking its fair share of threads or meeting its response time goal. Once the constraint is reached the server does not schedule requests of this type until the number of concurrent executions falls below the limit. The server then schedules work based on the fair share or response time goal. </a:t>
            </a:r>
            <a:endParaRPr lang="en-US" dirty="0"/>
          </a:p>
        </p:txBody>
      </p:sp>
      <p:sp>
        <p:nvSpPr>
          <p:cNvPr id="4" name="Slide Number Placeholder 3"/>
          <p:cNvSpPr>
            <a:spLocks noGrp="1"/>
          </p:cNvSpPr>
          <p:nvPr>
            <p:ph type="sldNum" sz="quarter" idx="10"/>
          </p:nvPr>
        </p:nvSpPr>
        <p:spPr/>
        <p:txBody>
          <a:bodyPr/>
          <a:lstStyle/>
          <a:p>
            <a:fld id="{643E0A94-BF5B-4216-BBDA-83EE43E21E19}" type="slidenum">
              <a:rPr lang="en-US" smtClean="0"/>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Handling each application’s work separately, allows an application to be shut down without affecting the thread management of another application. Although each application implements its own Work Manager instance, the underlying components are shared. </a:t>
            </a:r>
            <a:endParaRPr lang="en-US" dirty="0"/>
          </a:p>
        </p:txBody>
      </p:sp>
      <p:sp>
        <p:nvSpPr>
          <p:cNvPr id="4" name="Slide Number Placeholder 3"/>
          <p:cNvSpPr>
            <a:spLocks noGrp="1"/>
          </p:cNvSpPr>
          <p:nvPr>
            <p:ph type="sldNum" sz="quarter" idx="10"/>
          </p:nvPr>
        </p:nvSpPr>
        <p:spPr/>
        <p:txBody>
          <a:bodyPr/>
          <a:lstStyle/>
          <a:p>
            <a:fld id="{643E0A94-BF5B-4216-BBDA-83EE43E21E19}" type="slidenum">
              <a:rPr lang="en-US" smtClean="0"/>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990600"/>
            <a:ext cx="7772400" cy="1371600"/>
          </a:xfrm>
        </p:spPr>
        <p:txBody>
          <a:bodyPr/>
          <a:lstStyle>
            <a:lvl1pPr>
              <a:defRPr sz="32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100"/>
            </a:lvl1pPr>
          </a:lstStyle>
          <a:p>
            <a:r>
              <a:rPr lang="en-US" smtClean="0"/>
              <a:t>Click to edit Master subtitle style</a:t>
            </a:r>
            <a:endParaRPr lang="en-US"/>
          </a:p>
        </p:txBody>
      </p:sp>
      <p:sp>
        <p:nvSpPr>
          <p:cNvPr id="5124" name="Rectangle 4"/>
          <p:cNvSpPr>
            <a:spLocks noGrp="1" noChangeArrowheads="1"/>
          </p:cNvSpPr>
          <p:nvPr>
            <p:ph type="dt" sz="half" idx="2"/>
          </p:nvPr>
        </p:nvSpPr>
        <p:spPr>
          <a:xfrm>
            <a:off x="685800" y="6248400"/>
            <a:ext cx="1905000" cy="457200"/>
          </a:xfrm>
        </p:spPr>
        <p:txBody>
          <a:bodyPr/>
          <a:lstStyle>
            <a:lvl1pPr>
              <a:defRPr/>
            </a:lvl1pPr>
          </a:lstStyle>
          <a:p>
            <a:fld id="{AA8A2991-E3EF-49DB-B739-D29017A86BAA}" type="datetimeFigureOut">
              <a:rPr lang="en-US" smtClean="0"/>
              <a:t>5/8/2011</a:t>
            </a:fld>
            <a:endParaRPr lang="en-US"/>
          </a:p>
        </p:txBody>
      </p:sp>
      <p:sp>
        <p:nvSpPr>
          <p:cNvPr id="512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6553200" y="6248400"/>
            <a:ext cx="1905000" cy="457200"/>
          </a:xfrm>
        </p:spPr>
        <p:txBody>
          <a:bodyPr/>
          <a:lstStyle>
            <a:lvl1pPr>
              <a:defRPr/>
            </a:lvl1pPr>
          </a:lstStyle>
          <a:p>
            <a:fld id="{686C2478-5B46-4A7D-9E21-9B7AE6F63E09}" type="slidenum">
              <a:rPr lang="en-US" smtClean="0"/>
              <a:t>‹#›</a:t>
            </a:fld>
            <a:endParaRPr lang="en-US"/>
          </a:p>
        </p:txBody>
      </p:sp>
      <p:sp>
        <p:nvSpPr>
          <p:cNvPr id="5127"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152400"/>
            <a:ext cx="2009775"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52400"/>
            <a:ext cx="5881687"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A8A2991-E3EF-49DB-B739-D29017A86BAA}" type="datetimeFigureOut">
              <a:rPr lang="en-US" smtClean="0"/>
              <a:t>5/8/2011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6C2478-5B46-4A7D-9E21-9B7AE6F63E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152400"/>
            <a:ext cx="80010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smtClean="0"/>
          </a:p>
        </p:txBody>
      </p:sp>
      <p:sp>
        <p:nvSpPr>
          <p:cNvPr id="4099" name="Rectangle 3"/>
          <p:cNvSpPr>
            <a:spLocks noGrp="1" noChangeArrowheads="1"/>
          </p:cNvSpPr>
          <p:nvPr>
            <p:ph type="body" idx="1"/>
          </p:nvPr>
        </p:nvSpPr>
        <p:spPr bwMode="auto">
          <a:xfrm>
            <a:off x="566738" y="1295400"/>
            <a:ext cx="80010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100" name="AutoShape 4"/>
          <p:cNvSpPr>
            <a:spLocks noChangeArrowheads="1"/>
          </p:cNvSpPr>
          <p:nvPr/>
        </p:nvSpPr>
        <p:spPr bwMode="auto">
          <a:xfrm>
            <a:off x="609600" y="11096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itchFamily="18" charset="0"/>
            </a:endParaRPr>
          </a:p>
        </p:txBody>
      </p:sp>
      <p:sp>
        <p:nvSpPr>
          <p:cNvPr id="4101" name="Line 5"/>
          <p:cNvSpPr>
            <a:spLocks noChangeShapeType="1"/>
          </p:cNvSpPr>
          <p:nvPr/>
        </p:nvSpPr>
        <p:spPr bwMode="auto">
          <a:xfrm flipV="1">
            <a:off x="609600" y="6324600"/>
            <a:ext cx="7924800" cy="0"/>
          </a:xfrm>
          <a:prstGeom prst="line">
            <a:avLst/>
          </a:prstGeom>
          <a:noFill/>
          <a:ln w="3175">
            <a:solidFill>
              <a:srgbClr val="EEB000"/>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fld id="{AA8A2991-E3EF-49DB-B739-D29017A86BAA}" type="datetimeFigureOut">
              <a:rPr lang="en-US" smtClean="0"/>
              <a:t>5/8/2011</a:t>
            </a:fld>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4104" name="Rectangle 8"/>
          <p:cNvSpPr>
            <a:spLocks noGrp="1" noChangeArrowheads="1"/>
          </p:cNvSpPr>
          <p:nvPr>
            <p:ph type="sldNum" sz="quarter" idx="4"/>
          </p:nvPr>
        </p:nvSpPr>
        <p:spPr bwMode="auto">
          <a:xfrm>
            <a:off x="6553200" y="6397625"/>
            <a:ext cx="19812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86C2478-5B46-4A7D-9E21-9B7AE6F63E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3000">
          <a:solidFill>
            <a:schemeClr val="folHlink"/>
          </a:solidFill>
          <a:latin typeface="+mj-lt"/>
          <a:ea typeface="+mj-ea"/>
          <a:cs typeface="+mj-cs"/>
        </a:defRPr>
      </a:lvl1pPr>
      <a:lvl2pPr algn="l" rtl="0" eaLnBrk="1" fontAlgn="base" hangingPunct="1">
        <a:spcBef>
          <a:spcPct val="0"/>
        </a:spcBef>
        <a:spcAft>
          <a:spcPct val="0"/>
        </a:spcAft>
        <a:defRPr sz="3000">
          <a:solidFill>
            <a:schemeClr val="folHlink"/>
          </a:solidFill>
          <a:latin typeface="Verdana" pitchFamily="34" charset="0"/>
        </a:defRPr>
      </a:lvl2pPr>
      <a:lvl3pPr algn="l" rtl="0" eaLnBrk="1" fontAlgn="base" hangingPunct="1">
        <a:spcBef>
          <a:spcPct val="0"/>
        </a:spcBef>
        <a:spcAft>
          <a:spcPct val="0"/>
        </a:spcAft>
        <a:defRPr sz="3000">
          <a:solidFill>
            <a:schemeClr val="folHlink"/>
          </a:solidFill>
          <a:latin typeface="Verdana" pitchFamily="34" charset="0"/>
        </a:defRPr>
      </a:lvl3pPr>
      <a:lvl4pPr algn="l" rtl="0" eaLnBrk="1" fontAlgn="base" hangingPunct="1">
        <a:spcBef>
          <a:spcPct val="0"/>
        </a:spcBef>
        <a:spcAft>
          <a:spcPct val="0"/>
        </a:spcAft>
        <a:defRPr sz="3000">
          <a:solidFill>
            <a:schemeClr val="folHlink"/>
          </a:solidFill>
          <a:latin typeface="Verdana" pitchFamily="34" charset="0"/>
        </a:defRPr>
      </a:lvl4pPr>
      <a:lvl5pPr algn="l" rtl="0" eaLnBrk="1" fontAlgn="base" hangingPunct="1">
        <a:spcBef>
          <a:spcPct val="0"/>
        </a:spcBef>
        <a:spcAft>
          <a:spcPct val="0"/>
        </a:spcAft>
        <a:defRPr sz="3000">
          <a:solidFill>
            <a:schemeClr val="folHlink"/>
          </a:solidFill>
          <a:latin typeface="Verdana" pitchFamily="34" charset="0"/>
        </a:defRPr>
      </a:lvl5pPr>
      <a:lvl6pPr marL="457200" algn="l" rtl="0" eaLnBrk="1" fontAlgn="base" hangingPunct="1">
        <a:spcBef>
          <a:spcPct val="0"/>
        </a:spcBef>
        <a:spcAft>
          <a:spcPct val="0"/>
        </a:spcAft>
        <a:defRPr sz="3000">
          <a:solidFill>
            <a:schemeClr val="folHlink"/>
          </a:solidFill>
          <a:latin typeface="Verdana" pitchFamily="34" charset="0"/>
        </a:defRPr>
      </a:lvl6pPr>
      <a:lvl7pPr marL="914400" algn="l" rtl="0" eaLnBrk="1" fontAlgn="base" hangingPunct="1">
        <a:spcBef>
          <a:spcPct val="0"/>
        </a:spcBef>
        <a:spcAft>
          <a:spcPct val="0"/>
        </a:spcAft>
        <a:defRPr sz="3000">
          <a:solidFill>
            <a:schemeClr val="folHlink"/>
          </a:solidFill>
          <a:latin typeface="Verdana" pitchFamily="34" charset="0"/>
        </a:defRPr>
      </a:lvl7pPr>
      <a:lvl8pPr marL="1371600" algn="l" rtl="0" eaLnBrk="1" fontAlgn="base" hangingPunct="1">
        <a:spcBef>
          <a:spcPct val="0"/>
        </a:spcBef>
        <a:spcAft>
          <a:spcPct val="0"/>
        </a:spcAft>
        <a:defRPr sz="3000">
          <a:solidFill>
            <a:schemeClr val="folHlink"/>
          </a:solidFill>
          <a:latin typeface="Verdana" pitchFamily="34" charset="0"/>
        </a:defRPr>
      </a:lvl8pPr>
      <a:lvl9pPr marL="1828800" algn="l" rtl="0" eaLnBrk="1" fontAlgn="base" hangingPunct="1">
        <a:spcBef>
          <a:spcPct val="0"/>
        </a:spcBef>
        <a:spcAft>
          <a:spcPct val="0"/>
        </a:spcAft>
        <a:defRPr sz="3000">
          <a:solidFill>
            <a:schemeClr val="folHlink"/>
          </a:solidFill>
          <a:latin typeface="Verdana" pitchFamily="34" charset="0"/>
        </a:defRPr>
      </a:lvl9pPr>
    </p:titleStyle>
    <p:bodyStyle>
      <a:lvl1pPr marL="469900" indent="-469900" algn="l" rtl="0" eaLnBrk="1" fontAlgn="base" hangingPunct="1">
        <a:spcBef>
          <a:spcPct val="20000"/>
        </a:spcBef>
        <a:spcAft>
          <a:spcPct val="50000"/>
        </a:spcAft>
        <a:buClr>
          <a:srgbClr val="EEB000"/>
        </a:buClr>
        <a:buFont typeface="Wingdings" pitchFamily="2" charset="2"/>
        <a:buChar char="o"/>
        <a:defRPr sz="2200">
          <a:solidFill>
            <a:schemeClr val="folHlink"/>
          </a:solidFill>
          <a:latin typeface="+mn-lt"/>
          <a:ea typeface="+mn-ea"/>
          <a:cs typeface="+mn-cs"/>
        </a:defRPr>
      </a:lvl1pPr>
      <a:lvl2pPr marL="908050" indent="-436563" algn="l" rtl="0" eaLnBrk="1" fontAlgn="base" hangingPunct="1">
        <a:spcBef>
          <a:spcPct val="20000"/>
        </a:spcBef>
        <a:spcAft>
          <a:spcPct val="50000"/>
        </a:spcAft>
        <a:buClr>
          <a:srgbClr val="EEB000"/>
        </a:buClr>
        <a:buFont typeface="Wingdings" pitchFamily="2" charset="2"/>
        <a:buChar char="n"/>
        <a:defRPr sz="2000">
          <a:solidFill>
            <a:schemeClr val="hlink"/>
          </a:solidFill>
          <a:latin typeface="+mn-lt"/>
        </a:defRPr>
      </a:lvl2pPr>
      <a:lvl3pPr marL="1304925" indent="-395288" algn="l" rtl="0" eaLnBrk="1" fontAlgn="base" hangingPunct="1">
        <a:spcBef>
          <a:spcPct val="20000"/>
        </a:spcBef>
        <a:spcAft>
          <a:spcPct val="0"/>
        </a:spcAft>
        <a:buClr>
          <a:srgbClr val="EEB000"/>
        </a:buClr>
        <a:buFont typeface="Wingdings" pitchFamily="2" charset="2"/>
        <a:buChar char="o"/>
        <a:defRPr>
          <a:solidFill>
            <a:schemeClr val="tx1"/>
          </a:solidFill>
          <a:latin typeface="+mn-lt"/>
        </a:defRPr>
      </a:lvl3pPr>
      <a:lvl4pPr marL="1693863" indent="-387350" algn="l" rtl="0" eaLnBrk="1" fontAlgn="base" hangingPunct="1">
        <a:spcBef>
          <a:spcPct val="20000"/>
        </a:spcBef>
        <a:spcAft>
          <a:spcPct val="0"/>
        </a:spcAft>
        <a:buClr>
          <a:srgbClr val="EEB000"/>
        </a:buClr>
        <a:buFont typeface="Wingdings" pitchFamily="2" charset="2"/>
        <a:buChar char="n"/>
        <a:defRPr>
          <a:solidFill>
            <a:schemeClr val="tx1"/>
          </a:solidFill>
          <a:latin typeface="+mn-lt"/>
        </a:defRPr>
      </a:lvl4pPr>
      <a:lvl5pPr marL="20939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5pPr>
      <a:lvl6pPr marL="25511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6pPr>
      <a:lvl7pPr marL="30083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7pPr>
      <a:lvl8pPr marL="34655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8pPr>
      <a:lvl9pPr marL="3922713" indent="-398463" algn="l" rtl="0" eaLnBrk="1" fontAlgn="base" hangingPunct="1">
        <a:spcBef>
          <a:spcPct val="25000"/>
        </a:spcBef>
        <a:spcAft>
          <a:spcPct val="0"/>
        </a:spcAft>
        <a:buClr>
          <a:srgbClr val="EEB000"/>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 managers</a:t>
            </a:r>
            <a:endParaRPr lang="en-US" dirty="0"/>
          </a:p>
        </p:txBody>
      </p:sp>
      <p:sp>
        <p:nvSpPr>
          <p:cNvPr id="3" name="Subtitle 2"/>
          <p:cNvSpPr>
            <a:spLocks noGrp="1"/>
          </p:cNvSpPr>
          <p:nvPr>
            <p:ph type="subTitle" idx="1"/>
          </p:nvPr>
        </p:nvSpPr>
        <p:spPr/>
        <p:txBody>
          <a:bodyPr/>
          <a:lstStyle/>
          <a:p>
            <a:r>
              <a:rPr lang="en-US" dirty="0" smtClean="0"/>
              <a:t>Oracle </a:t>
            </a:r>
            <a:r>
              <a:rPr lang="en-US" dirty="0" err="1" smtClean="0"/>
              <a:t>WebLogic</a:t>
            </a:r>
            <a:r>
              <a:rPr lang="en-US" dirty="0" smtClean="0"/>
              <a:t> Server Administration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Classes</a:t>
            </a:r>
            <a:endParaRPr lang="en-US" dirty="0"/>
          </a:p>
        </p:txBody>
      </p:sp>
      <p:sp>
        <p:nvSpPr>
          <p:cNvPr id="3" name="Content Placeholder 2"/>
          <p:cNvSpPr>
            <a:spLocks noGrp="1"/>
          </p:cNvSpPr>
          <p:nvPr>
            <p:ph idx="1"/>
          </p:nvPr>
        </p:nvSpPr>
        <p:spPr>
          <a:xfrm>
            <a:off x="566738" y="1295400"/>
            <a:ext cx="8001000" cy="5029200"/>
          </a:xfrm>
        </p:spPr>
        <p:txBody>
          <a:bodyPr>
            <a:normAutofit fontScale="92500"/>
          </a:bodyPr>
          <a:lstStyle/>
          <a:p>
            <a:r>
              <a:rPr lang="en-US" dirty="0" smtClean="0"/>
              <a:t>A request class expresses a scheduling guideline that </a:t>
            </a:r>
            <a:r>
              <a:rPr lang="en-US" dirty="0" err="1" smtClean="0"/>
              <a:t>WebLogic</a:t>
            </a:r>
            <a:r>
              <a:rPr lang="en-US" dirty="0" smtClean="0"/>
              <a:t> Server uses to allocate threads to requests. </a:t>
            </a:r>
          </a:p>
          <a:p>
            <a:r>
              <a:rPr lang="en-US" dirty="0" smtClean="0"/>
              <a:t>Request classes help ensure that high priority work is scheduled before less important work, even if the high priority work is submitted after the lower priority work.</a:t>
            </a:r>
          </a:p>
          <a:p>
            <a:r>
              <a:rPr lang="en-US" dirty="0" err="1" smtClean="0"/>
              <a:t>WebLogic</a:t>
            </a:r>
            <a:r>
              <a:rPr lang="en-US" dirty="0" smtClean="0"/>
              <a:t> Server takes into account how long it takes for requests to each module to complete.</a:t>
            </a:r>
          </a:p>
          <a:p>
            <a:r>
              <a:rPr lang="en-US" dirty="0" smtClean="0"/>
              <a:t>There are multiple types of request classes, each of which expresses a scheduling guideline in different terms. </a:t>
            </a:r>
          </a:p>
          <a:p>
            <a:r>
              <a:rPr lang="en-US" dirty="0" smtClean="0"/>
              <a:t>A Work Manager may specify only one request class.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fare-share-request-class</a:t>
            </a:r>
            <a:endParaRPr lang="en-US" dirty="0"/>
          </a:p>
        </p:txBody>
      </p:sp>
      <p:sp>
        <p:nvSpPr>
          <p:cNvPr id="3" name="Content Placeholder 2"/>
          <p:cNvSpPr>
            <a:spLocks noGrp="1"/>
          </p:cNvSpPr>
          <p:nvPr>
            <p:ph idx="1"/>
          </p:nvPr>
        </p:nvSpPr>
        <p:spPr/>
        <p:txBody>
          <a:bodyPr/>
          <a:lstStyle/>
          <a:p>
            <a:r>
              <a:rPr lang="en-US" dirty="0" smtClean="0"/>
              <a:t>Specifies the average thread-use time required to process requests.</a:t>
            </a:r>
          </a:p>
          <a:p>
            <a:r>
              <a:rPr lang="en-US" dirty="0" smtClean="0"/>
              <a:t>For example, assume that </a:t>
            </a:r>
            <a:r>
              <a:rPr lang="en-US" dirty="0" err="1" smtClean="0"/>
              <a:t>WebLogic</a:t>
            </a:r>
            <a:r>
              <a:rPr lang="en-US" dirty="0" smtClean="0"/>
              <a:t> Server is running two modules. </a:t>
            </a:r>
          </a:p>
          <a:p>
            <a:pPr lvl="1"/>
            <a:r>
              <a:rPr lang="en-US" dirty="0" smtClean="0"/>
              <a:t>The Work Manager for </a:t>
            </a:r>
            <a:r>
              <a:rPr lang="en-US" dirty="0" err="1" smtClean="0"/>
              <a:t>ModuleA</a:t>
            </a:r>
            <a:r>
              <a:rPr lang="en-US" dirty="0" smtClean="0"/>
              <a:t> specifies a fair-share-request-class of 80 and the Work Manager for </a:t>
            </a:r>
            <a:r>
              <a:rPr lang="en-US" dirty="0" err="1" smtClean="0"/>
              <a:t>ModuleB</a:t>
            </a:r>
            <a:r>
              <a:rPr lang="en-US" dirty="0" smtClean="0"/>
              <a:t> specifies a fair-share-request-class of 20. </a:t>
            </a:r>
          </a:p>
          <a:p>
            <a:r>
              <a:rPr lang="en-US" dirty="0" smtClean="0"/>
              <a:t>During a period of sufficient demand, with a steady stream of requests for each module such that the number requests exceed the number of threads, </a:t>
            </a:r>
            <a:r>
              <a:rPr lang="en-US" dirty="0" err="1" smtClean="0"/>
              <a:t>WebLogic</a:t>
            </a:r>
            <a:r>
              <a:rPr lang="en-US" dirty="0" smtClean="0"/>
              <a:t> Server will allocate 80% and 20% of the thread-usage time to </a:t>
            </a:r>
            <a:r>
              <a:rPr lang="en-US" dirty="0" err="1" smtClean="0"/>
              <a:t>ModuleA</a:t>
            </a:r>
            <a:r>
              <a:rPr lang="en-US" dirty="0" smtClean="0"/>
              <a:t> and </a:t>
            </a:r>
            <a:r>
              <a:rPr lang="en-US" dirty="0" err="1" smtClean="0"/>
              <a:t>ModuleB</a:t>
            </a:r>
            <a:r>
              <a:rPr lang="en-US" dirty="0" smtClean="0"/>
              <a:t>, respectively.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response-time-request-class</a:t>
            </a:r>
            <a:endParaRPr lang="en-US" dirty="0"/>
          </a:p>
        </p:txBody>
      </p:sp>
      <p:sp>
        <p:nvSpPr>
          <p:cNvPr id="3" name="Content Placeholder 2"/>
          <p:cNvSpPr>
            <a:spLocks noGrp="1"/>
          </p:cNvSpPr>
          <p:nvPr>
            <p:ph idx="1"/>
          </p:nvPr>
        </p:nvSpPr>
        <p:spPr/>
        <p:txBody>
          <a:bodyPr/>
          <a:lstStyle/>
          <a:p>
            <a:r>
              <a:rPr lang="en-US" dirty="0" smtClean="0"/>
              <a:t>Specifies a response time goal in milliseconds. Response time goals are not applied to individual requests.</a:t>
            </a:r>
          </a:p>
          <a:p>
            <a:r>
              <a:rPr lang="en-US" dirty="0" smtClean="0"/>
              <a:t> Instead, </a:t>
            </a:r>
            <a:r>
              <a:rPr lang="en-US" dirty="0" err="1" smtClean="0"/>
              <a:t>WebLogic</a:t>
            </a:r>
            <a:r>
              <a:rPr lang="en-US" dirty="0" smtClean="0"/>
              <a:t> Server computes a tolerable waiting time for requests with that class by subtracting the observed average thread use time from the response time goal, and schedules requests so that the average wait for requests with the class is proportional to its tolerable waiting time.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context-request-class</a:t>
            </a:r>
            <a:endParaRPr lang="en-US" dirty="0"/>
          </a:p>
        </p:txBody>
      </p:sp>
      <p:sp>
        <p:nvSpPr>
          <p:cNvPr id="3" name="Content Placeholder 2"/>
          <p:cNvSpPr>
            <a:spLocks noGrp="1"/>
          </p:cNvSpPr>
          <p:nvPr>
            <p:ph idx="1"/>
          </p:nvPr>
        </p:nvSpPr>
        <p:spPr>
          <a:xfrm>
            <a:off x="228600" y="1295400"/>
            <a:ext cx="8610600" cy="4876800"/>
          </a:xfrm>
        </p:spPr>
        <p:txBody>
          <a:bodyPr>
            <a:normAutofit fontScale="85000" lnSpcReduction="10000"/>
          </a:bodyPr>
          <a:lstStyle/>
          <a:p>
            <a:r>
              <a:rPr lang="en-US" dirty="0" smtClean="0"/>
              <a:t>Assigns request classes to requests based on context information, such as the current user or the current user’s group. </a:t>
            </a:r>
          </a:p>
          <a:p>
            <a:r>
              <a:rPr lang="en-US" dirty="0" smtClean="0"/>
              <a:t>&lt;work-manager&gt;</a:t>
            </a:r>
            <a:br>
              <a:rPr lang="en-US" dirty="0" smtClean="0"/>
            </a:br>
            <a:r>
              <a:rPr lang="en-US" dirty="0" smtClean="0"/>
              <a:t>  &lt;name&gt;</a:t>
            </a:r>
            <a:r>
              <a:rPr lang="en-US" dirty="0" err="1" smtClean="0"/>
              <a:t>context_workmanager</a:t>
            </a:r>
            <a:r>
              <a:rPr lang="en-US" dirty="0" smtClean="0"/>
              <a:t>&lt;/name&gt;</a:t>
            </a:r>
            <a:br>
              <a:rPr lang="en-US" dirty="0" smtClean="0"/>
            </a:br>
            <a:r>
              <a:rPr lang="en-US" dirty="0" smtClean="0"/>
              <a:t>  &lt;context-request-class&gt;</a:t>
            </a:r>
            <a:br>
              <a:rPr lang="en-US" dirty="0" smtClean="0"/>
            </a:br>
            <a:r>
              <a:rPr lang="en-US" dirty="0" smtClean="0"/>
              <a:t>    &lt;name&gt;</a:t>
            </a:r>
            <a:r>
              <a:rPr lang="en-US" dirty="0" err="1" smtClean="0"/>
              <a:t>test_context</a:t>
            </a:r>
            <a:r>
              <a:rPr lang="en-US" dirty="0" smtClean="0"/>
              <a:t>&lt;/name&gt;</a:t>
            </a:r>
            <a:br>
              <a:rPr lang="en-US" dirty="0" smtClean="0"/>
            </a:br>
            <a:r>
              <a:rPr lang="en-US" dirty="0" smtClean="0"/>
              <a:t>    &lt;context-case&gt;</a:t>
            </a:r>
            <a:br>
              <a:rPr lang="en-US" dirty="0" smtClean="0"/>
            </a:br>
            <a:r>
              <a:rPr lang="en-US" dirty="0" smtClean="0"/>
              <a:t>     </a:t>
            </a:r>
            <a:r>
              <a:rPr lang="en-US" dirty="0" smtClean="0">
                <a:solidFill>
                  <a:srgbClr val="FF0000"/>
                </a:solidFill>
              </a:rPr>
              <a:t> &lt;user-name&gt;system&lt;/user-name&gt;</a:t>
            </a:r>
            <a:r>
              <a:rPr lang="en-US" dirty="0" smtClean="0"/>
              <a:t/>
            </a:r>
            <a:br>
              <a:rPr lang="en-US" dirty="0" smtClean="0"/>
            </a:br>
            <a:r>
              <a:rPr lang="en-US" dirty="0" smtClean="0"/>
              <a:t>      &lt;request-class-name&gt;</a:t>
            </a:r>
            <a:r>
              <a:rPr lang="en-US" dirty="0" err="1" smtClean="0"/>
              <a:t>high_fairshare</a:t>
            </a:r>
            <a:r>
              <a:rPr lang="en-US" dirty="0" smtClean="0"/>
              <a:t>&lt;/request-class-name&gt; </a:t>
            </a:r>
            <a:br>
              <a:rPr lang="en-US" dirty="0" smtClean="0"/>
            </a:br>
            <a:r>
              <a:rPr lang="en-US" dirty="0" smtClean="0"/>
              <a:t>   &lt;/context-case&gt;</a:t>
            </a:r>
            <a:br>
              <a:rPr lang="en-US" dirty="0" smtClean="0"/>
            </a:br>
            <a:r>
              <a:rPr lang="en-US" dirty="0" smtClean="0"/>
              <a:t>   &lt;context-case&gt;</a:t>
            </a:r>
            <a:br>
              <a:rPr lang="en-US" dirty="0" smtClean="0"/>
            </a:br>
            <a:r>
              <a:rPr lang="en-US" dirty="0" smtClean="0"/>
              <a:t>      </a:t>
            </a:r>
            <a:r>
              <a:rPr lang="en-US" dirty="0" smtClean="0">
                <a:solidFill>
                  <a:srgbClr val="FF0000"/>
                </a:solidFill>
              </a:rPr>
              <a:t>&lt;group-name&gt;everyone&lt;/group-name&gt;</a:t>
            </a:r>
            <a:r>
              <a:rPr lang="en-US" dirty="0" smtClean="0"/>
              <a:t/>
            </a:r>
            <a:br>
              <a:rPr lang="en-US" dirty="0" smtClean="0"/>
            </a:br>
            <a:r>
              <a:rPr lang="en-US" dirty="0" smtClean="0"/>
              <a:t>      &lt;request-class-name&gt;</a:t>
            </a:r>
            <a:r>
              <a:rPr lang="en-US" dirty="0" err="1" smtClean="0"/>
              <a:t>low_fairshare</a:t>
            </a:r>
            <a:r>
              <a:rPr lang="en-US" dirty="0" smtClean="0"/>
              <a:t>&lt;/request-class-name&gt; </a:t>
            </a:r>
            <a:br>
              <a:rPr lang="en-US" dirty="0" smtClean="0"/>
            </a:br>
            <a:r>
              <a:rPr lang="en-US" dirty="0" smtClean="0"/>
              <a:t>    &lt;/context-case&gt;</a:t>
            </a:r>
            <a:br>
              <a:rPr lang="en-US" dirty="0" smtClean="0"/>
            </a:br>
            <a:r>
              <a:rPr lang="en-US" dirty="0" smtClean="0"/>
              <a:t>  &lt;/context-request-class&gt;</a:t>
            </a:r>
            <a:br>
              <a:rPr lang="en-US" dirty="0" smtClean="0"/>
            </a:br>
            <a:r>
              <a:rPr lang="en-US" dirty="0" smtClean="0"/>
              <a:t>&lt;/work-manager&gt;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Constraints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Constraints </a:t>
            </a:r>
            <a:endParaRPr lang="en-US" dirty="0"/>
          </a:p>
        </p:txBody>
      </p:sp>
      <p:sp>
        <p:nvSpPr>
          <p:cNvPr id="3" name="Content Placeholder 2"/>
          <p:cNvSpPr>
            <a:spLocks noGrp="1"/>
          </p:cNvSpPr>
          <p:nvPr>
            <p:ph idx="1"/>
          </p:nvPr>
        </p:nvSpPr>
        <p:spPr/>
        <p:txBody>
          <a:bodyPr/>
          <a:lstStyle/>
          <a:p>
            <a:r>
              <a:rPr lang="en-US" dirty="0" smtClean="0"/>
              <a:t>A constraint defines minimum and maximum numbers of threads allocated to execute requests and the total number of requests that can be queued or executing before </a:t>
            </a:r>
            <a:r>
              <a:rPr lang="en-US" dirty="0" err="1" smtClean="0"/>
              <a:t>WebLogic</a:t>
            </a:r>
            <a:r>
              <a:rPr lang="en-US" dirty="0" smtClean="0"/>
              <a:t> Server begins rejecting requests.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max-threads-constraint</a:t>
            </a:r>
            <a:endParaRPr lang="en-US" dirty="0"/>
          </a:p>
        </p:txBody>
      </p:sp>
      <p:sp>
        <p:nvSpPr>
          <p:cNvPr id="3" name="Content Placeholder 2"/>
          <p:cNvSpPr>
            <a:spLocks noGrp="1"/>
          </p:cNvSpPr>
          <p:nvPr>
            <p:ph idx="1"/>
          </p:nvPr>
        </p:nvSpPr>
        <p:spPr/>
        <p:txBody>
          <a:bodyPr/>
          <a:lstStyle/>
          <a:p>
            <a:r>
              <a:rPr lang="en-US" dirty="0" smtClean="0"/>
              <a:t>Limits the number of concurrent threads executing requests from the constrained work set. </a:t>
            </a:r>
          </a:p>
          <a:p>
            <a:r>
              <a:rPr lang="en-US" dirty="0" smtClean="0"/>
              <a:t>The default is unlimited.</a:t>
            </a:r>
          </a:p>
          <a:p>
            <a:r>
              <a:rPr lang="en-US" dirty="0" smtClean="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min-threads-constraint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Guarantees the number of threads the server will allocate to affected requests to avoid deadlocks.</a:t>
            </a:r>
          </a:p>
          <a:p>
            <a:r>
              <a:rPr lang="en-US" dirty="0" smtClean="0"/>
              <a:t> The default is zero.</a:t>
            </a:r>
          </a:p>
          <a:p>
            <a:r>
              <a:rPr lang="en-US" dirty="0" smtClean="0"/>
              <a:t> A min-threads-constraint value of one is useful, for example, for a replication update request, which is called synchronously from a peer.</a:t>
            </a:r>
          </a:p>
          <a:p>
            <a:r>
              <a:rPr lang="en-US" dirty="0" smtClean="0"/>
              <a:t> A min-threads-constraint might not necessarily increase a fair share. </a:t>
            </a:r>
          </a:p>
          <a:p>
            <a:r>
              <a:rPr lang="en-US" dirty="0" smtClean="0"/>
              <a:t>This type of constraint has an effect primarily when the server instance is close to a deadlock condition. In that case, the constraint will cause </a:t>
            </a:r>
            <a:r>
              <a:rPr lang="en-US" dirty="0" err="1" smtClean="0"/>
              <a:t>WebLogic</a:t>
            </a:r>
            <a:r>
              <a:rPr lang="en-US" dirty="0" smtClean="0"/>
              <a:t> Server to schedule a request even if requests in the service class have gotten more than its fair share recently.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a:t>
            </a:r>
            <a:endParaRPr lang="en-US" dirty="0"/>
          </a:p>
        </p:txBody>
      </p:sp>
      <p:sp>
        <p:nvSpPr>
          <p:cNvPr id="3" name="Content Placeholder 2"/>
          <p:cNvSpPr>
            <a:spLocks noGrp="1"/>
          </p:cNvSpPr>
          <p:nvPr>
            <p:ph idx="1"/>
          </p:nvPr>
        </p:nvSpPr>
        <p:spPr/>
        <p:txBody>
          <a:bodyPr/>
          <a:lstStyle/>
          <a:p>
            <a:r>
              <a:rPr lang="en-US" dirty="0" smtClean="0"/>
              <a:t>Causes the server to reject requests only when it has reached its capacity. </a:t>
            </a:r>
          </a:p>
          <a:p>
            <a:r>
              <a:rPr lang="en-US" dirty="0" smtClean="0"/>
              <a:t>The default is -1.</a:t>
            </a:r>
          </a:p>
          <a:p>
            <a:r>
              <a:rPr lang="en-US" dirty="0" smtClean="0"/>
              <a:t> Note that the capacity includes all requests, queued or executing, from the constrained work set.</a:t>
            </a:r>
          </a:p>
          <a:p>
            <a:r>
              <a:rPr lang="en-US" dirty="0" smtClean="0"/>
              <a:t> Work is rejected either when an individual capacity threshold is exceeded or if the global capacity is exceeded.</a:t>
            </a:r>
          </a:p>
          <a:p>
            <a:r>
              <a:rPr lang="en-US" dirty="0" smtClean="0"/>
              <a:t>This constraint is independent of the global queue threshold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Stuck Thread Handling </a:t>
            </a:r>
            <a:endParaRPr lang="en-US" dirty="0"/>
          </a:p>
        </p:txBody>
      </p:sp>
      <p:sp>
        <p:nvSpPr>
          <p:cNvPr id="3" name="Content Placeholder 2"/>
          <p:cNvSpPr>
            <a:spLocks noGrp="1"/>
          </p:cNvSpPr>
          <p:nvPr>
            <p:ph idx="1"/>
          </p:nvPr>
        </p:nvSpPr>
        <p:spPr/>
        <p:txBody>
          <a:bodyPr/>
          <a:lstStyle/>
          <a:p>
            <a:r>
              <a:rPr lang="en-US" dirty="0" smtClean="0"/>
              <a:t>In response to stuck threads, you can define a Stuck Thread Work Manager component that can shut down the Work Manager, move the application into admin mode, or mark the server instance as failed. </a:t>
            </a:r>
          </a:p>
          <a:p>
            <a:pPr>
              <a:buNone/>
            </a:pPr>
            <a:r>
              <a:rPr lang="en-US" dirty="0" smtClean="0"/>
              <a:t>&lt;work-manager&gt;</a:t>
            </a:r>
            <a:br>
              <a:rPr lang="en-US" dirty="0" smtClean="0"/>
            </a:br>
            <a:r>
              <a:rPr lang="en-US" dirty="0" smtClean="0"/>
              <a:t>   &lt;name&gt;</a:t>
            </a:r>
            <a:r>
              <a:rPr lang="en-US" dirty="0" err="1" smtClean="0"/>
              <a:t>stuckthread_workmanager</a:t>
            </a:r>
            <a:r>
              <a:rPr lang="en-US" dirty="0" smtClean="0"/>
              <a:t>&lt;/name&gt;</a:t>
            </a:r>
            <a:br>
              <a:rPr lang="en-US" dirty="0" smtClean="0"/>
            </a:br>
            <a:r>
              <a:rPr lang="en-US" dirty="0" smtClean="0"/>
              <a:t>   &lt;work-manager-shutdown-trigger&gt;</a:t>
            </a:r>
            <a:br>
              <a:rPr lang="en-US" dirty="0" smtClean="0"/>
            </a:br>
            <a:r>
              <a:rPr lang="en-US" dirty="0" smtClean="0"/>
              <a:t>      &lt;max-stuck-thread-time&gt;30&lt;/max-stuck-thread-time&gt;</a:t>
            </a:r>
            <a:br>
              <a:rPr lang="en-US" dirty="0" smtClean="0"/>
            </a:br>
            <a:r>
              <a:rPr lang="en-US" dirty="0" smtClean="0"/>
              <a:t>      &lt;stuck-thread-count&gt;2&lt;/stuck-thread-count&gt;</a:t>
            </a:r>
            <a:br>
              <a:rPr lang="en-US" dirty="0" smtClean="0"/>
            </a:br>
            <a:r>
              <a:rPr lang="en-US" dirty="0" smtClean="0"/>
              <a:t>   &lt;/work-manager-shutdown-trigger&gt;</a:t>
            </a:r>
          </a:p>
          <a:p>
            <a:pPr>
              <a:buNone/>
            </a:pPr>
            <a:r>
              <a:rPr lang="en-US" dirty="0" smtClean="0"/>
              <a:t>&lt;/work-manager&gt;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Work Managers to Optimize Scheduled Work</a:t>
            </a:r>
            <a:endParaRPr lang="en-US" dirty="0"/>
          </a:p>
        </p:txBody>
      </p:sp>
      <p:sp>
        <p:nvSpPr>
          <p:cNvPr id="3" name="Content Placeholder 2"/>
          <p:cNvSpPr>
            <a:spLocks noGrp="1"/>
          </p:cNvSpPr>
          <p:nvPr>
            <p:ph idx="1"/>
          </p:nvPr>
        </p:nvSpPr>
        <p:spPr/>
        <p:txBody>
          <a:bodyPr/>
          <a:lstStyle/>
          <a:p>
            <a:r>
              <a:rPr lang="en-US" dirty="0" err="1" smtClean="0"/>
              <a:t>WebLogic</a:t>
            </a:r>
            <a:r>
              <a:rPr lang="en-US" dirty="0" smtClean="0"/>
              <a:t> Server lets you configure how your application </a:t>
            </a:r>
            <a:r>
              <a:rPr lang="en-US" dirty="0" err="1" smtClean="0"/>
              <a:t>prioitizes</a:t>
            </a:r>
            <a:r>
              <a:rPr lang="en-US" dirty="0" smtClean="0"/>
              <a:t> the execution of its work.</a:t>
            </a:r>
          </a:p>
          <a:p>
            <a:r>
              <a:rPr lang="en-US" dirty="0" smtClean="0"/>
              <a:t>Based on rules you define and by monitoring actual run-time performance, </a:t>
            </a:r>
            <a:r>
              <a:rPr lang="en-US" dirty="0" err="1" smtClean="0"/>
              <a:t>WebLogic</a:t>
            </a:r>
            <a:r>
              <a:rPr lang="en-US" dirty="0" smtClean="0"/>
              <a:t> Server can optimize the performance of your application and maintain service-level agreements.</a:t>
            </a:r>
          </a:p>
          <a:p>
            <a:r>
              <a:rPr lang="en-US" dirty="0" smtClean="0"/>
              <a:t>You define the rules and constraints for your application by defining a Work Manger and applying it either globally to a </a:t>
            </a:r>
            <a:r>
              <a:rPr lang="en-US" dirty="0" err="1" smtClean="0"/>
              <a:t>WebLogic</a:t>
            </a:r>
            <a:r>
              <a:rPr lang="en-US" dirty="0" smtClean="0"/>
              <a:t> Server domain or to a specific application component.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Work Manager Scope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Essentially, there are three types of Work Managers, each one characterized by its scope and how it is defined and used. </a:t>
            </a:r>
          </a:p>
          <a:p>
            <a:pPr lvl="1"/>
            <a:r>
              <a:rPr lang="en-US" dirty="0" smtClean="0"/>
              <a:t>The Default Work Manager</a:t>
            </a:r>
          </a:p>
          <a:p>
            <a:pPr lvl="1"/>
            <a:r>
              <a:rPr lang="en-US" dirty="0" smtClean="0"/>
              <a:t>Global Work Managers</a:t>
            </a:r>
          </a:p>
          <a:p>
            <a:pPr lvl="1"/>
            <a:r>
              <a:rPr lang="en-US" dirty="0" smtClean="0"/>
              <a:t>Application-scoped Work Managers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Default Work Manager </a:t>
            </a:r>
            <a:endParaRPr lang="en-US" b="1" dirty="0"/>
          </a:p>
        </p:txBody>
      </p:sp>
      <p:sp>
        <p:nvSpPr>
          <p:cNvPr id="3" name="Content Placeholder 2"/>
          <p:cNvSpPr>
            <a:spLocks noGrp="1"/>
          </p:cNvSpPr>
          <p:nvPr>
            <p:ph idx="1"/>
          </p:nvPr>
        </p:nvSpPr>
        <p:spPr/>
        <p:txBody>
          <a:bodyPr>
            <a:normAutofit fontScale="92500"/>
          </a:bodyPr>
          <a:lstStyle/>
          <a:p>
            <a:r>
              <a:rPr lang="en-US" dirty="0" smtClean="0"/>
              <a:t>To handle thread management and perform self-tuning, </a:t>
            </a:r>
            <a:r>
              <a:rPr lang="en-US" dirty="0" err="1" smtClean="0"/>
              <a:t>WebLogic</a:t>
            </a:r>
            <a:r>
              <a:rPr lang="en-US" dirty="0" smtClean="0"/>
              <a:t> Server implements a default Work Manager.</a:t>
            </a:r>
          </a:p>
          <a:p>
            <a:r>
              <a:rPr lang="en-US" dirty="0" smtClean="0"/>
              <a:t> This Work Manager is used by an application when no other Work Managers are specified in the application’s deployment descriptors. </a:t>
            </a:r>
          </a:p>
          <a:p>
            <a:r>
              <a:rPr lang="en-US" dirty="0" smtClean="0"/>
              <a:t>In many situations, the default Work Manager may be sufficient for most application requirements. </a:t>
            </a:r>
            <a:r>
              <a:rPr lang="en-US" dirty="0" err="1" smtClean="0"/>
              <a:t>WebLogic</a:t>
            </a:r>
            <a:r>
              <a:rPr lang="en-US" dirty="0" smtClean="0"/>
              <a:t> Server’s thread-handling algorithms assign each application its own fair share by default.</a:t>
            </a:r>
          </a:p>
          <a:p>
            <a:r>
              <a:rPr lang="en-US" dirty="0" smtClean="0"/>
              <a:t> Applications are given equal priority for threads and are prevented from monopolizing them.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Overriding the Default Work Manager </a:t>
            </a:r>
            <a:endParaRPr lang="en-US" dirty="0"/>
          </a:p>
        </p:txBody>
      </p:sp>
      <p:sp>
        <p:nvSpPr>
          <p:cNvPr id="3" name="Content Placeholder 2"/>
          <p:cNvSpPr>
            <a:spLocks noGrp="1"/>
          </p:cNvSpPr>
          <p:nvPr>
            <p:ph idx="1"/>
          </p:nvPr>
        </p:nvSpPr>
        <p:spPr/>
        <p:txBody>
          <a:bodyPr/>
          <a:lstStyle/>
          <a:p>
            <a:r>
              <a:rPr lang="en-US" dirty="0" smtClean="0"/>
              <a:t>You can override the behavior of the default Work Manager by creating and configuring a global Work Manager called default.</a:t>
            </a:r>
          </a:p>
          <a:p>
            <a:r>
              <a:rPr lang="en-US" dirty="0" smtClean="0"/>
              <a:t>This allows you to control the default thread-handling behavior of </a:t>
            </a:r>
            <a:r>
              <a:rPr lang="en-US" dirty="0" err="1" smtClean="0"/>
              <a:t>WebLogic</a:t>
            </a:r>
            <a:r>
              <a:rPr lang="en-US" dirty="0" smtClean="0"/>
              <a:t> Server.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to Use Work Managers </a:t>
            </a:r>
            <a:endParaRPr lang="en-US" dirty="0"/>
          </a:p>
        </p:txBody>
      </p:sp>
      <p:sp>
        <p:nvSpPr>
          <p:cNvPr id="3" name="Content Placeholder 2"/>
          <p:cNvSpPr>
            <a:spLocks noGrp="1"/>
          </p:cNvSpPr>
          <p:nvPr>
            <p:ph idx="1"/>
          </p:nvPr>
        </p:nvSpPr>
        <p:spPr/>
        <p:txBody>
          <a:bodyPr/>
          <a:lstStyle/>
          <a:p>
            <a:r>
              <a:rPr lang="en-US" dirty="0" smtClean="0"/>
              <a:t>Use the following are guidelines to help you determine when you might want to use Work Managers to customize thread management: </a:t>
            </a:r>
          </a:p>
          <a:p>
            <a:pPr lvl="1"/>
            <a:r>
              <a:rPr lang="en-US" dirty="0" smtClean="0"/>
              <a:t>The default fair share is not sufficient. </a:t>
            </a:r>
          </a:p>
          <a:p>
            <a:pPr lvl="1"/>
            <a:r>
              <a:rPr lang="en-US" dirty="0" smtClean="0"/>
              <a:t>This usually occurs in situations where one application needs to be given a higher priority over another. </a:t>
            </a:r>
          </a:p>
          <a:p>
            <a:pPr lvl="1"/>
            <a:r>
              <a:rPr lang="en-US" dirty="0" smtClean="0"/>
              <a:t>A response time goal is required.</a:t>
            </a:r>
          </a:p>
          <a:p>
            <a:pPr lvl="1"/>
            <a:r>
              <a:rPr lang="en-US" dirty="0" smtClean="0"/>
              <a:t>A minimum thread constraint needs to be specified to avoid server deadlock</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Global Work Managers </a:t>
            </a:r>
            <a:endParaRPr lang="en-US" dirty="0"/>
          </a:p>
        </p:txBody>
      </p:sp>
      <p:sp>
        <p:nvSpPr>
          <p:cNvPr id="3" name="Content Placeholder 2"/>
          <p:cNvSpPr>
            <a:spLocks noGrp="1"/>
          </p:cNvSpPr>
          <p:nvPr>
            <p:ph idx="1"/>
          </p:nvPr>
        </p:nvSpPr>
        <p:spPr/>
        <p:txBody>
          <a:bodyPr/>
          <a:lstStyle/>
          <a:p>
            <a:r>
              <a:rPr lang="en-US" dirty="0" smtClean="0"/>
              <a:t>You can create global Work Managers that are available to all applications and modules deployed on a server, in the </a:t>
            </a:r>
            <a:r>
              <a:rPr lang="en-US" dirty="0" err="1" smtClean="0"/>
              <a:t>WebLogic</a:t>
            </a:r>
            <a:r>
              <a:rPr lang="en-US" dirty="0" smtClean="0"/>
              <a:t> Administration Console and </a:t>
            </a:r>
            <a:r>
              <a:rPr lang="en-US" dirty="0" smtClean="0">
                <a:solidFill>
                  <a:srgbClr val="FF0000"/>
                </a:solidFill>
              </a:rPr>
              <a:t>in config.xml</a:t>
            </a:r>
            <a:r>
              <a:rPr lang="en-US" dirty="0" smtClean="0"/>
              <a:t>. </a:t>
            </a:r>
          </a:p>
          <a:p>
            <a:r>
              <a:rPr lang="en-US" dirty="0" smtClean="0"/>
              <a:t>An application uses a globally-defined Work Manager as a template.</a:t>
            </a:r>
          </a:p>
          <a:p>
            <a:r>
              <a:rPr lang="en-US" dirty="0" smtClean="0"/>
              <a:t> Each application creates its own instance which handles the work associated with that application and separates that work from other applications. This separation is used to handle traffic directed to two applications which are using the same dispatch policy.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Application-scoped Work Managers</a:t>
            </a:r>
            <a:endParaRPr lang="en-US" dirty="0"/>
          </a:p>
        </p:txBody>
      </p:sp>
      <p:sp>
        <p:nvSpPr>
          <p:cNvPr id="3" name="Content Placeholder 2"/>
          <p:cNvSpPr>
            <a:spLocks noGrp="1"/>
          </p:cNvSpPr>
          <p:nvPr>
            <p:ph idx="1"/>
          </p:nvPr>
        </p:nvSpPr>
        <p:spPr>
          <a:xfrm>
            <a:off x="566738" y="1295400"/>
            <a:ext cx="8001000" cy="5105400"/>
          </a:xfrm>
        </p:spPr>
        <p:txBody>
          <a:bodyPr>
            <a:normAutofit fontScale="85000" lnSpcReduction="20000"/>
          </a:bodyPr>
          <a:lstStyle/>
          <a:p>
            <a:r>
              <a:rPr lang="en-US" dirty="0" smtClean="0"/>
              <a:t>In addition to globally-scoped Work Managers, you can also create Work Managers that are available only to a specific application or module.</a:t>
            </a:r>
          </a:p>
          <a:p>
            <a:r>
              <a:rPr lang="en-US" dirty="0" smtClean="0"/>
              <a:t>You can define application-scoped Work Managers in the </a:t>
            </a:r>
            <a:r>
              <a:rPr lang="en-US" dirty="0" err="1" smtClean="0"/>
              <a:t>WebLogic</a:t>
            </a:r>
            <a:r>
              <a:rPr lang="en-US" dirty="0" smtClean="0"/>
              <a:t> Administration Console and in the following descriptors: </a:t>
            </a:r>
          </a:p>
          <a:p>
            <a:pPr lvl="1">
              <a:buFont typeface="+mj-lt"/>
              <a:buAutoNum type="arabicPeriod"/>
            </a:pPr>
            <a:r>
              <a:rPr lang="en-US" dirty="0" smtClean="0"/>
              <a:t>weblogic-application.xml</a:t>
            </a:r>
          </a:p>
          <a:p>
            <a:pPr lvl="1">
              <a:buFont typeface="+mj-lt"/>
              <a:buAutoNum type="arabicPeriod"/>
            </a:pPr>
            <a:r>
              <a:rPr lang="en-US" dirty="0" smtClean="0"/>
              <a:t>weblogic-ejb-jar.xml</a:t>
            </a:r>
          </a:p>
          <a:p>
            <a:pPr lvl="1">
              <a:buFont typeface="+mj-lt"/>
              <a:buAutoNum type="arabicPeriod"/>
            </a:pPr>
            <a:r>
              <a:rPr lang="en-US" dirty="0" smtClean="0"/>
              <a:t>weblogic.xml</a:t>
            </a:r>
          </a:p>
          <a:p>
            <a:r>
              <a:rPr lang="en-US" dirty="0" smtClean="0"/>
              <a:t>If you do not explicitly assign a Work Manager to an application, it uses the default Work Manager. </a:t>
            </a:r>
          </a:p>
          <a:p>
            <a:r>
              <a:rPr lang="en-US" dirty="0" smtClean="0"/>
              <a:t>A method is assigned to a Work Manager, using the </a:t>
            </a:r>
            <a:r>
              <a:rPr lang="en-US" dirty="0" smtClean="0">
                <a:solidFill>
                  <a:srgbClr val="FF0000"/>
                </a:solidFill>
              </a:rPr>
              <a:t>&lt;dispatch-policy&gt; </a:t>
            </a:r>
            <a:r>
              <a:rPr lang="en-US" dirty="0" smtClean="0"/>
              <a:t>element in the deployment descriptor.</a:t>
            </a:r>
          </a:p>
          <a:p>
            <a:r>
              <a:rPr lang="en-US" dirty="0" smtClean="0"/>
              <a:t> The &lt;dispatch-policy&gt; can also identify a custom execute queue, for backward compatibility.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Work Managers, Request Classes, and Constraints </a:t>
            </a:r>
            <a:endParaRPr lang="en-US" dirty="0"/>
          </a:p>
        </p:txBody>
      </p:sp>
      <p:sp>
        <p:nvSpPr>
          <p:cNvPr id="3" name="Content Placeholder 2"/>
          <p:cNvSpPr>
            <a:spLocks noGrp="1"/>
          </p:cNvSpPr>
          <p:nvPr>
            <p:ph idx="1"/>
          </p:nvPr>
        </p:nvSpPr>
        <p:spPr/>
        <p:txBody>
          <a:bodyPr/>
          <a:lstStyle/>
          <a:p>
            <a:r>
              <a:rPr lang="en-US" dirty="0" smtClean="0"/>
              <a:t>Work Managers, Request Classes, and Constraints require the following: </a:t>
            </a:r>
          </a:p>
          <a:p>
            <a:pPr lvl="1"/>
            <a:r>
              <a:rPr lang="en-US" dirty="0" smtClean="0"/>
              <a:t>A definition.</a:t>
            </a:r>
          </a:p>
          <a:p>
            <a:pPr lvl="2"/>
            <a:r>
              <a:rPr lang="en-US" dirty="0" smtClean="0"/>
              <a:t> You may define Work Managers, Request Classes, or Constraints globally in the domain’s configuration using the Administration Console, (see </a:t>
            </a:r>
            <a:r>
              <a:rPr lang="en-US" b="1" dirty="0" smtClean="0"/>
              <a:t>Environments &gt; Work Managers</a:t>
            </a:r>
            <a:r>
              <a:rPr lang="en-US" dirty="0" smtClean="0"/>
              <a:t> in the Administration Console) or you may define them in one of the deployment descriptors listed previously. In either case, you assign a name to each.</a:t>
            </a:r>
          </a:p>
          <a:p>
            <a:pPr lvl="1"/>
            <a:r>
              <a:rPr lang="en-US" dirty="0" smtClean="0"/>
              <a:t>A mapping.</a:t>
            </a:r>
          </a:p>
          <a:p>
            <a:pPr lvl="2"/>
            <a:r>
              <a:rPr lang="en-US" dirty="0" smtClean="0"/>
              <a:t> In your deployment descriptors you reference one of the Work Managers, Request Classes, or Constraints by its name.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Dispatch Policy for EJB </a:t>
            </a:r>
            <a:endParaRPr lang="en-US" dirty="0"/>
          </a:p>
        </p:txBody>
      </p:sp>
      <p:sp>
        <p:nvSpPr>
          <p:cNvPr id="3" name="Content Placeholder 2"/>
          <p:cNvSpPr>
            <a:spLocks noGrp="1"/>
          </p:cNvSpPr>
          <p:nvPr>
            <p:ph idx="1"/>
          </p:nvPr>
        </p:nvSpPr>
        <p:spPr/>
        <p:txBody>
          <a:bodyPr/>
          <a:lstStyle/>
          <a:p>
            <a:r>
              <a:rPr lang="en-US" dirty="0" smtClean="0"/>
              <a:t>weblogic-ejb-jar.xml</a:t>
            </a:r>
          </a:p>
          <a:p>
            <a:pPr lvl="1"/>
            <a:r>
              <a:rPr lang="en-US" dirty="0" smtClean="0"/>
              <a:t>The value of the existing </a:t>
            </a:r>
            <a:r>
              <a:rPr lang="en-US" i="1" dirty="0" smtClean="0">
                <a:solidFill>
                  <a:srgbClr val="FF0000"/>
                </a:solidFill>
                <a:latin typeface="Courier New" pitchFamily="49" charset="0"/>
                <a:cs typeface="Courier New" pitchFamily="49" charset="0"/>
              </a:rPr>
              <a:t>dispatch-policy</a:t>
            </a:r>
            <a:r>
              <a:rPr lang="en-US" dirty="0" smtClean="0"/>
              <a:t> tag under </a:t>
            </a:r>
            <a:r>
              <a:rPr lang="en-US" i="1" dirty="0" err="1" smtClean="0">
                <a:solidFill>
                  <a:srgbClr val="FF0000"/>
                </a:solidFill>
                <a:latin typeface="Courier New" pitchFamily="49" charset="0"/>
                <a:cs typeface="Courier New" pitchFamily="49" charset="0"/>
              </a:rPr>
              <a:t>weblogic</a:t>
            </a:r>
            <a:r>
              <a:rPr lang="en-US" i="1" dirty="0" smtClean="0">
                <a:solidFill>
                  <a:srgbClr val="FF0000"/>
                </a:solidFill>
                <a:latin typeface="Courier New" pitchFamily="49" charset="0"/>
                <a:cs typeface="Courier New" pitchFamily="49" charset="0"/>
              </a:rPr>
              <a:t>-enterprise-bean</a:t>
            </a:r>
            <a:r>
              <a:rPr lang="en-US" dirty="0" smtClean="0"/>
              <a:t> can be a named </a:t>
            </a:r>
            <a:r>
              <a:rPr lang="en-US" i="1" dirty="0" smtClean="0">
                <a:solidFill>
                  <a:srgbClr val="FF0000"/>
                </a:solidFill>
                <a:latin typeface="Courier New" pitchFamily="49" charset="0"/>
                <a:cs typeface="Courier New" pitchFamily="49" charset="0"/>
              </a:rPr>
              <a:t>dispatch-policy</a:t>
            </a:r>
            <a:r>
              <a:rPr lang="en-US" dirty="0" smtClean="0"/>
              <a:t>. </a:t>
            </a:r>
          </a:p>
          <a:p>
            <a:pPr lvl="1"/>
            <a:r>
              <a:rPr lang="en-US" dirty="0" smtClean="0"/>
              <a:t>For backwards compatibility, it can also name an </a:t>
            </a:r>
            <a:r>
              <a:rPr lang="en-US" dirty="0" err="1" smtClean="0"/>
              <a:t>ExecuteQueue</a:t>
            </a:r>
            <a:r>
              <a:rPr lang="en-US" dirty="0" smtClean="0"/>
              <a:t>. </a:t>
            </a:r>
          </a:p>
          <a:p>
            <a:pPr lvl="1"/>
            <a:r>
              <a:rPr lang="en-US" dirty="0" smtClean="0"/>
              <a:t>In addition, we allow </a:t>
            </a:r>
            <a:r>
              <a:rPr lang="en-US" dirty="0" smtClean="0">
                <a:solidFill>
                  <a:srgbClr val="FF0000"/>
                </a:solidFill>
                <a:latin typeface="Courier New" pitchFamily="49" charset="0"/>
                <a:cs typeface="Courier New" pitchFamily="49" charset="0"/>
              </a:rPr>
              <a:t>dispatch-policy, max-threads, and min-threads</a:t>
            </a:r>
            <a:r>
              <a:rPr lang="en-US" dirty="0" smtClean="0"/>
              <a:t>, to specify named (or unnamed with numeric value for constraints) policy and constraints for a list of methods, analogously to the present isolation-level tag.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Dispatch Policy for Web Applications </a:t>
            </a:r>
            <a:endParaRPr lang="en-US" dirty="0"/>
          </a:p>
        </p:txBody>
      </p:sp>
      <p:sp>
        <p:nvSpPr>
          <p:cNvPr id="3" name="Content Placeholder 2"/>
          <p:cNvSpPr>
            <a:spLocks noGrp="1"/>
          </p:cNvSpPr>
          <p:nvPr>
            <p:ph idx="1"/>
          </p:nvPr>
        </p:nvSpPr>
        <p:spPr/>
        <p:txBody>
          <a:bodyPr/>
          <a:lstStyle/>
          <a:p>
            <a:r>
              <a:rPr lang="en-US" smtClean="0"/>
              <a:t>weblogic.xml</a:t>
            </a:r>
          </a:p>
          <a:p>
            <a:pPr lvl="1"/>
            <a:r>
              <a:rPr lang="en-US" smtClean="0"/>
              <a:t>Also </a:t>
            </a:r>
            <a:r>
              <a:rPr lang="en-US" dirty="0" smtClean="0"/>
              <a:t>supports mappings analogous to the filter-mapping of the web.xml, where named dispatch-policy, max-threads, or min-threads are mapped for </a:t>
            </a:r>
            <a:r>
              <a:rPr lang="en-US" dirty="0" err="1" smtClean="0"/>
              <a:t>url</a:t>
            </a:r>
            <a:r>
              <a:rPr lang="en-US" dirty="0" smtClean="0"/>
              <a:t>-patterns or </a:t>
            </a:r>
            <a:r>
              <a:rPr lang="en-US" dirty="0" err="1" smtClean="0"/>
              <a:t>servlet</a:t>
            </a:r>
            <a:r>
              <a:rPr lang="en-US" dirty="0" smtClean="0"/>
              <a:t> names.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How </a:t>
            </a:r>
            <a:r>
              <a:rPr lang="en-US" b="1" dirty="0" err="1" smtClean="0"/>
              <a:t>WebLogic</a:t>
            </a:r>
            <a:r>
              <a:rPr lang="en-US" b="1" dirty="0" smtClean="0"/>
              <a:t> Server Uses Thread Pools</a:t>
            </a:r>
            <a:endParaRPr lang="en-US" dirty="0"/>
          </a:p>
        </p:txBody>
      </p:sp>
      <p:sp>
        <p:nvSpPr>
          <p:cNvPr id="3" name="Content Placeholder 2"/>
          <p:cNvSpPr>
            <a:spLocks noGrp="1"/>
          </p:cNvSpPr>
          <p:nvPr>
            <p:ph idx="1"/>
          </p:nvPr>
        </p:nvSpPr>
        <p:spPr/>
        <p:txBody>
          <a:bodyPr/>
          <a:lstStyle/>
          <a:p>
            <a:r>
              <a:rPr lang="en-US" dirty="0" smtClean="0"/>
              <a:t>In previous versions of </a:t>
            </a:r>
            <a:r>
              <a:rPr lang="en-US" dirty="0" err="1" smtClean="0"/>
              <a:t>WebLogic</a:t>
            </a:r>
            <a:r>
              <a:rPr lang="en-US" dirty="0" smtClean="0"/>
              <a:t> Server, processing was performed in multiple execute queues</a:t>
            </a:r>
          </a:p>
          <a:p>
            <a:pPr lvl="1"/>
            <a:r>
              <a:rPr lang="en-US" dirty="0" smtClean="0"/>
              <a:t>Different classes of work were executed in different queues, based on priority and ordering requirements, and to avoid deadlocks.</a:t>
            </a:r>
          </a:p>
          <a:p>
            <a:pPr lvl="1"/>
            <a:r>
              <a:rPr lang="en-US" dirty="0" smtClean="0"/>
              <a:t> In addition to the default execute queue, </a:t>
            </a:r>
            <a:r>
              <a:rPr lang="en-US" dirty="0" err="1" smtClean="0">
                <a:solidFill>
                  <a:srgbClr val="FF0000"/>
                </a:solidFill>
              </a:rPr>
              <a:t>weblogic.kernel.default</a:t>
            </a:r>
            <a:r>
              <a:rPr lang="en-US" dirty="0" smtClean="0"/>
              <a:t>, there were pre-configured queues dedicated to internal administrative traffic, such as </a:t>
            </a:r>
            <a:r>
              <a:rPr lang="en-US" dirty="0" err="1" smtClean="0">
                <a:solidFill>
                  <a:srgbClr val="FF0000"/>
                </a:solidFill>
              </a:rPr>
              <a:t>weblogic.admin.HTTP</a:t>
            </a:r>
            <a:r>
              <a:rPr lang="en-US" dirty="0" smtClean="0"/>
              <a:t> and </a:t>
            </a:r>
            <a:r>
              <a:rPr lang="en-US" dirty="0" err="1" smtClean="0">
                <a:solidFill>
                  <a:srgbClr val="FF0000"/>
                </a:solidFill>
              </a:rPr>
              <a:t>weblogic.admin.RMI</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How </a:t>
            </a:r>
            <a:r>
              <a:rPr lang="en-US" b="1" dirty="0" err="1" smtClean="0"/>
              <a:t>WebLogic</a:t>
            </a:r>
            <a:r>
              <a:rPr lang="en-US" b="1" dirty="0" smtClean="0"/>
              <a:t> Server Uses Thread Pools</a:t>
            </a:r>
            <a:endParaRPr lang="en-US" dirty="0"/>
          </a:p>
        </p:txBody>
      </p:sp>
      <p:sp>
        <p:nvSpPr>
          <p:cNvPr id="3" name="Content Placeholder 2"/>
          <p:cNvSpPr>
            <a:spLocks noGrp="1"/>
          </p:cNvSpPr>
          <p:nvPr>
            <p:ph idx="1"/>
          </p:nvPr>
        </p:nvSpPr>
        <p:spPr/>
        <p:txBody>
          <a:bodyPr/>
          <a:lstStyle/>
          <a:p>
            <a:r>
              <a:rPr lang="en-US" dirty="0" smtClean="0"/>
              <a:t>Now </a:t>
            </a:r>
            <a:r>
              <a:rPr lang="en-US" dirty="0" err="1" smtClean="0"/>
              <a:t>WebLogic</a:t>
            </a:r>
            <a:r>
              <a:rPr lang="en-US" dirty="0" smtClean="0"/>
              <a:t> Server uses a single thread pool, in which all types of work are executed.</a:t>
            </a:r>
          </a:p>
          <a:p>
            <a:r>
              <a:rPr lang="en-US" dirty="0" err="1" smtClean="0"/>
              <a:t>WebLogic</a:t>
            </a:r>
            <a:r>
              <a:rPr lang="en-US" dirty="0" smtClean="0"/>
              <a:t> Server prioritizes work based on rules you define, and run-time metrics, including the actual time it takes to execute a request and the rate at which requests are entering and leaving the pool. </a:t>
            </a:r>
          </a:p>
          <a:p>
            <a:r>
              <a:rPr lang="en-US" dirty="0" smtClean="0"/>
              <a:t>The common thread pool changes its size automatically to maximize throughput.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Work Managers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WebLogic</a:t>
            </a:r>
            <a:r>
              <a:rPr lang="en-US" dirty="0" smtClean="0"/>
              <a:t> Server prioritizes work and allocates threads based on an execution model that takes into account administrator-defined parameters and actual run-time performance and throughput.</a:t>
            </a:r>
          </a:p>
          <a:p>
            <a:r>
              <a:rPr lang="en-US" dirty="0" smtClean="0"/>
              <a:t>To manage work in your applications, you define one or more of the following </a:t>
            </a:r>
            <a:r>
              <a:rPr lang="en-US" dirty="0" smtClean="0">
                <a:solidFill>
                  <a:srgbClr val="FF0000"/>
                </a:solidFill>
              </a:rPr>
              <a:t>Work Manager </a:t>
            </a:r>
            <a:r>
              <a:rPr lang="en-US" dirty="0" smtClean="0"/>
              <a:t>components: </a:t>
            </a:r>
          </a:p>
          <a:p>
            <a:pPr lvl="1"/>
            <a:r>
              <a:rPr lang="en-US" dirty="0" smtClean="0"/>
              <a:t>Fair Share Request Class</a:t>
            </a:r>
          </a:p>
          <a:p>
            <a:pPr lvl="1"/>
            <a:r>
              <a:rPr lang="en-US" dirty="0" smtClean="0"/>
              <a:t>Response Time Request Class</a:t>
            </a:r>
          </a:p>
          <a:p>
            <a:pPr lvl="1"/>
            <a:r>
              <a:rPr lang="en-US" dirty="0" smtClean="0"/>
              <a:t>Min Threads Constraint</a:t>
            </a:r>
          </a:p>
          <a:p>
            <a:pPr lvl="1"/>
            <a:r>
              <a:rPr lang="en-US" dirty="0" smtClean="0"/>
              <a:t>Max Threads Constraint</a:t>
            </a:r>
          </a:p>
          <a:p>
            <a:pPr lvl="1"/>
            <a:r>
              <a:rPr lang="en-US" dirty="0" smtClean="0"/>
              <a:t>Capacity Constraint</a:t>
            </a:r>
          </a:p>
          <a:p>
            <a:pPr lvl="1"/>
            <a:r>
              <a:rPr lang="en-US" dirty="0" smtClean="0"/>
              <a:t>Context Request Class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Work Managers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can configure Work Managers at the domain level, application level, and module level in one of the following configuration files, or by using the </a:t>
            </a:r>
            <a:r>
              <a:rPr lang="en-US" dirty="0" err="1" smtClean="0"/>
              <a:t>WebLogic</a:t>
            </a:r>
            <a:r>
              <a:rPr lang="en-US" dirty="0" smtClean="0"/>
              <a:t> Administration Console: </a:t>
            </a:r>
          </a:p>
          <a:p>
            <a:pPr lvl="1"/>
            <a:r>
              <a:rPr lang="en-US" b="1" dirty="0" smtClean="0"/>
              <a:t>config.xml</a:t>
            </a:r>
            <a:r>
              <a:rPr lang="en-US" dirty="0" smtClean="0"/>
              <a:t>—Work Managers specified in config.xml can be assigned to any application, or application component, in the domain. </a:t>
            </a:r>
          </a:p>
          <a:p>
            <a:pPr lvl="1"/>
            <a:r>
              <a:rPr lang="en-US" b="1" dirty="0" smtClean="0"/>
              <a:t>weblogic-application.xml</a:t>
            </a:r>
            <a:r>
              <a:rPr lang="en-US" dirty="0" smtClean="0"/>
              <a:t>—Work Managers specified at the application level can be assigned to that application, or any component of that application. </a:t>
            </a:r>
          </a:p>
          <a:p>
            <a:pPr lvl="1"/>
            <a:r>
              <a:rPr lang="en-US" b="1" dirty="0" smtClean="0"/>
              <a:t>weblogic-ejb-jar.xml or weblogic.xml </a:t>
            </a:r>
            <a:r>
              <a:rPr lang="en-US" dirty="0" smtClean="0"/>
              <a:t>—Work Managers specified at the component-level can be assigned to that component. </a:t>
            </a:r>
          </a:p>
          <a:p>
            <a:pPr lvl="1"/>
            <a:r>
              <a:rPr lang="en-US" b="1" dirty="0" smtClean="0"/>
              <a:t>weblogic.xml</a:t>
            </a:r>
            <a:r>
              <a:rPr lang="en-US" dirty="0" smtClean="0"/>
              <a:t> —Work Managers specified for a Web application.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a Work Manager definition</a:t>
            </a:r>
            <a:endParaRPr lang="en-US" dirty="0"/>
          </a:p>
        </p:txBody>
      </p:sp>
      <p:sp>
        <p:nvSpPr>
          <p:cNvPr id="3" name="Content Placeholder 2"/>
          <p:cNvSpPr>
            <a:spLocks noGrp="1"/>
          </p:cNvSpPr>
          <p:nvPr>
            <p:ph idx="1"/>
          </p:nvPr>
        </p:nvSpPr>
        <p:spPr/>
        <p:txBody>
          <a:bodyPr/>
          <a:lstStyle/>
          <a:p>
            <a:pPr>
              <a:buNone/>
            </a:pPr>
            <a:r>
              <a:rPr lang="en-US" dirty="0" smtClean="0"/>
              <a:t>	&lt;work-manager&gt;</a:t>
            </a:r>
            <a:br>
              <a:rPr lang="en-US" dirty="0" smtClean="0"/>
            </a:br>
            <a:r>
              <a:rPr lang="en-US" dirty="0" smtClean="0"/>
              <a:t>&lt;name&gt;</a:t>
            </a:r>
            <a:r>
              <a:rPr lang="en-US" dirty="0" err="1" smtClean="0"/>
              <a:t>highpriority_workmanager</a:t>
            </a:r>
            <a:r>
              <a:rPr lang="en-US" dirty="0" smtClean="0"/>
              <a:t>&lt;/name&gt;</a:t>
            </a:r>
            <a:br>
              <a:rPr lang="en-US" dirty="0" smtClean="0"/>
            </a:br>
            <a:r>
              <a:rPr lang="en-US" dirty="0" smtClean="0"/>
              <a:t>   &lt;fair-share-request-class&gt;</a:t>
            </a:r>
            <a:br>
              <a:rPr lang="en-US" dirty="0" smtClean="0"/>
            </a:br>
            <a:r>
              <a:rPr lang="en-US" dirty="0" smtClean="0"/>
              <a:t>      &lt;name&gt;</a:t>
            </a:r>
            <a:r>
              <a:rPr lang="en-US" dirty="0" err="1" smtClean="0"/>
              <a:t>high_priority</a:t>
            </a:r>
            <a:r>
              <a:rPr lang="en-US" dirty="0" smtClean="0"/>
              <a:t>&lt;/name&gt; </a:t>
            </a:r>
            <a:br>
              <a:rPr lang="en-US" dirty="0" smtClean="0"/>
            </a:br>
            <a:r>
              <a:rPr lang="en-US" dirty="0" smtClean="0"/>
              <a:t>      &lt;fair-share&gt;100&lt;/fair-share&gt; </a:t>
            </a:r>
            <a:br>
              <a:rPr lang="en-US" dirty="0" smtClean="0"/>
            </a:br>
            <a:r>
              <a:rPr lang="en-US" dirty="0" smtClean="0"/>
              <a:t>   &lt;/fair-share-request-class&gt;</a:t>
            </a:r>
            <a:br>
              <a:rPr lang="en-US" dirty="0" smtClean="0"/>
            </a:br>
            <a:r>
              <a:rPr lang="en-US" dirty="0" smtClean="0"/>
              <a:t>   &lt;min-threads-constraint&gt;</a:t>
            </a:r>
            <a:br>
              <a:rPr lang="en-US" dirty="0" smtClean="0"/>
            </a:br>
            <a:r>
              <a:rPr lang="en-US" dirty="0" smtClean="0"/>
              <a:t>      &lt;name&gt;</a:t>
            </a:r>
            <a:r>
              <a:rPr lang="en-US" dirty="0" err="1" smtClean="0"/>
              <a:t>MinThreadsCountFive</a:t>
            </a:r>
            <a:r>
              <a:rPr lang="en-US" dirty="0" smtClean="0"/>
              <a:t>&lt;/name&gt;</a:t>
            </a:r>
            <a:br>
              <a:rPr lang="en-US" dirty="0" smtClean="0"/>
            </a:br>
            <a:r>
              <a:rPr lang="en-US" dirty="0" smtClean="0"/>
              <a:t>      &lt;count&gt;5&lt;/count&gt;</a:t>
            </a:r>
            <a:br>
              <a:rPr lang="en-US" dirty="0" smtClean="0"/>
            </a:br>
            <a:r>
              <a:rPr lang="en-US" dirty="0" smtClean="0"/>
              <a:t>   &lt;/min-threads-constraint&gt;</a:t>
            </a:r>
            <a:br>
              <a:rPr lang="en-US" dirty="0" smtClean="0"/>
            </a:br>
            <a:r>
              <a:rPr lang="en-US" dirty="0" smtClean="0"/>
              <a:t>&lt;/work-manager&gt;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914400"/>
          </a:xfrm>
        </p:spPr>
        <p:txBody>
          <a:bodyPr/>
          <a:lstStyle/>
          <a:p>
            <a:r>
              <a:rPr lang="en-US" dirty="0" smtClean="0"/>
              <a:t>Referencing a Work Manager in Web App</a:t>
            </a:r>
            <a:endParaRPr lang="en-US" dirty="0"/>
          </a:p>
        </p:txBody>
      </p:sp>
      <p:sp>
        <p:nvSpPr>
          <p:cNvPr id="3" name="Content Placeholder 2"/>
          <p:cNvSpPr>
            <a:spLocks noGrp="1"/>
          </p:cNvSpPr>
          <p:nvPr>
            <p:ph idx="1"/>
          </p:nvPr>
        </p:nvSpPr>
        <p:spPr/>
        <p:txBody>
          <a:bodyPr/>
          <a:lstStyle/>
          <a:p>
            <a:r>
              <a:rPr lang="en-US" dirty="0" smtClean="0"/>
              <a:t>To reference the Work Manager in the dispatch policy of a Web application, add the code in to the Web application’s web.xml file: </a:t>
            </a:r>
            <a:endParaRPr lang="en-US" dirty="0"/>
          </a:p>
          <a:p>
            <a:pPr>
              <a:buNone/>
            </a:pPr>
            <a:r>
              <a:rPr lang="en-US" sz="1800" dirty="0" smtClean="0"/>
              <a:t>	&lt;init-</a:t>
            </a:r>
            <a:r>
              <a:rPr lang="en-US" sz="1800" dirty="0" err="1" smtClean="0"/>
              <a:t>param</a:t>
            </a:r>
            <a:r>
              <a:rPr lang="en-US" sz="1800" dirty="0" smtClean="0"/>
              <a:t>&gt;</a:t>
            </a:r>
            <a:br>
              <a:rPr lang="en-US" sz="1800" dirty="0" smtClean="0"/>
            </a:br>
            <a:r>
              <a:rPr lang="en-US" sz="1800" dirty="0" smtClean="0"/>
              <a:t>   &lt;</a:t>
            </a:r>
            <a:r>
              <a:rPr lang="en-US" sz="1800" dirty="0" err="1" smtClean="0"/>
              <a:t>param</a:t>
            </a:r>
            <a:r>
              <a:rPr lang="en-US" sz="1800" dirty="0" smtClean="0"/>
              <a:t>-name&gt;</a:t>
            </a:r>
            <a:r>
              <a:rPr lang="en-US" sz="1800" dirty="0" err="1" smtClean="0">
                <a:solidFill>
                  <a:srgbClr val="FF0000"/>
                </a:solidFill>
              </a:rPr>
              <a:t>wl</a:t>
            </a:r>
            <a:r>
              <a:rPr lang="en-US" sz="1800" dirty="0" smtClean="0">
                <a:solidFill>
                  <a:srgbClr val="FF0000"/>
                </a:solidFill>
              </a:rPr>
              <a:t>-dispatch-policy</a:t>
            </a:r>
            <a:r>
              <a:rPr lang="en-US" sz="1800" dirty="0" smtClean="0"/>
              <a:t>&lt;/</a:t>
            </a:r>
            <a:r>
              <a:rPr lang="en-US" sz="1800" dirty="0" err="1" smtClean="0"/>
              <a:t>param</a:t>
            </a:r>
            <a:r>
              <a:rPr lang="en-US" sz="1800" dirty="0" smtClean="0"/>
              <a:t>-name&gt;</a:t>
            </a:r>
            <a:br>
              <a:rPr lang="en-US" sz="1800" dirty="0" smtClean="0"/>
            </a:br>
            <a:r>
              <a:rPr lang="en-US" sz="1800" dirty="0" smtClean="0"/>
              <a:t>   &lt;</a:t>
            </a:r>
            <a:r>
              <a:rPr lang="en-US" sz="1800" dirty="0" err="1" smtClean="0"/>
              <a:t>param</a:t>
            </a:r>
            <a:r>
              <a:rPr lang="en-US" sz="1800" dirty="0" smtClean="0"/>
              <a:t>-value&gt;</a:t>
            </a:r>
            <a:r>
              <a:rPr lang="en-US" sz="1800" dirty="0" err="1" smtClean="0"/>
              <a:t>highpriority_workmanager</a:t>
            </a:r>
            <a:r>
              <a:rPr lang="en-US" sz="1800" dirty="0" smtClean="0"/>
              <a:t>&lt;/</a:t>
            </a:r>
            <a:r>
              <a:rPr lang="en-US" sz="1800" dirty="0" err="1" smtClean="0"/>
              <a:t>param</a:t>
            </a:r>
            <a:r>
              <a:rPr lang="en-US" sz="1800" dirty="0" smtClean="0"/>
              <a:t>-value&gt;</a:t>
            </a:r>
            <a:br>
              <a:rPr lang="en-US" sz="1800" dirty="0" smtClean="0"/>
            </a:br>
            <a:r>
              <a:rPr lang="en-US" sz="1800" dirty="0" smtClean="0"/>
              <a:t>&lt;/init-</a:t>
            </a:r>
            <a:r>
              <a:rPr lang="en-US" sz="1800" dirty="0" err="1" smtClean="0"/>
              <a:t>param</a:t>
            </a:r>
            <a:r>
              <a:rPr lang="en-US" sz="1800" dirty="0" smtClean="0"/>
              <a:t>&gt;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Request Classes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good1</Template>
  <TotalTime>882</TotalTime>
  <Words>2040</Words>
  <Application>Microsoft Office PowerPoint</Application>
  <PresentationFormat>On-screen Show (4:3)</PresentationFormat>
  <Paragraphs>132</Paragraphs>
  <Slides>41</Slides>
  <Notes>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Profile</vt:lpstr>
      <vt:lpstr>Work managers</vt:lpstr>
      <vt:lpstr>Using Work Managers to Optimize Scheduled Work</vt:lpstr>
      <vt:lpstr>Understanding How WebLogic Server Uses Thread Pools</vt:lpstr>
      <vt:lpstr>Understanding How WebLogic Server Uses Thread Pools</vt:lpstr>
      <vt:lpstr>Understanding Work Managers </vt:lpstr>
      <vt:lpstr>Various Work Managers</vt:lpstr>
      <vt:lpstr>An example of a Work Manager definition</vt:lpstr>
      <vt:lpstr>Referencing a Work Manager in Web App</vt:lpstr>
      <vt:lpstr>Request Classes </vt:lpstr>
      <vt:lpstr>Request Classes</vt:lpstr>
      <vt:lpstr>fare-share-request-class</vt:lpstr>
      <vt:lpstr>response-time-request-class</vt:lpstr>
      <vt:lpstr>context-request-class</vt:lpstr>
      <vt:lpstr>Constraints </vt:lpstr>
      <vt:lpstr>Constraints </vt:lpstr>
      <vt:lpstr>max-threads-constraint</vt:lpstr>
      <vt:lpstr>min-threads-constraint</vt:lpstr>
      <vt:lpstr>capacity</vt:lpstr>
      <vt:lpstr>Stuck Thread Handling </vt:lpstr>
      <vt:lpstr>Work Manager Scope </vt:lpstr>
      <vt:lpstr>Slide 21</vt:lpstr>
      <vt:lpstr>The Default Work Manager </vt:lpstr>
      <vt:lpstr>Overriding the Default Work Manager </vt:lpstr>
      <vt:lpstr>When to Use Work Managers </vt:lpstr>
      <vt:lpstr>Global Work Managers </vt:lpstr>
      <vt:lpstr>Application-scoped Work Managers</vt:lpstr>
      <vt:lpstr>Using Work Managers, Request Classes, and Constraints </vt:lpstr>
      <vt:lpstr>Dispatch Policy for EJB </vt:lpstr>
      <vt:lpstr>Dispatch Policy for Web Applications </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JavaPoint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managers</dc:title>
  <dc:creator>Shantanu Banerjee</dc:creator>
  <cp:lastModifiedBy>Shantanu Banerjee</cp:lastModifiedBy>
  <cp:revision>33</cp:revision>
  <dcterms:created xsi:type="dcterms:W3CDTF">2011-05-08T11:12:12Z</dcterms:created>
  <dcterms:modified xsi:type="dcterms:W3CDTF">2011-05-09T01:54:56Z</dcterms:modified>
</cp:coreProperties>
</file>