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4"/>
  </p:sldMasterIdLst>
  <p:notesMasterIdLst>
    <p:notesMasterId r:id="rId15"/>
  </p:notesMasterIdLst>
  <p:sldIdLst>
    <p:sldId id="256" r:id="rId5"/>
    <p:sldId id="259" r:id="rId6"/>
    <p:sldId id="258" r:id="rId7"/>
    <p:sldId id="261" r:id="rId8"/>
    <p:sldId id="257" r:id="rId9"/>
    <p:sldId id="262" r:id="rId10"/>
    <p:sldId id="263" r:id="rId11"/>
    <p:sldId id="264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0"/>
    <p:restoredTop sz="94595"/>
  </p:normalViewPr>
  <p:slideViewPr>
    <p:cSldViewPr>
      <p:cViewPr varScale="1">
        <p:scale>
          <a:sx n="119" d="100"/>
          <a:sy n="119" d="100"/>
        </p:scale>
        <p:origin x="15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888A7752-73DE-404C-BA6F-63DEF987950B}" type="datetimeFigureOut">
              <a:rPr lang="en-US" smtClean="0"/>
              <a:pPr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EC00428-765A-4708-ADE2-3AAB557AF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4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3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96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2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3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7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52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6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lt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8B8E7D2-F905-46E3-BDD3-0258335A3216}" type="datetime1">
              <a:rPr lang="en-US" smtClean="0"/>
              <a:pPr/>
              <a:t>6/10/19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4B5ADC2-7248-4799-8E52-477E151C3E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FB568A0-62B0-4129-95C4-7270BF844D61}" type="datetime1">
              <a:rPr lang="en-US" smtClean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F31A-E594-408B-8114-4F8438303DA3}" type="datetime1">
              <a:rPr lang="en-US" smtClean="0"/>
              <a:pPr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98-2A5A-4309-94C2-82E465C1DCF8}" type="datetime1">
              <a:rPr lang="en-US" smtClean="0"/>
              <a:pPr/>
              <a:t>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58F6-778A-46C2-BFC0-8FD9B04A99E8}" type="datetime1">
              <a:rPr lang="en-US" smtClean="0"/>
              <a:pPr/>
              <a:t>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en-US" smtClean="0"/>
              <a:pPr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33938BEC-55E3-4F9D-B5C5-76D23951C04A}" type="datetime1">
              <a:rPr lang="en-US" smtClean="0"/>
              <a:pPr/>
              <a:t>6/10/19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pPr algn="l"/>
            <a:fld id="{D4B5ADC2-7248-4799-8E52-477E151C3EE9}" type="slidenum">
              <a:rPr lang="en-US" sz="1400" b="1" smtClean="0">
                <a:solidFill>
                  <a:srgbClr val="FFFFFF"/>
                </a:solidFill>
              </a:rPr>
              <a:pPr algn="l"/>
              <a:t>‹#›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Ascendas-Singbridge</a:t>
            </a:r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Assignment</a:t>
            </a:r>
            <a:endParaRPr lang="en-US" sz="3000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Shawn Ban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Further areas of study</a:t>
            </a:r>
            <a:endParaRPr lang="en-US" sz="2800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76596" y="1143001"/>
            <a:ext cx="8229600" cy="5238328"/>
          </a:xfrm>
        </p:spPr>
        <p:txBody>
          <a:bodyPr>
            <a:norm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Predictive modelling of prices</a:t>
            </a:r>
          </a:p>
          <a:p>
            <a:r>
              <a:rPr lang="en-US" dirty="0">
                <a:cs typeface="Consolas" panose="020B0609020204030204" pitchFamily="49" charset="0"/>
              </a:rPr>
              <a:t>More data, e.g. time series, other features</a:t>
            </a:r>
          </a:p>
          <a:p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25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Pre-processing and exploration</a:t>
            </a:r>
            <a:endParaRPr lang="en-US" sz="2800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76596" y="1143001"/>
            <a:ext cx="8229600" cy="5238328"/>
          </a:xfrm>
        </p:spPr>
        <p:txBody>
          <a:bodyPr>
            <a:norm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7 categorical variables: District, Region, Subzone, Property Type, Address, </a:t>
            </a:r>
            <a:r>
              <a:rPr lang="en-US" dirty="0" err="1">
                <a:cs typeface="Consolas" panose="020B0609020204030204" pitchFamily="49" charset="0"/>
              </a:rPr>
              <a:t>Ascendas</a:t>
            </a:r>
            <a:r>
              <a:rPr lang="en-US" dirty="0">
                <a:cs typeface="Consolas" panose="020B0609020204030204" pitchFamily="49" charset="0"/>
              </a:rPr>
              <a:t> Building, Lease</a:t>
            </a:r>
          </a:p>
          <a:p>
            <a:r>
              <a:rPr lang="en-US" dirty="0">
                <a:cs typeface="Consolas" panose="020B0609020204030204" pitchFamily="49" charset="0"/>
              </a:rPr>
              <a:t>3 continuous variables: </a:t>
            </a:r>
            <a:r>
              <a:rPr lang="en-US" dirty="0" err="1">
                <a:cs typeface="Consolas" panose="020B0609020204030204" pitchFamily="49" charset="0"/>
              </a:rPr>
              <a:t>Sqft</a:t>
            </a:r>
            <a:r>
              <a:rPr lang="en-US" dirty="0">
                <a:cs typeface="Consolas" panose="020B0609020204030204" pitchFamily="49" charset="0"/>
              </a:rPr>
              <a:t>, Sqm, </a:t>
            </a:r>
            <a:r>
              <a:rPr lang="en-US" dirty="0" err="1">
                <a:cs typeface="Consolas" panose="020B0609020204030204" pitchFamily="49" charset="0"/>
              </a:rPr>
              <a:t>Psf</a:t>
            </a:r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14,367 observations, very clean dataset</a:t>
            </a:r>
          </a:p>
          <a:p>
            <a:r>
              <a:rPr lang="en-US" dirty="0">
                <a:cs typeface="Consolas" panose="020B0609020204030204" pitchFamily="49" charset="0"/>
              </a:rPr>
              <a:t>Geocoded the addresses using Google Maps API (~30 minutes)</a:t>
            </a:r>
          </a:p>
        </p:txBody>
      </p:sp>
    </p:spTree>
    <p:extLst>
      <p:ext uri="{BB962C8B-B14F-4D97-AF65-F5344CB8AC3E}">
        <p14:creationId xmlns:p14="http://schemas.microsoft.com/office/powerpoint/2010/main" val="52157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Mapping the dataset</a:t>
            </a:r>
            <a:endParaRPr lang="en-US" sz="2800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B8714-4D4F-EE48-AD09-4B132FC0D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3" y="1268760"/>
            <a:ext cx="8560034" cy="481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2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Mapping the dataset</a:t>
            </a:r>
            <a:endParaRPr lang="en-US" sz="2800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76596" y="1143001"/>
            <a:ext cx="8229600" cy="5238328"/>
          </a:xfrm>
        </p:spPr>
        <p:txBody>
          <a:bodyPr>
            <a:norm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Higher-priced office properties in CBD, lower-priced factories in North, West</a:t>
            </a:r>
          </a:p>
          <a:p>
            <a:r>
              <a:rPr lang="en-US" dirty="0" err="1">
                <a:cs typeface="Consolas" panose="020B0609020204030204" pitchFamily="49" charset="0"/>
              </a:rPr>
              <a:t>Ascendas</a:t>
            </a:r>
            <a:r>
              <a:rPr lang="en-US" dirty="0">
                <a:cs typeface="Consolas" panose="020B0609020204030204" pitchFamily="49" charset="0"/>
              </a:rPr>
              <a:t>: mostly concentrated in science parks, some light industrial</a:t>
            </a:r>
          </a:p>
          <a:p>
            <a:r>
              <a:rPr lang="en-US" dirty="0">
                <a:cs typeface="Consolas" panose="020B0609020204030204" pitchFamily="49" charset="0"/>
              </a:rPr>
              <a:t>Some outliers</a:t>
            </a:r>
          </a:p>
          <a:p>
            <a:r>
              <a:rPr lang="en-US" dirty="0">
                <a:cs typeface="Consolas" panose="020B0609020204030204" pitchFamily="49" charset="0"/>
              </a:rPr>
              <a:t>Tableau demo</a:t>
            </a:r>
          </a:p>
          <a:p>
            <a:r>
              <a:rPr lang="en-US" dirty="0">
                <a:cs typeface="Consolas" panose="020B0609020204030204" pitchFamily="49" charset="0"/>
              </a:rPr>
              <a:t>Differences between </a:t>
            </a:r>
            <a:r>
              <a:rPr lang="en-US" dirty="0" err="1">
                <a:cs typeface="Consolas" panose="020B0609020204030204" pitchFamily="49" charset="0"/>
              </a:rPr>
              <a:t>Ascendas</a:t>
            </a:r>
            <a:r>
              <a:rPr lang="en-US" dirty="0">
                <a:cs typeface="Consolas" panose="020B0609020204030204" pitchFamily="49" charset="0"/>
              </a:rPr>
              <a:t> and non-</a:t>
            </a:r>
            <a:r>
              <a:rPr lang="en-US" dirty="0" err="1">
                <a:cs typeface="Consolas" panose="020B0609020204030204" pitchFamily="49" charset="0"/>
              </a:rPr>
              <a:t>Ascendas</a:t>
            </a:r>
            <a:r>
              <a:rPr lang="en-US" dirty="0">
                <a:cs typeface="Consolas" panose="020B0609020204030204" pitchFamily="49" charset="0"/>
              </a:rPr>
              <a:t> portfolio</a:t>
            </a:r>
          </a:p>
          <a:p>
            <a:r>
              <a:rPr lang="en-US" dirty="0">
                <a:cs typeface="Consolas" panose="020B0609020204030204" pitchFamily="49" charset="0"/>
              </a:rPr>
              <a:t>Explore factors that determine price</a:t>
            </a:r>
          </a:p>
        </p:txBody>
      </p:sp>
    </p:spTree>
    <p:extLst>
      <p:ext uri="{BB962C8B-B14F-4D97-AF65-F5344CB8AC3E}">
        <p14:creationId xmlns:p14="http://schemas.microsoft.com/office/powerpoint/2010/main" val="358223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Ascendas</a:t>
            </a:r>
            <a:r>
              <a:rPr lang="en-US" sz="2800" dirty="0"/>
              <a:t> portfolio vs. non-</a:t>
            </a:r>
            <a:r>
              <a:rPr lang="en-US" sz="2800" dirty="0" err="1"/>
              <a:t>Ascendas</a:t>
            </a:r>
            <a:endParaRPr lang="en-US" sz="2800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57200" y="5132636"/>
            <a:ext cx="8229600" cy="102432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cs typeface="Consolas" panose="020B0609020204030204" pitchFamily="49" charset="0"/>
              </a:rPr>
              <a:t>Ascendas</a:t>
            </a:r>
            <a:r>
              <a:rPr lang="en-US" dirty="0">
                <a:cs typeface="Consolas" panose="020B0609020204030204" pitchFamily="49" charset="0"/>
              </a:rPr>
              <a:t> buildings mostly business/science park or industrial, non-</a:t>
            </a:r>
            <a:r>
              <a:rPr lang="en-US" dirty="0" err="1">
                <a:cs typeface="Consolas" panose="020B0609020204030204" pitchFamily="49" charset="0"/>
              </a:rPr>
              <a:t>Ascendas</a:t>
            </a:r>
            <a:r>
              <a:rPr lang="en-US" dirty="0">
                <a:cs typeface="Consolas" panose="020B0609020204030204" pitchFamily="49" charset="0"/>
              </a:rPr>
              <a:t> skewed by offices</a:t>
            </a:r>
          </a:p>
          <a:p>
            <a:r>
              <a:rPr lang="en-US" dirty="0">
                <a:cs typeface="Consolas" panose="020B0609020204030204" pitchFamily="49" charset="0"/>
              </a:rPr>
              <a:t>Small number of 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DF2F9-4CA1-014D-A14F-789BA89F9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0768"/>
            <a:ext cx="5715000" cy="3594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Ascendas</a:t>
            </a:r>
            <a:r>
              <a:rPr lang="en-US" sz="2800" dirty="0"/>
              <a:t> vs. non-</a:t>
            </a:r>
            <a:r>
              <a:rPr lang="en-US" sz="2800" dirty="0" err="1"/>
              <a:t>Ascendas</a:t>
            </a:r>
            <a:r>
              <a:rPr lang="en-US" sz="2800" dirty="0"/>
              <a:t> by district</a:t>
            </a:r>
            <a:endParaRPr lang="en-US" sz="2800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57200" y="4988620"/>
            <a:ext cx="8229600" cy="1248692"/>
          </a:xfrm>
        </p:spPr>
        <p:txBody>
          <a:bodyPr>
            <a:norm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Some major differences in price within districts, e.g. D22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E0CB50-CC76-D24C-89B9-D2425BD1E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68760"/>
            <a:ext cx="57150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Ascendas</a:t>
            </a:r>
            <a:r>
              <a:rPr lang="en-US" sz="2800" dirty="0"/>
              <a:t> vs. non-</a:t>
            </a:r>
            <a:r>
              <a:rPr lang="en-US" sz="2800" dirty="0" err="1"/>
              <a:t>Ascendas</a:t>
            </a:r>
            <a:r>
              <a:rPr lang="en-US" sz="2800" dirty="0"/>
              <a:t> by type</a:t>
            </a:r>
            <a:endParaRPr lang="en-US" sz="2800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57200" y="4988620"/>
            <a:ext cx="8229600" cy="1248692"/>
          </a:xfrm>
        </p:spPr>
        <p:txBody>
          <a:bodyPr>
            <a:norm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Not much difference in pricing within same property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019C7-594D-6B45-AD2B-E02E7E650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94520"/>
            <a:ext cx="57150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5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Ascendas</a:t>
            </a:r>
            <a:r>
              <a:rPr lang="en-US" sz="2800" dirty="0"/>
              <a:t> vs. non-</a:t>
            </a:r>
            <a:r>
              <a:rPr lang="en-US" sz="2800" dirty="0" err="1"/>
              <a:t>Ascendas</a:t>
            </a:r>
            <a:r>
              <a:rPr lang="en-US" sz="2800" dirty="0"/>
              <a:t> by lease</a:t>
            </a:r>
            <a:endParaRPr lang="en-US" sz="2800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57200" y="4988620"/>
            <a:ext cx="8229600" cy="1248692"/>
          </a:xfrm>
        </p:spPr>
        <p:txBody>
          <a:bodyPr>
            <a:normAutofit lnSpcReduction="10000"/>
          </a:bodyPr>
          <a:lstStyle/>
          <a:p>
            <a:r>
              <a:rPr lang="en-US" dirty="0">
                <a:cs typeface="Consolas" panose="020B0609020204030204" pitchFamily="49" charset="0"/>
              </a:rPr>
              <a:t>Significant difference in prices between </a:t>
            </a:r>
            <a:r>
              <a:rPr lang="en-US" dirty="0" err="1">
                <a:cs typeface="Consolas" panose="020B0609020204030204" pitchFamily="49" charset="0"/>
              </a:rPr>
              <a:t>Ascendas</a:t>
            </a:r>
            <a:r>
              <a:rPr lang="en-US" dirty="0">
                <a:cs typeface="Consolas" panose="020B0609020204030204" pitchFamily="49" charset="0"/>
              </a:rPr>
              <a:t> and non-</a:t>
            </a:r>
            <a:r>
              <a:rPr lang="en-US" dirty="0" err="1">
                <a:cs typeface="Consolas" panose="020B0609020204030204" pitchFamily="49" charset="0"/>
              </a:rPr>
              <a:t>Ascendas</a:t>
            </a:r>
            <a:endParaRPr lang="en-US" dirty="0">
              <a:cs typeface="Consolas" panose="020B0609020204030204" pitchFamily="49" charset="0"/>
            </a:endParaRPr>
          </a:p>
          <a:p>
            <a:r>
              <a:rPr lang="en-US" dirty="0" err="1">
                <a:cs typeface="Consolas" panose="020B0609020204030204" pitchFamily="49" charset="0"/>
              </a:rPr>
              <a:t>Ascendas</a:t>
            </a:r>
            <a:r>
              <a:rPr lang="en-US" dirty="0">
                <a:cs typeface="Consolas" panose="020B0609020204030204" pitchFamily="49" charset="0"/>
              </a:rPr>
              <a:t> 60-year leasehold tends to be higher priced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CA4EE-D2D3-3C41-B236-9FCA1D4B8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63310"/>
            <a:ext cx="571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5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Size vs. Price</a:t>
            </a:r>
            <a:endParaRPr lang="en-US" sz="2800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57200" y="4660517"/>
            <a:ext cx="8229600" cy="829592"/>
          </a:xfrm>
        </p:spPr>
        <p:txBody>
          <a:bodyPr>
            <a:normAutofit lnSpcReduction="10000"/>
          </a:bodyPr>
          <a:lstStyle/>
          <a:p>
            <a:r>
              <a:rPr lang="en-US" dirty="0">
                <a:cs typeface="Consolas" panose="020B0609020204030204" pitchFamily="49" charset="0"/>
              </a:rPr>
              <a:t>Inverse relationship between size and price for all types except Office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69DFCC-4489-D84A-BE30-BFEFC56FE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340768"/>
            <a:ext cx="571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12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seminar presentation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seminar presentation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264756</Value>
      <Value>1317035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TimesCloned xmlns="4873beb7-5857-4685-be1f-d57550cc96cc" xsi:nil="true"/>
    <EditorialStatus xmlns="4873beb7-5857-4685-be1f-d57550cc96cc">Complete</EditorialStatus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2009-05-30T20:43:40+00:00</AssetStart>
    <LastHandOff xmlns="4873beb7-5857-4685-be1f-d57550cc96cc" xsi:nil="true"/>
    <ArtSampleDocs xmlns="4873beb7-5857-4685-be1f-d57550cc96cc" xsi:nil="true"/>
    <TPClientViewer xmlns="4873beb7-5857-4685-be1f-d57550cc96cc">Microsoft Office PowerPoint</TPClientViewer>
    <UACurrentWords xmlns="4873beb7-5857-4685-be1f-d57550cc96cc">0</UACurrentWords>
    <UALocRecommendation xmlns="4873beb7-5857-4685-be1f-d57550cc96cc">Localize</UALocRecommendation>
    <IsDeleted xmlns="4873beb7-5857-4685-be1f-d57550cc96cc">false</IsDeleted>
    <UANotes xmlns="4873beb7-5857-4685-be1f-d57550cc96cc">online onlyFedEx</UANotes>
    <TemplateStatus xmlns="4873beb7-5857-4685-be1f-d57550cc96cc">Design Pass</TemplateStatus>
    <ShowIn xmlns="4873beb7-5857-4685-be1f-d57550cc96cc" xsi:nil="true"/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TPExecutable xmlns="4873beb7-5857-4685-be1f-d57550cc96cc" xsi:nil="true"/>
    <SubmitterId xmlns="4873beb7-5857-4685-be1f-d57550cc96cc" xsi:nil="true"/>
    <AssetType xmlns="4873beb7-5857-4685-be1f-d57550cc96cc">TP</AssetType>
    <BugNumber xmlns="4873beb7-5857-4685-be1f-d57550cc96cc">803083</BugNumber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TP010167126</AssetId>
    <TPApplication xmlns="4873beb7-5857-4685-be1f-d57550cc96cc">PowerPoint</TPApplication>
    <TPLaunchHelpLink xmlns="4873beb7-5857-4685-be1f-d57550cc96cc" xsi:nil="true"/>
    <IntlLocPriority xmlns="4873beb7-5857-4685-be1f-d57550cc96cc" xsi:nil="true"/>
    <CrawlForDependencies xmlns="4873beb7-5857-4685-be1f-d57550cc96cc">false</CrawlForDependencies>
    <PlannedPubDate xmlns="4873beb7-5857-4685-be1f-d57550cc96cc">2007-07-27T07:00:00+00:00</PlannedPubDate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116633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CA49B8-BB99-45C9-BB0D-8C05C5D5D29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994E64FF-8750-479F-B1DE-8A568D333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663390-1AD8-4488-A23F-16904AB097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220</Words>
  <Application>Microsoft Macintosh PowerPoint</Application>
  <PresentationFormat>On-screen Show (4:3)</PresentationFormat>
  <Paragraphs>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Bookman Old Style</vt:lpstr>
      <vt:lpstr>Calibri</vt:lpstr>
      <vt:lpstr>Futura Medium</vt:lpstr>
      <vt:lpstr>Gill Sans MT</vt:lpstr>
      <vt:lpstr>Wingdings</vt:lpstr>
      <vt:lpstr>Wingdings 3</vt:lpstr>
      <vt:lpstr>Origin</vt:lpstr>
      <vt:lpstr>Ascendas-Singbridge Assignment</vt:lpstr>
      <vt:lpstr>Pre-processing and exploration</vt:lpstr>
      <vt:lpstr>Mapping the dataset</vt:lpstr>
      <vt:lpstr>Mapping the dataset</vt:lpstr>
      <vt:lpstr>Ascendas portfolio vs. non-Ascendas</vt:lpstr>
      <vt:lpstr>Ascendas vs. non-Ascendas by district</vt:lpstr>
      <vt:lpstr>Ascendas vs. non-Ascendas by type</vt:lpstr>
      <vt:lpstr>Ascendas vs. non-Ascendas by lease</vt:lpstr>
      <vt:lpstr>Size vs. Price</vt:lpstr>
      <vt:lpstr>Further areas of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PG-Ban, Shawn</dc:creator>
  <cp:lastModifiedBy/>
  <cp:revision>1</cp:revision>
  <dcterms:created xsi:type="dcterms:W3CDTF">2018-03-28T15:13:15Z</dcterms:created>
  <dcterms:modified xsi:type="dcterms:W3CDTF">2019-06-11T02:43:32Z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79;#tpl120;#419;#zpp140;#65;#zpp120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