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Abril Fatface"/>
      <p:regular r:id="rId28"/>
    </p:embeddedFont>
    <p:embeddedFont>
      <p:font typeface="Poppins"/>
      <p:regular r:id="rId29"/>
      <p:bold r:id="rId30"/>
      <p:italic r:id="rId31"/>
      <p:boldItalic r:id="rId32"/>
    </p:embeddedFont>
    <p:embeddedFont>
      <p:font typeface="Antic Slab"/>
      <p:regular r:id="rId33"/>
    </p:embeddedFont>
    <p:embeddedFont>
      <p:font typeface="Calistoga"/>
      <p:regular r:id="rId34"/>
    </p:embeddedFont>
    <p:embeddedFont>
      <p:font typeface="Homemade Appl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brilFatfac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6.xml"/><Relationship Id="rId33" Type="http://schemas.openxmlformats.org/officeDocument/2006/relationships/font" Target="fonts/AnticSlab-regular.fntdata"/><Relationship Id="rId10" Type="http://schemas.openxmlformats.org/officeDocument/2006/relationships/slide" Target="slides/slide5.xml"/><Relationship Id="rId32" Type="http://schemas.openxmlformats.org/officeDocument/2006/relationships/font" Target="fonts/Poppins-boldItalic.fntdata"/><Relationship Id="rId13" Type="http://schemas.openxmlformats.org/officeDocument/2006/relationships/slide" Target="slides/slide8.xml"/><Relationship Id="rId35" Type="http://schemas.openxmlformats.org/officeDocument/2006/relationships/font" Target="fonts/HomemadeApple-regular.fntdata"/><Relationship Id="rId12" Type="http://schemas.openxmlformats.org/officeDocument/2006/relationships/slide" Target="slides/slide7.xml"/><Relationship Id="rId34" Type="http://schemas.openxmlformats.org/officeDocument/2006/relationships/font" Target="fonts/Calistog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3c206e3a4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3c206e3a4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c206e3a4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3c206e3a4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25fa58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25fa58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700">
                <a:solidFill>
                  <a:schemeClr val="dk1"/>
                </a:solidFill>
                <a:latin typeface="Antic Slab"/>
                <a:ea typeface="Antic Slab"/>
                <a:cs typeface="Antic Slab"/>
                <a:sym typeface="Antic Slab"/>
              </a:rPr>
              <a:t>Further statistical analysis should be done to confirm significance of difference(s) in data.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1c3728c1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1c3728c1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3dd1a1d21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3dd1a1d21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3e9709e4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3e9709e4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c206e3a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3c206e3a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c206e3a4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c206e3a4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1c3728c19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1c3728c1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c206e3a4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c206e3a4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c206e3a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3c206e3a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3c206e3a4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3c206e3a4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KFF Survey of Consumer Experiences with Health Insurance was designed and analyzed by public opinion researchers at KFF. The survey was designed to reach a representative sample of insured adults in the U.S.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survey was conducted February 21 – March 14, 2023, online and by telephone among a nationally representative sample of 3,605 U.S. adults who have employer sponsored insurance plans (978), Medicaid (815), Medicare (885), Marketplace plans (880), or a Military plan (47). The sample includes 2,595 insured adults reached through the SSRS Opinion Panel either online or over the phone (n=75 in Spanish)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4.png"/><Relationship Id="rId10" Type="http://schemas.openxmlformats.org/officeDocument/2006/relationships/image" Target="../media/image6.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2.png"/><Relationship Id="rId7" Type="http://schemas.openxmlformats.org/officeDocument/2006/relationships/hyperlink" Target="https://www.pinterest.com/slidesmania/" TargetMode="External"/><Relationship Id="rId8"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anchorCtr="0" anchor="ctr" bIns="121900" lIns="121900" spcFirstLastPara="1" rIns="121900" wrap="square" tIns="121900">
            <a:noAutofit/>
          </a:bodyPr>
          <a:lstStyle>
            <a:lvl1pPr indent="0" lvl="0" marL="0" marR="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cxnSp>
        <p:nvCxnSpPr>
          <p:cNvPr id="13" name="Google Shape;13;p2"/>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imeline">
  <p:cSld name="CUSTOM_14">
    <p:spTree>
      <p:nvGrpSpPr>
        <p:cNvPr id="64" name="Shape 64"/>
        <p:cNvGrpSpPr/>
        <p:nvPr/>
      </p:nvGrpSpPr>
      <p:grpSpPr>
        <a:xfrm>
          <a:off x="0" y="0"/>
          <a:ext cx="0" cy="0"/>
          <a:chOff x="0" y="0"/>
          <a:chExt cx="0" cy="0"/>
        </a:xfrm>
      </p:grpSpPr>
      <p:sp>
        <p:nvSpPr>
          <p:cNvPr id="65" name="Google Shape;65;p11"/>
          <p:cNvSpPr txBox="1"/>
          <p:nvPr>
            <p:ph idx="1" type="subTitle"/>
          </p:nvPr>
        </p:nvSpPr>
        <p:spPr>
          <a:xfrm>
            <a:off x="415600"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6" name="Google Shape;66;p11"/>
          <p:cNvSpPr txBox="1"/>
          <p:nvPr>
            <p:ph idx="2" type="subTitle"/>
          </p:nvPr>
        </p:nvSpPr>
        <p:spPr>
          <a:xfrm>
            <a:off x="2775377"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7" name="Google Shape;67;p11"/>
          <p:cNvSpPr txBox="1"/>
          <p:nvPr>
            <p:ph idx="3" type="subTitle"/>
          </p:nvPr>
        </p:nvSpPr>
        <p:spPr>
          <a:xfrm>
            <a:off x="5135153"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8" name="Google Shape;68;p11"/>
          <p:cNvSpPr txBox="1"/>
          <p:nvPr>
            <p:ph idx="4" type="subTitle"/>
          </p:nvPr>
        </p:nvSpPr>
        <p:spPr>
          <a:xfrm>
            <a:off x="7494930"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9" name="Google Shape;69;p11"/>
          <p:cNvSpPr txBox="1"/>
          <p:nvPr>
            <p:ph idx="5" type="subTitle"/>
          </p:nvPr>
        </p:nvSpPr>
        <p:spPr>
          <a:xfrm>
            <a:off x="9854707"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70" name="Google Shape;70;p11"/>
          <p:cNvSpPr txBox="1"/>
          <p:nvPr>
            <p:ph type="title"/>
          </p:nvPr>
        </p:nvSpPr>
        <p:spPr>
          <a:xfrm>
            <a:off x="415600" y="821975"/>
            <a:ext cx="114369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1" name="Google Shape;71;p11"/>
          <p:cNvSpPr txBox="1"/>
          <p:nvPr>
            <p:ph idx="6" type="body"/>
          </p:nvPr>
        </p:nvSpPr>
        <p:spPr>
          <a:xfrm>
            <a:off x="415600" y="3503450"/>
            <a:ext cx="1997700" cy="1656000"/>
          </a:xfrm>
          <a:prstGeom prst="rect">
            <a:avLst/>
          </a:prstGeom>
        </p:spPr>
        <p:txBody>
          <a:bodyPr anchorCtr="0" anchor="t" bIns="121900" lIns="121900" spcFirstLastPara="1" rIns="121900" wrap="square" tIns="121900">
            <a:noAutofit/>
          </a:bodyPr>
          <a:lstStyle>
            <a:lvl1pPr indent="-330200" lvl="0" marL="457200" algn="ctr">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72" name="Google Shape;72;p11"/>
          <p:cNvSpPr txBox="1"/>
          <p:nvPr>
            <p:ph idx="7" type="body"/>
          </p:nvPr>
        </p:nvSpPr>
        <p:spPr>
          <a:xfrm>
            <a:off x="2775375"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3" name="Google Shape;73;p11"/>
          <p:cNvSpPr txBox="1"/>
          <p:nvPr>
            <p:ph idx="8" type="body"/>
          </p:nvPr>
        </p:nvSpPr>
        <p:spPr>
          <a:xfrm>
            <a:off x="5135150"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4" name="Google Shape;74;p11"/>
          <p:cNvSpPr txBox="1"/>
          <p:nvPr>
            <p:ph idx="9" type="body"/>
          </p:nvPr>
        </p:nvSpPr>
        <p:spPr>
          <a:xfrm>
            <a:off x="7494925"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5" name="Google Shape;75;p11"/>
          <p:cNvSpPr txBox="1"/>
          <p:nvPr>
            <p:ph idx="13" type="body"/>
          </p:nvPr>
        </p:nvSpPr>
        <p:spPr>
          <a:xfrm>
            <a:off x="9854700"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8" name="Google Shape;78;p12"/>
          <p:cNvSpPr txBox="1"/>
          <p:nvPr>
            <p:ph idx="1" type="body"/>
          </p:nvPr>
        </p:nvSpPr>
        <p:spPr>
          <a:xfrm>
            <a:off x="1528319" y="3438950"/>
            <a:ext cx="5219400" cy="17025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2" name="Google Shape;82;p13"/>
          <p:cNvSpPr txBox="1"/>
          <p:nvPr>
            <p:ph idx="1" type="body"/>
          </p:nvPr>
        </p:nvSpPr>
        <p:spPr>
          <a:xfrm>
            <a:off x="5376290" y="3503650"/>
            <a:ext cx="5061300" cy="1702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65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88" name="Google Shape;88;p15"/>
          <p:cNvSpPr txBox="1"/>
          <p:nvPr>
            <p:ph idx="1" type="subTitle"/>
          </p:nvPr>
        </p:nvSpPr>
        <p:spPr>
          <a:xfrm>
            <a:off x="2187000" y="2682871"/>
            <a:ext cx="7818000" cy="635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cap="flat" cmpd="sng" w="9525">
            <a:solidFill>
              <a:schemeClr val="dk2"/>
            </a:solidFill>
            <a:prstDash val="solid"/>
            <a:round/>
            <a:headEnd len="med" w="med" type="none"/>
            <a:tailEnd len="med" w="med" type="none"/>
          </a:ln>
        </p:spPr>
      </p:cxnSp>
      <p:sp>
        <p:nvSpPr>
          <p:cNvPr id="90" name="Google Shape;90;p15"/>
          <p:cNvSpPr txBox="1"/>
          <p:nvPr>
            <p:ph idx="2" type="subTitle"/>
          </p:nvPr>
        </p:nvSpPr>
        <p:spPr>
          <a:xfrm>
            <a:off x="3914250" y="3585963"/>
            <a:ext cx="4363500" cy="2982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idx="3" type="title"/>
          </p:nvPr>
        </p:nvSpPr>
        <p:spPr>
          <a:xfrm>
            <a:off x="415650" y="393226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000"/>
              <a:buNone/>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92" name="Google Shape;92;p15"/>
          <p:cNvSpPr txBox="1"/>
          <p:nvPr>
            <p:ph idx="4" type="subTitle"/>
          </p:nvPr>
        </p:nvSpPr>
        <p:spPr>
          <a:xfrm>
            <a:off x="3914250" y="4957563"/>
            <a:ext cx="43635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cap="flat" cmpd="sng" w="9525">
              <a:solidFill>
                <a:srgbClr val="434343"/>
              </a:solidFill>
              <a:prstDash val="solid"/>
              <a:round/>
              <a:headEnd len="med" w="med" type="none"/>
              <a:tailEnd len="med" w="med" type="none"/>
            </a:ln>
          </p:spPr>
        </p:cxnSp>
        <p:cxnSp>
          <p:nvCxnSpPr>
            <p:cNvPr id="95" name="Google Shape;95;p15"/>
            <p:cNvCxnSpPr/>
            <p:nvPr/>
          </p:nvCxnSpPr>
          <p:spPr>
            <a:xfrm>
              <a:off x="8219400" y="5986750"/>
              <a:ext cx="2986500" cy="0"/>
            </a:xfrm>
            <a:prstGeom prst="straightConnector1">
              <a:avLst/>
            </a:prstGeom>
            <a:noFill/>
            <a:ln cap="flat" cmpd="sng" w="9525">
              <a:solidFill>
                <a:srgbClr val="434343"/>
              </a:solidFill>
              <a:prstDash val="solid"/>
              <a:round/>
              <a:headEnd len="med" w="med" type="none"/>
              <a:tailEnd len="med" w="med" type="none"/>
            </a:ln>
          </p:spPr>
        </p:cxnSp>
      </p:grpSp>
      <p:sp>
        <p:nvSpPr>
          <p:cNvPr id="96" name="Google Shape;96;p15"/>
          <p:cNvSpPr txBox="1"/>
          <p:nvPr>
            <p:ph idx="5" type="subTitle"/>
          </p:nvPr>
        </p:nvSpPr>
        <p:spPr>
          <a:xfrm>
            <a:off x="996875"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idx="6" type="subTitle"/>
          </p:nvPr>
        </p:nvSpPr>
        <p:spPr>
          <a:xfrm>
            <a:off x="8214050"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idx="7" type="subTitle"/>
          </p:nvPr>
        </p:nvSpPr>
        <p:spPr>
          <a:xfrm>
            <a:off x="996875"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idx="8" type="subTitle"/>
          </p:nvPr>
        </p:nvSpPr>
        <p:spPr>
          <a:xfrm>
            <a:off x="8214050"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01" name="Google Shape;101;p15"/>
          <p:cNvCxnSpPr/>
          <p:nvPr/>
        </p:nvCxnSpPr>
        <p:spPr>
          <a:xfrm rot="10800000">
            <a:off x="497850" y="65363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06" name="Google Shape;106;p16"/>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07" name="Google Shape;107;p16">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12" name="Google Shape;112;p16"/>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16" name="Google Shape;16;p3"/>
          <p:cNvSpPr txBox="1"/>
          <p:nvPr>
            <p:ph idx="1" type="body"/>
          </p:nvPr>
        </p:nvSpPr>
        <p:spPr>
          <a:xfrm>
            <a:off x="1252700" y="3238038"/>
            <a:ext cx="5322600" cy="2235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7" name="Google Shape;17;p3"/>
          <p:cNvSpPr/>
          <p:nvPr>
            <p:ph idx="2" type="pic"/>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9" name="Google Shape;19;p3"/>
          <p:cNvCxnSpPr/>
          <p:nvPr/>
        </p:nvCxnSpPr>
        <p:spPr>
          <a:xfrm rot="10800000">
            <a:off x="497850" y="1248488"/>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 name="Google Shape;22;p4"/>
          <p:cNvSpPr txBox="1"/>
          <p:nvPr>
            <p:ph idx="1" type="body"/>
          </p:nvPr>
        </p:nvSpPr>
        <p:spPr>
          <a:xfrm>
            <a:off x="2993825" y="28947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3" name="Google Shape;23;p4"/>
          <p:cNvSpPr txBox="1"/>
          <p:nvPr>
            <p:ph idx="2" type="body"/>
          </p:nvPr>
        </p:nvSpPr>
        <p:spPr>
          <a:xfrm>
            <a:off x="7332750" y="28947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4" name="Google Shape;24;p4"/>
          <p:cNvSpPr txBox="1"/>
          <p:nvPr>
            <p:ph idx="3" type="body"/>
          </p:nvPr>
        </p:nvSpPr>
        <p:spPr>
          <a:xfrm>
            <a:off x="7332725" y="4913329"/>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5" name="Google Shape;25;p4"/>
          <p:cNvSpPr txBox="1"/>
          <p:nvPr>
            <p:ph idx="4" type="title"/>
          </p:nvPr>
        </p:nvSpPr>
        <p:spPr>
          <a:xfrm>
            <a:off x="2993825" y="21990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6" name="Google Shape;26;p4"/>
          <p:cNvSpPr txBox="1"/>
          <p:nvPr>
            <p:ph idx="5" type="title"/>
          </p:nvPr>
        </p:nvSpPr>
        <p:spPr>
          <a:xfrm>
            <a:off x="7332750" y="21990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7" name="Google Shape;27;p4"/>
          <p:cNvSpPr txBox="1"/>
          <p:nvPr>
            <p:ph idx="6" type="title"/>
          </p:nvPr>
        </p:nvSpPr>
        <p:spPr>
          <a:xfrm>
            <a:off x="7332725" y="42175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8" name="Google Shape;28;p4"/>
          <p:cNvSpPr txBox="1"/>
          <p:nvPr>
            <p:ph idx="7" type="body"/>
          </p:nvPr>
        </p:nvSpPr>
        <p:spPr>
          <a:xfrm>
            <a:off x="2993825" y="491324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9" name="Google Shape;29;p4"/>
          <p:cNvSpPr txBox="1"/>
          <p:nvPr>
            <p:ph idx="8" type="title"/>
          </p:nvPr>
        </p:nvSpPr>
        <p:spPr>
          <a:xfrm>
            <a:off x="2993825" y="4217475"/>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cxnSp>
        <p:nvCxnSpPr>
          <p:cNvPr id="30" name="Google Shape;30;p4"/>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31" name="Google Shape;31;p4"/>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lvl1pPr indent="0" lvl="0" marL="0" marR="0" rtl="0" algn="ctr">
              <a:spcBef>
                <a:spcPts val="0"/>
              </a:spcBef>
              <a:spcAft>
                <a:spcPts val="0"/>
              </a:spcAft>
              <a:buClr>
                <a:schemeClr val="dk1"/>
              </a:buClr>
              <a:buSzPts val="6000"/>
              <a:buFont typeface="Aldrich"/>
              <a:buNone/>
              <a:defRPr sz="6000"/>
            </a:lvl1pPr>
            <a:lvl2pPr lvl="1"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34" name="Google Shape;34;p5"/>
          <p:cNvSpPr txBox="1"/>
          <p:nvPr>
            <p:ph idx="1" type="body"/>
          </p:nvPr>
        </p:nvSpPr>
        <p:spPr>
          <a:xfrm>
            <a:off x="589400" y="4649500"/>
            <a:ext cx="11104200" cy="7635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 name="Google Shape;38;p6"/>
          <p:cNvSpPr txBox="1"/>
          <p:nvPr>
            <p:ph idx="1" type="body"/>
          </p:nvPr>
        </p:nvSpPr>
        <p:spPr>
          <a:xfrm>
            <a:off x="873350" y="2382615"/>
            <a:ext cx="4960800" cy="2847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9" name="Google Shape;39;p6"/>
          <p:cNvSpPr txBox="1"/>
          <p:nvPr>
            <p:ph idx="2" type="body"/>
          </p:nvPr>
        </p:nvSpPr>
        <p:spPr>
          <a:xfrm>
            <a:off x="6464149" y="2371888"/>
            <a:ext cx="4961100" cy="2847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41" name="Google Shape;41;p6"/>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4" name="Google Shape;44;p7"/>
          <p:cNvSpPr txBox="1"/>
          <p:nvPr>
            <p:ph idx="1" type="body"/>
          </p:nvPr>
        </p:nvSpPr>
        <p:spPr>
          <a:xfrm>
            <a:off x="1401625" y="2789650"/>
            <a:ext cx="8284500" cy="2491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48" name="Google Shape;48;p8"/>
          <p:cNvSpPr txBox="1"/>
          <p:nvPr>
            <p:ph idx="1" type="subTitle"/>
          </p:nvPr>
        </p:nvSpPr>
        <p:spPr>
          <a:xfrm>
            <a:off x="511375" y="5538475"/>
            <a:ext cx="111423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_1">
    <p:spTree>
      <p:nvGrpSpPr>
        <p:cNvPr id="50" name="Shape 50"/>
        <p:cNvGrpSpPr/>
        <p:nvPr/>
      </p:nvGrpSpPr>
      <p:grpSpPr>
        <a:xfrm>
          <a:off x="0" y="0"/>
          <a:ext cx="0" cy="0"/>
          <a:chOff x="0" y="0"/>
          <a:chExt cx="0" cy="0"/>
        </a:xfrm>
      </p:grpSpPr>
      <p:sp>
        <p:nvSpPr>
          <p:cNvPr id="51" name="Google Shape;51;p9"/>
          <p:cNvSpPr txBox="1"/>
          <p:nvPr>
            <p:ph idx="1" type="subTitle"/>
          </p:nvPr>
        </p:nvSpPr>
        <p:spPr>
          <a:xfrm>
            <a:off x="1242302" y="3600000"/>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2" name="Google Shape;52;p9"/>
          <p:cNvSpPr txBox="1"/>
          <p:nvPr>
            <p:ph idx="2" type="subTitle"/>
          </p:nvPr>
        </p:nvSpPr>
        <p:spPr>
          <a:xfrm>
            <a:off x="4766552" y="3600000"/>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3" name="Google Shape;53;p9"/>
          <p:cNvSpPr txBox="1"/>
          <p:nvPr>
            <p:ph idx="3" type="subTitle"/>
          </p:nvPr>
        </p:nvSpPr>
        <p:spPr>
          <a:xfrm>
            <a:off x="8290802" y="3600000"/>
            <a:ext cx="26586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4" name="Google Shape;54;p9"/>
          <p:cNvSpPr txBox="1"/>
          <p:nvPr>
            <p:ph type="title"/>
          </p:nvPr>
        </p:nvSpPr>
        <p:spPr>
          <a:xfrm>
            <a:off x="1242300" y="934700"/>
            <a:ext cx="97074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5" name="Google Shape;55;p9"/>
          <p:cNvSpPr txBox="1"/>
          <p:nvPr>
            <p:ph idx="4" type="body"/>
          </p:nvPr>
        </p:nvSpPr>
        <p:spPr>
          <a:xfrm>
            <a:off x="1242300" y="4165707"/>
            <a:ext cx="2658900" cy="16641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6" name="Google Shape;56;p9"/>
          <p:cNvSpPr txBox="1"/>
          <p:nvPr>
            <p:ph idx="5" type="body"/>
          </p:nvPr>
        </p:nvSpPr>
        <p:spPr>
          <a:xfrm>
            <a:off x="4766550" y="4165707"/>
            <a:ext cx="2658900" cy="16608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7" name="Google Shape;57;p9"/>
          <p:cNvSpPr txBox="1"/>
          <p:nvPr>
            <p:ph idx="6" type="body"/>
          </p:nvPr>
        </p:nvSpPr>
        <p:spPr>
          <a:xfrm>
            <a:off x="8290800" y="4165707"/>
            <a:ext cx="2658900" cy="16608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59" name="Google Shape;59;p9"/>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anchorCtr="0" anchor="ctr" bIns="121900" lIns="121900" spcFirstLastPara="1" rIns="121900" wrap="square" tIns="121900">
            <a:noAutofit/>
          </a:bodyPr>
          <a:lstStyle>
            <a:lvl1pPr lvl="0" rtl="0">
              <a:lnSpc>
                <a:spcPct val="80000"/>
              </a:lnSpc>
              <a:spcBef>
                <a:spcPts val="0"/>
              </a:spcBef>
              <a:spcAft>
                <a:spcPts val="0"/>
              </a:spcAft>
              <a:buSzPts val="6000"/>
              <a:buNone/>
              <a:defRPr/>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62" name="Google Shape;62;p10"/>
          <p:cNvSpPr txBox="1"/>
          <p:nvPr>
            <p:ph idx="1" type="subTitle"/>
          </p:nvPr>
        </p:nvSpPr>
        <p:spPr>
          <a:xfrm>
            <a:off x="439850" y="4343238"/>
            <a:ext cx="38751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800"/>
              <a:buNone/>
              <a:defRPr sz="1800"/>
            </a:lvl1pPr>
            <a:lvl2pPr lvl="1" rtl="0" algn="r">
              <a:spcBef>
                <a:spcPts val="2100"/>
              </a:spcBef>
              <a:spcAft>
                <a:spcPts val="0"/>
              </a:spcAft>
              <a:buSzPts val="1800"/>
              <a:buNone/>
              <a:defRPr sz="1800"/>
            </a:lvl2pPr>
            <a:lvl3pPr lvl="2" rtl="0" algn="r">
              <a:spcBef>
                <a:spcPts val="2100"/>
              </a:spcBef>
              <a:spcAft>
                <a:spcPts val="0"/>
              </a:spcAft>
              <a:buSzPts val="1800"/>
              <a:buNone/>
              <a:defRPr sz="1800"/>
            </a:lvl3pPr>
            <a:lvl4pPr lvl="3" rtl="0" algn="r">
              <a:spcBef>
                <a:spcPts val="2100"/>
              </a:spcBef>
              <a:spcAft>
                <a:spcPts val="0"/>
              </a:spcAft>
              <a:buSzPts val="1800"/>
              <a:buNone/>
              <a:defRPr sz="1800"/>
            </a:lvl4pPr>
            <a:lvl5pPr lvl="4" rtl="0" algn="r">
              <a:spcBef>
                <a:spcPts val="2100"/>
              </a:spcBef>
              <a:spcAft>
                <a:spcPts val="0"/>
              </a:spcAft>
              <a:buSzPts val="1800"/>
              <a:buNone/>
              <a:defRPr sz="1800"/>
            </a:lvl5pPr>
            <a:lvl6pPr lvl="5" rtl="0" algn="r">
              <a:spcBef>
                <a:spcPts val="2100"/>
              </a:spcBef>
              <a:spcAft>
                <a:spcPts val="0"/>
              </a:spcAft>
              <a:buSzPts val="1800"/>
              <a:buNone/>
              <a:defRPr sz="1800"/>
            </a:lvl6pPr>
            <a:lvl7pPr lvl="6" rtl="0" algn="r">
              <a:spcBef>
                <a:spcPts val="2100"/>
              </a:spcBef>
              <a:spcAft>
                <a:spcPts val="0"/>
              </a:spcAft>
              <a:buSzPts val="1800"/>
              <a:buNone/>
              <a:defRPr sz="1800"/>
            </a:lvl7pPr>
            <a:lvl8pPr lvl="7" rtl="0" algn="r">
              <a:spcBef>
                <a:spcPts val="2100"/>
              </a:spcBef>
              <a:spcAft>
                <a:spcPts val="0"/>
              </a:spcAft>
              <a:buSzPts val="1800"/>
              <a:buNone/>
              <a:defRPr sz="1800"/>
            </a:lvl8pPr>
            <a:lvl9pPr lvl="8" rtl="0" algn="r">
              <a:spcBef>
                <a:spcPts val="2100"/>
              </a:spcBef>
              <a:spcAft>
                <a:spcPts val="2100"/>
              </a:spcAft>
              <a:buSzPts val="1800"/>
              <a:buNone/>
              <a:defRPr sz="1800"/>
            </a:lvl9pPr>
          </a:lstStyle>
          <a:p/>
        </p:txBody>
      </p:sp>
      <p:sp>
        <p:nvSpPr>
          <p:cNvPr id="63" name="Google Shape;63;p10"/>
          <p:cNvSpPr/>
          <p:nvPr>
            <p:ph idx="2" type="pic"/>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1pPr>
            <a:lvl2pPr indent="-349250" lvl="1" marL="9144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2pPr>
            <a:lvl3pPr indent="-349250" lvl="2" marL="13716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3pPr>
            <a:lvl4pPr indent="-349250" lvl="3" marL="18288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4pPr>
            <a:lvl5pPr indent="-349250" lvl="4" marL="22860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5pPr>
            <a:lvl6pPr indent="-349250" lvl="5" marL="27432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6pPr>
            <a:lvl7pPr indent="-349250" lvl="6" marL="32004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7pPr>
            <a:lvl8pPr indent="-349250" lvl="7" marL="36576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8pPr>
            <a:lvl9pPr indent="-349250" lvl="8" marL="4114800">
              <a:lnSpc>
                <a:spcPct val="115000"/>
              </a:lnSpc>
              <a:spcBef>
                <a:spcPts val="2100"/>
              </a:spcBef>
              <a:spcAft>
                <a:spcPts val="2100"/>
              </a:spcAft>
              <a:buClr>
                <a:schemeClr val="dk2"/>
              </a:buClr>
              <a:buSzPts val="1900"/>
              <a:buFont typeface="Antic Slab"/>
              <a:buChar char="■"/>
              <a:defRPr b="1" sz="1900">
                <a:solidFill>
                  <a:schemeClr val="dk2"/>
                </a:solidFill>
                <a:latin typeface="Antic Slab"/>
                <a:ea typeface="Antic Slab"/>
                <a:cs typeface="Antic Slab"/>
                <a:sym typeface="Antic Slab"/>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hyperlink" Target="http://drive.google.com/file/d/15OJsjaNpWq6sWyEaLpaPYtz-EUBgz7S0/view" TargetMode="External"/><Relationship Id="rId4" Type="http://schemas.openxmlformats.org/officeDocument/2006/relationships/image" Target="../media/image15.jpg"/><Relationship Id="rId5" Type="http://schemas.openxmlformats.org/officeDocument/2006/relationships/hyperlink" Target="http://drive.google.com/file/d/1AW4OjZepmVzKpyUlvTRW9TzMo0YLzhMT/view" TargetMode="External"/><Relationship Id="rId6"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s://slidesmania.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p:nvPr/>
        </p:nvSpPr>
        <p:spPr>
          <a:xfrm>
            <a:off x="6379900" y="2507500"/>
            <a:ext cx="1467600" cy="1467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tic Slab"/>
              <a:ea typeface="Antic Slab"/>
              <a:cs typeface="Antic Slab"/>
              <a:sym typeface="Antic Slab"/>
            </a:endParaRPr>
          </a:p>
        </p:txBody>
      </p:sp>
      <p:sp>
        <p:nvSpPr>
          <p:cNvPr id="118" name="Google Shape;118;p17"/>
          <p:cNvSpPr/>
          <p:nvPr/>
        </p:nvSpPr>
        <p:spPr>
          <a:xfrm>
            <a:off x="1358950" y="3370350"/>
            <a:ext cx="8792384" cy="821035"/>
          </a:xfrm>
          <a:prstGeom prst="rect">
            <a:avLst/>
          </a:prstGeom>
        </p:spPr>
        <p:txBody>
          <a:bodyPr>
            <a:prstTxWarp prst="textPlain"/>
          </a:bodyPr>
          <a:lstStyle/>
          <a:p>
            <a:pPr lvl="0" algn="ctr"/>
            <a:r>
              <a:rPr b="0" i="0">
                <a:ln cap="flat" cmpd="sng" w="19050">
                  <a:solidFill>
                    <a:srgbClr val="888888"/>
                  </a:solidFill>
                  <a:prstDash val="solid"/>
                  <a:round/>
                  <a:headEnd len="sm" w="sm" type="none"/>
                  <a:tailEnd len="sm" w="sm" type="none"/>
                </a:ln>
                <a:noFill/>
                <a:latin typeface="Calistoga"/>
              </a:rPr>
              <a:t>Data Tools Final Project</a:t>
            </a:r>
          </a:p>
        </p:txBody>
      </p:sp>
      <p:sp>
        <p:nvSpPr>
          <p:cNvPr id="119" name="Google Shape;119;p17"/>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Clr>
                <a:schemeClr val="dk1"/>
              </a:buClr>
              <a:buSzPts val="1100"/>
              <a:buFont typeface="Arial"/>
              <a:buNone/>
            </a:pPr>
            <a:r>
              <a:rPr lang="en"/>
              <a:t>Adam Richman  </a:t>
            </a:r>
            <a:endParaRPr/>
          </a:p>
          <a:p>
            <a:pPr indent="0" lvl="0" marL="0" rtl="0" algn="r">
              <a:spcBef>
                <a:spcPts val="0"/>
              </a:spcBef>
              <a:spcAft>
                <a:spcPts val="0"/>
              </a:spcAft>
              <a:buClr>
                <a:schemeClr val="dk1"/>
              </a:buClr>
              <a:buSzPts val="1100"/>
              <a:buFont typeface="Arial"/>
              <a:buNone/>
            </a:pPr>
            <a:r>
              <a:rPr lang="en"/>
              <a:t>Sarah Buckingham  </a:t>
            </a:r>
            <a:endParaRPr/>
          </a:p>
          <a:p>
            <a:pPr indent="0" lvl="0" marL="0" rtl="0" algn="r">
              <a:spcBef>
                <a:spcPts val="0"/>
              </a:spcBef>
              <a:spcAft>
                <a:spcPts val="0"/>
              </a:spcAft>
              <a:buClr>
                <a:schemeClr val="dk1"/>
              </a:buClr>
              <a:buSzPts val="1100"/>
              <a:buFont typeface="Arial"/>
              <a:buNone/>
            </a:pPr>
            <a:r>
              <a:rPr lang="en"/>
              <a:t>Ava Guy </a:t>
            </a:r>
            <a:endParaRPr/>
          </a:p>
          <a:p>
            <a:pPr indent="0" lvl="0" marL="0" rtl="0" algn="r">
              <a:spcBef>
                <a:spcPts val="0"/>
              </a:spcBef>
              <a:spcAft>
                <a:spcPts val="0"/>
              </a:spcAft>
              <a:buNone/>
            </a:pPr>
            <a:r>
              <a:t/>
            </a:r>
            <a:endParaRPr/>
          </a:p>
        </p:txBody>
      </p:sp>
      <p:sp>
        <p:nvSpPr>
          <p:cNvPr id="120" name="Google Shape;120;p17"/>
          <p:cNvSpPr txBox="1"/>
          <p:nvPr>
            <p:ph type="title"/>
          </p:nvPr>
        </p:nvSpPr>
        <p:spPr>
          <a:xfrm>
            <a:off x="834600" y="2762700"/>
            <a:ext cx="9941700" cy="1155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Data  Tools Final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p:nvPr/>
        </p:nvSpPr>
        <p:spPr>
          <a:xfrm>
            <a:off x="4833600" y="543913"/>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grpSp>
        <p:nvGrpSpPr>
          <p:cNvPr id="202" name="Google Shape;202;p26"/>
          <p:cNvGrpSpPr/>
          <p:nvPr/>
        </p:nvGrpSpPr>
        <p:grpSpPr>
          <a:xfrm rot="10800000">
            <a:off x="5328102" y="849126"/>
            <a:ext cx="1237846" cy="872004"/>
            <a:chOff x="621403" y="597265"/>
            <a:chExt cx="1588204" cy="1118814"/>
          </a:xfrm>
        </p:grpSpPr>
        <p:sp>
          <p:nvSpPr>
            <p:cNvPr id="203" name="Google Shape;203;p26"/>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26"/>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05" name="Google Shape;205;p26"/>
          <p:cNvSpPr txBox="1"/>
          <p:nvPr>
            <p:ph type="title"/>
          </p:nvPr>
        </p:nvSpPr>
        <p:spPr>
          <a:xfrm>
            <a:off x="511300" y="1949725"/>
            <a:ext cx="111423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A majority of participants felt as if dealing </a:t>
            </a:r>
            <a:r>
              <a:rPr lang="en"/>
              <a:t>with</a:t>
            </a:r>
            <a:r>
              <a:rPr lang="en"/>
              <a:t> health insurance was as stressful as doing their taxes.</a:t>
            </a:r>
            <a:endParaRPr/>
          </a:p>
        </p:txBody>
      </p:sp>
      <p:sp>
        <p:nvSpPr>
          <p:cNvPr id="206" name="Google Shape;206;p26"/>
          <p:cNvSpPr txBox="1"/>
          <p:nvPr>
            <p:ph idx="1" type="subTitle"/>
          </p:nvPr>
        </p:nvSpPr>
        <p:spPr>
          <a:xfrm>
            <a:off x="511375" y="5538475"/>
            <a:ext cx="11142300" cy="717900"/>
          </a:xfrm>
          <a:prstGeom prst="rect">
            <a:avLst/>
          </a:prstGeom>
        </p:spPr>
        <p:txBody>
          <a:bodyPr anchorCtr="0" anchor="b" bIns="121900" lIns="121900" spcFirstLastPara="1" rIns="121900" wrap="square" tIns="121900">
            <a:noAutofit/>
          </a:bodyPr>
          <a:lstStyle/>
          <a:p>
            <a:pPr indent="0" lvl="0" marL="457200" rtl="0" algn="r">
              <a:spcBef>
                <a:spcPts val="0"/>
              </a:spcBef>
              <a:spcAft>
                <a:spcPts val="0"/>
              </a:spcAft>
              <a:buNone/>
            </a:pPr>
            <a:r>
              <a:rPr lang="en"/>
              <a:t>- KFF Survey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p:nvPr/>
        </p:nvSpPr>
        <p:spPr>
          <a:xfrm>
            <a:off x="4050825" y="1000713"/>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12" name="Google Shape;212;p27"/>
          <p:cNvSpPr txBox="1"/>
          <p:nvPr>
            <p:ph type="title"/>
          </p:nvPr>
        </p:nvSpPr>
        <p:spPr>
          <a:xfrm>
            <a:off x="873350" y="1323588"/>
            <a:ext cx="105519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KFF Survey Data</a:t>
            </a:r>
            <a:endParaRPr/>
          </a:p>
        </p:txBody>
      </p:sp>
      <p:sp>
        <p:nvSpPr>
          <p:cNvPr id="213" name="Google Shape;213;p27"/>
          <p:cNvSpPr txBox="1"/>
          <p:nvPr>
            <p:ph idx="2" type="body"/>
          </p:nvPr>
        </p:nvSpPr>
        <p:spPr>
          <a:xfrm>
            <a:off x="6434675" y="2600500"/>
            <a:ext cx="5545800" cy="2847000"/>
          </a:xfrm>
          <a:prstGeom prst="rect">
            <a:avLst/>
          </a:prstGeom>
        </p:spPr>
        <p:txBody>
          <a:bodyPr anchorCtr="0" anchor="t" bIns="121900" lIns="121900" spcFirstLastPara="1" rIns="121900" wrap="square" tIns="121900">
            <a:noAutofit/>
          </a:bodyPr>
          <a:lstStyle/>
          <a:p>
            <a:pPr indent="-349250" lvl="0" marL="457200" rtl="0" algn="l">
              <a:lnSpc>
                <a:spcPct val="115000"/>
              </a:lnSpc>
              <a:spcBef>
                <a:spcPts val="0"/>
              </a:spcBef>
              <a:spcAft>
                <a:spcPts val="0"/>
              </a:spcAft>
              <a:buSzPts val="1900"/>
              <a:buChar char="●"/>
            </a:pPr>
            <a:r>
              <a:rPr lang="en"/>
              <a:t>15% of participants experienced a decline in your health as a direct result of the problems you had with your health insurance. </a:t>
            </a:r>
            <a:endParaRPr/>
          </a:p>
          <a:p>
            <a:pPr indent="0" lvl="0" marL="0" rtl="0" algn="l">
              <a:lnSpc>
                <a:spcPct val="115000"/>
              </a:lnSpc>
              <a:spcBef>
                <a:spcPts val="0"/>
              </a:spcBef>
              <a:spcAft>
                <a:spcPts val="0"/>
              </a:spcAft>
              <a:buNone/>
            </a:pPr>
            <a:r>
              <a:t/>
            </a:r>
            <a:endParaRPr/>
          </a:p>
        </p:txBody>
      </p:sp>
      <p:sp>
        <p:nvSpPr>
          <p:cNvPr id="214" name="Google Shape;214;p27"/>
          <p:cNvSpPr txBox="1"/>
          <p:nvPr>
            <p:ph idx="1" type="body"/>
          </p:nvPr>
        </p:nvSpPr>
        <p:spPr>
          <a:xfrm>
            <a:off x="661700" y="2600500"/>
            <a:ext cx="5434200" cy="28470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
              <a:t>Other facts and figures we extracted from the pdf of KFF’s “Survey of Consumer Experiences with Health Insurance” that are relevant to our analysis: </a:t>
            </a:r>
            <a:endParaRPr/>
          </a:p>
          <a:p>
            <a:pPr indent="-349250" lvl="0" marL="457200" rtl="0" algn="l">
              <a:lnSpc>
                <a:spcPct val="115000"/>
              </a:lnSpc>
              <a:spcBef>
                <a:spcPts val="0"/>
              </a:spcBef>
              <a:spcAft>
                <a:spcPts val="0"/>
              </a:spcAft>
              <a:buSzPts val="1900"/>
              <a:buChar char="●"/>
            </a:pPr>
            <a:r>
              <a:rPr lang="en"/>
              <a:t>17% of participants were unable to receive medical care or treatment recommended by a medical provider as a direct result of the problems you had with your current health insurance.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20" name="Google Shape;220;p28"/>
          <p:cNvSpPr txBox="1"/>
          <p:nvPr>
            <p:ph idx="1" type="body"/>
          </p:nvPr>
        </p:nvSpPr>
        <p:spPr>
          <a:xfrm>
            <a:off x="589400" y="4649500"/>
            <a:ext cx="111042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What</a:t>
            </a:r>
            <a:r>
              <a:rPr lang="en"/>
              <a:t> does our analysis show us? What trends emerge from our datasets?</a:t>
            </a:r>
            <a:endParaRPr/>
          </a:p>
        </p:txBody>
      </p:sp>
      <p:sp>
        <p:nvSpPr>
          <p:cNvPr id="221" name="Google Shape;221;p28"/>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EDA and Data Visualizations</a:t>
            </a:r>
            <a:endParaRPr/>
          </a:p>
        </p:txBody>
      </p:sp>
      <p:sp>
        <p:nvSpPr>
          <p:cNvPr id="222" name="Google Shape;222;p28"/>
          <p:cNvSpPr/>
          <p:nvPr/>
        </p:nvSpPr>
        <p:spPr>
          <a:xfrm>
            <a:off x="5045062" y="1393201"/>
            <a:ext cx="2062454" cy="1253877"/>
          </a:xfrm>
          <a:prstGeom prst="rect">
            <a:avLst/>
          </a:prstGeom>
        </p:spPr>
        <p:txBody>
          <a:bodyPr>
            <a:prstTxWarp prst="textPlain"/>
          </a:bodyPr>
          <a:lstStyle/>
          <a:p>
            <a:pPr lvl="0" algn="ctr"/>
            <a:r>
              <a:rPr b="1" i="0">
                <a:ln cap="flat" cmpd="sng" w="28575">
                  <a:solidFill>
                    <a:schemeClr val="dk1"/>
                  </a:solidFill>
                  <a:prstDash val="solid"/>
                  <a:round/>
                  <a:headEnd len="sm" w="sm" type="none"/>
                  <a:tailEnd len="sm" w="sm" type="none"/>
                </a:ln>
                <a:noFill/>
                <a:latin typeface="Calistoga"/>
              </a:rPr>
              <a:t>03</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p:nvPr/>
        </p:nvSpPr>
        <p:spPr>
          <a:xfrm>
            <a:off x="3223275" y="83478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28" name="Google Shape;228;p29"/>
          <p:cNvSpPr txBox="1"/>
          <p:nvPr>
            <p:ph type="title"/>
          </p:nvPr>
        </p:nvSpPr>
        <p:spPr>
          <a:xfrm>
            <a:off x="1242300" y="536575"/>
            <a:ext cx="97074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State Distributions of Claims</a:t>
            </a:r>
            <a:endParaRPr/>
          </a:p>
        </p:txBody>
      </p:sp>
      <p:sp>
        <p:nvSpPr>
          <p:cNvPr id="229" name="Google Shape;229;p29"/>
          <p:cNvSpPr txBox="1"/>
          <p:nvPr>
            <p:ph idx="4294967295" type="title"/>
          </p:nvPr>
        </p:nvSpPr>
        <p:spPr>
          <a:xfrm>
            <a:off x="556444" y="4776600"/>
            <a:ext cx="2331300" cy="302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t>Range</a:t>
            </a:r>
            <a:endParaRPr sz="1500"/>
          </a:p>
        </p:txBody>
      </p:sp>
      <p:sp>
        <p:nvSpPr>
          <p:cNvPr id="230" name="Google Shape;230;p29"/>
          <p:cNvSpPr txBox="1"/>
          <p:nvPr/>
        </p:nvSpPr>
        <p:spPr>
          <a:xfrm>
            <a:off x="556450" y="5079000"/>
            <a:ext cx="42645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Antic Slab"/>
              <a:buChar char="●"/>
            </a:pPr>
            <a:r>
              <a:rPr lang="en">
                <a:solidFill>
                  <a:schemeClr val="dk2"/>
                </a:solidFill>
                <a:latin typeface="Antic Slab"/>
                <a:ea typeface="Antic Slab"/>
                <a:cs typeface="Antic Slab"/>
                <a:sym typeface="Antic Slab"/>
              </a:rPr>
              <a:t>Min - 1.46m (ID) (13th least populous state)</a:t>
            </a:r>
            <a:endParaRPr>
              <a:solidFill>
                <a:schemeClr val="dk2"/>
              </a:solidFill>
              <a:latin typeface="Antic Slab"/>
              <a:ea typeface="Antic Slab"/>
              <a:cs typeface="Antic Slab"/>
              <a:sym typeface="Antic Slab"/>
            </a:endParaRPr>
          </a:p>
          <a:p>
            <a:pPr indent="-317500" lvl="0" marL="457200" rtl="0" algn="l">
              <a:spcBef>
                <a:spcPts val="0"/>
              </a:spcBef>
              <a:spcAft>
                <a:spcPts val="0"/>
              </a:spcAft>
              <a:buClr>
                <a:schemeClr val="dk2"/>
              </a:buClr>
              <a:buSzPts val="1400"/>
              <a:buFont typeface="Antic Slab"/>
              <a:buChar char="●"/>
            </a:pPr>
            <a:r>
              <a:rPr lang="en">
                <a:solidFill>
                  <a:schemeClr val="dk2"/>
                </a:solidFill>
                <a:latin typeface="Antic Slab"/>
                <a:ea typeface="Antic Slab"/>
                <a:cs typeface="Antic Slab"/>
                <a:sym typeface="Antic Slab"/>
              </a:rPr>
              <a:t>Max - 509.21m (FL) (3rd most populous state)</a:t>
            </a:r>
            <a:endParaRPr>
              <a:solidFill>
                <a:schemeClr val="dk2"/>
              </a:solidFill>
              <a:latin typeface="Antic Slab"/>
              <a:ea typeface="Antic Slab"/>
              <a:cs typeface="Antic Slab"/>
              <a:sym typeface="Antic Slab"/>
            </a:endParaRPr>
          </a:p>
        </p:txBody>
      </p:sp>
      <p:sp>
        <p:nvSpPr>
          <p:cNvPr id="231" name="Google Shape;231;p29"/>
          <p:cNvSpPr txBox="1"/>
          <p:nvPr>
            <p:ph idx="4294967295" type="title"/>
          </p:nvPr>
        </p:nvSpPr>
        <p:spPr>
          <a:xfrm>
            <a:off x="6397319" y="4716100"/>
            <a:ext cx="2331300" cy="3024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1500"/>
              <a:t>Range</a:t>
            </a:r>
            <a:endParaRPr sz="1500"/>
          </a:p>
        </p:txBody>
      </p:sp>
      <p:sp>
        <p:nvSpPr>
          <p:cNvPr id="232" name="Google Shape;232;p29"/>
          <p:cNvSpPr txBox="1"/>
          <p:nvPr/>
        </p:nvSpPr>
        <p:spPr>
          <a:xfrm>
            <a:off x="6397325" y="5018500"/>
            <a:ext cx="4143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Antic Slab"/>
              <a:buChar char="●"/>
            </a:pPr>
            <a:r>
              <a:rPr lang="en">
                <a:solidFill>
                  <a:schemeClr val="dk2"/>
                </a:solidFill>
                <a:latin typeface="Antic Slab"/>
                <a:ea typeface="Antic Slab"/>
                <a:cs typeface="Antic Slab"/>
                <a:sym typeface="Antic Slab"/>
              </a:rPr>
              <a:t>Min - 8.1% (SD)</a:t>
            </a:r>
            <a:endParaRPr>
              <a:solidFill>
                <a:schemeClr val="dk2"/>
              </a:solidFill>
              <a:latin typeface="Antic Slab"/>
              <a:ea typeface="Antic Slab"/>
              <a:cs typeface="Antic Slab"/>
              <a:sym typeface="Antic Slab"/>
            </a:endParaRPr>
          </a:p>
          <a:p>
            <a:pPr indent="-317500" lvl="0" marL="457200" rtl="0" algn="l">
              <a:spcBef>
                <a:spcPts val="0"/>
              </a:spcBef>
              <a:spcAft>
                <a:spcPts val="0"/>
              </a:spcAft>
              <a:buClr>
                <a:schemeClr val="dk2"/>
              </a:buClr>
              <a:buSzPts val="1400"/>
              <a:buFont typeface="Antic Slab"/>
              <a:buChar char="●"/>
            </a:pPr>
            <a:r>
              <a:rPr lang="en">
                <a:solidFill>
                  <a:schemeClr val="dk2"/>
                </a:solidFill>
                <a:latin typeface="Antic Slab"/>
                <a:ea typeface="Antic Slab"/>
                <a:cs typeface="Antic Slab"/>
                <a:sym typeface="Antic Slab"/>
              </a:rPr>
              <a:t>Max - 29.4% (NJ)</a:t>
            </a:r>
            <a:endParaRPr>
              <a:solidFill>
                <a:schemeClr val="dk2"/>
              </a:solidFill>
              <a:latin typeface="Antic Slab"/>
              <a:ea typeface="Antic Slab"/>
              <a:cs typeface="Antic Slab"/>
              <a:sym typeface="Antic Slab"/>
            </a:endParaRPr>
          </a:p>
        </p:txBody>
      </p:sp>
      <p:sp>
        <p:nvSpPr>
          <p:cNvPr id="233" name="Google Shape;233;p29"/>
          <p:cNvSpPr txBox="1"/>
          <p:nvPr/>
        </p:nvSpPr>
        <p:spPr>
          <a:xfrm>
            <a:off x="1363375" y="5900925"/>
            <a:ext cx="9375600" cy="3693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i="1" lang="en" sz="1200">
                <a:solidFill>
                  <a:schemeClr val="dk2"/>
                </a:solidFill>
                <a:latin typeface="Antic Slab"/>
                <a:ea typeface="Antic Slab"/>
                <a:cs typeface="Antic Slab"/>
                <a:sym typeface="Antic Slab"/>
              </a:rPr>
              <a:t>Min and max of states reporting included - please note that not all states reported data each year, some did not report at all.</a:t>
            </a:r>
            <a:endParaRPr sz="1200">
              <a:solidFill>
                <a:schemeClr val="dk2"/>
              </a:solidFill>
              <a:latin typeface="Antic Slab"/>
              <a:ea typeface="Antic Slab"/>
              <a:cs typeface="Antic Slab"/>
              <a:sym typeface="Antic Slab"/>
            </a:endParaRPr>
          </a:p>
        </p:txBody>
      </p:sp>
      <p:pic>
        <p:nvPicPr>
          <p:cNvPr id="234" name="Google Shape;234;p29" title="State Claim Distribution.mp4">
            <a:hlinkClick r:id="rId3"/>
          </p:cNvPr>
          <p:cNvPicPr preferRelativeResize="0"/>
          <p:nvPr/>
        </p:nvPicPr>
        <p:blipFill>
          <a:blip r:embed="rId4">
            <a:alphaModFix/>
          </a:blip>
          <a:stretch>
            <a:fillRect/>
          </a:stretch>
        </p:blipFill>
        <p:spPr>
          <a:xfrm>
            <a:off x="556450" y="1388300"/>
            <a:ext cx="5531069" cy="3111226"/>
          </a:xfrm>
          <a:prstGeom prst="rect">
            <a:avLst/>
          </a:prstGeom>
          <a:noFill/>
          <a:ln>
            <a:noFill/>
          </a:ln>
        </p:spPr>
      </p:pic>
      <p:pic>
        <p:nvPicPr>
          <p:cNvPr id="235" name="Google Shape;235;p29" title="State Denial Rates.mp4">
            <a:hlinkClick r:id="rId5"/>
          </p:cNvPr>
          <p:cNvPicPr preferRelativeResize="0"/>
          <p:nvPr/>
        </p:nvPicPr>
        <p:blipFill>
          <a:blip r:embed="rId6">
            <a:alphaModFix/>
          </a:blip>
          <a:stretch>
            <a:fillRect/>
          </a:stretch>
        </p:blipFill>
        <p:spPr>
          <a:xfrm>
            <a:off x="6214244" y="1388300"/>
            <a:ext cx="5531069" cy="3111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p:nvPr/>
        </p:nvSpPr>
        <p:spPr>
          <a:xfrm>
            <a:off x="4050825" y="1000713"/>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41" name="Google Shape;241;p30"/>
          <p:cNvSpPr txBox="1"/>
          <p:nvPr>
            <p:ph type="title"/>
          </p:nvPr>
        </p:nvSpPr>
        <p:spPr>
          <a:xfrm>
            <a:off x="-2183300" y="468463"/>
            <a:ext cx="105519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Regional Distribution</a:t>
            </a:r>
            <a:endParaRPr/>
          </a:p>
        </p:txBody>
      </p:sp>
      <p:sp>
        <p:nvSpPr>
          <p:cNvPr id="242" name="Google Shape;242;p30"/>
          <p:cNvSpPr txBox="1"/>
          <p:nvPr/>
        </p:nvSpPr>
        <p:spPr>
          <a:xfrm>
            <a:off x="9031025" y="1187600"/>
            <a:ext cx="2920800" cy="410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Antic Slab"/>
                <a:ea typeface="Antic Slab"/>
                <a:cs typeface="Antic Slab"/>
                <a:sym typeface="Antic Slab"/>
              </a:rPr>
              <a:t>There appears to be a trend for Southern IQR to be higher. </a:t>
            </a:r>
            <a:endParaRPr sz="1700">
              <a:solidFill>
                <a:schemeClr val="dk2"/>
              </a:solidFill>
              <a:latin typeface="Antic Slab"/>
              <a:ea typeface="Antic Slab"/>
              <a:cs typeface="Antic Slab"/>
              <a:sym typeface="Antic Slab"/>
            </a:endParaRPr>
          </a:p>
          <a:p>
            <a:pPr indent="0" lvl="0" marL="0" rtl="0" algn="l">
              <a:spcBef>
                <a:spcPts val="0"/>
              </a:spcBef>
              <a:spcAft>
                <a:spcPts val="0"/>
              </a:spcAft>
              <a:buNone/>
            </a:pPr>
            <a:r>
              <a:t/>
            </a:r>
            <a:endParaRPr sz="1700">
              <a:solidFill>
                <a:schemeClr val="dk2"/>
              </a:solidFill>
              <a:latin typeface="Antic Slab"/>
              <a:ea typeface="Antic Slab"/>
              <a:cs typeface="Antic Slab"/>
              <a:sym typeface="Antic Slab"/>
            </a:endParaRPr>
          </a:p>
          <a:p>
            <a:pPr indent="0" lvl="0" marL="0" rtl="0" algn="l">
              <a:spcBef>
                <a:spcPts val="0"/>
              </a:spcBef>
              <a:spcAft>
                <a:spcPts val="0"/>
              </a:spcAft>
              <a:buNone/>
            </a:pPr>
            <a:r>
              <a:rPr lang="en" sz="1700">
                <a:solidFill>
                  <a:schemeClr val="dk2"/>
                </a:solidFill>
                <a:latin typeface="Antic Slab"/>
                <a:ea typeface="Antic Slab"/>
                <a:cs typeface="Antic Slab"/>
                <a:sym typeface="Antic Slab"/>
              </a:rPr>
              <a:t>The average issuer in the south has more claims &amp; higher denial rates in the south.</a:t>
            </a:r>
            <a:endParaRPr sz="1700">
              <a:solidFill>
                <a:schemeClr val="dk2"/>
              </a:solidFill>
              <a:latin typeface="Antic Slab"/>
              <a:ea typeface="Antic Slab"/>
              <a:cs typeface="Antic Slab"/>
              <a:sym typeface="Antic Slab"/>
            </a:endParaRPr>
          </a:p>
          <a:p>
            <a:pPr indent="0" lvl="0" marL="0" rtl="0" algn="l">
              <a:spcBef>
                <a:spcPts val="0"/>
              </a:spcBef>
              <a:spcAft>
                <a:spcPts val="0"/>
              </a:spcAft>
              <a:buNone/>
            </a:pPr>
            <a:r>
              <a:t/>
            </a:r>
            <a:endParaRPr sz="1700">
              <a:solidFill>
                <a:schemeClr val="dk2"/>
              </a:solidFill>
              <a:latin typeface="Antic Slab"/>
              <a:ea typeface="Antic Slab"/>
              <a:cs typeface="Antic Slab"/>
              <a:sym typeface="Antic Slab"/>
            </a:endParaRPr>
          </a:p>
          <a:p>
            <a:pPr indent="0" lvl="0" marL="0" rtl="0" algn="l">
              <a:spcBef>
                <a:spcPts val="0"/>
              </a:spcBef>
              <a:spcAft>
                <a:spcPts val="0"/>
              </a:spcAft>
              <a:buNone/>
            </a:pPr>
            <a:r>
              <a:rPr lang="en" sz="1700">
                <a:solidFill>
                  <a:schemeClr val="dk2"/>
                </a:solidFill>
                <a:latin typeface="Antic Slab"/>
                <a:ea typeface="Antic Slab"/>
                <a:cs typeface="Antic Slab"/>
                <a:sym typeface="Antic Slab"/>
              </a:rPr>
              <a:t>The range of denial rates appears to be consistent across the regions.</a:t>
            </a:r>
            <a:endParaRPr sz="1700">
              <a:solidFill>
                <a:schemeClr val="dk2"/>
              </a:solidFill>
              <a:latin typeface="Antic Slab"/>
              <a:ea typeface="Antic Slab"/>
              <a:cs typeface="Antic Slab"/>
              <a:sym typeface="Antic Slab"/>
            </a:endParaRPr>
          </a:p>
          <a:p>
            <a:pPr indent="0" lvl="0" marL="0" rtl="0" algn="l">
              <a:spcBef>
                <a:spcPts val="0"/>
              </a:spcBef>
              <a:spcAft>
                <a:spcPts val="0"/>
              </a:spcAft>
              <a:buNone/>
            </a:pPr>
            <a:r>
              <a:t/>
            </a:r>
            <a:endParaRPr sz="1700">
              <a:solidFill>
                <a:schemeClr val="dk2"/>
              </a:solidFill>
              <a:latin typeface="Antic Slab"/>
              <a:ea typeface="Antic Slab"/>
              <a:cs typeface="Antic Slab"/>
              <a:sym typeface="Antic Slab"/>
            </a:endParaRPr>
          </a:p>
          <a:p>
            <a:pPr indent="0" lvl="0" marL="0" rtl="0" algn="l">
              <a:spcBef>
                <a:spcPts val="0"/>
              </a:spcBef>
              <a:spcAft>
                <a:spcPts val="0"/>
              </a:spcAft>
              <a:buNone/>
            </a:pPr>
            <a:r>
              <a:t/>
            </a:r>
            <a:endParaRPr sz="1700">
              <a:solidFill>
                <a:schemeClr val="dk2"/>
              </a:solidFill>
              <a:latin typeface="Antic Slab"/>
              <a:ea typeface="Antic Slab"/>
              <a:cs typeface="Antic Slab"/>
              <a:sym typeface="Antic Slab"/>
            </a:endParaRPr>
          </a:p>
          <a:p>
            <a:pPr indent="0" lvl="0" marL="0" rtl="0" algn="l">
              <a:spcBef>
                <a:spcPts val="0"/>
              </a:spcBef>
              <a:spcAft>
                <a:spcPts val="0"/>
              </a:spcAft>
              <a:buNone/>
            </a:pPr>
            <a:r>
              <a:t/>
            </a:r>
            <a:endParaRPr sz="1700">
              <a:solidFill>
                <a:schemeClr val="dk2"/>
              </a:solidFill>
              <a:latin typeface="Antic Slab"/>
              <a:ea typeface="Antic Slab"/>
              <a:cs typeface="Antic Slab"/>
              <a:sym typeface="Antic Slab"/>
            </a:endParaRPr>
          </a:p>
        </p:txBody>
      </p:sp>
      <p:pic>
        <p:nvPicPr>
          <p:cNvPr id="243" name="Google Shape;243;p30" title="Screenshot 2025-03-10 190715.png"/>
          <p:cNvPicPr preferRelativeResize="0"/>
          <p:nvPr/>
        </p:nvPicPr>
        <p:blipFill>
          <a:blip r:embed="rId3">
            <a:alphaModFix/>
          </a:blip>
          <a:stretch>
            <a:fillRect/>
          </a:stretch>
        </p:blipFill>
        <p:spPr>
          <a:xfrm>
            <a:off x="299050" y="1248975"/>
            <a:ext cx="4210425" cy="4360050"/>
          </a:xfrm>
          <a:prstGeom prst="rect">
            <a:avLst/>
          </a:prstGeom>
          <a:noFill/>
          <a:ln>
            <a:noFill/>
          </a:ln>
        </p:spPr>
      </p:pic>
      <p:pic>
        <p:nvPicPr>
          <p:cNvPr id="244" name="Google Shape;244;p30" title="Screenshot 2025-03-10 190734.png"/>
          <p:cNvPicPr preferRelativeResize="0"/>
          <p:nvPr/>
        </p:nvPicPr>
        <p:blipFill>
          <a:blip r:embed="rId4">
            <a:alphaModFix/>
          </a:blip>
          <a:stretch>
            <a:fillRect/>
          </a:stretch>
        </p:blipFill>
        <p:spPr>
          <a:xfrm>
            <a:off x="4509477" y="1248975"/>
            <a:ext cx="4268748" cy="4360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p:nvPr/>
        </p:nvSpPr>
        <p:spPr>
          <a:xfrm>
            <a:off x="1168625" y="147368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50" name="Google Shape;250;p31"/>
          <p:cNvSpPr txBox="1"/>
          <p:nvPr>
            <p:ph type="title"/>
          </p:nvPr>
        </p:nvSpPr>
        <p:spPr>
          <a:xfrm>
            <a:off x="1168625" y="362688"/>
            <a:ext cx="5170500" cy="799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SzPts val="7000"/>
              <a:buNone/>
            </a:pPr>
            <a:r>
              <a:rPr lang="en"/>
              <a:t>Time Series</a:t>
            </a:r>
            <a:endParaRPr/>
          </a:p>
        </p:txBody>
      </p:sp>
      <p:sp>
        <p:nvSpPr>
          <p:cNvPr id="251" name="Google Shape;251;p31"/>
          <p:cNvSpPr txBox="1"/>
          <p:nvPr>
            <p:ph idx="4294967295" type="body"/>
          </p:nvPr>
        </p:nvSpPr>
        <p:spPr>
          <a:xfrm>
            <a:off x="1168625" y="2872963"/>
            <a:ext cx="5170500" cy="20625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SzPts val="1900"/>
              <a:buNone/>
            </a:pPr>
            <a:r>
              <a:rPr lang="en"/>
              <a:t>This one is curious.</a:t>
            </a:r>
            <a:endParaRPr/>
          </a:p>
        </p:txBody>
      </p:sp>
      <p:cxnSp>
        <p:nvCxnSpPr>
          <p:cNvPr id="252" name="Google Shape;252;p31"/>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pic>
        <p:nvPicPr>
          <p:cNvPr id="253" name="Google Shape;253;p31"/>
          <p:cNvPicPr preferRelativeResize="0"/>
          <p:nvPr/>
        </p:nvPicPr>
        <p:blipFill>
          <a:blip r:embed="rId3">
            <a:alphaModFix/>
          </a:blip>
          <a:stretch>
            <a:fillRect/>
          </a:stretch>
        </p:blipFill>
        <p:spPr>
          <a:xfrm>
            <a:off x="3833850" y="1255074"/>
            <a:ext cx="8002919" cy="3566525"/>
          </a:xfrm>
          <a:prstGeom prst="rect">
            <a:avLst/>
          </a:prstGeom>
          <a:noFill/>
          <a:ln>
            <a:noFill/>
          </a:ln>
        </p:spPr>
      </p:pic>
      <p:sp>
        <p:nvSpPr>
          <p:cNvPr id="254" name="Google Shape;254;p31"/>
          <p:cNvSpPr txBox="1"/>
          <p:nvPr/>
        </p:nvSpPr>
        <p:spPr>
          <a:xfrm>
            <a:off x="1168625" y="3429000"/>
            <a:ext cx="27429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Antic Slab"/>
                <a:ea typeface="Antic Slab"/>
                <a:cs typeface="Antic Slab"/>
                <a:sym typeface="Antic Slab"/>
              </a:rPr>
              <a:t>There appears to be an anomaly happening in 2018 and again in 2020, across the country, with respect to claim counts and denial rates. </a:t>
            </a:r>
            <a:endParaRPr sz="1700">
              <a:solidFill>
                <a:schemeClr val="dk2"/>
              </a:solidFill>
              <a:latin typeface="Antic Slab"/>
              <a:ea typeface="Antic Slab"/>
              <a:cs typeface="Antic Slab"/>
              <a:sym typeface="Antic Slab"/>
            </a:endParaRPr>
          </a:p>
        </p:txBody>
      </p:sp>
      <p:sp>
        <p:nvSpPr>
          <p:cNvPr id="255" name="Google Shape;255;p31"/>
          <p:cNvSpPr txBox="1"/>
          <p:nvPr/>
        </p:nvSpPr>
        <p:spPr>
          <a:xfrm>
            <a:off x="3833850" y="4914775"/>
            <a:ext cx="77976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2"/>
                </a:solidFill>
                <a:latin typeface="Antic Slab"/>
                <a:ea typeface="Antic Slab"/>
                <a:cs typeface="Antic Slab"/>
                <a:sym typeface="Antic Slab"/>
              </a:rPr>
              <a:t>The above data is scaled relative to each variable’s minimum and maximum values. The highest denial rate (prior to 2023) was in 2018 whereas the highest claim count was in 2020.</a:t>
            </a:r>
            <a:endParaRPr sz="1700">
              <a:solidFill>
                <a:schemeClr val="dk2"/>
              </a:solidFill>
              <a:latin typeface="Antic Slab"/>
              <a:ea typeface="Antic Slab"/>
              <a:cs typeface="Antic Slab"/>
              <a:sym typeface="Antic Slab"/>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p:nvPr/>
        </p:nvSpPr>
        <p:spPr>
          <a:xfrm>
            <a:off x="1168625" y="147368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61" name="Google Shape;261;p32"/>
          <p:cNvSpPr txBox="1"/>
          <p:nvPr>
            <p:ph type="title"/>
          </p:nvPr>
        </p:nvSpPr>
        <p:spPr>
          <a:xfrm>
            <a:off x="1168625" y="362700"/>
            <a:ext cx="10080000" cy="799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SzPts val="7000"/>
              <a:buNone/>
            </a:pPr>
            <a:r>
              <a:rPr lang="en"/>
              <a:t>Variable Distributions by Issuer</a:t>
            </a:r>
            <a:endParaRPr/>
          </a:p>
        </p:txBody>
      </p:sp>
      <p:cxnSp>
        <p:nvCxnSpPr>
          <p:cNvPr id="262" name="Google Shape;262;p32"/>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pic>
        <p:nvPicPr>
          <p:cNvPr id="263" name="Google Shape;263;p32"/>
          <p:cNvPicPr preferRelativeResize="0"/>
          <p:nvPr/>
        </p:nvPicPr>
        <p:blipFill>
          <a:blip r:embed="rId3">
            <a:alphaModFix/>
          </a:blip>
          <a:stretch>
            <a:fillRect/>
          </a:stretch>
        </p:blipFill>
        <p:spPr>
          <a:xfrm>
            <a:off x="582400" y="1310750"/>
            <a:ext cx="5692481" cy="4439950"/>
          </a:xfrm>
          <a:prstGeom prst="rect">
            <a:avLst/>
          </a:prstGeom>
          <a:noFill/>
          <a:ln>
            <a:noFill/>
          </a:ln>
        </p:spPr>
      </p:pic>
      <p:pic>
        <p:nvPicPr>
          <p:cNvPr id="264" name="Google Shape;264;p32"/>
          <p:cNvPicPr preferRelativeResize="0"/>
          <p:nvPr/>
        </p:nvPicPr>
        <p:blipFill>
          <a:blip r:embed="rId4">
            <a:alphaModFix/>
          </a:blip>
          <a:stretch>
            <a:fillRect/>
          </a:stretch>
        </p:blipFill>
        <p:spPr>
          <a:xfrm>
            <a:off x="6890550" y="1310750"/>
            <a:ext cx="4120450" cy="4439950"/>
          </a:xfrm>
          <a:prstGeom prst="rect">
            <a:avLst/>
          </a:prstGeom>
          <a:noFill/>
          <a:ln>
            <a:noFill/>
          </a:ln>
        </p:spPr>
      </p:pic>
      <p:sp>
        <p:nvSpPr>
          <p:cNvPr id="265" name="Google Shape;265;p32"/>
          <p:cNvSpPr txBox="1"/>
          <p:nvPr/>
        </p:nvSpPr>
        <p:spPr>
          <a:xfrm>
            <a:off x="582400" y="5750700"/>
            <a:ext cx="4143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2"/>
                </a:solidFill>
                <a:latin typeface="Antic Slab"/>
                <a:ea typeface="Antic Slab"/>
                <a:cs typeface="Antic Slab"/>
                <a:sym typeface="Antic Slab"/>
              </a:rPr>
              <a:t>Min - 1740</a:t>
            </a:r>
            <a:br>
              <a:rPr lang="en" sz="1900">
                <a:solidFill>
                  <a:schemeClr val="dk2"/>
                </a:solidFill>
                <a:latin typeface="Antic Slab"/>
                <a:ea typeface="Antic Slab"/>
                <a:cs typeface="Antic Slab"/>
                <a:sym typeface="Antic Slab"/>
              </a:rPr>
            </a:br>
            <a:r>
              <a:rPr lang="en" sz="1900">
                <a:solidFill>
                  <a:schemeClr val="dk2"/>
                </a:solidFill>
                <a:latin typeface="Antic Slab"/>
                <a:ea typeface="Antic Slab"/>
                <a:cs typeface="Antic Slab"/>
                <a:sym typeface="Antic Slab"/>
              </a:rPr>
              <a:t>Max - 201.8m</a:t>
            </a:r>
            <a:endParaRPr sz="1900">
              <a:solidFill>
                <a:schemeClr val="dk2"/>
              </a:solidFill>
              <a:latin typeface="Antic Slab"/>
              <a:ea typeface="Antic Slab"/>
              <a:cs typeface="Antic Slab"/>
              <a:sym typeface="Antic Slab"/>
            </a:endParaRPr>
          </a:p>
        </p:txBody>
      </p:sp>
      <p:sp>
        <p:nvSpPr>
          <p:cNvPr id="266" name="Google Shape;266;p32"/>
          <p:cNvSpPr txBox="1"/>
          <p:nvPr/>
        </p:nvSpPr>
        <p:spPr>
          <a:xfrm>
            <a:off x="6903825" y="5750700"/>
            <a:ext cx="4143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2"/>
                </a:solidFill>
                <a:latin typeface="Antic Slab"/>
                <a:ea typeface="Antic Slab"/>
                <a:cs typeface="Antic Slab"/>
                <a:sym typeface="Antic Slab"/>
              </a:rPr>
              <a:t>Min - 1.37%</a:t>
            </a:r>
            <a:endParaRPr sz="1900">
              <a:solidFill>
                <a:schemeClr val="dk2"/>
              </a:solidFill>
              <a:latin typeface="Antic Slab"/>
              <a:ea typeface="Antic Slab"/>
              <a:cs typeface="Antic Slab"/>
              <a:sym typeface="Antic Slab"/>
            </a:endParaRPr>
          </a:p>
          <a:p>
            <a:pPr indent="0" lvl="0" marL="0" rtl="0" algn="l">
              <a:spcBef>
                <a:spcPts val="0"/>
              </a:spcBef>
              <a:spcAft>
                <a:spcPts val="0"/>
              </a:spcAft>
              <a:buNone/>
            </a:pPr>
            <a:r>
              <a:rPr lang="en" sz="1900">
                <a:solidFill>
                  <a:schemeClr val="dk2"/>
                </a:solidFill>
                <a:latin typeface="Antic Slab"/>
                <a:ea typeface="Antic Slab"/>
                <a:cs typeface="Antic Slab"/>
                <a:sym typeface="Antic Slab"/>
              </a:rPr>
              <a:t>Max - 63.75%</a:t>
            </a:r>
            <a:endParaRPr sz="1900">
              <a:solidFill>
                <a:schemeClr val="dk2"/>
              </a:solidFill>
              <a:latin typeface="Antic Slab"/>
              <a:ea typeface="Antic Slab"/>
              <a:cs typeface="Antic Slab"/>
              <a:sym typeface="Antic Slab"/>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p:nvPr/>
        </p:nvSpPr>
        <p:spPr>
          <a:xfrm>
            <a:off x="1168625" y="147368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72" name="Google Shape;272;p33"/>
          <p:cNvSpPr txBox="1"/>
          <p:nvPr>
            <p:ph type="title"/>
          </p:nvPr>
        </p:nvSpPr>
        <p:spPr>
          <a:xfrm>
            <a:off x="1168625" y="362700"/>
            <a:ext cx="10080000" cy="799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SzPts val="7000"/>
              <a:buNone/>
            </a:pPr>
            <a:r>
              <a:rPr lang="en"/>
              <a:t>Variable Distributions by Issuer</a:t>
            </a:r>
            <a:endParaRPr/>
          </a:p>
        </p:txBody>
      </p:sp>
      <p:cxnSp>
        <p:nvCxnSpPr>
          <p:cNvPr id="273" name="Google Shape;273;p33"/>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pic>
        <p:nvPicPr>
          <p:cNvPr id="274" name="Google Shape;274;p33"/>
          <p:cNvPicPr preferRelativeResize="0"/>
          <p:nvPr/>
        </p:nvPicPr>
        <p:blipFill>
          <a:blip r:embed="rId3">
            <a:alphaModFix/>
          </a:blip>
          <a:stretch>
            <a:fillRect/>
          </a:stretch>
        </p:blipFill>
        <p:spPr>
          <a:xfrm>
            <a:off x="6000574" y="1190575"/>
            <a:ext cx="5814776" cy="4439950"/>
          </a:xfrm>
          <a:prstGeom prst="rect">
            <a:avLst/>
          </a:prstGeom>
          <a:noFill/>
          <a:ln>
            <a:noFill/>
          </a:ln>
        </p:spPr>
      </p:pic>
      <p:pic>
        <p:nvPicPr>
          <p:cNvPr id="275" name="Google Shape;275;p33"/>
          <p:cNvPicPr preferRelativeResize="0"/>
          <p:nvPr/>
        </p:nvPicPr>
        <p:blipFill>
          <a:blip r:embed="rId4">
            <a:alphaModFix/>
          </a:blip>
          <a:stretch>
            <a:fillRect/>
          </a:stretch>
        </p:blipFill>
        <p:spPr>
          <a:xfrm>
            <a:off x="724825" y="1209025"/>
            <a:ext cx="5549949" cy="4439955"/>
          </a:xfrm>
          <a:prstGeom prst="rect">
            <a:avLst/>
          </a:prstGeom>
          <a:noFill/>
          <a:ln>
            <a:noFill/>
          </a:ln>
        </p:spPr>
      </p:pic>
      <p:sp>
        <p:nvSpPr>
          <p:cNvPr id="276" name="Google Shape;276;p33"/>
          <p:cNvSpPr txBox="1"/>
          <p:nvPr/>
        </p:nvSpPr>
        <p:spPr>
          <a:xfrm>
            <a:off x="734800" y="5750700"/>
            <a:ext cx="4143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2"/>
                </a:solidFill>
                <a:latin typeface="Antic Slab"/>
                <a:ea typeface="Antic Slab"/>
                <a:cs typeface="Antic Slab"/>
                <a:sym typeface="Antic Slab"/>
              </a:rPr>
              <a:t>Min - 8.9%</a:t>
            </a:r>
            <a:br>
              <a:rPr lang="en" sz="1900">
                <a:solidFill>
                  <a:schemeClr val="dk2"/>
                </a:solidFill>
                <a:latin typeface="Antic Slab"/>
                <a:ea typeface="Antic Slab"/>
                <a:cs typeface="Antic Slab"/>
                <a:sym typeface="Antic Slab"/>
              </a:rPr>
            </a:br>
            <a:r>
              <a:rPr lang="en" sz="1900">
                <a:solidFill>
                  <a:schemeClr val="dk2"/>
                </a:solidFill>
                <a:latin typeface="Antic Slab"/>
                <a:ea typeface="Antic Slab"/>
                <a:cs typeface="Antic Slab"/>
                <a:sym typeface="Antic Slab"/>
              </a:rPr>
              <a:t>Max - 94.7%</a:t>
            </a:r>
            <a:endParaRPr sz="1900">
              <a:solidFill>
                <a:schemeClr val="dk2"/>
              </a:solidFill>
              <a:latin typeface="Antic Slab"/>
              <a:ea typeface="Antic Slab"/>
              <a:cs typeface="Antic Slab"/>
              <a:sym typeface="Antic Slab"/>
            </a:endParaRPr>
          </a:p>
        </p:txBody>
      </p:sp>
      <p:sp>
        <p:nvSpPr>
          <p:cNvPr id="277" name="Google Shape;277;p33"/>
          <p:cNvSpPr txBox="1"/>
          <p:nvPr/>
        </p:nvSpPr>
        <p:spPr>
          <a:xfrm>
            <a:off x="6297400" y="5674500"/>
            <a:ext cx="4143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2"/>
                </a:solidFill>
                <a:latin typeface="Antic Slab"/>
                <a:ea typeface="Antic Slab"/>
                <a:cs typeface="Antic Slab"/>
                <a:sym typeface="Antic Slab"/>
              </a:rPr>
              <a:t>Min - 7.38%</a:t>
            </a:r>
            <a:br>
              <a:rPr lang="en" sz="1900">
                <a:solidFill>
                  <a:schemeClr val="dk2"/>
                </a:solidFill>
                <a:latin typeface="Antic Slab"/>
                <a:ea typeface="Antic Slab"/>
                <a:cs typeface="Antic Slab"/>
                <a:sym typeface="Antic Slab"/>
              </a:rPr>
            </a:br>
            <a:r>
              <a:rPr lang="en" sz="1900">
                <a:solidFill>
                  <a:schemeClr val="dk2"/>
                </a:solidFill>
                <a:latin typeface="Antic Slab"/>
                <a:ea typeface="Antic Slab"/>
                <a:cs typeface="Antic Slab"/>
                <a:sym typeface="Antic Slab"/>
              </a:rPr>
              <a:t>Max - 73.68%</a:t>
            </a:r>
            <a:endParaRPr sz="1900">
              <a:solidFill>
                <a:schemeClr val="dk2"/>
              </a:solidFill>
              <a:latin typeface="Antic Slab"/>
              <a:ea typeface="Antic Slab"/>
              <a:cs typeface="Antic Slab"/>
              <a:sym typeface="Antic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83" name="Google Shape;283;p34"/>
          <p:cNvSpPr txBox="1"/>
          <p:nvPr>
            <p:ph idx="1" type="body"/>
          </p:nvPr>
        </p:nvSpPr>
        <p:spPr>
          <a:xfrm>
            <a:off x="589400" y="4649500"/>
            <a:ext cx="111042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What are the takeaways from our analyses?</a:t>
            </a:r>
            <a:endParaRPr/>
          </a:p>
        </p:txBody>
      </p:sp>
      <p:sp>
        <p:nvSpPr>
          <p:cNvPr id="284" name="Google Shape;284;p34"/>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Results</a:t>
            </a:r>
            <a:endParaRPr/>
          </a:p>
        </p:txBody>
      </p:sp>
      <p:sp>
        <p:nvSpPr>
          <p:cNvPr id="285" name="Google Shape;285;p34"/>
          <p:cNvSpPr/>
          <p:nvPr/>
        </p:nvSpPr>
        <p:spPr>
          <a:xfrm>
            <a:off x="5045062" y="1393201"/>
            <a:ext cx="2219817" cy="1253877"/>
          </a:xfrm>
          <a:prstGeom prst="rect">
            <a:avLst/>
          </a:prstGeom>
        </p:spPr>
        <p:txBody>
          <a:bodyPr>
            <a:prstTxWarp prst="textPlain"/>
          </a:bodyPr>
          <a:lstStyle/>
          <a:p>
            <a:pPr lvl="0" algn="ctr"/>
            <a:r>
              <a:rPr b="1" i="0">
                <a:ln cap="flat" cmpd="sng" w="28575">
                  <a:solidFill>
                    <a:schemeClr val="dk1"/>
                  </a:solidFill>
                  <a:prstDash val="solid"/>
                  <a:round/>
                  <a:headEnd len="sm" w="sm" type="none"/>
                  <a:tailEnd len="sm" w="sm" type="none"/>
                </a:ln>
                <a:noFill/>
                <a:latin typeface="Calistoga"/>
              </a:rPr>
              <a:t>04</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p:nvPr/>
        </p:nvSpPr>
        <p:spPr>
          <a:xfrm>
            <a:off x="3223275" y="83478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91" name="Google Shape;291;p35"/>
          <p:cNvSpPr txBox="1"/>
          <p:nvPr>
            <p:ph type="title"/>
          </p:nvPr>
        </p:nvSpPr>
        <p:spPr>
          <a:xfrm>
            <a:off x="1242300" y="1163300"/>
            <a:ext cx="97074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Key Insights</a:t>
            </a:r>
            <a:endParaRPr/>
          </a:p>
        </p:txBody>
      </p:sp>
      <p:sp>
        <p:nvSpPr>
          <p:cNvPr id="292" name="Google Shape;292;p35"/>
          <p:cNvSpPr txBox="1"/>
          <p:nvPr>
            <p:ph idx="1" type="subTitle"/>
          </p:nvPr>
        </p:nvSpPr>
        <p:spPr>
          <a:xfrm>
            <a:off x="556050" y="2560335"/>
            <a:ext cx="3136200" cy="106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3000"/>
              <a:t>Region had a </a:t>
            </a:r>
            <a:r>
              <a:rPr lang="en" sz="3000"/>
              <a:t>significant</a:t>
            </a:r>
            <a:r>
              <a:rPr lang="en" sz="3000"/>
              <a:t> impact on denial rates</a:t>
            </a:r>
            <a:r>
              <a:rPr lang="en" sz="3000"/>
              <a:t>.</a:t>
            </a:r>
            <a:endParaRPr sz="3000"/>
          </a:p>
        </p:txBody>
      </p:sp>
      <p:sp>
        <p:nvSpPr>
          <p:cNvPr id="293" name="Google Shape;293;p35"/>
          <p:cNvSpPr txBox="1"/>
          <p:nvPr>
            <p:ph idx="2" type="subTitle"/>
          </p:nvPr>
        </p:nvSpPr>
        <p:spPr>
          <a:xfrm>
            <a:off x="4527951" y="2560423"/>
            <a:ext cx="3136200" cy="106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3000"/>
              <a:t>Significant changes </a:t>
            </a:r>
            <a:r>
              <a:rPr lang="en" sz="3000"/>
              <a:t>occurred</a:t>
            </a:r>
            <a:r>
              <a:rPr lang="en" sz="3000"/>
              <a:t> in 2020</a:t>
            </a:r>
            <a:r>
              <a:rPr lang="en" sz="3000"/>
              <a:t>.</a:t>
            </a:r>
            <a:endParaRPr sz="3000"/>
          </a:p>
        </p:txBody>
      </p:sp>
      <p:sp>
        <p:nvSpPr>
          <p:cNvPr id="294" name="Google Shape;294;p35"/>
          <p:cNvSpPr txBox="1"/>
          <p:nvPr>
            <p:ph idx="3" type="subTitle"/>
          </p:nvPr>
        </p:nvSpPr>
        <p:spPr>
          <a:xfrm>
            <a:off x="8499953" y="2560423"/>
            <a:ext cx="3135900" cy="1068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sz="3000"/>
              <a:t>Significant </a:t>
            </a:r>
            <a:r>
              <a:rPr lang="en" sz="3000"/>
              <a:t>variability</a:t>
            </a:r>
            <a:r>
              <a:rPr lang="en" sz="3000"/>
              <a:t> between issuers.</a:t>
            </a:r>
            <a:endParaRPr sz="3000"/>
          </a:p>
        </p:txBody>
      </p:sp>
      <p:sp>
        <p:nvSpPr>
          <p:cNvPr id="295" name="Google Shape;295;p35"/>
          <p:cNvSpPr txBox="1"/>
          <p:nvPr>
            <p:ph idx="4" type="body"/>
          </p:nvPr>
        </p:nvSpPr>
        <p:spPr>
          <a:xfrm>
            <a:off x="556050" y="3833888"/>
            <a:ext cx="3136200" cy="1759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State </a:t>
            </a:r>
            <a:r>
              <a:rPr lang="en"/>
              <a:t>policies contribute to denial rates</a:t>
            </a:r>
            <a:r>
              <a:rPr lang="en"/>
              <a:t> with southern states having a higher denial rates and some states not </a:t>
            </a:r>
            <a:r>
              <a:rPr lang="en"/>
              <a:t>publishing</a:t>
            </a:r>
            <a:r>
              <a:rPr lang="en"/>
              <a:t> their data.</a:t>
            </a:r>
            <a:endParaRPr/>
          </a:p>
        </p:txBody>
      </p:sp>
      <p:sp>
        <p:nvSpPr>
          <p:cNvPr id="296" name="Google Shape;296;p35"/>
          <p:cNvSpPr txBox="1"/>
          <p:nvPr>
            <p:ph idx="5" type="body"/>
          </p:nvPr>
        </p:nvSpPr>
        <p:spPr>
          <a:xfrm>
            <a:off x="4527853" y="3837427"/>
            <a:ext cx="3136200" cy="1756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The 2020 global pandemic had significant impact on claim and denial rates with a large increase in claims and denials </a:t>
            </a:r>
            <a:r>
              <a:rPr lang="en"/>
              <a:t>occurring from 2021 onward. </a:t>
            </a:r>
            <a:r>
              <a:rPr lang="en"/>
              <a:t> </a:t>
            </a:r>
            <a:endParaRPr/>
          </a:p>
        </p:txBody>
      </p:sp>
      <p:sp>
        <p:nvSpPr>
          <p:cNvPr id="297" name="Google Shape;297;p35"/>
          <p:cNvSpPr txBox="1"/>
          <p:nvPr>
            <p:ph idx="6" type="body"/>
          </p:nvPr>
        </p:nvSpPr>
        <p:spPr>
          <a:xfrm>
            <a:off x="8499755" y="3837427"/>
            <a:ext cx="3136200" cy="1756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There is a large amount of variability between issuers when it comes to denials and appeals rates.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p:nvPr/>
        </p:nvSpPr>
        <p:spPr>
          <a:xfrm>
            <a:off x="4596100" y="1833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26" name="Google Shape;126;p18"/>
          <p:cNvSpPr txBox="1"/>
          <p:nvPr>
            <p:ph type="title"/>
          </p:nvPr>
        </p:nvSpPr>
        <p:spPr>
          <a:xfrm>
            <a:off x="1275450" y="1595750"/>
            <a:ext cx="9641100" cy="1324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Health Insurance Claims</a:t>
            </a:r>
            <a:endParaRPr/>
          </a:p>
        </p:txBody>
      </p:sp>
      <p:sp>
        <p:nvSpPr>
          <p:cNvPr id="127" name="Google Shape;127;p18"/>
          <p:cNvSpPr txBox="1"/>
          <p:nvPr>
            <p:ph idx="1" type="body"/>
          </p:nvPr>
        </p:nvSpPr>
        <p:spPr>
          <a:xfrm>
            <a:off x="1464375" y="3084975"/>
            <a:ext cx="3657900" cy="2235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Our datasets come from KFF, the leading health policy organization in the U.S. </a:t>
            </a:r>
            <a:endParaRPr/>
          </a:p>
        </p:txBody>
      </p:sp>
      <p:pic>
        <p:nvPicPr>
          <p:cNvPr id="128" name="Google Shape;128;p18"/>
          <p:cNvPicPr preferRelativeResize="0"/>
          <p:nvPr/>
        </p:nvPicPr>
        <p:blipFill rotWithShape="1">
          <a:blip r:embed="rId3">
            <a:alphaModFix/>
          </a:blip>
          <a:srcRect b="31731" l="0" r="0" t="12246"/>
          <a:stretch/>
        </p:blipFill>
        <p:spPr>
          <a:xfrm>
            <a:off x="5308150" y="2920550"/>
            <a:ext cx="6127125" cy="25647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p:nvPr/>
        </p:nvSpPr>
        <p:spPr>
          <a:xfrm>
            <a:off x="4050825" y="1000713"/>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303" name="Google Shape;303;p36"/>
          <p:cNvSpPr txBox="1"/>
          <p:nvPr>
            <p:ph type="title"/>
          </p:nvPr>
        </p:nvSpPr>
        <p:spPr>
          <a:xfrm>
            <a:off x="873350" y="1323588"/>
            <a:ext cx="105519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Summary: The Story of Health Insurance in the United States</a:t>
            </a:r>
            <a:endParaRPr/>
          </a:p>
        </p:txBody>
      </p:sp>
      <p:sp>
        <p:nvSpPr>
          <p:cNvPr id="304" name="Google Shape;304;p36"/>
          <p:cNvSpPr txBox="1"/>
          <p:nvPr>
            <p:ph idx="1" type="body"/>
          </p:nvPr>
        </p:nvSpPr>
        <p:spPr>
          <a:xfrm>
            <a:off x="873350" y="2611225"/>
            <a:ext cx="10746600" cy="28470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
              <a:t>There are significant variability for the likelihood of someone having an insurer with high denial rates or low appeal rates, depending on region, year, and issuer.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This can have profound impact on an individual’s ability to get the healthcare they need, making it a more stressful and difficult experience. This clearly can and does </a:t>
            </a:r>
            <a:r>
              <a:rPr lang="en"/>
              <a:t>affect</a:t>
            </a:r>
            <a:r>
              <a:rPr lang="en"/>
              <a:t> their health and well-being.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p:nvPr/>
        </p:nvSpPr>
        <p:spPr>
          <a:xfrm>
            <a:off x="1059150" y="1585350"/>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310" name="Google Shape;310;p37"/>
          <p:cNvSpPr txBox="1"/>
          <p:nvPr>
            <p:ph type="title"/>
          </p:nvPr>
        </p:nvSpPr>
        <p:spPr>
          <a:xfrm>
            <a:off x="1373000" y="1885163"/>
            <a:ext cx="5581500" cy="896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sz="6000"/>
              <a:t>Thank you!</a:t>
            </a:r>
            <a:endParaRPr sz="6000"/>
          </a:p>
        </p:txBody>
      </p:sp>
      <p:sp>
        <p:nvSpPr>
          <p:cNvPr id="311" name="Google Shape;311;p37"/>
          <p:cNvSpPr txBox="1"/>
          <p:nvPr>
            <p:ph idx="1" type="body"/>
          </p:nvPr>
        </p:nvSpPr>
        <p:spPr>
          <a:xfrm>
            <a:off x="1373100" y="2943188"/>
            <a:ext cx="5581500" cy="198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Any questions?</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p:nvPr/>
        </p:nvSpPr>
        <p:spPr>
          <a:xfrm>
            <a:off x="1196275" y="1722475"/>
            <a:ext cx="1125300" cy="11253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317" name="Google Shape;317;p38"/>
          <p:cNvSpPr txBox="1"/>
          <p:nvPr>
            <p:ph type="title"/>
          </p:nvPr>
        </p:nvSpPr>
        <p:spPr>
          <a:xfrm>
            <a:off x="1528225" y="1981100"/>
            <a:ext cx="5219400" cy="877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Credits.</a:t>
            </a:r>
            <a:endParaRPr/>
          </a:p>
        </p:txBody>
      </p:sp>
      <p:sp>
        <p:nvSpPr>
          <p:cNvPr id="318" name="Google Shape;318;p38"/>
          <p:cNvSpPr txBox="1"/>
          <p:nvPr>
            <p:ph idx="1" type="body"/>
          </p:nvPr>
        </p:nvSpPr>
        <p:spPr>
          <a:xfrm>
            <a:off x="1528225" y="2858300"/>
            <a:ext cx="9076200" cy="17025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lang="en" sz="1800"/>
              <a:t>Presentation Template: </a:t>
            </a:r>
            <a:r>
              <a:rPr lang="en" sz="1800" u="sng">
                <a:solidFill>
                  <a:schemeClr val="hlink"/>
                </a:solidFill>
                <a:hlinkClick r:id="rId3"/>
              </a:rPr>
              <a:t>SlidesMania</a:t>
            </a:r>
            <a:endParaRPr sz="1800"/>
          </a:p>
          <a:p>
            <a:pPr indent="0" lvl="0" marL="0" rtl="0" algn="l">
              <a:lnSpc>
                <a:spcPct val="150000"/>
              </a:lnSpc>
              <a:spcBef>
                <a:spcPts val="0"/>
              </a:spcBef>
              <a:spcAft>
                <a:spcPts val="0"/>
              </a:spcAft>
              <a:buNone/>
            </a:pPr>
            <a:r>
              <a:rPr lang="en" sz="1800"/>
              <a:t>Fonts used in this presentation: Antic Slab &amp; </a:t>
            </a:r>
            <a:r>
              <a:rPr b="0" lang="en" sz="1800">
                <a:latin typeface="Calistoga"/>
                <a:ea typeface="Calistoga"/>
                <a:cs typeface="Calistoga"/>
                <a:sym typeface="Calistoga"/>
              </a:rPr>
              <a:t>Calistoga.</a:t>
            </a:r>
            <a:endParaRPr b="0" sz="1800">
              <a:latin typeface="Calistoga"/>
              <a:ea typeface="Calistoga"/>
              <a:cs typeface="Calistoga"/>
              <a:sym typeface="Calistoga"/>
            </a:endParaRPr>
          </a:p>
          <a:p>
            <a:pPr indent="0" lvl="0" marL="0" rtl="0" algn="l">
              <a:lnSpc>
                <a:spcPct val="150000"/>
              </a:lnSpc>
              <a:spcBef>
                <a:spcPts val="0"/>
              </a:spcBef>
              <a:spcAft>
                <a:spcPts val="0"/>
              </a:spcAft>
              <a:buNone/>
            </a:pPr>
            <a:r>
              <a:rPr b="0" lang="en" sz="1800">
                <a:latin typeface="Calistoga"/>
                <a:ea typeface="Calistoga"/>
                <a:cs typeface="Calistoga"/>
                <a:sym typeface="Calistoga"/>
              </a:rPr>
              <a:t>Data citation: Pollitz, Karen, et al. "KFF Survey of Consumer Experiences with Health Insurance." KFF, 15 June 2023, https://www.kff.org/affordable-care-act/poll-finding/kff-survey-of-consumer-experiences-with-health-insurance/.</a:t>
            </a:r>
            <a:endParaRPr b="0" sz="1800">
              <a:latin typeface="Calistoga"/>
              <a:ea typeface="Calistoga"/>
              <a:cs typeface="Calistoga"/>
              <a:sym typeface="Calistog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p:nvPr/>
        </p:nvSpPr>
        <p:spPr>
          <a:xfrm>
            <a:off x="6344850" y="38149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34" name="Google Shape;134;p19"/>
          <p:cNvSpPr/>
          <p:nvPr/>
        </p:nvSpPr>
        <p:spPr>
          <a:xfrm>
            <a:off x="6344850" y="1833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35" name="Google Shape;135;p19"/>
          <p:cNvSpPr/>
          <p:nvPr/>
        </p:nvSpPr>
        <p:spPr>
          <a:xfrm>
            <a:off x="2157700" y="38149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36" name="Google Shape;136;p19"/>
          <p:cNvSpPr/>
          <p:nvPr/>
        </p:nvSpPr>
        <p:spPr>
          <a:xfrm>
            <a:off x="2157700" y="1833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37" name="Google Shape;137;p19"/>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Table of Contents.</a:t>
            </a:r>
            <a:endParaRPr/>
          </a:p>
        </p:txBody>
      </p:sp>
      <p:sp>
        <p:nvSpPr>
          <p:cNvPr id="138" name="Google Shape;138;p19"/>
          <p:cNvSpPr txBox="1"/>
          <p:nvPr>
            <p:ph idx="1" type="body"/>
          </p:nvPr>
        </p:nvSpPr>
        <p:spPr>
          <a:xfrm>
            <a:off x="2993825" y="2742370"/>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are we hoping to learn? What is the application of our project?</a:t>
            </a:r>
            <a:endParaRPr/>
          </a:p>
        </p:txBody>
      </p:sp>
      <p:sp>
        <p:nvSpPr>
          <p:cNvPr id="139" name="Google Shape;139;p19"/>
          <p:cNvSpPr txBox="1"/>
          <p:nvPr>
            <p:ph idx="2" type="body"/>
          </p:nvPr>
        </p:nvSpPr>
        <p:spPr>
          <a:xfrm>
            <a:off x="7332750" y="2742375"/>
            <a:ext cx="36927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is our dataset? What metadata do we have to give context to our research?</a:t>
            </a:r>
            <a:endParaRPr/>
          </a:p>
        </p:txBody>
      </p:sp>
      <p:sp>
        <p:nvSpPr>
          <p:cNvPr id="140" name="Google Shape;140;p19"/>
          <p:cNvSpPr txBox="1"/>
          <p:nvPr>
            <p:ph idx="3" type="body"/>
          </p:nvPr>
        </p:nvSpPr>
        <p:spPr>
          <a:xfrm>
            <a:off x="7332725" y="4760929"/>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are our takeaways from our analysis?</a:t>
            </a:r>
            <a:endParaRPr/>
          </a:p>
        </p:txBody>
      </p:sp>
      <p:sp>
        <p:nvSpPr>
          <p:cNvPr id="141" name="Google Shape;141;p19"/>
          <p:cNvSpPr txBox="1"/>
          <p:nvPr>
            <p:ph idx="4" type="title"/>
          </p:nvPr>
        </p:nvSpPr>
        <p:spPr>
          <a:xfrm>
            <a:off x="2993825"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Problem Statement</a:t>
            </a:r>
            <a:endParaRPr/>
          </a:p>
        </p:txBody>
      </p:sp>
      <p:sp>
        <p:nvSpPr>
          <p:cNvPr id="142" name="Google Shape;142;p19"/>
          <p:cNvSpPr txBox="1"/>
          <p:nvPr>
            <p:ph idx="5" type="title"/>
          </p:nvPr>
        </p:nvSpPr>
        <p:spPr>
          <a:xfrm>
            <a:off x="7332750"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Data Description</a:t>
            </a:r>
            <a:endParaRPr/>
          </a:p>
        </p:txBody>
      </p:sp>
      <p:sp>
        <p:nvSpPr>
          <p:cNvPr id="143" name="Google Shape;143;p19"/>
          <p:cNvSpPr txBox="1"/>
          <p:nvPr>
            <p:ph idx="6" type="title"/>
          </p:nvPr>
        </p:nvSpPr>
        <p:spPr>
          <a:xfrm>
            <a:off x="7332725" y="4065150"/>
            <a:ext cx="46710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Result Interpretation</a:t>
            </a:r>
            <a:endParaRPr/>
          </a:p>
        </p:txBody>
      </p:sp>
      <p:sp>
        <p:nvSpPr>
          <p:cNvPr id="144" name="Google Shape;144;p19"/>
          <p:cNvSpPr txBox="1"/>
          <p:nvPr>
            <p:ph idx="7" type="body"/>
          </p:nvPr>
        </p:nvSpPr>
        <p:spPr>
          <a:xfrm>
            <a:off x="2993825" y="4760845"/>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Data cleansing, </a:t>
            </a:r>
            <a:r>
              <a:rPr lang="en"/>
              <a:t>feature</a:t>
            </a:r>
            <a:r>
              <a:rPr lang="en"/>
              <a:t> engineering; plots and graphs; key insights</a:t>
            </a:r>
            <a:r>
              <a:rPr lang="en"/>
              <a:t>.</a:t>
            </a:r>
            <a:endParaRPr/>
          </a:p>
        </p:txBody>
      </p:sp>
      <p:sp>
        <p:nvSpPr>
          <p:cNvPr id="145" name="Google Shape;145;p19"/>
          <p:cNvSpPr txBox="1"/>
          <p:nvPr>
            <p:ph idx="8" type="title"/>
          </p:nvPr>
        </p:nvSpPr>
        <p:spPr>
          <a:xfrm>
            <a:off x="2993825" y="4065075"/>
            <a:ext cx="38361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EDA/Visualizations</a:t>
            </a:r>
            <a:endParaRPr/>
          </a:p>
        </p:txBody>
      </p:sp>
      <p:sp>
        <p:nvSpPr>
          <p:cNvPr id="146" name="Google Shape;146;p19"/>
          <p:cNvSpPr/>
          <p:nvPr/>
        </p:nvSpPr>
        <p:spPr>
          <a:xfrm>
            <a:off x="2230050" y="2256638"/>
            <a:ext cx="766461" cy="549659"/>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01</a:t>
            </a:r>
          </a:p>
        </p:txBody>
      </p:sp>
      <p:sp>
        <p:nvSpPr>
          <p:cNvPr id="147" name="Google Shape;147;p19"/>
          <p:cNvSpPr/>
          <p:nvPr/>
        </p:nvSpPr>
        <p:spPr>
          <a:xfrm>
            <a:off x="6440825" y="2256638"/>
            <a:ext cx="884026" cy="549659"/>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02</a:t>
            </a:r>
          </a:p>
        </p:txBody>
      </p:sp>
      <p:sp>
        <p:nvSpPr>
          <p:cNvPr id="148" name="Google Shape;148;p19"/>
          <p:cNvSpPr/>
          <p:nvPr/>
        </p:nvSpPr>
        <p:spPr>
          <a:xfrm>
            <a:off x="2153850" y="4314038"/>
            <a:ext cx="893187" cy="548132"/>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03</a:t>
            </a:r>
          </a:p>
        </p:txBody>
      </p:sp>
      <p:sp>
        <p:nvSpPr>
          <p:cNvPr id="149" name="Google Shape;149;p19"/>
          <p:cNvSpPr/>
          <p:nvPr/>
        </p:nvSpPr>
        <p:spPr>
          <a:xfrm>
            <a:off x="6440825" y="4314038"/>
            <a:ext cx="964184" cy="548132"/>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04</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55" name="Google Shape;155;p20"/>
          <p:cNvSpPr txBox="1"/>
          <p:nvPr>
            <p:ph idx="1" type="body"/>
          </p:nvPr>
        </p:nvSpPr>
        <p:spPr>
          <a:xfrm>
            <a:off x="589400" y="4649500"/>
            <a:ext cx="111042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What is the scope of our project? What </a:t>
            </a:r>
            <a:r>
              <a:rPr lang="en"/>
              <a:t>research</a:t>
            </a:r>
            <a:r>
              <a:rPr lang="en"/>
              <a:t> questions are we interested in?</a:t>
            </a:r>
            <a:endParaRPr/>
          </a:p>
        </p:txBody>
      </p:sp>
      <p:sp>
        <p:nvSpPr>
          <p:cNvPr id="156" name="Google Shape;156;p20"/>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Problem Statement</a:t>
            </a:r>
            <a:endParaRPr/>
          </a:p>
        </p:txBody>
      </p:sp>
      <p:sp>
        <p:nvSpPr>
          <p:cNvPr id="157" name="Google Shape;157;p20"/>
          <p:cNvSpPr/>
          <p:nvPr/>
        </p:nvSpPr>
        <p:spPr>
          <a:xfrm>
            <a:off x="5045062" y="1393201"/>
            <a:ext cx="1751077" cy="1275639"/>
          </a:xfrm>
          <a:prstGeom prst="rect">
            <a:avLst/>
          </a:prstGeom>
        </p:spPr>
        <p:txBody>
          <a:bodyPr>
            <a:prstTxWarp prst="textPlain"/>
          </a:bodyPr>
          <a:lstStyle/>
          <a:p>
            <a:pPr lvl="0" algn="ctr"/>
            <a:r>
              <a:rPr b="1" i="0">
                <a:ln cap="flat" cmpd="sng" w="28575">
                  <a:solidFill>
                    <a:schemeClr val="dk1"/>
                  </a:solidFill>
                  <a:prstDash val="solid"/>
                  <a:round/>
                  <a:headEnd len="sm" w="sm" type="none"/>
                  <a:tailEnd len="sm" w="sm" type="none"/>
                </a:ln>
                <a:noFill/>
                <a:latin typeface="Calistoga"/>
              </a:rPr>
              <a:t>01</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p:nvPr/>
        </p:nvSpPr>
        <p:spPr>
          <a:xfrm>
            <a:off x="988825" y="1307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63" name="Google Shape;163;p21"/>
          <p:cNvSpPr txBox="1"/>
          <p:nvPr>
            <p:ph type="title"/>
          </p:nvPr>
        </p:nvSpPr>
        <p:spPr>
          <a:xfrm>
            <a:off x="1504925" y="16892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Problem Statement</a:t>
            </a:r>
            <a:endParaRPr/>
          </a:p>
        </p:txBody>
      </p:sp>
      <p:sp>
        <p:nvSpPr>
          <p:cNvPr id="164" name="Google Shape;164;p21"/>
          <p:cNvSpPr txBox="1"/>
          <p:nvPr>
            <p:ph idx="1" type="body"/>
          </p:nvPr>
        </p:nvSpPr>
        <p:spPr>
          <a:xfrm>
            <a:off x="1504925" y="2756950"/>
            <a:ext cx="9519000" cy="2488500"/>
          </a:xfrm>
          <a:prstGeom prst="rect">
            <a:avLst/>
          </a:prstGeom>
        </p:spPr>
        <p:txBody>
          <a:bodyPr anchorCtr="0" anchor="t" bIns="121900" lIns="121900" spcFirstLastPara="1" rIns="121900" wrap="square" tIns="121900">
            <a:noAutofit/>
          </a:bodyPr>
          <a:lstStyle/>
          <a:p>
            <a:pPr indent="-349250" lvl="0" marL="457200" rtl="0" algn="l">
              <a:spcBef>
                <a:spcPts val="0"/>
              </a:spcBef>
              <a:spcAft>
                <a:spcPts val="0"/>
              </a:spcAft>
              <a:buSzPts val="1900"/>
              <a:buChar char="●"/>
            </a:pPr>
            <a:r>
              <a:rPr lang="en">
                <a:solidFill>
                  <a:schemeClr val="dk1"/>
                </a:solidFill>
              </a:rPr>
              <a:t>We would like to investigate health insurance trends, specifically as they relate to claim applications and denials of coverage, across different states, insurers, and years. Do certain providers deny more claims? Do certain years or states see higher denial rates?</a:t>
            </a:r>
            <a:endParaRPr>
              <a:solidFill>
                <a:schemeClr val="dk1"/>
              </a:solidFill>
            </a:endParaRPr>
          </a:p>
          <a:p>
            <a:pPr indent="0" lvl="0" marL="457200" rtl="0" algn="l">
              <a:spcBef>
                <a:spcPts val="0"/>
              </a:spcBef>
              <a:spcAft>
                <a:spcPts val="0"/>
              </a:spcAft>
              <a:buNone/>
            </a:pPr>
            <a:r>
              <a:t/>
            </a:r>
            <a:endParaRPr>
              <a:solidFill>
                <a:schemeClr val="dk1"/>
              </a:solidFill>
            </a:endParaRPr>
          </a:p>
          <a:p>
            <a:pPr indent="-349250" lvl="0" marL="457200" rtl="0" algn="l">
              <a:spcBef>
                <a:spcPts val="0"/>
              </a:spcBef>
              <a:spcAft>
                <a:spcPts val="0"/>
              </a:spcAft>
              <a:buClr>
                <a:schemeClr val="dk1"/>
              </a:buClr>
              <a:buSzPts val="1900"/>
              <a:buChar char="●"/>
            </a:pPr>
            <a:r>
              <a:rPr lang="en">
                <a:solidFill>
                  <a:schemeClr val="dk1"/>
                </a:solidFill>
              </a:rPr>
              <a:t>We would like to use our analyses to paint a picture of the state of healthcare insurance claims, and their denials, in the United States. This holds incredibly real-world relevance due to the universality of Americans needing healthcare and the impact health insurance has on their ability to afford and obtain it.</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p:nvPr/>
        </p:nvSpPr>
        <p:spPr>
          <a:xfrm>
            <a:off x="5136038" y="1103532"/>
            <a:ext cx="2010900" cy="2010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70" name="Google Shape;170;p22"/>
          <p:cNvSpPr txBox="1"/>
          <p:nvPr>
            <p:ph idx="1" type="body"/>
          </p:nvPr>
        </p:nvSpPr>
        <p:spPr>
          <a:xfrm>
            <a:off x="589400" y="4649500"/>
            <a:ext cx="111042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What datasets do we have available? What does the metadata tell us about our dataset?</a:t>
            </a:r>
            <a:endParaRPr/>
          </a:p>
        </p:txBody>
      </p:sp>
      <p:sp>
        <p:nvSpPr>
          <p:cNvPr id="171" name="Google Shape;171;p22"/>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Data Description</a:t>
            </a:r>
            <a:endParaRPr/>
          </a:p>
        </p:txBody>
      </p:sp>
      <p:sp>
        <p:nvSpPr>
          <p:cNvPr id="172" name="Google Shape;172;p22"/>
          <p:cNvSpPr/>
          <p:nvPr/>
        </p:nvSpPr>
        <p:spPr>
          <a:xfrm>
            <a:off x="5045062" y="1393201"/>
            <a:ext cx="2039017" cy="1297402"/>
          </a:xfrm>
          <a:prstGeom prst="rect">
            <a:avLst/>
          </a:prstGeom>
        </p:spPr>
        <p:txBody>
          <a:bodyPr>
            <a:prstTxWarp prst="textPlain"/>
          </a:bodyPr>
          <a:lstStyle/>
          <a:p>
            <a:pPr lvl="0" algn="ctr"/>
            <a:r>
              <a:rPr b="1" i="0">
                <a:ln cap="flat" cmpd="sng" w="28575">
                  <a:solidFill>
                    <a:schemeClr val="dk1"/>
                  </a:solidFill>
                  <a:prstDash val="solid"/>
                  <a:round/>
                  <a:headEnd len="sm" w="sm" type="none"/>
                  <a:tailEnd len="sm" w="sm" type="none"/>
                </a:ln>
                <a:noFill/>
                <a:latin typeface="Calistoga"/>
              </a:rPr>
              <a:t>02</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p:nvPr/>
        </p:nvSpPr>
        <p:spPr>
          <a:xfrm>
            <a:off x="4050825" y="1000713"/>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78" name="Google Shape;178;p23"/>
          <p:cNvSpPr txBox="1"/>
          <p:nvPr>
            <p:ph type="title"/>
          </p:nvPr>
        </p:nvSpPr>
        <p:spPr>
          <a:xfrm>
            <a:off x="873350" y="1323588"/>
            <a:ext cx="10551900" cy="7635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Feature Engineering and Normalization</a:t>
            </a:r>
            <a:endParaRPr/>
          </a:p>
        </p:txBody>
      </p:sp>
      <p:sp>
        <p:nvSpPr>
          <p:cNvPr id="179" name="Google Shape;179;p23"/>
          <p:cNvSpPr txBox="1"/>
          <p:nvPr>
            <p:ph idx="2" type="body"/>
          </p:nvPr>
        </p:nvSpPr>
        <p:spPr>
          <a:xfrm>
            <a:off x="6434675" y="2600500"/>
            <a:ext cx="5545800" cy="28470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
              <a:t>We can use feature engineering to create the following variables: </a:t>
            </a:r>
            <a:endParaRPr/>
          </a:p>
          <a:p>
            <a:pPr indent="-349250" lvl="0" marL="457200" rtl="0" algn="l">
              <a:lnSpc>
                <a:spcPct val="115000"/>
              </a:lnSpc>
              <a:spcBef>
                <a:spcPts val="0"/>
              </a:spcBef>
              <a:spcAft>
                <a:spcPts val="0"/>
              </a:spcAft>
              <a:buSzPts val="1900"/>
              <a:buChar char="●"/>
            </a:pPr>
            <a:r>
              <a:rPr lang="en"/>
              <a:t>Denial Rate: claims denied/claims received</a:t>
            </a:r>
            <a:endParaRPr/>
          </a:p>
          <a:p>
            <a:pPr indent="-349250" lvl="0" marL="457200" rtl="0" algn="l">
              <a:lnSpc>
                <a:spcPct val="115000"/>
              </a:lnSpc>
              <a:spcBef>
                <a:spcPts val="0"/>
              </a:spcBef>
              <a:spcAft>
                <a:spcPts val="0"/>
              </a:spcAft>
              <a:buSzPts val="1900"/>
              <a:buChar char="●"/>
            </a:pPr>
            <a:r>
              <a:rPr lang="en"/>
              <a:t>Claim Appeal Rate: % of appeals relative to number of total claims</a:t>
            </a:r>
            <a:endParaRPr/>
          </a:p>
          <a:p>
            <a:pPr indent="-349250" lvl="0" marL="457200" rtl="0" algn="l">
              <a:lnSpc>
                <a:spcPct val="115000"/>
              </a:lnSpc>
              <a:spcBef>
                <a:spcPts val="0"/>
              </a:spcBef>
              <a:spcAft>
                <a:spcPts val="0"/>
              </a:spcAft>
              <a:buSzPts val="1900"/>
              <a:buChar char="●"/>
            </a:pPr>
            <a:r>
              <a:rPr lang="en"/>
              <a:t>Appeal Overturn Rate: % of appeals </a:t>
            </a:r>
            <a:r>
              <a:rPr lang="en">
                <a:solidFill>
                  <a:schemeClr val="dk1"/>
                </a:solidFill>
              </a:rPr>
              <a:t>overturned relative to total number of claims</a:t>
            </a:r>
            <a:endParaRPr/>
          </a:p>
          <a:p>
            <a:pPr indent="-349250" lvl="0" marL="457200" rtl="0" algn="l">
              <a:lnSpc>
                <a:spcPct val="115000"/>
              </a:lnSpc>
              <a:spcBef>
                <a:spcPts val="0"/>
              </a:spcBef>
              <a:spcAft>
                <a:spcPts val="0"/>
              </a:spcAft>
              <a:buSzPts val="1900"/>
              <a:buChar char="●"/>
            </a:pPr>
            <a:r>
              <a:rPr lang="en"/>
              <a:t>Time-based Features: Extracting years from data for trend analysis (2015-2023, one dataset/year)</a:t>
            </a:r>
            <a:endParaRPr/>
          </a:p>
          <a:p>
            <a:pPr indent="0" lvl="0" marL="0" rtl="0" algn="l">
              <a:lnSpc>
                <a:spcPct val="115000"/>
              </a:lnSpc>
              <a:spcBef>
                <a:spcPts val="0"/>
              </a:spcBef>
              <a:spcAft>
                <a:spcPts val="0"/>
              </a:spcAft>
              <a:buNone/>
            </a:pPr>
            <a:r>
              <a:t/>
            </a:r>
            <a:endParaRPr/>
          </a:p>
        </p:txBody>
      </p:sp>
      <p:sp>
        <p:nvSpPr>
          <p:cNvPr id="180" name="Google Shape;180;p23"/>
          <p:cNvSpPr txBox="1"/>
          <p:nvPr>
            <p:ph idx="1" type="body"/>
          </p:nvPr>
        </p:nvSpPr>
        <p:spPr>
          <a:xfrm>
            <a:off x="661700" y="2600500"/>
            <a:ext cx="5434200" cy="2847000"/>
          </a:xfrm>
          <a:prstGeom prst="rect">
            <a:avLst/>
          </a:prstGeom>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lang="en"/>
              <a:t>The dataset contains noise due to missing values and high variability in key attributes like claims received and denied.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Not all variables exist for all years of the </a:t>
            </a:r>
            <a:r>
              <a:rPr lang="en"/>
              <a:t>distinct</a:t>
            </a:r>
            <a:r>
              <a:rPr lang="en"/>
              <a:t> datasets, and not all values have comparable ranges.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 We need to apply data imputation and normalization to ensure meaningful insights.</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p:nvPr/>
        </p:nvSpPr>
        <p:spPr>
          <a:xfrm>
            <a:off x="1110375" y="13077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86" name="Google Shape;186;p24"/>
          <p:cNvSpPr txBox="1"/>
          <p:nvPr>
            <p:ph type="title"/>
          </p:nvPr>
        </p:nvSpPr>
        <p:spPr>
          <a:xfrm>
            <a:off x="1401625" y="1741250"/>
            <a:ext cx="82845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Attributes &amp; our “Data Dictionary”</a:t>
            </a:r>
            <a:endParaRPr/>
          </a:p>
        </p:txBody>
      </p:sp>
      <p:sp>
        <p:nvSpPr>
          <p:cNvPr id="187" name="Google Shape;187;p24"/>
          <p:cNvSpPr txBox="1"/>
          <p:nvPr>
            <p:ph idx="1" type="body"/>
          </p:nvPr>
        </p:nvSpPr>
        <p:spPr>
          <a:xfrm>
            <a:off x="1401625" y="2789650"/>
            <a:ext cx="9922500" cy="2491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There are 38 total unique attributes across the 2015-2023 datasets. Only years 2015-2019 include a “Data Dictionary” </a:t>
            </a:r>
            <a:r>
              <a:rPr lang="en"/>
              <a:t>with</a:t>
            </a:r>
            <a:r>
              <a:rPr lang="en"/>
              <a:t> metadata describing the attributes. Some of our a</a:t>
            </a:r>
            <a:r>
              <a:rPr lang="en"/>
              <a:t>ttributes include:</a:t>
            </a:r>
            <a:endParaRPr/>
          </a:p>
          <a:p>
            <a:pPr indent="0" lvl="0" marL="0" rtl="0" algn="l">
              <a:spcBef>
                <a:spcPts val="0"/>
              </a:spcBef>
              <a:spcAft>
                <a:spcPts val="0"/>
              </a:spcAft>
              <a:buNone/>
            </a:pPr>
            <a:r>
              <a:t/>
            </a:r>
            <a:endParaRPr/>
          </a:p>
          <a:p>
            <a:pPr indent="-349250" lvl="0" marL="457200" rtl="0" algn="l">
              <a:spcBef>
                <a:spcPts val="0"/>
              </a:spcBef>
              <a:spcAft>
                <a:spcPts val="0"/>
              </a:spcAft>
              <a:buSzPts val="1900"/>
              <a:buChar char="●"/>
            </a:pPr>
            <a:r>
              <a:rPr lang="en"/>
              <a:t>Denial rate: Calculated as Claims denials/ Claims received</a:t>
            </a:r>
            <a:endParaRPr/>
          </a:p>
          <a:p>
            <a:pPr indent="-349250" lvl="0" marL="457200" rtl="0" algn="l">
              <a:spcBef>
                <a:spcPts val="0"/>
              </a:spcBef>
              <a:spcAft>
                <a:spcPts val="0"/>
              </a:spcAft>
              <a:buSzPts val="1900"/>
              <a:buChar char="●"/>
            </a:pPr>
            <a:r>
              <a:rPr lang="en"/>
              <a:t>External Appeals Rate: Calculated as external appeals filed/ internal appeals upheld</a:t>
            </a:r>
            <a:endParaRPr/>
          </a:p>
          <a:p>
            <a:pPr indent="-349250" lvl="0" marL="457200" rtl="0" algn="l">
              <a:spcBef>
                <a:spcPts val="0"/>
              </a:spcBef>
              <a:spcAft>
                <a:spcPts val="0"/>
              </a:spcAft>
              <a:buSzPts val="1900"/>
              <a:buChar char="●"/>
            </a:pPr>
            <a:r>
              <a:rPr lang="en"/>
              <a:t>Internal Appeals Rate: </a:t>
            </a:r>
            <a:r>
              <a:rPr lang="en">
                <a:solidFill>
                  <a:schemeClr val="dk1"/>
                </a:solidFill>
              </a:rPr>
              <a:t>Calculated as internal appeals filed/ claims denials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going to focus on claims, denials, appeals, states, insurers, and our engineered features like the year and other rates to narrow the focus of our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p:nvPr/>
        </p:nvSpPr>
        <p:spPr>
          <a:xfrm>
            <a:off x="6410300" y="91508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193" name="Google Shape;193;p25"/>
          <p:cNvSpPr txBox="1"/>
          <p:nvPr>
            <p:ph idx="4294967295" type="title"/>
          </p:nvPr>
        </p:nvSpPr>
        <p:spPr>
          <a:xfrm>
            <a:off x="6667600" y="802975"/>
            <a:ext cx="5026500" cy="4351500"/>
          </a:xfrm>
          <a:prstGeom prst="rect">
            <a:avLst/>
          </a:prstGeom>
        </p:spPr>
        <p:txBody>
          <a:bodyPr anchorCtr="0" anchor="ctr" bIns="121900" lIns="121900" spcFirstLastPara="1" rIns="121900" wrap="square" tIns="121900">
            <a:noAutofit/>
          </a:bodyPr>
          <a:lstStyle/>
          <a:p>
            <a:pPr indent="0" lvl="0" marL="0" rtl="0" algn="l">
              <a:lnSpc>
                <a:spcPct val="80000"/>
              </a:lnSpc>
              <a:spcBef>
                <a:spcPts val="0"/>
              </a:spcBef>
              <a:spcAft>
                <a:spcPts val="0"/>
              </a:spcAft>
              <a:buNone/>
            </a:pPr>
            <a:r>
              <a:rPr lang="en" sz="7000"/>
              <a:t>Additional context: KFF Survey Data</a:t>
            </a:r>
            <a:endParaRPr sz="7000"/>
          </a:p>
        </p:txBody>
      </p:sp>
      <p:sp>
        <p:nvSpPr>
          <p:cNvPr id="194" name="Google Shape;194;p25"/>
          <p:cNvSpPr txBox="1"/>
          <p:nvPr>
            <p:ph idx="4294967295" type="body"/>
          </p:nvPr>
        </p:nvSpPr>
        <p:spPr>
          <a:xfrm>
            <a:off x="635100" y="2391850"/>
            <a:ext cx="5460900" cy="3297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We can look at the pdf on KFF to look at relevant polling statistics related to our investigation from their June 2023 publication.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information was not included in the annual KFF Insurance Claims dataset, but adds context regarding how Americans perceive the process for applying for an insurance claim.</a:t>
            </a:r>
            <a:endParaRPr/>
          </a:p>
          <a:p>
            <a:pPr indent="0" lvl="0" marL="0" rtl="0" algn="l">
              <a:spcBef>
                <a:spcPts val="0"/>
              </a:spcBef>
              <a:spcAft>
                <a:spcPts val="0"/>
              </a:spcAft>
              <a:buNone/>
            </a:pPr>
            <a:r>
              <a:t/>
            </a:r>
            <a:endParaRPr/>
          </a:p>
        </p:txBody>
      </p:sp>
      <p:cxnSp>
        <p:nvCxnSpPr>
          <p:cNvPr id="195" name="Google Shape;195;p25"/>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96" name="Google Shape;196;p25"/>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