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5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1EF04E-4BE2-4992-BE6A-AE0FB451978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D190477-4058-42A0-9AA8-F37CD2116956}">
      <dgm:prSet phldrT="[Text]"/>
      <dgm:spPr/>
      <dgm:t>
        <a:bodyPr/>
        <a:lstStyle/>
        <a:p>
          <a:pPr>
            <a:buFont typeface="+mj-lt"/>
            <a:buAutoNum type="arabicPeriod"/>
          </a:pPr>
          <a:r>
            <a:rPr lang="en-US" b="1" dirty="0"/>
            <a:t>Model </a:t>
          </a:r>
          <a:r>
            <a:rPr lang="en-US" b="1" i="1" dirty="0"/>
            <a:t>Autoregressive</a:t>
          </a:r>
          <a:r>
            <a:rPr lang="en-US" b="1" dirty="0"/>
            <a:t> (AR)</a:t>
          </a:r>
          <a:endParaRPr lang="en-US" dirty="0"/>
        </a:p>
      </dgm:t>
    </dgm:pt>
    <dgm:pt modelId="{0D71AEA9-5460-47B6-86DF-BC39B34BE2A9}" type="parTrans" cxnId="{FF72B346-9133-464B-A411-9887A3A2BB22}">
      <dgm:prSet/>
      <dgm:spPr/>
      <dgm:t>
        <a:bodyPr/>
        <a:lstStyle/>
        <a:p>
          <a:endParaRPr lang="en-US"/>
        </a:p>
      </dgm:t>
    </dgm:pt>
    <dgm:pt modelId="{EC6A953E-5BB6-4ECB-981C-31D6EDFBE57F}" type="sibTrans" cxnId="{FF72B346-9133-464B-A411-9887A3A2BB22}">
      <dgm:prSet/>
      <dgm:spPr/>
      <dgm:t>
        <a:bodyPr/>
        <a:lstStyle/>
        <a:p>
          <a:endParaRPr lang="en-US"/>
        </a:p>
      </dgm:t>
    </dgm:pt>
    <dgm:pt modelId="{440B7AF5-10E4-4498-BE9C-C7FECCB54036}" type="pres">
      <dgm:prSet presAssocID="{671EF04E-4BE2-4992-BE6A-AE0FB4519780}" presName="linear" presStyleCnt="0">
        <dgm:presLayoutVars>
          <dgm:dir/>
          <dgm:animLvl val="lvl"/>
          <dgm:resizeHandles val="exact"/>
        </dgm:presLayoutVars>
      </dgm:prSet>
      <dgm:spPr/>
    </dgm:pt>
    <dgm:pt modelId="{774EBB68-263A-4E59-9DE3-CF26D693A372}" type="pres">
      <dgm:prSet presAssocID="{0D190477-4058-42A0-9AA8-F37CD2116956}" presName="parentLin" presStyleCnt="0"/>
      <dgm:spPr/>
    </dgm:pt>
    <dgm:pt modelId="{6C8AC6E7-621E-4638-9B4D-595791FDBAD8}" type="pres">
      <dgm:prSet presAssocID="{0D190477-4058-42A0-9AA8-F37CD2116956}" presName="parentLeftMargin" presStyleLbl="node1" presStyleIdx="0" presStyleCnt="1"/>
      <dgm:spPr/>
    </dgm:pt>
    <dgm:pt modelId="{B0804097-68A1-43CC-8B7D-3AE84F568A60}" type="pres">
      <dgm:prSet presAssocID="{0D190477-4058-42A0-9AA8-F37CD2116956}" presName="parentText" presStyleLbl="node1" presStyleIdx="0" presStyleCnt="1" custLinFactX="-7764" custLinFactNeighborX="-100000" custLinFactNeighborY="-183">
        <dgm:presLayoutVars>
          <dgm:chMax val="0"/>
          <dgm:bulletEnabled val="1"/>
        </dgm:presLayoutVars>
      </dgm:prSet>
      <dgm:spPr/>
    </dgm:pt>
    <dgm:pt modelId="{37D6619A-22CE-4D99-A3FD-2E755AC68A54}" type="pres">
      <dgm:prSet presAssocID="{0D190477-4058-42A0-9AA8-F37CD2116956}" presName="negativeSpace" presStyleCnt="0"/>
      <dgm:spPr/>
    </dgm:pt>
    <dgm:pt modelId="{FEC9A124-8469-430B-B911-2A0F977DA4E6}" type="pres">
      <dgm:prSet presAssocID="{0D190477-4058-42A0-9AA8-F37CD2116956}" presName="childText" presStyleLbl="conFgAcc1" presStyleIdx="0" presStyleCnt="1" custLinFactNeighborY="-1496">
        <dgm:presLayoutVars>
          <dgm:bulletEnabled val="1"/>
        </dgm:presLayoutVars>
      </dgm:prSet>
      <dgm:spPr/>
    </dgm:pt>
  </dgm:ptLst>
  <dgm:cxnLst>
    <dgm:cxn modelId="{27C16303-47EB-4E1B-BFF6-838CA0260CB1}" type="presOf" srcId="{0D190477-4058-42A0-9AA8-F37CD2116956}" destId="{6C8AC6E7-621E-4638-9B4D-595791FDBAD8}" srcOrd="0" destOrd="0" presId="urn:microsoft.com/office/officeart/2005/8/layout/list1"/>
    <dgm:cxn modelId="{AFF98944-0E93-4B4B-888A-FFA7C3B47BA6}" type="presOf" srcId="{0D190477-4058-42A0-9AA8-F37CD2116956}" destId="{B0804097-68A1-43CC-8B7D-3AE84F568A60}" srcOrd="1" destOrd="0" presId="urn:microsoft.com/office/officeart/2005/8/layout/list1"/>
    <dgm:cxn modelId="{FF72B346-9133-464B-A411-9887A3A2BB22}" srcId="{671EF04E-4BE2-4992-BE6A-AE0FB4519780}" destId="{0D190477-4058-42A0-9AA8-F37CD2116956}" srcOrd="0" destOrd="0" parTransId="{0D71AEA9-5460-47B6-86DF-BC39B34BE2A9}" sibTransId="{EC6A953E-5BB6-4ECB-981C-31D6EDFBE57F}"/>
    <dgm:cxn modelId="{E3588DCA-F661-4047-AF54-77314E482BB9}" type="presOf" srcId="{671EF04E-4BE2-4992-BE6A-AE0FB4519780}" destId="{440B7AF5-10E4-4498-BE9C-C7FECCB54036}" srcOrd="0" destOrd="0" presId="urn:microsoft.com/office/officeart/2005/8/layout/list1"/>
    <dgm:cxn modelId="{E9CB8C8B-4A76-45F7-B723-02A470315558}" type="presParOf" srcId="{440B7AF5-10E4-4498-BE9C-C7FECCB54036}" destId="{774EBB68-263A-4E59-9DE3-CF26D693A372}" srcOrd="0" destOrd="0" presId="urn:microsoft.com/office/officeart/2005/8/layout/list1"/>
    <dgm:cxn modelId="{A8C89D0D-3EC0-4607-850D-F80F9774398C}" type="presParOf" srcId="{774EBB68-263A-4E59-9DE3-CF26D693A372}" destId="{6C8AC6E7-621E-4638-9B4D-595791FDBAD8}" srcOrd="0" destOrd="0" presId="urn:microsoft.com/office/officeart/2005/8/layout/list1"/>
    <dgm:cxn modelId="{70EFC822-696A-435C-A58E-85ED1CBFF33F}" type="presParOf" srcId="{774EBB68-263A-4E59-9DE3-CF26D693A372}" destId="{B0804097-68A1-43CC-8B7D-3AE84F568A60}" srcOrd="1" destOrd="0" presId="urn:microsoft.com/office/officeart/2005/8/layout/list1"/>
    <dgm:cxn modelId="{2C3E7A87-EF22-422B-8204-CC3A2023322E}" type="presParOf" srcId="{440B7AF5-10E4-4498-BE9C-C7FECCB54036}" destId="{37D6619A-22CE-4D99-A3FD-2E755AC68A54}" srcOrd="1" destOrd="0" presId="urn:microsoft.com/office/officeart/2005/8/layout/list1"/>
    <dgm:cxn modelId="{9F03EE05-7734-4BB2-A6F2-265C26DF56F7}" type="presParOf" srcId="{440B7AF5-10E4-4498-BE9C-C7FECCB54036}" destId="{FEC9A124-8469-430B-B911-2A0F977DA4E6}"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1EF04E-4BE2-4992-BE6A-AE0FB451978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D190477-4058-42A0-9AA8-F37CD2116956}">
      <dgm:prSet phldrT="[Text]"/>
      <dgm:spPr/>
      <dgm:t>
        <a:bodyPr/>
        <a:lstStyle/>
        <a:p>
          <a:pPr>
            <a:buFont typeface="+mj-lt"/>
            <a:buAutoNum type="arabicPeriod"/>
          </a:pPr>
          <a:r>
            <a:rPr lang="en-US" b="1" dirty="0"/>
            <a:t>Model </a:t>
          </a:r>
          <a:r>
            <a:rPr lang="en-US" b="1" i="1" dirty="0"/>
            <a:t>Moving Average</a:t>
          </a:r>
          <a:r>
            <a:rPr lang="en-US" b="1" dirty="0"/>
            <a:t> (MA)</a:t>
          </a:r>
          <a:endParaRPr lang="en-US" dirty="0"/>
        </a:p>
      </dgm:t>
    </dgm:pt>
    <dgm:pt modelId="{0D71AEA9-5460-47B6-86DF-BC39B34BE2A9}" type="parTrans" cxnId="{FF72B346-9133-464B-A411-9887A3A2BB22}">
      <dgm:prSet/>
      <dgm:spPr/>
      <dgm:t>
        <a:bodyPr/>
        <a:lstStyle/>
        <a:p>
          <a:endParaRPr lang="en-US"/>
        </a:p>
      </dgm:t>
    </dgm:pt>
    <dgm:pt modelId="{EC6A953E-5BB6-4ECB-981C-31D6EDFBE57F}" type="sibTrans" cxnId="{FF72B346-9133-464B-A411-9887A3A2BB22}">
      <dgm:prSet/>
      <dgm:spPr/>
      <dgm:t>
        <a:bodyPr/>
        <a:lstStyle/>
        <a:p>
          <a:endParaRPr lang="en-US"/>
        </a:p>
      </dgm:t>
    </dgm:pt>
    <dgm:pt modelId="{440B7AF5-10E4-4498-BE9C-C7FECCB54036}" type="pres">
      <dgm:prSet presAssocID="{671EF04E-4BE2-4992-BE6A-AE0FB4519780}" presName="linear" presStyleCnt="0">
        <dgm:presLayoutVars>
          <dgm:dir/>
          <dgm:animLvl val="lvl"/>
          <dgm:resizeHandles val="exact"/>
        </dgm:presLayoutVars>
      </dgm:prSet>
      <dgm:spPr/>
    </dgm:pt>
    <dgm:pt modelId="{774EBB68-263A-4E59-9DE3-CF26D693A372}" type="pres">
      <dgm:prSet presAssocID="{0D190477-4058-42A0-9AA8-F37CD2116956}" presName="parentLin" presStyleCnt="0"/>
      <dgm:spPr/>
    </dgm:pt>
    <dgm:pt modelId="{6C8AC6E7-621E-4638-9B4D-595791FDBAD8}" type="pres">
      <dgm:prSet presAssocID="{0D190477-4058-42A0-9AA8-F37CD2116956}" presName="parentLeftMargin" presStyleLbl="node1" presStyleIdx="0" presStyleCnt="1"/>
      <dgm:spPr/>
    </dgm:pt>
    <dgm:pt modelId="{B0804097-68A1-43CC-8B7D-3AE84F568A60}" type="pres">
      <dgm:prSet presAssocID="{0D190477-4058-42A0-9AA8-F37CD2116956}" presName="parentText" presStyleLbl="node1" presStyleIdx="0" presStyleCnt="1" custLinFactX="-7764" custLinFactNeighborX="-100000" custLinFactNeighborY="-183">
        <dgm:presLayoutVars>
          <dgm:chMax val="0"/>
          <dgm:bulletEnabled val="1"/>
        </dgm:presLayoutVars>
      </dgm:prSet>
      <dgm:spPr/>
    </dgm:pt>
    <dgm:pt modelId="{37D6619A-22CE-4D99-A3FD-2E755AC68A54}" type="pres">
      <dgm:prSet presAssocID="{0D190477-4058-42A0-9AA8-F37CD2116956}" presName="negativeSpace" presStyleCnt="0"/>
      <dgm:spPr/>
    </dgm:pt>
    <dgm:pt modelId="{FEC9A124-8469-430B-B911-2A0F977DA4E6}" type="pres">
      <dgm:prSet presAssocID="{0D190477-4058-42A0-9AA8-F37CD2116956}" presName="childText" presStyleLbl="conFgAcc1" presStyleIdx="0" presStyleCnt="1" custLinFactNeighborY="-1496">
        <dgm:presLayoutVars>
          <dgm:bulletEnabled val="1"/>
        </dgm:presLayoutVars>
      </dgm:prSet>
      <dgm:spPr/>
    </dgm:pt>
  </dgm:ptLst>
  <dgm:cxnLst>
    <dgm:cxn modelId="{27C16303-47EB-4E1B-BFF6-838CA0260CB1}" type="presOf" srcId="{0D190477-4058-42A0-9AA8-F37CD2116956}" destId="{6C8AC6E7-621E-4638-9B4D-595791FDBAD8}" srcOrd="0" destOrd="0" presId="urn:microsoft.com/office/officeart/2005/8/layout/list1"/>
    <dgm:cxn modelId="{AFF98944-0E93-4B4B-888A-FFA7C3B47BA6}" type="presOf" srcId="{0D190477-4058-42A0-9AA8-F37CD2116956}" destId="{B0804097-68A1-43CC-8B7D-3AE84F568A60}" srcOrd="1" destOrd="0" presId="urn:microsoft.com/office/officeart/2005/8/layout/list1"/>
    <dgm:cxn modelId="{FF72B346-9133-464B-A411-9887A3A2BB22}" srcId="{671EF04E-4BE2-4992-BE6A-AE0FB4519780}" destId="{0D190477-4058-42A0-9AA8-F37CD2116956}" srcOrd="0" destOrd="0" parTransId="{0D71AEA9-5460-47B6-86DF-BC39B34BE2A9}" sibTransId="{EC6A953E-5BB6-4ECB-981C-31D6EDFBE57F}"/>
    <dgm:cxn modelId="{E3588DCA-F661-4047-AF54-77314E482BB9}" type="presOf" srcId="{671EF04E-4BE2-4992-BE6A-AE0FB4519780}" destId="{440B7AF5-10E4-4498-BE9C-C7FECCB54036}" srcOrd="0" destOrd="0" presId="urn:microsoft.com/office/officeart/2005/8/layout/list1"/>
    <dgm:cxn modelId="{E9CB8C8B-4A76-45F7-B723-02A470315558}" type="presParOf" srcId="{440B7AF5-10E4-4498-BE9C-C7FECCB54036}" destId="{774EBB68-263A-4E59-9DE3-CF26D693A372}" srcOrd="0" destOrd="0" presId="urn:microsoft.com/office/officeart/2005/8/layout/list1"/>
    <dgm:cxn modelId="{A8C89D0D-3EC0-4607-850D-F80F9774398C}" type="presParOf" srcId="{774EBB68-263A-4E59-9DE3-CF26D693A372}" destId="{6C8AC6E7-621E-4638-9B4D-595791FDBAD8}" srcOrd="0" destOrd="0" presId="urn:microsoft.com/office/officeart/2005/8/layout/list1"/>
    <dgm:cxn modelId="{70EFC822-696A-435C-A58E-85ED1CBFF33F}" type="presParOf" srcId="{774EBB68-263A-4E59-9DE3-CF26D693A372}" destId="{B0804097-68A1-43CC-8B7D-3AE84F568A60}" srcOrd="1" destOrd="0" presId="urn:microsoft.com/office/officeart/2005/8/layout/list1"/>
    <dgm:cxn modelId="{2C3E7A87-EF22-422B-8204-CC3A2023322E}" type="presParOf" srcId="{440B7AF5-10E4-4498-BE9C-C7FECCB54036}" destId="{37D6619A-22CE-4D99-A3FD-2E755AC68A54}" srcOrd="1" destOrd="0" presId="urn:microsoft.com/office/officeart/2005/8/layout/list1"/>
    <dgm:cxn modelId="{9F03EE05-7734-4BB2-A6F2-265C26DF56F7}" type="presParOf" srcId="{440B7AF5-10E4-4498-BE9C-C7FECCB54036}" destId="{FEC9A124-8469-430B-B911-2A0F977DA4E6}"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1EF04E-4BE2-4992-BE6A-AE0FB451978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D190477-4058-42A0-9AA8-F37CD2116956}">
      <dgm:prSet phldrT="[Text]"/>
      <dgm:spPr/>
      <dgm:t>
        <a:bodyPr/>
        <a:lstStyle/>
        <a:p>
          <a:pPr>
            <a:buFont typeface="+mj-lt"/>
            <a:buAutoNum type="arabicPeriod"/>
          </a:pPr>
          <a:r>
            <a:rPr lang="en-US" b="1" dirty="0"/>
            <a:t>Model </a:t>
          </a:r>
          <a:r>
            <a:rPr lang="en-US" b="1" i="1" dirty="0"/>
            <a:t>Autoregressive Moving Average</a:t>
          </a:r>
          <a:r>
            <a:rPr lang="en-US" b="1" dirty="0"/>
            <a:t> (ARMA)</a:t>
          </a:r>
          <a:endParaRPr lang="en-US" dirty="0"/>
        </a:p>
      </dgm:t>
    </dgm:pt>
    <dgm:pt modelId="{0D71AEA9-5460-47B6-86DF-BC39B34BE2A9}" type="parTrans" cxnId="{FF72B346-9133-464B-A411-9887A3A2BB22}">
      <dgm:prSet/>
      <dgm:spPr/>
      <dgm:t>
        <a:bodyPr/>
        <a:lstStyle/>
        <a:p>
          <a:endParaRPr lang="en-US"/>
        </a:p>
      </dgm:t>
    </dgm:pt>
    <dgm:pt modelId="{EC6A953E-5BB6-4ECB-981C-31D6EDFBE57F}" type="sibTrans" cxnId="{FF72B346-9133-464B-A411-9887A3A2BB22}">
      <dgm:prSet/>
      <dgm:spPr/>
      <dgm:t>
        <a:bodyPr/>
        <a:lstStyle/>
        <a:p>
          <a:endParaRPr lang="en-US"/>
        </a:p>
      </dgm:t>
    </dgm:pt>
    <dgm:pt modelId="{440B7AF5-10E4-4498-BE9C-C7FECCB54036}" type="pres">
      <dgm:prSet presAssocID="{671EF04E-4BE2-4992-BE6A-AE0FB4519780}" presName="linear" presStyleCnt="0">
        <dgm:presLayoutVars>
          <dgm:dir/>
          <dgm:animLvl val="lvl"/>
          <dgm:resizeHandles val="exact"/>
        </dgm:presLayoutVars>
      </dgm:prSet>
      <dgm:spPr/>
    </dgm:pt>
    <dgm:pt modelId="{774EBB68-263A-4E59-9DE3-CF26D693A372}" type="pres">
      <dgm:prSet presAssocID="{0D190477-4058-42A0-9AA8-F37CD2116956}" presName="parentLin" presStyleCnt="0"/>
      <dgm:spPr/>
    </dgm:pt>
    <dgm:pt modelId="{6C8AC6E7-621E-4638-9B4D-595791FDBAD8}" type="pres">
      <dgm:prSet presAssocID="{0D190477-4058-42A0-9AA8-F37CD2116956}" presName="parentLeftMargin" presStyleLbl="node1" presStyleIdx="0" presStyleCnt="1"/>
      <dgm:spPr/>
    </dgm:pt>
    <dgm:pt modelId="{B0804097-68A1-43CC-8B7D-3AE84F568A60}" type="pres">
      <dgm:prSet presAssocID="{0D190477-4058-42A0-9AA8-F37CD2116956}" presName="parentText" presStyleLbl="node1" presStyleIdx="0" presStyleCnt="1" custLinFactX="-7764" custLinFactNeighborX="-100000" custLinFactNeighborY="-183">
        <dgm:presLayoutVars>
          <dgm:chMax val="0"/>
          <dgm:bulletEnabled val="1"/>
        </dgm:presLayoutVars>
      </dgm:prSet>
      <dgm:spPr/>
    </dgm:pt>
    <dgm:pt modelId="{37D6619A-22CE-4D99-A3FD-2E755AC68A54}" type="pres">
      <dgm:prSet presAssocID="{0D190477-4058-42A0-9AA8-F37CD2116956}" presName="negativeSpace" presStyleCnt="0"/>
      <dgm:spPr/>
    </dgm:pt>
    <dgm:pt modelId="{FEC9A124-8469-430B-B911-2A0F977DA4E6}" type="pres">
      <dgm:prSet presAssocID="{0D190477-4058-42A0-9AA8-F37CD2116956}" presName="childText" presStyleLbl="conFgAcc1" presStyleIdx="0" presStyleCnt="1" custLinFactNeighborY="-1496">
        <dgm:presLayoutVars>
          <dgm:bulletEnabled val="1"/>
        </dgm:presLayoutVars>
      </dgm:prSet>
      <dgm:spPr/>
    </dgm:pt>
  </dgm:ptLst>
  <dgm:cxnLst>
    <dgm:cxn modelId="{27C16303-47EB-4E1B-BFF6-838CA0260CB1}" type="presOf" srcId="{0D190477-4058-42A0-9AA8-F37CD2116956}" destId="{6C8AC6E7-621E-4638-9B4D-595791FDBAD8}" srcOrd="0" destOrd="0" presId="urn:microsoft.com/office/officeart/2005/8/layout/list1"/>
    <dgm:cxn modelId="{AFF98944-0E93-4B4B-888A-FFA7C3B47BA6}" type="presOf" srcId="{0D190477-4058-42A0-9AA8-F37CD2116956}" destId="{B0804097-68A1-43CC-8B7D-3AE84F568A60}" srcOrd="1" destOrd="0" presId="urn:microsoft.com/office/officeart/2005/8/layout/list1"/>
    <dgm:cxn modelId="{FF72B346-9133-464B-A411-9887A3A2BB22}" srcId="{671EF04E-4BE2-4992-BE6A-AE0FB4519780}" destId="{0D190477-4058-42A0-9AA8-F37CD2116956}" srcOrd="0" destOrd="0" parTransId="{0D71AEA9-5460-47B6-86DF-BC39B34BE2A9}" sibTransId="{EC6A953E-5BB6-4ECB-981C-31D6EDFBE57F}"/>
    <dgm:cxn modelId="{E3588DCA-F661-4047-AF54-77314E482BB9}" type="presOf" srcId="{671EF04E-4BE2-4992-BE6A-AE0FB4519780}" destId="{440B7AF5-10E4-4498-BE9C-C7FECCB54036}" srcOrd="0" destOrd="0" presId="urn:microsoft.com/office/officeart/2005/8/layout/list1"/>
    <dgm:cxn modelId="{E9CB8C8B-4A76-45F7-B723-02A470315558}" type="presParOf" srcId="{440B7AF5-10E4-4498-BE9C-C7FECCB54036}" destId="{774EBB68-263A-4E59-9DE3-CF26D693A372}" srcOrd="0" destOrd="0" presId="urn:microsoft.com/office/officeart/2005/8/layout/list1"/>
    <dgm:cxn modelId="{A8C89D0D-3EC0-4607-850D-F80F9774398C}" type="presParOf" srcId="{774EBB68-263A-4E59-9DE3-CF26D693A372}" destId="{6C8AC6E7-621E-4638-9B4D-595791FDBAD8}" srcOrd="0" destOrd="0" presId="urn:microsoft.com/office/officeart/2005/8/layout/list1"/>
    <dgm:cxn modelId="{70EFC822-696A-435C-A58E-85ED1CBFF33F}" type="presParOf" srcId="{774EBB68-263A-4E59-9DE3-CF26D693A372}" destId="{B0804097-68A1-43CC-8B7D-3AE84F568A60}" srcOrd="1" destOrd="0" presId="urn:microsoft.com/office/officeart/2005/8/layout/list1"/>
    <dgm:cxn modelId="{2C3E7A87-EF22-422B-8204-CC3A2023322E}" type="presParOf" srcId="{440B7AF5-10E4-4498-BE9C-C7FECCB54036}" destId="{37D6619A-22CE-4D99-A3FD-2E755AC68A54}" srcOrd="1" destOrd="0" presId="urn:microsoft.com/office/officeart/2005/8/layout/list1"/>
    <dgm:cxn modelId="{9F03EE05-7734-4BB2-A6F2-265C26DF56F7}" type="presParOf" srcId="{440B7AF5-10E4-4498-BE9C-C7FECCB54036}" destId="{FEC9A124-8469-430B-B911-2A0F977DA4E6}"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1EF04E-4BE2-4992-BE6A-AE0FB451978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D190477-4058-42A0-9AA8-F37CD2116956}">
      <dgm:prSet/>
      <dgm:spPr/>
      <dgm:t>
        <a:bodyPr/>
        <a:lstStyle/>
        <a:p>
          <a:pPr>
            <a:buFont typeface="+mj-lt"/>
            <a:buAutoNum type="arabicPeriod"/>
          </a:pPr>
          <a:r>
            <a:rPr lang="en-US" b="1" dirty="0"/>
            <a:t>Model </a:t>
          </a:r>
          <a:r>
            <a:rPr lang="en-US" b="1" i="1" dirty="0"/>
            <a:t>Autoregressive Integrated Moving Average</a:t>
          </a:r>
          <a:r>
            <a:rPr lang="en-US" b="1" dirty="0"/>
            <a:t> (ARIMA)</a:t>
          </a:r>
          <a:endParaRPr lang="en-US" dirty="0"/>
        </a:p>
      </dgm:t>
    </dgm:pt>
    <dgm:pt modelId="{EC6A953E-5BB6-4ECB-981C-31D6EDFBE57F}" type="sibTrans" cxnId="{FF72B346-9133-464B-A411-9887A3A2BB22}">
      <dgm:prSet/>
      <dgm:spPr/>
      <dgm:t>
        <a:bodyPr/>
        <a:lstStyle/>
        <a:p>
          <a:endParaRPr lang="en-US"/>
        </a:p>
      </dgm:t>
    </dgm:pt>
    <dgm:pt modelId="{0D71AEA9-5460-47B6-86DF-BC39B34BE2A9}" type="parTrans" cxnId="{FF72B346-9133-464B-A411-9887A3A2BB22}">
      <dgm:prSet/>
      <dgm:spPr/>
      <dgm:t>
        <a:bodyPr/>
        <a:lstStyle/>
        <a:p>
          <a:endParaRPr lang="en-US"/>
        </a:p>
      </dgm:t>
    </dgm:pt>
    <dgm:pt modelId="{440B7AF5-10E4-4498-BE9C-C7FECCB54036}" type="pres">
      <dgm:prSet presAssocID="{671EF04E-4BE2-4992-BE6A-AE0FB4519780}" presName="linear" presStyleCnt="0">
        <dgm:presLayoutVars>
          <dgm:dir/>
          <dgm:animLvl val="lvl"/>
          <dgm:resizeHandles val="exact"/>
        </dgm:presLayoutVars>
      </dgm:prSet>
      <dgm:spPr/>
    </dgm:pt>
    <dgm:pt modelId="{774EBB68-263A-4E59-9DE3-CF26D693A372}" type="pres">
      <dgm:prSet presAssocID="{0D190477-4058-42A0-9AA8-F37CD2116956}" presName="parentLin" presStyleCnt="0"/>
      <dgm:spPr/>
    </dgm:pt>
    <dgm:pt modelId="{6C8AC6E7-621E-4638-9B4D-595791FDBAD8}" type="pres">
      <dgm:prSet presAssocID="{0D190477-4058-42A0-9AA8-F37CD2116956}" presName="parentLeftMargin" presStyleLbl="node1" presStyleIdx="0" presStyleCnt="1"/>
      <dgm:spPr/>
    </dgm:pt>
    <dgm:pt modelId="{B0804097-68A1-43CC-8B7D-3AE84F568A60}" type="pres">
      <dgm:prSet presAssocID="{0D190477-4058-42A0-9AA8-F37CD2116956}" presName="parentText" presStyleLbl="node1" presStyleIdx="0" presStyleCnt="1" custScaleX="130697" custScaleY="99121" custLinFactNeighborX="-100000" custLinFactNeighborY="-13058">
        <dgm:presLayoutVars>
          <dgm:chMax val="0"/>
          <dgm:bulletEnabled val="1"/>
        </dgm:presLayoutVars>
      </dgm:prSet>
      <dgm:spPr/>
    </dgm:pt>
    <dgm:pt modelId="{37D6619A-22CE-4D99-A3FD-2E755AC68A54}" type="pres">
      <dgm:prSet presAssocID="{0D190477-4058-42A0-9AA8-F37CD2116956}" presName="negativeSpace" presStyleCnt="0"/>
      <dgm:spPr/>
    </dgm:pt>
    <dgm:pt modelId="{FEC9A124-8469-430B-B911-2A0F977DA4E6}" type="pres">
      <dgm:prSet presAssocID="{0D190477-4058-42A0-9AA8-F37CD2116956}" presName="childText" presStyleLbl="conFgAcc1" presStyleIdx="0" presStyleCnt="1" custLinFactNeighborY="-37756">
        <dgm:presLayoutVars>
          <dgm:bulletEnabled val="1"/>
        </dgm:presLayoutVars>
      </dgm:prSet>
      <dgm:spPr/>
    </dgm:pt>
  </dgm:ptLst>
  <dgm:cxnLst>
    <dgm:cxn modelId="{27C16303-47EB-4E1B-BFF6-838CA0260CB1}" type="presOf" srcId="{0D190477-4058-42A0-9AA8-F37CD2116956}" destId="{6C8AC6E7-621E-4638-9B4D-595791FDBAD8}" srcOrd="0" destOrd="0" presId="urn:microsoft.com/office/officeart/2005/8/layout/list1"/>
    <dgm:cxn modelId="{AFF98944-0E93-4B4B-888A-FFA7C3B47BA6}" type="presOf" srcId="{0D190477-4058-42A0-9AA8-F37CD2116956}" destId="{B0804097-68A1-43CC-8B7D-3AE84F568A60}" srcOrd="1" destOrd="0" presId="urn:microsoft.com/office/officeart/2005/8/layout/list1"/>
    <dgm:cxn modelId="{FF72B346-9133-464B-A411-9887A3A2BB22}" srcId="{671EF04E-4BE2-4992-BE6A-AE0FB4519780}" destId="{0D190477-4058-42A0-9AA8-F37CD2116956}" srcOrd="0" destOrd="0" parTransId="{0D71AEA9-5460-47B6-86DF-BC39B34BE2A9}" sibTransId="{EC6A953E-5BB6-4ECB-981C-31D6EDFBE57F}"/>
    <dgm:cxn modelId="{E3588DCA-F661-4047-AF54-77314E482BB9}" type="presOf" srcId="{671EF04E-4BE2-4992-BE6A-AE0FB4519780}" destId="{440B7AF5-10E4-4498-BE9C-C7FECCB54036}" srcOrd="0" destOrd="0" presId="urn:microsoft.com/office/officeart/2005/8/layout/list1"/>
    <dgm:cxn modelId="{E9CB8C8B-4A76-45F7-B723-02A470315558}" type="presParOf" srcId="{440B7AF5-10E4-4498-BE9C-C7FECCB54036}" destId="{774EBB68-263A-4E59-9DE3-CF26D693A372}" srcOrd="0" destOrd="0" presId="urn:microsoft.com/office/officeart/2005/8/layout/list1"/>
    <dgm:cxn modelId="{A8C89D0D-3EC0-4607-850D-F80F9774398C}" type="presParOf" srcId="{774EBB68-263A-4E59-9DE3-CF26D693A372}" destId="{6C8AC6E7-621E-4638-9B4D-595791FDBAD8}" srcOrd="0" destOrd="0" presId="urn:microsoft.com/office/officeart/2005/8/layout/list1"/>
    <dgm:cxn modelId="{70EFC822-696A-435C-A58E-85ED1CBFF33F}" type="presParOf" srcId="{774EBB68-263A-4E59-9DE3-CF26D693A372}" destId="{B0804097-68A1-43CC-8B7D-3AE84F568A60}" srcOrd="1" destOrd="0" presId="urn:microsoft.com/office/officeart/2005/8/layout/list1"/>
    <dgm:cxn modelId="{2C3E7A87-EF22-422B-8204-CC3A2023322E}" type="presParOf" srcId="{440B7AF5-10E4-4498-BE9C-C7FECCB54036}" destId="{37D6619A-22CE-4D99-A3FD-2E755AC68A54}" srcOrd="1" destOrd="0" presId="urn:microsoft.com/office/officeart/2005/8/layout/list1"/>
    <dgm:cxn modelId="{9F03EE05-7734-4BB2-A6F2-265C26DF56F7}" type="presParOf" srcId="{440B7AF5-10E4-4498-BE9C-C7FECCB54036}" destId="{FEC9A124-8469-430B-B911-2A0F977DA4E6}" srcOrd="2" destOrd="0" presId="urn:microsoft.com/office/officeart/2005/8/layout/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B24E7E-FF2C-47CD-A0E2-AF6EF2500B50}" type="doc">
      <dgm:prSet loTypeId="urn:microsoft.com/office/officeart/2005/8/layout/pList2" loCatId="list" qsTypeId="urn:microsoft.com/office/officeart/2005/8/quickstyle/simple1" qsCatId="simple" csTypeId="urn:microsoft.com/office/officeart/2005/8/colors/accent1_2" csCatId="accent1" phldr="1"/>
      <dgm:spPr/>
      <dgm:t>
        <a:bodyPr/>
        <a:lstStyle/>
        <a:p>
          <a:endParaRPr lang="en-US"/>
        </a:p>
      </dgm:t>
    </dgm:pt>
    <dgm:pt modelId="{AB49B507-2300-4270-A516-A7C500C0232A}" type="pres">
      <dgm:prSet presAssocID="{64B24E7E-FF2C-47CD-A0E2-AF6EF2500B50}" presName="Name0" presStyleCnt="0">
        <dgm:presLayoutVars>
          <dgm:dir/>
          <dgm:resizeHandles val="exact"/>
        </dgm:presLayoutVars>
      </dgm:prSet>
      <dgm:spPr/>
    </dgm:pt>
  </dgm:ptLst>
  <dgm:cxnLst>
    <dgm:cxn modelId="{2A2E4C8C-C493-4AAA-906B-BCA88FACD5BE}" type="presOf" srcId="{64B24E7E-FF2C-47CD-A0E2-AF6EF2500B50}" destId="{AB49B507-2300-4270-A516-A7C500C0232A}" srcOrd="0"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D789EEC-E0C4-4695-82E9-E875BA68282E}" type="doc">
      <dgm:prSet loTypeId="urn:microsoft.com/office/officeart/2005/8/layout/process3" loCatId="process" qsTypeId="urn:microsoft.com/office/officeart/2005/8/quickstyle/simple1" qsCatId="simple" csTypeId="urn:microsoft.com/office/officeart/2005/8/colors/accent2_3" csCatId="accent2" phldr="1"/>
      <dgm:spPr/>
      <dgm:t>
        <a:bodyPr/>
        <a:lstStyle/>
        <a:p>
          <a:endParaRPr lang="en-US"/>
        </a:p>
      </dgm:t>
    </dgm:pt>
    <dgm:pt modelId="{8020A40A-9DB6-4961-8EE0-AF8299F45DF7}">
      <dgm:prSet phldrT="[Text]" custT="1"/>
      <dgm:spPr/>
      <dgm:t>
        <a:bodyPr/>
        <a:lstStyle/>
        <a:p>
          <a:r>
            <a:rPr lang="en-US" sz="1600" dirty="0" err="1"/>
            <a:t>Identifikasi</a:t>
          </a:r>
          <a:endParaRPr lang="en-US" sz="1600" dirty="0"/>
        </a:p>
      </dgm:t>
    </dgm:pt>
    <dgm:pt modelId="{0326CF05-7CD0-474C-B6B0-DAEEA27766EF}" type="parTrans" cxnId="{4F173CBB-6C5D-46C8-88B8-EB486F2544A6}">
      <dgm:prSet/>
      <dgm:spPr/>
      <dgm:t>
        <a:bodyPr/>
        <a:lstStyle/>
        <a:p>
          <a:endParaRPr lang="en-US"/>
        </a:p>
      </dgm:t>
    </dgm:pt>
    <dgm:pt modelId="{0A46D95E-0DE1-4183-9A07-C59AF536A1C0}" type="sibTrans" cxnId="{4F173CBB-6C5D-46C8-88B8-EB486F2544A6}">
      <dgm:prSet/>
      <dgm:spPr/>
      <dgm:t>
        <a:bodyPr/>
        <a:lstStyle/>
        <a:p>
          <a:endParaRPr lang="en-US"/>
        </a:p>
      </dgm:t>
    </dgm:pt>
    <dgm:pt modelId="{1DDE341A-51A2-46CE-BDF5-7F1C37386965}">
      <dgm:prSet phldrT="[Text]"/>
      <dgm:spPr/>
      <dgm:t>
        <a:bodyPr/>
        <a:lstStyle/>
        <a:p>
          <a:r>
            <a:rPr lang="en-US" dirty="0" err="1"/>
            <a:t>mengetahui</a:t>
          </a:r>
          <a:r>
            <a:rPr lang="en-US" dirty="0"/>
            <a:t> </a:t>
          </a:r>
          <a:r>
            <a:rPr lang="en-US" dirty="0" err="1"/>
            <a:t>apakah</a:t>
          </a:r>
          <a:r>
            <a:rPr lang="en-US" dirty="0"/>
            <a:t> data yang </a:t>
          </a:r>
          <a:r>
            <a:rPr lang="en-US" dirty="0" err="1"/>
            <a:t>diamati</a:t>
          </a:r>
          <a:r>
            <a:rPr lang="en-US" dirty="0"/>
            <a:t> </a:t>
          </a:r>
          <a:r>
            <a:rPr lang="en-US" dirty="0" err="1"/>
            <a:t>bersifat</a:t>
          </a:r>
          <a:r>
            <a:rPr lang="en-US" dirty="0"/>
            <a:t>  </a:t>
          </a:r>
          <a:r>
            <a:rPr lang="en-US" dirty="0" err="1"/>
            <a:t>stasioner</a:t>
          </a:r>
          <a:endParaRPr lang="en-US" dirty="0"/>
        </a:p>
      </dgm:t>
    </dgm:pt>
    <dgm:pt modelId="{40727C9E-5BB7-4C15-AD71-9594248F4B20}" type="parTrans" cxnId="{F1CCDA3A-87CB-4A5C-AE04-758C7C26AF45}">
      <dgm:prSet/>
      <dgm:spPr/>
      <dgm:t>
        <a:bodyPr/>
        <a:lstStyle/>
        <a:p>
          <a:endParaRPr lang="en-US"/>
        </a:p>
      </dgm:t>
    </dgm:pt>
    <dgm:pt modelId="{B1386E69-E3FF-4524-979B-E6322ACB4653}" type="sibTrans" cxnId="{F1CCDA3A-87CB-4A5C-AE04-758C7C26AF45}">
      <dgm:prSet/>
      <dgm:spPr/>
      <dgm:t>
        <a:bodyPr/>
        <a:lstStyle/>
        <a:p>
          <a:endParaRPr lang="en-US"/>
        </a:p>
      </dgm:t>
    </dgm:pt>
    <dgm:pt modelId="{D67D864C-84BA-47B8-8250-2001D8B71513}">
      <dgm:prSet phldrT="[Text]" custT="1"/>
      <dgm:spPr/>
      <dgm:t>
        <a:bodyPr/>
        <a:lstStyle/>
        <a:p>
          <a:pPr>
            <a:buFont typeface="+mj-lt"/>
            <a:buAutoNum type="arabicPeriod"/>
          </a:pPr>
          <a:r>
            <a:rPr lang="en-US" sz="1600" dirty="0" err="1"/>
            <a:t>Estimasi</a:t>
          </a:r>
          <a:r>
            <a:rPr lang="en-US" sz="1600" dirty="0"/>
            <a:t> Parameter Model</a:t>
          </a:r>
        </a:p>
      </dgm:t>
    </dgm:pt>
    <dgm:pt modelId="{5E7F4816-011A-4104-B821-8D9A312EDFBD}" type="parTrans" cxnId="{CF209FDB-6FC4-408A-AABE-EEFD6952B1A5}">
      <dgm:prSet/>
      <dgm:spPr/>
      <dgm:t>
        <a:bodyPr/>
        <a:lstStyle/>
        <a:p>
          <a:endParaRPr lang="en-US"/>
        </a:p>
      </dgm:t>
    </dgm:pt>
    <dgm:pt modelId="{ADA909B0-6BC6-4807-8B44-2D2618D90BF3}" type="sibTrans" cxnId="{CF209FDB-6FC4-408A-AABE-EEFD6952B1A5}">
      <dgm:prSet/>
      <dgm:spPr/>
      <dgm:t>
        <a:bodyPr/>
        <a:lstStyle/>
        <a:p>
          <a:endParaRPr lang="en-US"/>
        </a:p>
      </dgm:t>
    </dgm:pt>
    <dgm:pt modelId="{89F581C7-D34A-4138-B248-BB4B7EA71021}">
      <dgm:prSet phldrT="[Text]" custT="1"/>
      <dgm:spPr/>
      <dgm:t>
        <a:bodyPr/>
        <a:lstStyle/>
        <a:p>
          <a:pPr>
            <a:buFont typeface="+mj-lt"/>
            <a:buAutoNum type="arabicPeriod"/>
          </a:pPr>
          <a:r>
            <a:rPr lang="en-US" sz="1600" dirty="0" err="1"/>
            <a:t>Evaluasi</a:t>
          </a:r>
          <a:r>
            <a:rPr lang="en-US" sz="1600" dirty="0"/>
            <a:t> Model</a:t>
          </a:r>
        </a:p>
      </dgm:t>
    </dgm:pt>
    <dgm:pt modelId="{81265A88-C22D-49CB-B3D0-F9911B9EBFC5}" type="parTrans" cxnId="{D2F75546-405C-4F43-A758-160345DCC880}">
      <dgm:prSet/>
      <dgm:spPr/>
      <dgm:t>
        <a:bodyPr/>
        <a:lstStyle/>
        <a:p>
          <a:endParaRPr lang="en-US"/>
        </a:p>
      </dgm:t>
    </dgm:pt>
    <dgm:pt modelId="{A9FEA4BF-DA76-4E9A-9773-4D5EA5439109}" type="sibTrans" cxnId="{D2F75546-405C-4F43-A758-160345DCC880}">
      <dgm:prSet/>
      <dgm:spPr/>
      <dgm:t>
        <a:bodyPr/>
        <a:lstStyle/>
        <a:p>
          <a:endParaRPr lang="en-US"/>
        </a:p>
      </dgm:t>
    </dgm:pt>
    <dgm:pt modelId="{B407E377-4A8B-4D94-8071-3587BB7B0D19}">
      <dgm:prSet phldrT="[Text]"/>
      <dgm:spPr/>
      <dgm:t>
        <a:bodyPr/>
        <a:lstStyle/>
        <a:p>
          <a:r>
            <a:rPr lang="en-US" dirty="0" err="1"/>
            <a:t>menguji</a:t>
          </a:r>
          <a:r>
            <a:rPr lang="en-US" dirty="0"/>
            <a:t> model </a:t>
          </a:r>
          <a:r>
            <a:rPr lang="en-US" dirty="0" err="1"/>
            <a:t>apakah</a:t>
          </a:r>
          <a:r>
            <a:rPr lang="en-US" dirty="0"/>
            <a:t> </a:t>
          </a:r>
          <a:r>
            <a:rPr lang="en-US" dirty="0" err="1"/>
            <a:t>modelnya</a:t>
          </a:r>
          <a:r>
            <a:rPr lang="en-US" dirty="0"/>
            <a:t> </a:t>
          </a:r>
          <a:r>
            <a:rPr lang="en-US" dirty="0" err="1"/>
            <a:t>sudah</a:t>
          </a:r>
          <a:r>
            <a:rPr lang="en-US" dirty="0"/>
            <a:t> </a:t>
          </a:r>
          <a:r>
            <a:rPr lang="en-US" dirty="0" err="1"/>
            <a:t>baik</a:t>
          </a:r>
          <a:r>
            <a:rPr lang="en-US" dirty="0"/>
            <a:t> </a:t>
          </a:r>
          <a:r>
            <a:rPr lang="en-US" dirty="0" err="1"/>
            <a:t>untuk</a:t>
          </a:r>
          <a:r>
            <a:rPr lang="en-US" dirty="0"/>
            <a:t> </a:t>
          </a:r>
          <a:r>
            <a:rPr lang="en-US" dirty="0" err="1"/>
            <a:t>digunakan</a:t>
          </a:r>
          <a:r>
            <a:rPr lang="en-US" dirty="0"/>
            <a:t>.</a:t>
          </a:r>
        </a:p>
      </dgm:t>
    </dgm:pt>
    <dgm:pt modelId="{C93BDD6B-1FF2-4E99-A0B7-6C7D0438F2E7}" type="parTrans" cxnId="{D9A32E39-475B-4887-AAAD-4D3F97C32C25}">
      <dgm:prSet/>
      <dgm:spPr/>
      <dgm:t>
        <a:bodyPr/>
        <a:lstStyle/>
        <a:p>
          <a:endParaRPr lang="en-US"/>
        </a:p>
      </dgm:t>
    </dgm:pt>
    <dgm:pt modelId="{4F3A3AF3-51D8-45D7-B0BA-BDE9FE3D2CEC}" type="sibTrans" cxnId="{D9A32E39-475B-4887-AAAD-4D3F97C32C25}">
      <dgm:prSet/>
      <dgm:spPr/>
      <dgm:t>
        <a:bodyPr/>
        <a:lstStyle/>
        <a:p>
          <a:endParaRPr lang="en-US"/>
        </a:p>
      </dgm:t>
    </dgm:pt>
    <dgm:pt modelId="{0D9761AE-3DFB-4D6A-A9F4-3E2701CFEEA5}">
      <dgm:prSet/>
      <dgm:spPr/>
      <dgm:t>
        <a:bodyPr/>
        <a:lstStyle/>
        <a:p>
          <a:r>
            <a:rPr lang="en-US" dirty="0" err="1"/>
            <a:t>melakukan</a:t>
          </a:r>
          <a:r>
            <a:rPr lang="en-US" dirty="0"/>
            <a:t> </a:t>
          </a:r>
          <a:r>
            <a:rPr lang="en-US" dirty="0" err="1"/>
            <a:t>estimasi</a:t>
          </a:r>
          <a:r>
            <a:rPr lang="en-US" dirty="0"/>
            <a:t> parameter </a:t>
          </a:r>
          <a:r>
            <a:rPr lang="en-US" i="1" dirty="0"/>
            <a:t>autoregressive</a:t>
          </a:r>
          <a:r>
            <a:rPr lang="en-US" dirty="0"/>
            <a:t> dan parameter </a:t>
          </a:r>
          <a:r>
            <a:rPr lang="en-US" i="1" dirty="0"/>
            <a:t>moving average</a:t>
          </a:r>
          <a:r>
            <a:rPr lang="en-US" dirty="0"/>
            <a:t> </a:t>
          </a:r>
          <a:r>
            <a:rPr lang="en-US" dirty="0" err="1"/>
            <a:t>berdasarkan</a:t>
          </a:r>
          <a:r>
            <a:rPr lang="en-US" dirty="0"/>
            <a:t> </a:t>
          </a:r>
          <a:r>
            <a:rPr lang="en-US" dirty="0" err="1"/>
            <a:t>orde</a:t>
          </a:r>
          <a:r>
            <a:rPr lang="en-US" dirty="0"/>
            <a:t> yang </a:t>
          </a:r>
          <a:r>
            <a:rPr lang="en-US" dirty="0" err="1"/>
            <a:t>diperoleh</a:t>
          </a:r>
          <a:r>
            <a:rPr lang="en-US" dirty="0"/>
            <a:t> pada </a:t>
          </a:r>
          <a:r>
            <a:rPr lang="en-US" dirty="0" err="1"/>
            <a:t>tahap</a:t>
          </a:r>
          <a:r>
            <a:rPr lang="en-US" dirty="0"/>
            <a:t>  </a:t>
          </a:r>
          <a:r>
            <a:rPr lang="en-US" dirty="0" err="1"/>
            <a:t>indentifikasi</a:t>
          </a:r>
          <a:endParaRPr lang="en-US" dirty="0"/>
        </a:p>
      </dgm:t>
    </dgm:pt>
    <dgm:pt modelId="{D558DD28-1B9E-417C-95D9-E816F81C86D7}" type="parTrans" cxnId="{8D36005E-CAC3-4130-A5AF-2C3B257CC195}">
      <dgm:prSet/>
      <dgm:spPr/>
      <dgm:t>
        <a:bodyPr/>
        <a:lstStyle/>
        <a:p>
          <a:endParaRPr lang="en-US"/>
        </a:p>
      </dgm:t>
    </dgm:pt>
    <dgm:pt modelId="{40A1349E-2875-4B6C-9309-ACDDA49BB1C0}" type="sibTrans" cxnId="{8D36005E-CAC3-4130-A5AF-2C3B257CC195}">
      <dgm:prSet/>
      <dgm:spPr/>
      <dgm:t>
        <a:bodyPr/>
        <a:lstStyle/>
        <a:p>
          <a:endParaRPr lang="en-US"/>
        </a:p>
      </dgm:t>
    </dgm:pt>
    <dgm:pt modelId="{C0358547-E12D-44D2-A48C-8265A60EB3BA}">
      <dgm:prSet custT="1"/>
      <dgm:spPr/>
      <dgm:t>
        <a:bodyPr/>
        <a:lstStyle/>
        <a:p>
          <a:pPr>
            <a:buFont typeface="+mj-lt"/>
            <a:buAutoNum type="arabicPeriod"/>
          </a:pPr>
          <a:r>
            <a:rPr lang="en-US" sz="1600" dirty="0" err="1"/>
            <a:t>Peramalan</a:t>
          </a:r>
          <a:endParaRPr lang="en-US" sz="1600" dirty="0"/>
        </a:p>
      </dgm:t>
    </dgm:pt>
    <dgm:pt modelId="{B38CE64F-EAF5-4ECE-9986-D8F9126BAEF4}" type="parTrans" cxnId="{E5EE74ED-661A-4DAF-92E1-791EA4A32269}">
      <dgm:prSet/>
      <dgm:spPr/>
      <dgm:t>
        <a:bodyPr/>
        <a:lstStyle/>
        <a:p>
          <a:endParaRPr lang="en-US"/>
        </a:p>
      </dgm:t>
    </dgm:pt>
    <dgm:pt modelId="{6375460E-240C-4947-A799-68523048F111}" type="sibTrans" cxnId="{E5EE74ED-661A-4DAF-92E1-791EA4A32269}">
      <dgm:prSet/>
      <dgm:spPr/>
      <dgm:t>
        <a:bodyPr/>
        <a:lstStyle/>
        <a:p>
          <a:endParaRPr lang="en-US"/>
        </a:p>
      </dgm:t>
    </dgm:pt>
    <dgm:pt modelId="{65F36A63-2BB2-4223-A9B2-B93A4DCFEC1F}">
      <dgm:prSet/>
      <dgm:spPr/>
      <dgm:t>
        <a:bodyPr/>
        <a:lstStyle/>
        <a:p>
          <a:r>
            <a:rPr lang="en-US" dirty="0" err="1"/>
            <a:t>melakukan</a:t>
          </a:r>
          <a:r>
            <a:rPr lang="en-US" dirty="0"/>
            <a:t> </a:t>
          </a:r>
          <a:r>
            <a:rPr lang="en-US" dirty="0" err="1"/>
            <a:t>prediksi</a:t>
          </a:r>
          <a:r>
            <a:rPr lang="en-US" dirty="0"/>
            <a:t> </a:t>
          </a:r>
          <a:r>
            <a:rPr lang="en-US" dirty="0" err="1"/>
            <a:t>atau</a:t>
          </a:r>
          <a:r>
            <a:rPr lang="en-US" dirty="0"/>
            <a:t> </a:t>
          </a:r>
          <a:r>
            <a:rPr lang="en-US" dirty="0" err="1"/>
            <a:t>peramalan</a:t>
          </a:r>
          <a:r>
            <a:rPr lang="en-US" dirty="0"/>
            <a:t> </a:t>
          </a:r>
          <a:r>
            <a:rPr lang="en-US" dirty="0" err="1"/>
            <a:t>berdasarkan</a:t>
          </a:r>
          <a:r>
            <a:rPr lang="en-US" dirty="0"/>
            <a:t> model ARIMA </a:t>
          </a:r>
          <a:r>
            <a:rPr lang="en-US" dirty="0" err="1"/>
            <a:t>terpilih</a:t>
          </a:r>
          <a:r>
            <a:rPr lang="en-US" dirty="0"/>
            <a:t>.</a:t>
          </a:r>
        </a:p>
      </dgm:t>
    </dgm:pt>
    <dgm:pt modelId="{19788B47-B0A9-4B57-B70D-5EE063CB6C6E}" type="parTrans" cxnId="{37910F08-E927-4074-BE21-5A93FCBE9F9D}">
      <dgm:prSet/>
      <dgm:spPr/>
      <dgm:t>
        <a:bodyPr/>
        <a:lstStyle/>
        <a:p>
          <a:endParaRPr lang="en-US"/>
        </a:p>
      </dgm:t>
    </dgm:pt>
    <dgm:pt modelId="{A76925C9-837A-4EDC-8495-318064837AA8}" type="sibTrans" cxnId="{37910F08-E927-4074-BE21-5A93FCBE9F9D}">
      <dgm:prSet/>
      <dgm:spPr/>
      <dgm:t>
        <a:bodyPr/>
        <a:lstStyle/>
        <a:p>
          <a:endParaRPr lang="en-US"/>
        </a:p>
      </dgm:t>
    </dgm:pt>
    <dgm:pt modelId="{EE9A67FE-25CE-4511-96DA-FEA408409E3C}" type="pres">
      <dgm:prSet presAssocID="{AD789EEC-E0C4-4695-82E9-E875BA68282E}" presName="linearFlow" presStyleCnt="0">
        <dgm:presLayoutVars>
          <dgm:dir/>
          <dgm:animLvl val="lvl"/>
          <dgm:resizeHandles val="exact"/>
        </dgm:presLayoutVars>
      </dgm:prSet>
      <dgm:spPr/>
    </dgm:pt>
    <dgm:pt modelId="{E37BB010-8845-4EDE-B0CD-20FD45BD8168}" type="pres">
      <dgm:prSet presAssocID="{8020A40A-9DB6-4961-8EE0-AF8299F45DF7}" presName="composite" presStyleCnt="0"/>
      <dgm:spPr/>
    </dgm:pt>
    <dgm:pt modelId="{22288D12-9239-4362-8836-1A4F2F909522}" type="pres">
      <dgm:prSet presAssocID="{8020A40A-9DB6-4961-8EE0-AF8299F45DF7}" presName="parTx" presStyleLbl="node1" presStyleIdx="0" presStyleCnt="4">
        <dgm:presLayoutVars>
          <dgm:chMax val="0"/>
          <dgm:chPref val="0"/>
          <dgm:bulletEnabled val="1"/>
        </dgm:presLayoutVars>
      </dgm:prSet>
      <dgm:spPr/>
    </dgm:pt>
    <dgm:pt modelId="{1A9958FE-3037-48CB-9413-DD36D51525D8}" type="pres">
      <dgm:prSet presAssocID="{8020A40A-9DB6-4961-8EE0-AF8299F45DF7}" presName="parSh" presStyleLbl="node1" presStyleIdx="0" presStyleCnt="4" custLinFactNeighborX="2030" custLinFactNeighborY="-1867"/>
      <dgm:spPr/>
    </dgm:pt>
    <dgm:pt modelId="{BED0D80C-362E-43C2-B38B-C82390A0ABD5}" type="pres">
      <dgm:prSet presAssocID="{8020A40A-9DB6-4961-8EE0-AF8299F45DF7}" presName="desTx" presStyleLbl="fgAcc1" presStyleIdx="0" presStyleCnt="4">
        <dgm:presLayoutVars>
          <dgm:bulletEnabled val="1"/>
        </dgm:presLayoutVars>
      </dgm:prSet>
      <dgm:spPr/>
    </dgm:pt>
    <dgm:pt modelId="{7DA0B771-C5F1-44EC-B60A-69F0C4F4FC20}" type="pres">
      <dgm:prSet presAssocID="{0A46D95E-0DE1-4183-9A07-C59AF536A1C0}" presName="sibTrans" presStyleLbl="sibTrans2D1" presStyleIdx="0" presStyleCnt="3"/>
      <dgm:spPr/>
    </dgm:pt>
    <dgm:pt modelId="{35C21863-5034-427D-B100-208C9191FB1C}" type="pres">
      <dgm:prSet presAssocID="{0A46D95E-0DE1-4183-9A07-C59AF536A1C0}" presName="connTx" presStyleLbl="sibTrans2D1" presStyleIdx="0" presStyleCnt="3"/>
      <dgm:spPr/>
    </dgm:pt>
    <dgm:pt modelId="{42C26B96-B8C5-4D21-8613-81A7A0FDAC06}" type="pres">
      <dgm:prSet presAssocID="{D67D864C-84BA-47B8-8250-2001D8B71513}" presName="composite" presStyleCnt="0"/>
      <dgm:spPr/>
    </dgm:pt>
    <dgm:pt modelId="{C9669B94-B5D7-43D3-B3D7-279F6C04C8DB}" type="pres">
      <dgm:prSet presAssocID="{D67D864C-84BA-47B8-8250-2001D8B71513}" presName="parTx" presStyleLbl="node1" presStyleIdx="0" presStyleCnt="4">
        <dgm:presLayoutVars>
          <dgm:chMax val="0"/>
          <dgm:chPref val="0"/>
          <dgm:bulletEnabled val="1"/>
        </dgm:presLayoutVars>
      </dgm:prSet>
      <dgm:spPr/>
    </dgm:pt>
    <dgm:pt modelId="{A925FBCE-C192-4A18-8F62-FB09D21F5B59}" type="pres">
      <dgm:prSet presAssocID="{D67D864C-84BA-47B8-8250-2001D8B71513}" presName="parSh" presStyleLbl="node1" presStyleIdx="1" presStyleCnt="4" custScaleX="149052"/>
      <dgm:spPr/>
    </dgm:pt>
    <dgm:pt modelId="{F9524803-3E60-4FCC-9498-0317CF4147C0}" type="pres">
      <dgm:prSet presAssocID="{D67D864C-84BA-47B8-8250-2001D8B71513}" presName="desTx" presStyleLbl="fgAcc1" presStyleIdx="1" presStyleCnt="4">
        <dgm:presLayoutVars>
          <dgm:bulletEnabled val="1"/>
        </dgm:presLayoutVars>
      </dgm:prSet>
      <dgm:spPr/>
    </dgm:pt>
    <dgm:pt modelId="{AECA9505-45ED-498E-B3E4-7DBBDE263378}" type="pres">
      <dgm:prSet presAssocID="{ADA909B0-6BC6-4807-8B44-2D2618D90BF3}" presName="sibTrans" presStyleLbl="sibTrans2D1" presStyleIdx="1" presStyleCnt="3"/>
      <dgm:spPr/>
    </dgm:pt>
    <dgm:pt modelId="{41B14C34-1A80-428A-B371-CC9C4F542C5D}" type="pres">
      <dgm:prSet presAssocID="{ADA909B0-6BC6-4807-8B44-2D2618D90BF3}" presName="connTx" presStyleLbl="sibTrans2D1" presStyleIdx="1" presStyleCnt="3"/>
      <dgm:spPr/>
    </dgm:pt>
    <dgm:pt modelId="{E5391698-3E42-4521-8DDD-AD361548DD99}" type="pres">
      <dgm:prSet presAssocID="{89F581C7-D34A-4138-B248-BB4B7EA71021}" presName="composite" presStyleCnt="0"/>
      <dgm:spPr/>
    </dgm:pt>
    <dgm:pt modelId="{72647EAB-1119-49A5-9D49-7C270CCFE758}" type="pres">
      <dgm:prSet presAssocID="{89F581C7-D34A-4138-B248-BB4B7EA71021}" presName="parTx" presStyleLbl="node1" presStyleIdx="1" presStyleCnt="4">
        <dgm:presLayoutVars>
          <dgm:chMax val="0"/>
          <dgm:chPref val="0"/>
          <dgm:bulletEnabled val="1"/>
        </dgm:presLayoutVars>
      </dgm:prSet>
      <dgm:spPr/>
    </dgm:pt>
    <dgm:pt modelId="{AF486A45-60B8-4A41-B5AC-EDD60511D224}" type="pres">
      <dgm:prSet presAssocID="{89F581C7-D34A-4138-B248-BB4B7EA71021}" presName="parSh" presStyleLbl="node1" presStyleIdx="2" presStyleCnt="4"/>
      <dgm:spPr/>
    </dgm:pt>
    <dgm:pt modelId="{D6C1029F-CED3-45A0-BD18-3ABF4F3AD743}" type="pres">
      <dgm:prSet presAssocID="{89F581C7-D34A-4138-B248-BB4B7EA71021}" presName="desTx" presStyleLbl="fgAcc1" presStyleIdx="2" presStyleCnt="4">
        <dgm:presLayoutVars>
          <dgm:bulletEnabled val="1"/>
        </dgm:presLayoutVars>
      </dgm:prSet>
      <dgm:spPr/>
    </dgm:pt>
    <dgm:pt modelId="{1EF5A54B-0A56-43CC-B14D-AC2F9D5BBAC5}" type="pres">
      <dgm:prSet presAssocID="{A9FEA4BF-DA76-4E9A-9773-4D5EA5439109}" presName="sibTrans" presStyleLbl="sibTrans2D1" presStyleIdx="2" presStyleCnt="3"/>
      <dgm:spPr/>
    </dgm:pt>
    <dgm:pt modelId="{31518CF9-0E0A-4D62-A7F6-F3F125C0490F}" type="pres">
      <dgm:prSet presAssocID="{A9FEA4BF-DA76-4E9A-9773-4D5EA5439109}" presName="connTx" presStyleLbl="sibTrans2D1" presStyleIdx="2" presStyleCnt="3"/>
      <dgm:spPr/>
    </dgm:pt>
    <dgm:pt modelId="{93E6C1DE-233F-404C-82CB-8EECC1D5C147}" type="pres">
      <dgm:prSet presAssocID="{C0358547-E12D-44D2-A48C-8265A60EB3BA}" presName="composite" presStyleCnt="0"/>
      <dgm:spPr/>
    </dgm:pt>
    <dgm:pt modelId="{EA79B431-47B8-4B4B-B25A-CE3ABB6C2097}" type="pres">
      <dgm:prSet presAssocID="{C0358547-E12D-44D2-A48C-8265A60EB3BA}" presName="parTx" presStyleLbl="node1" presStyleIdx="2" presStyleCnt="4">
        <dgm:presLayoutVars>
          <dgm:chMax val="0"/>
          <dgm:chPref val="0"/>
          <dgm:bulletEnabled val="1"/>
        </dgm:presLayoutVars>
      </dgm:prSet>
      <dgm:spPr/>
    </dgm:pt>
    <dgm:pt modelId="{DE28A1D1-0713-45B4-81FB-EA5796AD963B}" type="pres">
      <dgm:prSet presAssocID="{C0358547-E12D-44D2-A48C-8265A60EB3BA}" presName="parSh" presStyleLbl="node1" presStyleIdx="3" presStyleCnt="4"/>
      <dgm:spPr/>
    </dgm:pt>
    <dgm:pt modelId="{02EE14EA-2AC1-406A-8FB3-081E65D3EBE9}" type="pres">
      <dgm:prSet presAssocID="{C0358547-E12D-44D2-A48C-8265A60EB3BA}" presName="desTx" presStyleLbl="fgAcc1" presStyleIdx="3" presStyleCnt="4">
        <dgm:presLayoutVars>
          <dgm:bulletEnabled val="1"/>
        </dgm:presLayoutVars>
      </dgm:prSet>
      <dgm:spPr/>
    </dgm:pt>
  </dgm:ptLst>
  <dgm:cxnLst>
    <dgm:cxn modelId="{37910F08-E927-4074-BE21-5A93FCBE9F9D}" srcId="{C0358547-E12D-44D2-A48C-8265A60EB3BA}" destId="{65F36A63-2BB2-4223-A9B2-B93A4DCFEC1F}" srcOrd="0" destOrd="0" parTransId="{19788B47-B0A9-4B57-B70D-5EE063CB6C6E}" sibTransId="{A76925C9-837A-4EDC-8495-318064837AA8}"/>
    <dgm:cxn modelId="{90747D0D-F1F5-4966-9C30-0D7BAAA4EA41}" type="presOf" srcId="{8020A40A-9DB6-4961-8EE0-AF8299F45DF7}" destId="{1A9958FE-3037-48CB-9413-DD36D51525D8}" srcOrd="1" destOrd="0" presId="urn:microsoft.com/office/officeart/2005/8/layout/process3"/>
    <dgm:cxn modelId="{8B44101E-A98A-476E-824A-34F0F30BEFAD}" type="presOf" srcId="{8020A40A-9DB6-4961-8EE0-AF8299F45DF7}" destId="{22288D12-9239-4362-8836-1A4F2F909522}" srcOrd="0" destOrd="0" presId="urn:microsoft.com/office/officeart/2005/8/layout/process3"/>
    <dgm:cxn modelId="{B5718F22-81D7-4052-9AE7-00672CB406A1}" type="presOf" srcId="{D67D864C-84BA-47B8-8250-2001D8B71513}" destId="{A925FBCE-C192-4A18-8F62-FB09D21F5B59}" srcOrd="1" destOrd="0" presId="urn:microsoft.com/office/officeart/2005/8/layout/process3"/>
    <dgm:cxn modelId="{5F054B2F-A840-45DC-8ED2-82A51E16B12E}" type="presOf" srcId="{C0358547-E12D-44D2-A48C-8265A60EB3BA}" destId="{EA79B431-47B8-4B4B-B25A-CE3ABB6C2097}" srcOrd="0" destOrd="0" presId="urn:microsoft.com/office/officeart/2005/8/layout/process3"/>
    <dgm:cxn modelId="{D9A32E39-475B-4887-AAAD-4D3F97C32C25}" srcId="{89F581C7-D34A-4138-B248-BB4B7EA71021}" destId="{B407E377-4A8B-4D94-8071-3587BB7B0D19}" srcOrd="0" destOrd="0" parTransId="{C93BDD6B-1FF2-4E99-A0B7-6C7D0438F2E7}" sibTransId="{4F3A3AF3-51D8-45D7-B0BA-BDE9FE3D2CEC}"/>
    <dgm:cxn modelId="{F1CCDA3A-87CB-4A5C-AE04-758C7C26AF45}" srcId="{8020A40A-9DB6-4961-8EE0-AF8299F45DF7}" destId="{1DDE341A-51A2-46CE-BDF5-7F1C37386965}" srcOrd="0" destOrd="0" parTransId="{40727C9E-5BB7-4C15-AD71-9594248F4B20}" sibTransId="{B1386E69-E3FF-4524-979B-E6322ACB4653}"/>
    <dgm:cxn modelId="{3429CD5B-3DBD-4773-B76E-6FE5F08DEF5E}" type="presOf" srcId="{A9FEA4BF-DA76-4E9A-9773-4D5EA5439109}" destId="{31518CF9-0E0A-4D62-A7F6-F3F125C0490F}" srcOrd="1" destOrd="0" presId="urn:microsoft.com/office/officeart/2005/8/layout/process3"/>
    <dgm:cxn modelId="{8D36005E-CAC3-4130-A5AF-2C3B257CC195}" srcId="{D67D864C-84BA-47B8-8250-2001D8B71513}" destId="{0D9761AE-3DFB-4D6A-A9F4-3E2701CFEEA5}" srcOrd="0" destOrd="0" parTransId="{D558DD28-1B9E-417C-95D9-E816F81C86D7}" sibTransId="{40A1349E-2875-4B6C-9309-ACDDA49BB1C0}"/>
    <dgm:cxn modelId="{D2F75546-405C-4F43-A758-160345DCC880}" srcId="{AD789EEC-E0C4-4695-82E9-E875BA68282E}" destId="{89F581C7-D34A-4138-B248-BB4B7EA71021}" srcOrd="2" destOrd="0" parTransId="{81265A88-C22D-49CB-B3D0-F9911B9EBFC5}" sibTransId="{A9FEA4BF-DA76-4E9A-9773-4D5EA5439109}"/>
    <dgm:cxn modelId="{1B755747-BBCA-40F1-AB61-C7603C543A8A}" type="presOf" srcId="{89F581C7-D34A-4138-B248-BB4B7EA71021}" destId="{72647EAB-1119-49A5-9D49-7C270CCFE758}" srcOrd="0" destOrd="0" presId="urn:microsoft.com/office/officeart/2005/8/layout/process3"/>
    <dgm:cxn modelId="{D21C9548-A492-489D-9921-A3F6019CD35D}" type="presOf" srcId="{89F581C7-D34A-4138-B248-BB4B7EA71021}" destId="{AF486A45-60B8-4A41-B5AC-EDD60511D224}" srcOrd="1" destOrd="0" presId="urn:microsoft.com/office/officeart/2005/8/layout/process3"/>
    <dgm:cxn modelId="{D7D14C4A-9232-4538-A032-96E5F1A84EEF}" type="presOf" srcId="{A9FEA4BF-DA76-4E9A-9773-4D5EA5439109}" destId="{1EF5A54B-0A56-43CC-B14D-AC2F9D5BBAC5}" srcOrd="0" destOrd="0" presId="urn:microsoft.com/office/officeart/2005/8/layout/process3"/>
    <dgm:cxn modelId="{C48A376B-FBBB-4563-9BBF-637BA97E3519}" type="presOf" srcId="{0A46D95E-0DE1-4183-9A07-C59AF536A1C0}" destId="{7DA0B771-C5F1-44EC-B60A-69F0C4F4FC20}" srcOrd="0" destOrd="0" presId="urn:microsoft.com/office/officeart/2005/8/layout/process3"/>
    <dgm:cxn modelId="{20F86374-E9C1-45E0-A29A-4C4E4470B7F4}" type="presOf" srcId="{0D9761AE-3DFB-4D6A-A9F4-3E2701CFEEA5}" destId="{F9524803-3E60-4FCC-9498-0317CF4147C0}" srcOrd="0" destOrd="0" presId="urn:microsoft.com/office/officeart/2005/8/layout/process3"/>
    <dgm:cxn modelId="{C805FE7D-1361-493D-B4F7-2A9BF2239610}" type="presOf" srcId="{B407E377-4A8B-4D94-8071-3587BB7B0D19}" destId="{D6C1029F-CED3-45A0-BD18-3ABF4F3AD743}" srcOrd="0" destOrd="0" presId="urn:microsoft.com/office/officeart/2005/8/layout/process3"/>
    <dgm:cxn modelId="{F5AC3289-D96D-4DE9-A3FF-8803FBD264DB}" type="presOf" srcId="{1DDE341A-51A2-46CE-BDF5-7F1C37386965}" destId="{BED0D80C-362E-43C2-B38B-C82390A0ABD5}" srcOrd="0" destOrd="0" presId="urn:microsoft.com/office/officeart/2005/8/layout/process3"/>
    <dgm:cxn modelId="{551AC493-992C-44B0-833B-BB9FC3C0D971}" type="presOf" srcId="{AD789EEC-E0C4-4695-82E9-E875BA68282E}" destId="{EE9A67FE-25CE-4511-96DA-FEA408409E3C}" srcOrd="0" destOrd="0" presId="urn:microsoft.com/office/officeart/2005/8/layout/process3"/>
    <dgm:cxn modelId="{4F173CBB-6C5D-46C8-88B8-EB486F2544A6}" srcId="{AD789EEC-E0C4-4695-82E9-E875BA68282E}" destId="{8020A40A-9DB6-4961-8EE0-AF8299F45DF7}" srcOrd="0" destOrd="0" parTransId="{0326CF05-7CD0-474C-B6B0-DAEEA27766EF}" sibTransId="{0A46D95E-0DE1-4183-9A07-C59AF536A1C0}"/>
    <dgm:cxn modelId="{18F434C0-796F-430F-946A-89266981B480}" type="presOf" srcId="{D67D864C-84BA-47B8-8250-2001D8B71513}" destId="{C9669B94-B5D7-43D3-B3D7-279F6C04C8DB}" srcOrd="0" destOrd="0" presId="urn:microsoft.com/office/officeart/2005/8/layout/process3"/>
    <dgm:cxn modelId="{F8BDBAC2-F390-4FF2-B155-5A6924581310}" type="presOf" srcId="{ADA909B0-6BC6-4807-8B44-2D2618D90BF3}" destId="{41B14C34-1A80-428A-B371-CC9C4F542C5D}" srcOrd="1" destOrd="0" presId="urn:microsoft.com/office/officeart/2005/8/layout/process3"/>
    <dgm:cxn modelId="{CF209FDB-6FC4-408A-AABE-EEFD6952B1A5}" srcId="{AD789EEC-E0C4-4695-82E9-E875BA68282E}" destId="{D67D864C-84BA-47B8-8250-2001D8B71513}" srcOrd="1" destOrd="0" parTransId="{5E7F4816-011A-4104-B821-8D9A312EDFBD}" sibTransId="{ADA909B0-6BC6-4807-8B44-2D2618D90BF3}"/>
    <dgm:cxn modelId="{BA71B9E1-CAB3-4885-8194-896769660E0A}" type="presOf" srcId="{65F36A63-2BB2-4223-A9B2-B93A4DCFEC1F}" destId="{02EE14EA-2AC1-406A-8FB3-081E65D3EBE9}" srcOrd="0" destOrd="0" presId="urn:microsoft.com/office/officeart/2005/8/layout/process3"/>
    <dgm:cxn modelId="{E5EE74ED-661A-4DAF-92E1-791EA4A32269}" srcId="{AD789EEC-E0C4-4695-82E9-E875BA68282E}" destId="{C0358547-E12D-44D2-A48C-8265A60EB3BA}" srcOrd="3" destOrd="0" parTransId="{B38CE64F-EAF5-4ECE-9986-D8F9126BAEF4}" sibTransId="{6375460E-240C-4947-A799-68523048F111}"/>
    <dgm:cxn modelId="{F804A3EE-008B-493C-AD04-39D0B03BB833}" type="presOf" srcId="{ADA909B0-6BC6-4807-8B44-2D2618D90BF3}" destId="{AECA9505-45ED-498E-B3E4-7DBBDE263378}" srcOrd="0" destOrd="0" presId="urn:microsoft.com/office/officeart/2005/8/layout/process3"/>
    <dgm:cxn modelId="{4BD38CF9-64BC-4424-B2B5-782D283E5E4A}" type="presOf" srcId="{0A46D95E-0DE1-4183-9A07-C59AF536A1C0}" destId="{35C21863-5034-427D-B100-208C9191FB1C}" srcOrd="1" destOrd="0" presId="urn:microsoft.com/office/officeart/2005/8/layout/process3"/>
    <dgm:cxn modelId="{E47824FC-7358-400E-954C-A3562073C458}" type="presOf" srcId="{C0358547-E12D-44D2-A48C-8265A60EB3BA}" destId="{DE28A1D1-0713-45B4-81FB-EA5796AD963B}" srcOrd="1" destOrd="0" presId="urn:microsoft.com/office/officeart/2005/8/layout/process3"/>
    <dgm:cxn modelId="{F7282AFB-FFDF-417D-99D2-321A4B482DC9}" type="presParOf" srcId="{EE9A67FE-25CE-4511-96DA-FEA408409E3C}" destId="{E37BB010-8845-4EDE-B0CD-20FD45BD8168}" srcOrd="0" destOrd="0" presId="urn:microsoft.com/office/officeart/2005/8/layout/process3"/>
    <dgm:cxn modelId="{F5F64176-1620-4D54-850B-18B4168644A6}" type="presParOf" srcId="{E37BB010-8845-4EDE-B0CD-20FD45BD8168}" destId="{22288D12-9239-4362-8836-1A4F2F909522}" srcOrd="0" destOrd="0" presId="urn:microsoft.com/office/officeart/2005/8/layout/process3"/>
    <dgm:cxn modelId="{159C2C0F-985B-4236-AC9B-0CFA30888B00}" type="presParOf" srcId="{E37BB010-8845-4EDE-B0CD-20FD45BD8168}" destId="{1A9958FE-3037-48CB-9413-DD36D51525D8}" srcOrd="1" destOrd="0" presId="urn:microsoft.com/office/officeart/2005/8/layout/process3"/>
    <dgm:cxn modelId="{3D77850B-E97F-4059-9F1F-66CDDEBBE701}" type="presParOf" srcId="{E37BB010-8845-4EDE-B0CD-20FD45BD8168}" destId="{BED0D80C-362E-43C2-B38B-C82390A0ABD5}" srcOrd="2" destOrd="0" presId="urn:microsoft.com/office/officeart/2005/8/layout/process3"/>
    <dgm:cxn modelId="{5C2CDB87-73EE-46EC-91DD-5CE06E7DDF77}" type="presParOf" srcId="{EE9A67FE-25CE-4511-96DA-FEA408409E3C}" destId="{7DA0B771-C5F1-44EC-B60A-69F0C4F4FC20}" srcOrd="1" destOrd="0" presId="urn:microsoft.com/office/officeart/2005/8/layout/process3"/>
    <dgm:cxn modelId="{B807857B-EABB-429A-8E87-EAF14E198369}" type="presParOf" srcId="{7DA0B771-C5F1-44EC-B60A-69F0C4F4FC20}" destId="{35C21863-5034-427D-B100-208C9191FB1C}" srcOrd="0" destOrd="0" presId="urn:microsoft.com/office/officeart/2005/8/layout/process3"/>
    <dgm:cxn modelId="{6E96CE35-9E05-4B06-93EF-BF0A5B732A49}" type="presParOf" srcId="{EE9A67FE-25CE-4511-96DA-FEA408409E3C}" destId="{42C26B96-B8C5-4D21-8613-81A7A0FDAC06}" srcOrd="2" destOrd="0" presId="urn:microsoft.com/office/officeart/2005/8/layout/process3"/>
    <dgm:cxn modelId="{EE532C37-BDB9-4A98-B436-EB82FB739305}" type="presParOf" srcId="{42C26B96-B8C5-4D21-8613-81A7A0FDAC06}" destId="{C9669B94-B5D7-43D3-B3D7-279F6C04C8DB}" srcOrd="0" destOrd="0" presId="urn:microsoft.com/office/officeart/2005/8/layout/process3"/>
    <dgm:cxn modelId="{730961B6-8EA5-499B-AE1E-9680EFC74CCA}" type="presParOf" srcId="{42C26B96-B8C5-4D21-8613-81A7A0FDAC06}" destId="{A925FBCE-C192-4A18-8F62-FB09D21F5B59}" srcOrd="1" destOrd="0" presId="urn:microsoft.com/office/officeart/2005/8/layout/process3"/>
    <dgm:cxn modelId="{B186F12B-2FFB-4A1C-B28F-5AB854E24E9E}" type="presParOf" srcId="{42C26B96-B8C5-4D21-8613-81A7A0FDAC06}" destId="{F9524803-3E60-4FCC-9498-0317CF4147C0}" srcOrd="2" destOrd="0" presId="urn:microsoft.com/office/officeart/2005/8/layout/process3"/>
    <dgm:cxn modelId="{FD95ACA4-E408-4D2F-AA32-893C715BD2EF}" type="presParOf" srcId="{EE9A67FE-25CE-4511-96DA-FEA408409E3C}" destId="{AECA9505-45ED-498E-B3E4-7DBBDE263378}" srcOrd="3" destOrd="0" presId="urn:microsoft.com/office/officeart/2005/8/layout/process3"/>
    <dgm:cxn modelId="{0FBEF3C3-0EEA-4FB3-9BC4-3DD77D595D4A}" type="presParOf" srcId="{AECA9505-45ED-498E-B3E4-7DBBDE263378}" destId="{41B14C34-1A80-428A-B371-CC9C4F542C5D}" srcOrd="0" destOrd="0" presId="urn:microsoft.com/office/officeart/2005/8/layout/process3"/>
    <dgm:cxn modelId="{CCF4F404-8E32-4D8F-9A56-2AD7B8FD08A0}" type="presParOf" srcId="{EE9A67FE-25CE-4511-96DA-FEA408409E3C}" destId="{E5391698-3E42-4521-8DDD-AD361548DD99}" srcOrd="4" destOrd="0" presId="urn:microsoft.com/office/officeart/2005/8/layout/process3"/>
    <dgm:cxn modelId="{F2C25042-9926-4D01-B66E-BF5721A2A7E3}" type="presParOf" srcId="{E5391698-3E42-4521-8DDD-AD361548DD99}" destId="{72647EAB-1119-49A5-9D49-7C270CCFE758}" srcOrd="0" destOrd="0" presId="urn:microsoft.com/office/officeart/2005/8/layout/process3"/>
    <dgm:cxn modelId="{7F1AFE4F-991E-40CF-B419-B0D05E3623FB}" type="presParOf" srcId="{E5391698-3E42-4521-8DDD-AD361548DD99}" destId="{AF486A45-60B8-4A41-B5AC-EDD60511D224}" srcOrd="1" destOrd="0" presId="urn:microsoft.com/office/officeart/2005/8/layout/process3"/>
    <dgm:cxn modelId="{52DC7E5B-3341-4348-B44B-8C522145340F}" type="presParOf" srcId="{E5391698-3E42-4521-8DDD-AD361548DD99}" destId="{D6C1029F-CED3-45A0-BD18-3ABF4F3AD743}" srcOrd="2" destOrd="0" presId="urn:microsoft.com/office/officeart/2005/8/layout/process3"/>
    <dgm:cxn modelId="{895AD29B-76B3-4397-92F4-884912D0A857}" type="presParOf" srcId="{EE9A67FE-25CE-4511-96DA-FEA408409E3C}" destId="{1EF5A54B-0A56-43CC-B14D-AC2F9D5BBAC5}" srcOrd="5" destOrd="0" presId="urn:microsoft.com/office/officeart/2005/8/layout/process3"/>
    <dgm:cxn modelId="{84C6D336-CDF9-46BA-91CF-A6321B08D47E}" type="presParOf" srcId="{1EF5A54B-0A56-43CC-B14D-AC2F9D5BBAC5}" destId="{31518CF9-0E0A-4D62-A7F6-F3F125C0490F}" srcOrd="0" destOrd="0" presId="urn:microsoft.com/office/officeart/2005/8/layout/process3"/>
    <dgm:cxn modelId="{A301E8EB-BAC7-4E6C-A583-26CB66DEB42A}" type="presParOf" srcId="{EE9A67FE-25CE-4511-96DA-FEA408409E3C}" destId="{93E6C1DE-233F-404C-82CB-8EECC1D5C147}" srcOrd="6" destOrd="0" presId="urn:microsoft.com/office/officeart/2005/8/layout/process3"/>
    <dgm:cxn modelId="{8B21B951-226D-4A1D-86D6-0D167FB598C6}" type="presParOf" srcId="{93E6C1DE-233F-404C-82CB-8EECC1D5C147}" destId="{EA79B431-47B8-4B4B-B25A-CE3ABB6C2097}" srcOrd="0" destOrd="0" presId="urn:microsoft.com/office/officeart/2005/8/layout/process3"/>
    <dgm:cxn modelId="{ADBC33C1-79D9-4E1F-A6FE-A1D9546DE4FD}" type="presParOf" srcId="{93E6C1DE-233F-404C-82CB-8EECC1D5C147}" destId="{DE28A1D1-0713-45B4-81FB-EA5796AD963B}" srcOrd="1" destOrd="0" presId="urn:microsoft.com/office/officeart/2005/8/layout/process3"/>
    <dgm:cxn modelId="{0FA3CC56-5113-46C1-BEA6-DD190E77172E}" type="presParOf" srcId="{93E6C1DE-233F-404C-82CB-8EECC1D5C147}" destId="{02EE14EA-2AC1-406A-8FB3-081E65D3EBE9}" srcOrd="2" destOrd="0" presId="urn:microsoft.com/office/officeart/2005/8/layout/process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9A124-8469-430B-B911-2A0F977DA4E6}">
      <dsp:nvSpPr>
        <dsp:cNvPr id="0" name=""/>
        <dsp:cNvSpPr/>
      </dsp:nvSpPr>
      <dsp:spPr>
        <a:xfrm>
          <a:off x="0" y="332324"/>
          <a:ext cx="3207026" cy="3024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804097-68A1-43CC-8B7D-3AE84F568A60}">
      <dsp:nvSpPr>
        <dsp:cNvPr id="0" name=""/>
        <dsp:cNvSpPr/>
      </dsp:nvSpPr>
      <dsp:spPr>
        <a:xfrm>
          <a:off x="0" y="157205"/>
          <a:ext cx="2244918" cy="3542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853" tIns="0" rIns="84853" bIns="0" numCol="1" spcCol="1270" anchor="ctr" anchorCtr="0">
          <a:noAutofit/>
        </a:bodyPr>
        <a:lstStyle/>
        <a:p>
          <a:pPr marL="0" lvl="0" indent="0" algn="l" defTabSz="533400">
            <a:lnSpc>
              <a:spcPct val="90000"/>
            </a:lnSpc>
            <a:spcBef>
              <a:spcPct val="0"/>
            </a:spcBef>
            <a:spcAft>
              <a:spcPct val="35000"/>
            </a:spcAft>
            <a:buFont typeface="+mj-lt"/>
            <a:buNone/>
          </a:pPr>
          <a:r>
            <a:rPr lang="en-US" sz="1200" b="1" kern="1200" dirty="0"/>
            <a:t>Model </a:t>
          </a:r>
          <a:r>
            <a:rPr lang="en-US" sz="1200" b="1" i="1" kern="1200" dirty="0"/>
            <a:t>Autoregressive</a:t>
          </a:r>
          <a:r>
            <a:rPr lang="en-US" sz="1200" b="1" kern="1200" dirty="0"/>
            <a:t> (AR)</a:t>
          </a:r>
          <a:endParaRPr lang="en-US" sz="1200" kern="1200" dirty="0"/>
        </a:p>
      </dsp:txBody>
      <dsp:txXfrm>
        <a:off x="17293" y="174498"/>
        <a:ext cx="2210332" cy="319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9A124-8469-430B-B911-2A0F977DA4E6}">
      <dsp:nvSpPr>
        <dsp:cNvPr id="0" name=""/>
        <dsp:cNvSpPr/>
      </dsp:nvSpPr>
      <dsp:spPr>
        <a:xfrm>
          <a:off x="0" y="337765"/>
          <a:ext cx="3207026" cy="277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804097-68A1-43CC-8B7D-3AE84F568A60}">
      <dsp:nvSpPr>
        <dsp:cNvPr id="0" name=""/>
        <dsp:cNvSpPr/>
      </dsp:nvSpPr>
      <dsp:spPr>
        <a:xfrm>
          <a:off x="0" y="177239"/>
          <a:ext cx="2244918" cy="3247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853" tIns="0" rIns="84853" bIns="0" numCol="1" spcCol="1270" anchor="ctr" anchorCtr="0">
          <a:noAutofit/>
        </a:bodyPr>
        <a:lstStyle/>
        <a:p>
          <a:pPr marL="0" lvl="0" indent="0" algn="l" defTabSz="488950">
            <a:lnSpc>
              <a:spcPct val="90000"/>
            </a:lnSpc>
            <a:spcBef>
              <a:spcPct val="0"/>
            </a:spcBef>
            <a:spcAft>
              <a:spcPct val="35000"/>
            </a:spcAft>
            <a:buFont typeface="+mj-lt"/>
            <a:buNone/>
          </a:pPr>
          <a:r>
            <a:rPr lang="en-US" sz="1100" b="1" kern="1200" dirty="0"/>
            <a:t>Model </a:t>
          </a:r>
          <a:r>
            <a:rPr lang="en-US" sz="1100" b="1" i="1" kern="1200" dirty="0"/>
            <a:t>Moving Average</a:t>
          </a:r>
          <a:r>
            <a:rPr lang="en-US" sz="1100" b="1" kern="1200" dirty="0"/>
            <a:t> (MA)</a:t>
          </a:r>
          <a:endParaRPr lang="en-US" sz="1100" kern="1200" dirty="0"/>
        </a:p>
      </dsp:txBody>
      <dsp:txXfrm>
        <a:off x="15852" y="193091"/>
        <a:ext cx="2213214" cy="293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9A124-8469-430B-B911-2A0F977DA4E6}">
      <dsp:nvSpPr>
        <dsp:cNvPr id="0" name=""/>
        <dsp:cNvSpPr/>
      </dsp:nvSpPr>
      <dsp:spPr>
        <a:xfrm>
          <a:off x="0" y="343205"/>
          <a:ext cx="4757529" cy="252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804097-68A1-43CC-8B7D-3AE84F568A60}">
      <dsp:nvSpPr>
        <dsp:cNvPr id="0" name=""/>
        <dsp:cNvSpPr/>
      </dsp:nvSpPr>
      <dsp:spPr>
        <a:xfrm>
          <a:off x="0" y="197273"/>
          <a:ext cx="3330270" cy="2952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876" tIns="0" rIns="125876" bIns="0" numCol="1" spcCol="1270" anchor="ctr" anchorCtr="0">
          <a:noAutofit/>
        </a:bodyPr>
        <a:lstStyle/>
        <a:p>
          <a:pPr marL="0" lvl="0" indent="0" algn="l" defTabSz="444500">
            <a:lnSpc>
              <a:spcPct val="90000"/>
            </a:lnSpc>
            <a:spcBef>
              <a:spcPct val="0"/>
            </a:spcBef>
            <a:spcAft>
              <a:spcPct val="35000"/>
            </a:spcAft>
            <a:buFont typeface="+mj-lt"/>
            <a:buNone/>
          </a:pPr>
          <a:r>
            <a:rPr lang="en-US" sz="1000" b="1" kern="1200" dirty="0"/>
            <a:t>Model </a:t>
          </a:r>
          <a:r>
            <a:rPr lang="en-US" sz="1000" b="1" i="1" kern="1200" dirty="0"/>
            <a:t>Autoregressive Moving Average</a:t>
          </a:r>
          <a:r>
            <a:rPr lang="en-US" sz="1000" b="1" kern="1200" dirty="0"/>
            <a:t> (ARMA)</a:t>
          </a:r>
          <a:endParaRPr lang="en-US" sz="1000" kern="1200" dirty="0"/>
        </a:p>
      </dsp:txBody>
      <dsp:txXfrm>
        <a:off x="14410" y="211683"/>
        <a:ext cx="3301450" cy="2663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9A124-8469-430B-B911-2A0F977DA4E6}">
      <dsp:nvSpPr>
        <dsp:cNvPr id="0" name=""/>
        <dsp:cNvSpPr/>
      </dsp:nvSpPr>
      <dsp:spPr>
        <a:xfrm>
          <a:off x="0" y="277466"/>
          <a:ext cx="4757529" cy="277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804097-68A1-43CC-8B7D-3AE84F568A60}">
      <dsp:nvSpPr>
        <dsp:cNvPr id="0" name=""/>
        <dsp:cNvSpPr/>
      </dsp:nvSpPr>
      <dsp:spPr>
        <a:xfrm>
          <a:off x="0" y="136859"/>
          <a:ext cx="4348312" cy="32186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876" tIns="0" rIns="125876" bIns="0" numCol="1" spcCol="1270" anchor="ctr" anchorCtr="0">
          <a:noAutofit/>
        </a:bodyPr>
        <a:lstStyle/>
        <a:p>
          <a:pPr marL="0" lvl="0" indent="0" algn="l" defTabSz="488950">
            <a:lnSpc>
              <a:spcPct val="90000"/>
            </a:lnSpc>
            <a:spcBef>
              <a:spcPct val="0"/>
            </a:spcBef>
            <a:spcAft>
              <a:spcPct val="35000"/>
            </a:spcAft>
            <a:buFont typeface="+mj-lt"/>
            <a:buNone/>
          </a:pPr>
          <a:r>
            <a:rPr lang="en-US" sz="1100" b="1" kern="1200" dirty="0"/>
            <a:t>Model </a:t>
          </a:r>
          <a:r>
            <a:rPr lang="en-US" sz="1100" b="1" i="1" kern="1200" dirty="0"/>
            <a:t>Autoregressive Integrated Moving Average</a:t>
          </a:r>
          <a:r>
            <a:rPr lang="en-US" sz="1100" b="1" kern="1200" dirty="0"/>
            <a:t> (ARIMA)</a:t>
          </a:r>
          <a:endParaRPr lang="en-US" sz="1100" kern="1200" dirty="0"/>
        </a:p>
      </dsp:txBody>
      <dsp:txXfrm>
        <a:off x="15712" y="152571"/>
        <a:ext cx="4316888" cy="2904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9958FE-3037-48CB-9413-DD36D51525D8}">
      <dsp:nvSpPr>
        <dsp:cNvPr id="0" name=""/>
        <dsp:cNvSpPr/>
      </dsp:nvSpPr>
      <dsp:spPr>
        <a:xfrm>
          <a:off x="32739" y="120245"/>
          <a:ext cx="1574459" cy="944675"/>
        </a:xfrm>
        <a:prstGeom prst="roundRect">
          <a:avLst>
            <a:gd name="adj" fmla="val 10000"/>
          </a:avLst>
        </a:prstGeom>
        <a:solidFill>
          <a:schemeClr val="accent2">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err="1"/>
            <a:t>Identifikasi</a:t>
          </a:r>
          <a:endParaRPr lang="en-US" sz="1600" kern="1200" dirty="0"/>
        </a:p>
      </dsp:txBody>
      <dsp:txXfrm>
        <a:off x="32739" y="120245"/>
        <a:ext cx="1574459" cy="629783"/>
      </dsp:txXfrm>
    </dsp:sp>
    <dsp:sp modelId="{BED0D80C-362E-43C2-B38B-C82390A0ABD5}">
      <dsp:nvSpPr>
        <dsp:cNvPr id="0" name=""/>
        <dsp:cNvSpPr/>
      </dsp:nvSpPr>
      <dsp:spPr>
        <a:xfrm>
          <a:off x="323257" y="767665"/>
          <a:ext cx="1574459" cy="1819125"/>
        </a:xfrm>
        <a:prstGeom prst="roundRect">
          <a:avLst>
            <a:gd name="adj" fmla="val 10000"/>
          </a:avLst>
        </a:prstGeom>
        <a:solidFill>
          <a:schemeClr val="lt1">
            <a:alpha val="90000"/>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err="1"/>
            <a:t>mengetahui</a:t>
          </a:r>
          <a:r>
            <a:rPr lang="en-US" sz="1100" kern="1200" dirty="0"/>
            <a:t> </a:t>
          </a:r>
          <a:r>
            <a:rPr lang="en-US" sz="1100" kern="1200" dirty="0" err="1"/>
            <a:t>apakah</a:t>
          </a:r>
          <a:r>
            <a:rPr lang="en-US" sz="1100" kern="1200" dirty="0"/>
            <a:t> data yang </a:t>
          </a:r>
          <a:r>
            <a:rPr lang="en-US" sz="1100" kern="1200" dirty="0" err="1"/>
            <a:t>diamati</a:t>
          </a:r>
          <a:r>
            <a:rPr lang="en-US" sz="1100" kern="1200" dirty="0"/>
            <a:t> </a:t>
          </a:r>
          <a:r>
            <a:rPr lang="en-US" sz="1100" kern="1200" dirty="0" err="1"/>
            <a:t>bersifat</a:t>
          </a:r>
          <a:r>
            <a:rPr lang="en-US" sz="1100" kern="1200" dirty="0"/>
            <a:t>  </a:t>
          </a:r>
          <a:r>
            <a:rPr lang="en-US" sz="1100" kern="1200" dirty="0" err="1"/>
            <a:t>stasioner</a:t>
          </a:r>
          <a:endParaRPr lang="en-US" sz="1100" kern="1200" dirty="0"/>
        </a:p>
      </dsp:txBody>
      <dsp:txXfrm>
        <a:off x="369371" y="813779"/>
        <a:ext cx="1482231" cy="1726897"/>
      </dsp:txXfrm>
    </dsp:sp>
    <dsp:sp modelId="{7DA0B771-C5F1-44EC-B60A-69F0C4F4FC20}">
      <dsp:nvSpPr>
        <dsp:cNvPr id="0" name=""/>
        <dsp:cNvSpPr/>
      </dsp:nvSpPr>
      <dsp:spPr>
        <a:xfrm rot="21028">
          <a:off x="1837886" y="246861"/>
          <a:ext cx="489076" cy="391994"/>
        </a:xfrm>
        <a:prstGeom prst="rightArrow">
          <a:avLst>
            <a:gd name="adj1" fmla="val 60000"/>
            <a:gd name="adj2" fmla="val 50000"/>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837887" y="324900"/>
        <a:ext cx="371478" cy="235196"/>
      </dsp:txXfrm>
    </dsp:sp>
    <dsp:sp modelId="{A925FBCE-C192-4A18-8F62-FB09D21F5B59}">
      <dsp:nvSpPr>
        <dsp:cNvPr id="0" name=""/>
        <dsp:cNvSpPr/>
      </dsp:nvSpPr>
      <dsp:spPr>
        <a:xfrm>
          <a:off x="2529966" y="137882"/>
          <a:ext cx="2346763" cy="944675"/>
        </a:xfrm>
        <a:prstGeom prst="roundRect">
          <a:avLst>
            <a:gd name="adj" fmla="val 10000"/>
          </a:avLst>
        </a:prstGeom>
        <a:solidFill>
          <a:schemeClr val="accent2">
            <a:shade val="80000"/>
            <a:hueOff val="-212024"/>
            <a:satOff val="-5572"/>
            <a:lumOff val="1053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Font typeface="+mj-lt"/>
            <a:buNone/>
          </a:pPr>
          <a:r>
            <a:rPr lang="en-US" sz="1600" kern="1200" dirty="0" err="1"/>
            <a:t>Estimasi</a:t>
          </a:r>
          <a:r>
            <a:rPr lang="en-US" sz="1600" kern="1200" dirty="0"/>
            <a:t> Parameter Model</a:t>
          </a:r>
        </a:p>
      </dsp:txBody>
      <dsp:txXfrm>
        <a:off x="2529966" y="137882"/>
        <a:ext cx="2346763" cy="629783"/>
      </dsp:txXfrm>
    </dsp:sp>
    <dsp:sp modelId="{F9524803-3E60-4FCC-9498-0317CF4147C0}">
      <dsp:nvSpPr>
        <dsp:cNvPr id="0" name=""/>
        <dsp:cNvSpPr/>
      </dsp:nvSpPr>
      <dsp:spPr>
        <a:xfrm>
          <a:off x="3238598" y="767665"/>
          <a:ext cx="1574459" cy="1819125"/>
        </a:xfrm>
        <a:prstGeom prst="roundRect">
          <a:avLst>
            <a:gd name="adj" fmla="val 10000"/>
          </a:avLst>
        </a:prstGeom>
        <a:solidFill>
          <a:schemeClr val="lt1">
            <a:alpha val="90000"/>
            <a:hueOff val="0"/>
            <a:satOff val="0"/>
            <a:lumOff val="0"/>
            <a:alphaOff val="0"/>
          </a:schemeClr>
        </a:solidFill>
        <a:ln w="15875" cap="rnd" cmpd="sng" algn="ctr">
          <a:solidFill>
            <a:schemeClr val="accent2">
              <a:shade val="80000"/>
              <a:hueOff val="-212024"/>
              <a:satOff val="-5572"/>
              <a:lumOff val="105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err="1"/>
            <a:t>melakukan</a:t>
          </a:r>
          <a:r>
            <a:rPr lang="en-US" sz="1100" kern="1200" dirty="0"/>
            <a:t> </a:t>
          </a:r>
          <a:r>
            <a:rPr lang="en-US" sz="1100" kern="1200" dirty="0" err="1"/>
            <a:t>estimasi</a:t>
          </a:r>
          <a:r>
            <a:rPr lang="en-US" sz="1100" kern="1200" dirty="0"/>
            <a:t> parameter </a:t>
          </a:r>
          <a:r>
            <a:rPr lang="en-US" sz="1100" i="1" kern="1200" dirty="0"/>
            <a:t>autoregressive</a:t>
          </a:r>
          <a:r>
            <a:rPr lang="en-US" sz="1100" kern="1200" dirty="0"/>
            <a:t> dan parameter </a:t>
          </a:r>
          <a:r>
            <a:rPr lang="en-US" sz="1100" i="1" kern="1200" dirty="0"/>
            <a:t>moving average</a:t>
          </a:r>
          <a:r>
            <a:rPr lang="en-US" sz="1100" kern="1200" dirty="0"/>
            <a:t> </a:t>
          </a:r>
          <a:r>
            <a:rPr lang="en-US" sz="1100" kern="1200" dirty="0" err="1"/>
            <a:t>berdasarkan</a:t>
          </a:r>
          <a:r>
            <a:rPr lang="en-US" sz="1100" kern="1200" dirty="0"/>
            <a:t> </a:t>
          </a:r>
          <a:r>
            <a:rPr lang="en-US" sz="1100" kern="1200" dirty="0" err="1"/>
            <a:t>orde</a:t>
          </a:r>
          <a:r>
            <a:rPr lang="en-US" sz="1100" kern="1200" dirty="0"/>
            <a:t> yang </a:t>
          </a:r>
          <a:r>
            <a:rPr lang="en-US" sz="1100" kern="1200" dirty="0" err="1"/>
            <a:t>diperoleh</a:t>
          </a:r>
          <a:r>
            <a:rPr lang="en-US" sz="1100" kern="1200" dirty="0"/>
            <a:t> pada </a:t>
          </a:r>
          <a:r>
            <a:rPr lang="en-US" sz="1100" kern="1200" dirty="0" err="1"/>
            <a:t>tahap</a:t>
          </a:r>
          <a:r>
            <a:rPr lang="en-US" sz="1100" kern="1200" dirty="0"/>
            <a:t>  </a:t>
          </a:r>
          <a:r>
            <a:rPr lang="en-US" sz="1100" kern="1200" dirty="0" err="1"/>
            <a:t>indentifikasi</a:t>
          </a:r>
          <a:endParaRPr lang="en-US" sz="1100" kern="1200" dirty="0"/>
        </a:p>
      </dsp:txBody>
      <dsp:txXfrm>
        <a:off x="3284712" y="813779"/>
        <a:ext cx="1482231" cy="1726897"/>
      </dsp:txXfrm>
    </dsp:sp>
    <dsp:sp modelId="{AECA9505-45ED-498E-B3E4-7DBBDE263378}">
      <dsp:nvSpPr>
        <dsp:cNvPr id="0" name=""/>
        <dsp:cNvSpPr/>
      </dsp:nvSpPr>
      <dsp:spPr>
        <a:xfrm>
          <a:off x="5034792" y="256776"/>
          <a:ext cx="335092" cy="391994"/>
        </a:xfrm>
        <a:prstGeom prst="rightArrow">
          <a:avLst>
            <a:gd name="adj1" fmla="val 60000"/>
            <a:gd name="adj2" fmla="val 50000"/>
          </a:avLst>
        </a:prstGeom>
        <a:solidFill>
          <a:schemeClr val="accent2">
            <a:shade val="90000"/>
            <a:hueOff val="-317995"/>
            <a:satOff val="-8107"/>
            <a:lumOff val="145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034792" y="335175"/>
        <a:ext cx="234564" cy="235196"/>
      </dsp:txXfrm>
    </dsp:sp>
    <dsp:sp modelId="{AF486A45-60B8-4A41-B5AC-EDD60511D224}">
      <dsp:nvSpPr>
        <dsp:cNvPr id="0" name=""/>
        <dsp:cNvSpPr/>
      </dsp:nvSpPr>
      <dsp:spPr>
        <a:xfrm>
          <a:off x="5508979" y="137882"/>
          <a:ext cx="1574459" cy="944675"/>
        </a:xfrm>
        <a:prstGeom prst="roundRect">
          <a:avLst>
            <a:gd name="adj" fmla="val 10000"/>
          </a:avLst>
        </a:prstGeom>
        <a:solidFill>
          <a:schemeClr val="accent2">
            <a:shade val="80000"/>
            <a:hueOff val="-424048"/>
            <a:satOff val="-11143"/>
            <a:lumOff val="2107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Font typeface="+mj-lt"/>
            <a:buNone/>
          </a:pPr>
          <a:r>
            <a:rPr lang="en-US" sz="1600" kern="1200" dirty="0" err="1"/>
            <a:t>Evaluasi</a:t>
          </a:r>
          <a:r>
            <a:rPr lang="en-US" sz="1600" kern="1200" dirty="0"/>
            <a:t> Model</a:t>
          </a:r>
        </a:p>
      </dsp:txBody>
      <dsp:txXfrm>
        <a:off x="5508979" y="137882"/>
        <a:ext cx="1574459" cy="629783"/>
      </dsp:txXfrm>
    </dsp:sp>
    <dsp:sp modelId="{D6C1029F-CED3-45A0-BD18-3ABF4F3AD743}">
      <dsp:nvSpPr>
        <dsp:cNvPr id="0" name=""/>
        <dsp:cNvSpPr/>
      </dsp:nvSpPr>
      <dsp:spPr>
        <a:xfrm>
          <a:off x="5831459" y="767665"/>
          <a:ext cx="1574459" cy="1819125"/>
        </a:xfrm>
        <a:prstGeom prst="roundRect">
          <a:avLst>
            <a:gd name="adj" fmla="val 10000"/>
          </a:avLst>
        </a:prstGeom>
        <a:solidFill>
          <a:schemeClr val="lt1">
            <a:alpha val="90000"/>
            <a:hueOff val="0"/>
            <a:satOff val="0"/>
            <a:lumOff val="0"/>
            <a:alphaOff val="0"/>
          </a:schemeClr>
        </a:solidFill>
        <a:ln w="15875" cap="rnd" cmpd="sng" algn="ctr">
          <a:solidFill>
            <a:schemeClr val="accent2">
              <a:shade val="80000"/>
              <a:hueOff val="-424048"/>
              <a:satOff val="-11143"/>
              <a:lumOff val="210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err="1"/>
            <a:t>menguji</a:t>
          </a:r>
          <a:r>
            <a:rPr lang="en-US" sz="1100" kern="1200" dirty="0"/>
            <a:t> model </a:t>
          </a:r>
          <a:r>
            <a:rPr lang="en-US" sz="1100" kern="1200" dirty="0" err="1"/>
            <a:t>apakah</a:t>
          </a:r>
          <a:r>
            <a:rPr lang="en-US" sz="1100" kern="1200" dirty="0"/>
            <a:t> </a:t>
          </a:r>
          <a:r>
            <a:rPr lang="en-US" sz="1100" kern="1200" dirty="0" err="1"/>
            <a:t>modelnya</a:t>
          </a:r>
          <a:r>
            <a:rPr lang="en-US" sz="1100" kern="1200" dirty="0"/>
            <a:t> </a:t>
          </a:r>
          <a:r>
            <a:rPr lang="en-US" sz="1100" kern="1200" dirty="0" err="1"/>
            <a:t>sudah</a:t>
          </a:r>
          <a:r>
            <a:rPr lang="en-US" sz="1100" kern="1200" dirty="0"/>
            <a:t> </a:t>
          </a:r>
          <a:r>
            <a:rPr lang="en-US" sz="1100" kern="1200" dirty="0" err="1"/>
            <a:t>baik</a:t>
          </a:r>
          <a:r>
            <a:rPr lang="en-US" sz="1100" kern="1200" dirty="0"/>
            <a:t> </a:t>
          </a:r>
          <a:r>
            <a:rPr lang="en-US" sz="1100" kern="1200" dirty="0" err="1"/>
            <a:t>untuk</a:t>
          </a:r>
          <a:r>
            <a:rPr lang="en-US" sz="1100" kern="1200" dirty="0"/>
            <a:t> </a:t>
          </a:r>
          <a:r>
            <a:rPr lang="en-US" sz="1100" kern="1200" dirty="0" err="1"/>
            <a:t>digunakan</a:t>
          </a:r>
          <a:r>
            <a:rPr lang="en-US" sz="1100" kern="1200" dirty="0"/>
            <a:t>.</a:t>
          </a:r>
        </a:p>
      </dsp:txBody>
      <dsp:txXfrm>
        <a:off x="5877573" y="813779"/>
        <a:ext cx="1482231" cy="1726897"/>
      </dsp:txXfrm>
    </dsp:sp>
    <dsp:sp modelId="{1EF5A54B-0A56-43CC-B14D-AC2F9D5BBAC5}">
      <dsp:nvSpPr>
        <dsp:cNvPr id="0" name=""/>
        <dsp:cNvSpPr/>
      </dsp:nvSpPr>
      <dsp:spPr>
        <a:xfrm>
          <a:off x="7322121" y="256776"/>
          <a:ext cx="506006" cy="391994"/>
        </a:xfrm>
        <a:prstGeom prst="rightArrow">
          <a:avLst>
            <a:gd name="adj1" fmla="val 60000"/>
            <a:gd name="adj2" fmla="val 50000"/>
          </a:avLst>
        </a:prstGeom>
        <a:solidFill>
          <a:schemeClr val="accent2">
            <a:shade val="90000"/>
            <a:hueOff val="-635989"/>
            <a:satOff val="-16214"/>
            <a:lumOff val="2914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7322121" y="335175"/>
        <a:ext cx="388408" cy="235196"/>
      </dsp:txXfrm>
    </dsp:sp>
    <dsp:sp modelId="{DE28A1D1-0713-45B4-81FB-EA5796AD963B}">
      <dsp:nvSpPr>
        <dsp:cNvPr id="0" name=""/>
        <dsp:cNvSpPr/>
      </dsp:nvSpPr>
      <dsp:spPr>
        <a:xfrm>
          <a:off x="8038168" y="137882"/>
          <a:ext cx="1574459" cy="944675"/>
        </a:xfrm>
        <a:prstGeom prst="roundRect">
          <a:avLst>
            <a:gd name="adj" fmla="val 10000"/>
          </a:avLst>
        </a:prstGeom>
        <a:solidFill>
          <a:schemeClr val="accent2">
            <a:shade val="80000"/>
            <a:hueOff val="-636072"/>
            <a:satOff val="-16715"/>
            <a:lumOff val="3161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Font typeface="+mj-lt"/>
            <a:buNone/>
          </a:pPr>
          <a:r>
            <a:rPr lang="en-US" sz="1600" kern="1200" dirty="0" err="1"/>
            <a:t>Peramalan</a:t>
          </a:r>
          <a:endParaRPr lang="en-US" sz="1600" kern="1200" dirty="0"/>
        </a:p>
      </dsp:txBody>
      <dsp:txXfrm>
        <a:off x="8038168" y="137882"/>
        <a:ext cx="1574459" cy="629783"/>
      </dsp:txXfrm>
    </dsp:sp>
    <dsp:sp modelId="{02EE14EA-2AC1-406A-8FB3-081E65D3EBE9}">
      <dsp:nvSpPr>
        <dsp:cNvPr id="0" name=""/>
        <dsp:cNvSpPr/>
      </dsp:nvSpPr>
      <dsp:spPr>
        <a:xfrm>
          <a:off x="8360647" y="767665"/>
          <a:ext cx="1574459" cy="1819125"/>
        </a:xfrm>
        <a:prstGeom prst="roundRect">
          <a:avLst>
            <a:gd name="adj" fmla="val 10000"/>
          </a:avLst>
        </a:prstGeom>
        <a:solidFill>
          <a:schemeClr val="lt1">
            <a:alpha val="90000"/>
            <a:hueOff val="0"/>
            <a:satOff val="0"/>
            <a:lumOff val="0"/>
            <a:alphaOff val="0"/>
          </a:schemeClr>
        </a:solidFill>
        <a:ln w="15875" cap="rnd" cmpd="sng" algn="ctr">
          <a:solidFill>
            <a:schemeClr val="accent2">
              <a:shade val="80000"/>
              <a:hueOff val="-636072"/>
              <a:satOff val="-16715"/>
              <a:lumOff val="3161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err="1"/>
            <a:t>melakukan</a:t>
          </a:r>
          <a:r>
            <a:rPr lang="en-US" sz="1100" kern="1200" dirty="0"/>
            <a:t> </a:t>
          </a:r>
          <a:r>
            <a:rPr lang="en-US" sz="1100" kern="1200" dirty="0" err="1"/>
            <a:t>prediksi</a:t>
          </a:r>
          <a:r>
            <a:rPr lang="en-US" sz="1100" kern="1200" dirty="0"/>
            <a:t> </a:t>
          </a:r>
          <a:r>
            <a:rPr lang="en-US" sz="1100" kern="1200" dirty="0" err="1"/>
            <a:t>atau</a:t>
          </a:r>
          <a:r>
            <a:rPr lang="en-US" sz="1100" kern="1200" dirty="0"/>
            <a:t> </a:t>
          </a:r>
          <a:r>
            <a:rPr lang="en-US" sz="1100" kern="1200" dirty="0" err="1"/>
            <a:t>peramalan</a:t>
          </a:r>
          <a:r>
            <a:rPr lang="en-US" sz="1100" kern="1200" dirty="0"/>
            <a:t> </a:t>
          </a:r>
          <a:r>
            <a:rPr lang="en-US" sz="1100" kern="1200" dirty="0" err="1"/>
            <a:t>berdasarkan</a:t>
          </a:r>
          <a:r>
            <a:rPr lang="en-US" sz="1100" kern="1200" dirty="0"/>
            <a:t> model ARIMA </a:t>
          </a:r>
          <a:r>
            <a:rPr lang="en-US" sz="1100" kern="1200" dirty="0" err="1"/>
            <a:t>terpilih</a:t>
          </a:r>
          <a:r>
            <a:rPr lang="en-US" sz="1100" kern="1200" dirty="0"/>
            <a:t>.</a:t>
          </a:r>
        </a:p>
      </dsp:txBody>
      <dsp:txXfrm>
        <a:off x="8406761" y="813779"/>
        <a:ext cx="1482231" cy="172689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6.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1BCAD8-3347-40E1-9920-29241AF7C008}"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67FB1EB-D4A5-48BD-95EF-5E75790052A5}" type="slidenum">
              <a:rPr lang="en-US" smtClean="0"/>
              <a:t>‹#›</a:t>
            </a:fld>
            <a:endParaRPr lang="en-US"/>
          </a:p>
        </p:txBody>
      </p:sp>
    </p:spTree>
    <p:extLst>
      <p:ext uri="{BB962C8B-B14F-4D97-AF65-F5344CB8AC3E}">
        <p14:creationId xmlns:p14="http://schemas.microsoft.com/office/powerpoint/2010/main" val="1122298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1BCAD8-3347-40E1-9920-29241AF7C008}"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7FB1EB-D4A5-48BD-95EF-5E75790052A5}" type="slidenum">
              <a:rPr lang="en-US" smtClean="0"/>
              <a:t>‹#›</a:t>
            </a:fld>
            <a:endParaRPr lang="en-US"/>
          </a:p>
        </p:txBody>
      </p:sp>
    </p:spTree>
    <p:extLst>
      <p:ext uri="{BB962C8B-B14F-4D97-AF65-F5344CB8AC3E}">
        <p14:creationId xmlns:p14="http://schemas.microsoft.com/office/powerpoint/2010/main" val="3595643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1BCAD8-3347-40E1-9920-29241AF7C008}"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7FB1EB-D4A5-48BD-95EF-5E75790052A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7673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D1BCAD8-3347-40E1-9920-29241AF7C008}"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7FB1EB-D4A5-48BD-95EF-5E75790052A5}" type="slidenum">
              <a:rPr lang="en-US" smtClean="0"/>
              <a:t>‹#›</a:t>
            </a:fld>
            <a:endParaRPr lang="en-US"/>
          </a:p>
        </p:txBody>
      </p:sp>
    </p:spTree>
    <p:extLst>
      <p:ext uri="{BB962C8B-B14F-4D97-AF65-F5344CB8AC3E}">
        <p14:creationId xmlns:p14="http://schemas.microsoft.com/office/powerpoint/2010/main" val="3603932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D1BCAD8-3347-40E1-9920-29241AF7C008}"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7FB1EB-D4A5-48BD-95EF-5E75790052A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57685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D1BCAD8-3347-40E1-9920-29241AF7C008}"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7FB1EB-D4A5-48BD-95EF-5E75790052A5}" type="slidenum">
              <a:rPr lang="en-US" smtClean="0"/>
              <a:t>‹#›</a:t>
            </a:fld>
            <a:endParaRPr lang="en-US"/>
          </a:p>
        </p:txBody>
      </p:sp>
    </p:spTree>
    <p:extLst>
      <p:ext uri="{BB962C8B-B14F-4D97-AF65-F5344CB8AC3E}">
        <p14:creationId xmlns:p14="http://schemas.microsoft.com/office/powerpoint/2010/main" val="2852501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1BCAD8-3347-40E1-9920-29241AF7C008}"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7FB1EB-D4A5-48BD-95EF-5E75790052A5}" type="slidenum">
              <a:rPr lang="en-US" smtClean="0"/>
              <a:t>‹#›</a:t>
            </a:fld>
            <a:endParaRPr lang="en-US"/>
          </a:p>
        </p:txBody>
      </p:sp>
    </p:spTree>
    <p:extLst>
      <p:ext uri="{BB962C8B-B14F-4D97-AF65-F5344CB8AC3E}">
        <p14:creationId xmlns:p14="http://schemas.microsoft.com/office/powerpoint/2010/main" val="1616605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1BCAD8-3347-40E1-9920-29241AF7C008}"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7FB1EB-D4A5-48BD-95EF-5E75790052A5}" type="slidenum">
              <a:rPr lang="en-US" smtClean="0"/>
              <a:t>‹#›</a:t>
            </a:fld>
            <a:endParaRPr lang="en-US"/>
          </a:p>
        </p:txBody>
      </p:sp>
    </p:spTree>
    <p:extLst>
      <p:ext uri="{BB962C8B-B14F-4D97-AF65-F5344CB8AC3E}">
        <p14:creationId xmlns:p14="http://schemas.microsoft.com/office/powerpoint/2010/main" val="406595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1BCAD8-3347-40E1-9920-29241AF7C008}"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7FB1EB-D4A5-48BD-95EF-5E75790052A5}" type="slidenum">
              <a:rPr lang="en-US" smtClean="0"/>
              <a:t>‹#›</a:t>
            </a:fld>
            <a:endParaRPr lang="en-US"/>
          </a:p>
        </p:txBody>
      </p:sp>
    </p:spTree>
    <p:extLst>
      <p:ext uri="{BB962C8B-B14F-4D97-AF65-F5344CB8AC3E}">
        <p14:creationId xmlns:p14="http://schemas.microsoft.com/office/powerpoint/2010/main" val="3170231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1BCAD8-3347-40E1-9920-29241AF7C008}"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7FB1EB-D4A5-48BD-95EF-5E75790052A5}" type="slidenum">
              <a:rPr lang="en-US" smtClean="0"/>
              <a:t>‹#›</a:t>
            </a:fld>
            <a:endParaRPr lang="en-US"/>
          </a:p>
        </p:txBody>
      </p:sp>
    </p:spTree>
    <p:extLst>
      <p:ext uri="{BB962C8B-B14F-4D97-AF65-F5344CB8AC3E}">
        <p14:creationId xmlns:p14="http://schemas.microsoft.com/office/powerpoint/2010/main" val="1099969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1BCAD8-3347-40E1-9920-29241AF7C008}"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67FB1EB-D4A5-48BD-95EF-5E75790052A5}" type="slidenum">
              <a:rPr lang="en-US" smtClean="0"/>
              <a:t>‹#›</a:t>
            </a:fld>
            <a:endParaRPr lang="en-US"/>
          </a:p>
        </p:txBody>
      </p:sp>
    </p:spTree>
    <p:extLst>
      <p:ext uri="{BB962C8B-B14F-4D97-AF65-F5344CB8AC3E}">
        <p14:creationId xmlns:p14="http://schemas.microsoft.com/office/powerpoint/2010/main" val="4009264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1BCAD8-3347-40E1-9920-29241AF7C008}" type="datetimeFigureOut">
              <a:rPr lang="en-US" smtClean="0"/>
              <a:t>9/23/2021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67FB1EB-D4A5-48BD-95EF-5E75790052A5}" type="slidenum">
              <a:rPr lang="en-US" smtClean="0"/>
              <a:t>‹#›</a:t>
            </a:fld>
            <a:endParaRPr lang="en-US"/>
          </a:p>
        </p:txBody>
      </p:sp>
    </p:spTree>
    <p:extLst>
      <p:ext uri="{BB962C8B-B14F-4D97-AF65-F5344CB8AC3E}">
        <p14:creationId xmlns:p14="http://schemas.microsoft.com/office/powerpoint/2010/main" val="347484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1BCAD8-3347-40E1-9920-29241AF7C008}" type="datetimeFigureOut">
              <a:rPr lang="en-US" smtClean="0"/>
              <a:t>9/23/2021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67FB1EB-D4A5-48BD-95EF-5E75790052A5}" type="slidenum">
              <a:rPr lang="en-US" smtClean="0"/>
              <a:t>‹#›</a:t>
            </a:fld>
            <a:endParaRPr lang="en-US"/>
          </a:p>
        </p:txBody>
      </p:sp>
    </p:spTree>
    <p:extLst>
      <p:ext uri="{BB962C8B-B14F-4D97-AF65-F5344CB8AC3E}">
        <p14:creationId xmlns:p14="http://schemas.microsoft.com/office/powerpoint/2010/main" val="3898008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1BCAD8-3347-40E1-9920-29241AF7C008}" type="datetimeFigureOut">
              <a:rPr lang="en-US" smtClean="0"/>
              <a:t>9/23/2021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67FB1EB-D4A5-48BD-95EF-5E75790052A5}" type="slidenum">
              <a:rPr lang="en-US" smtClean="0"/>
              <a:t>‹#›</a:t>
            </a:fld>
            <a:endParaRPr lang="en-US"/>
          </a:p>
        </p:txBody>
      </p:sp>
    </p:spTree>
    <p:extLst>
      <p:ext uri="{BB962C8B-B14F-4D97-AF65-F5344CB8AC3E}">
        <p14:creationId xmlns:p14="http://schemas.microsoft.com/office/powerpoint/2010/main" val="1199074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1BCAD8-3347-40E1-9920-29241AF7C008}"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67FB1EB-D4A5-48BD-95EF-5E75790052A5}" type="slidenum">
              <a:rPr lang="en-US" smtClean="0"/>
              <a:t>‹#›</a:t>
            </a:fld>
            <a:endParaRPr lang="en-US"/>
          </a:p>
        </p:txBody>
      </p:sp>
    </p:spTree>
    <p:extLst>
      <p:ext uri="{BB962C8B-B14F-4D97-AF65-F5344CB8AC3E}">
        <p14:creationId xmlns:p14="http://schemas.microsoft.com/office/powerpoint/2010/main" val="3500498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1BCAD8-3347-40E1-9920-29241AF7C008}"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7FB1EB-D4A5-48BD-95EF-5E75790052A5}" type="slidenum">
              <a:rPr lang="en-US" smtClean="0"/>
              <a:t>‹#›</a:t>
            </a:fld>
            <a:endParaRPr lang="en-US"/>
          </a:p>
        </p:txBody>
      </p:sp>
    </p:spTree>
    <p:extLst>
      <p:ext uri="{BB962C8B-B14F-4D97-AF65-F5344CB8AC3E}">
        <p14:creationId xmlns:p14="http://schemas.microsoft.com/office/powerpoint/2010/main" val="3694269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D1BCAD8-3347-40E1-9920-29241AF7C008}" type="datetimeFigureOut">
              <a:rPr lang="en-US" smtClean="0"/>
              <a:t>9/23/2021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67FB1EB-D4A5-48BD-95EF-5E75790052A5}" type="slidenum">
              <a:rPr lang="en-US" smtClean="0"/>
              <a:t>‹#›</a:t>
            </a:fld>
            <a:endParaRPr lang="en-US"/>
          </a:p>
        </p:txBody>
      </p:sp>
    </p:spTree>
    <p:extLst>
      <p:ext uri="{BB962C8B-B14F-4D97-AF65-F5344CB8AC3E}">
        <p14:creationId xmlns:p14="http://schemas.microsoft.com/office/powerpoint/2010/main" val="2936962461"/>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13" Type="http://schemas.microsoft.com/office/2007/relationships/diagramDrawing" Target="../diagrams/drawing4.xml"/><Relationship Id="rId3" Type="http://schemas.openxmlformats.org/officeDocument/2006/relationships/image" Target="../media/image5.png"/><Relationship Id="rId7" Type="http://schemas.openxmlformats.org/officeDocument/2006/relationships/diagramColors" Target="../diagrams/colors3.xml"/><Relationship Id="rId12" Type="http://schemas.openxmlformats.org/officeDocument/2006/relationships/diagramColors" Target="../diagrams/colors4.xml"/><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diagramQuickStyle" Target="../diagrams/quickStyle3.xml"/><Relationship Id="rId11" Type="http://schemas.openxmlformats.org/officeDocument/2006/relationships/diagramQuickStyle" Target="../diagrams/quickStyle4.xml"/><Relationship Id="rId5" Type="http://schemas.openxmlformats.org/officeDocument/2006/relationships/diagramLayout" Target="../diagrams/layout3.xml"/><Relationship Id="rId10" Type="http://schemas.openxmlformats.org/officeDocument/2006/relationships/diagramLayout" Target="../diagrams/layout4.xml"/><Relationship Id="rId4" Type="http://schemas.openxmlformats.org/officeDocument/2006/relationships/diagramData" Target="../diagrams/data3.xml"/><Relationship Id="rId9"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307570E-BBBE-4C15-A238-AA89976E050C}"/>
              </a:ext>
            </a:extLst>
          </p:cNvPr>
          <p:cNvSpPr>
            <a:spLocks noGrp="1"/>
          </p:cNvSpPr>
          <p:nvPr>
            <p:ph type="subTitle" idx="1"/>
          </p:nvPr>
        </p:nvSpPr>
        <p:spPr>
          <a:xfrm>
            <a:off x="1714501" y="503583"/>
            <a:ext cx="9790112" cy="6096000"/>
          </a:xfrm>
        </p:spPr>
        <p:txBody>
          <a:bodyPr>
            <a:normAutofit fontScale="55000" lnSpcReduction="20000"/>
          </a:bodyPr>
          <a:lstStyle/>
          <a:p>
            <a:pPr algn="ctr"/>
            <a:r>
              <a:rPr lang="en-US" sz="3300" b="1" dirty="0">
                <a:solidFill>
                  <a:schemeClr val="tx1"/>
                </a:solidFill>
                <a:effectLst/>
                <a:latin typeface="Times New Roman" panose="02020603050405020304" pitchFamily="18" charset="0"/>
                <a:ea typeface="Calibri" panose="020F0502020204030204" pitchFamily="34" charset="0"/>
              </a:rPr>
              <a:t>PENGGUNAAN METODE </a:t>
            </a:r>
            <a:r>
              <a:rPr lang="en-US" sz="3300" b="1" i="1" dirty="0">
                <a:solidFill>
                  <a:schemeClr val="tx1"/>
                </a:solidFill>
                <a:effectLst/>
                <a:latin typeface="Times New Roman" panose="02020603050405020304" pitchFamily="18" charset="0"/>
                <a:ea typeface="Calibri" panose="020F0502020204030204" pitchFamily="34" charset="0"/>
              </a:rPr>
              <a:t>AUTOREGRESSIVE INTEGRATED MOVING AVERAGE</a:t>
            </a:r>
            <a:r>
              <a:rPr lang="en-US" sz="3300" b="1" dirty="0">
                <a:solidFill>
                  <a:schemeClr val="tx1"/>
                </a:solidFill>
                <a:effectLst/>
                <a:latin typeface="Times New Roman" panose="02020603050405020304" pitchFamily="18" charset="0"/>
                <a:ea typeface="Calibri" panose="020F0502020204030204" pitchFamily="34" charset="0"/>
              </a:rPr>
              <a:t> (ARIMA) UNTUK PERAMALAN PRODUK DOMESTIK REGIONAL BRUTO (PDRB) PROVINSI BANTEN</a:t>
            </a:r>
          </a:p>
          <a:p>
            <a:pPr algn="ctr"/>
            <a:endParaRPr lang="en-US" sz="3300" b="1" dirty="0">
              <a:solidFill>
                <a:schemeClr val="tx1"/>
              </a:solidFill>
              <a:latin typeface="Times New Roman" panose="02020603050405020304" pitchFamily="18" charset="0"/>
              <a:cs typeface="Times New Roman" pitchFamily="18" charset="0"/>
            </a:endParaRPr>
          </a:p>
          <a:p>
            <a:pPr algn="ctr"/>
            <a:r>
              <a:rPr lang="en-US" sz="3300" b="1" dirty="0">
                <a:solidFill>
                  <a:schemeClr val="tx1">
                    <a:lumMod val="50000"/>
                  </a:schemeClr>
                </a:solidFill>
                <a:latin typeface="Times New Roman" pitchFamily="18" charset="0"/>
                <a:cs typeface="Times New Roman" pitchFamily="18" charset="0"/>
              </a:rPr>
              <a:t>(</a:t>
            </a:r>
            <a:r>
              <a:rPr lang="en-US" sz="3300" b="1" dirty="0" err="1">
                <a:solidFill>
                  <a:schemeClr val="tx1">
                    <a:lumMod val="50000"/>
                  </a:schemeClr>
                </a:solidFill>
                <a:latin typeface="Times New Roman" pitchFamily="18" charset="0"/>
                <a:cs typeface="Times New Roman" pitchFamily="18" charset="0"/>
              </a:rPr>
              <a:t>Laporan</a:t>
            </a:r>
            <a:r>
              <a:rPr lang="en-US" sz="3300" b="1" dirty="0">
                <a:solidFill>
                  <a:schemeClr val="tx1">
                    <a:lumMod val="50000"/>
                  </a:schemeClr>
                </a:solidFill>
                <a:latin typeface="Times New Roman" pitchFamily="18" charset="0"/>
                <a:cs typeface="Times New Roman" pitchFamily="18" charset="0"/>
              </a:rPr>
              <a:t> </a:t>
            </a:r>
            <a:r>
              <a:rPr lang="en-US" sz="3300" b="1" dirty="0" err="1">
                <a:solidFill>
                  <a:schemeClr val="tx1">
                    <a:lumMod val="50000"/>
                  </a:schemeClr>
                </a:solidFill>
                <a:latin typeface="Times New Roman" pitchFamily="18" charset="0"/>
                <a:cs typeface="Times New Roman" pitchFamily="18" charset="0"/>
              </a:rPr>
              <a:t>Kerja</a:t>
            </a:r>
            <a:r>
              <a:rPr lang="en-US" sz="3300" b="1" dirty="0">
                <a:solidFill>
                  <a:schemeClr val="tx1">
                    <a:lumMod val="50000"/>
                  </a:schemeClr>
                </a:solidFill>
                <a:latin typeface="Times New Roman" pitchFamily="18" charset="0"/>
                <a:cs typeface="Times New Roman" pitchFamily="18" charset="0"/>
              </a:rPr>
              <a:t> </a:t>
            </a:r>
            <a:r>
              <a:rPr lang="en-US" sz="3300" b="1" dirty="0" err="1">
                <a:solidFill>
                  <a:schemeClr val="tx1">
                    <a:lumMod val="50000"/>
                  </a:schemeClr>
                </a:solidFill>
                <a:latin typeface="Times New Roman" pitchFamily="18" charset="0"/>
                <a:cs typeface="Times New Roman" pitchFamily="18" charset="0"/>
              </a:rPr>
              <a:t>Praktik</a:t>
            </a:r>
            <a:r>
              <a:rPr lang="en-US" sz="3300" b="1" dirty="0">
                <a:solidFill>
                  <a:schemeClr val="tx1">
                    <a:lumMod val="50000"/>
                  </a:schemeClr>
                </a:solidFill>
                <a:latin typeface="Times New Roman" pitchFamily="18" charset="0"/>
                <a:cs typeface="Times New Roman" pitchFamily="18" charset="0"/>
              </a:rPr>
              <a:t>)</a:t>
            </a:r>
            <a:endParaRPr lang="id-ID" sz="3300" dirty="0">
              <a:solidFill>
                <a:schemeClr val="tx1">
                  <a:lumMod val="50000"/>
                </a:schemeClr>
              </a:solidFill>
              <a:latin typeface="Times New Roman" pitchFamily="18" charset="0"/>
              <a:cs typeface="Times New Roman" pitchFamily="18" charset="0"/>
            </a:endParaRPr>
          </a:p>
          <a:p>
            <a:pPr algn="ctr"/>
            <a:endParaRPr lang="en-US" sz="3300" b="1" dirty="0">
              <a:solidFill>
                <a:schemeClr val="tx1">
                  <a:lumMod val="50000"/>
                </a:schemeClr>
              </a:solidFill>
              <a:latin typeface="Times New Roman" pitchFamily="18" charset="0"/>
              <a:cs typeface="Times New Roman" pitchFamily="18" charset="0"/>
            </a:endParaRPr>
          </a:p>
          <a:p>
            <a:pPr algn="ctr"/>
            <a:r>
              <a:rPr lang="en-US" sz="3300" b="1" dirty="0">
                <a:solidFill>
                  <a:schemeClr val="tx1">
                    <a:lumMod val="50000"/>
                  </a:schemeClr>
                </a:solidFill>
                <a:latin typeface="Times New Roman" pitchFamily="18" charset="0"/>
                <a:cs typeface="Times New Roman" pitchFamily="18" charset="0"/>
              </a:rPr>
              <a:t>Oleh</a:t>
            </a:r>
          </a:p>
          <a:p>
            <a:pPr algn="ctr"/>
            <a:r>
              <a:rPr lang="en-US" sz="3300" b="1" dirty="0">
                <a:solidFill>
                  <a:schemeClr val="tx1">
                    <a:lumMod val="50000"/>
                  </a:schemeClr>
                </a:solidFill>
                <a:latin typeface="Times New Roman" pitchFamily="18" charset="0"/>
                <a:cs typeface="Times New Roman" pitchFamily="18" charset="0"/>
              </a:rPr>
              <a:t> SITI BUNGA ROHIYATUN NUFUS</a:t>
            </a:r>
            <a:endParaRPr lang="id-ID" sz="3300" dirty="0">
              <a:solidFill>
                <a:schemeClr val="tx1">
                  <a:lumMod val="50000"/>
                </a:schemeClr>
              </a:solidFill>
              <a:latin typeface="Times New Roman" pitchFamily="18" charset="0"/>
              <a:cs typeface="Times New Roman" pitchFamily="18" charset="0"/>
            </a:endParaRPr>
          </a:p>
          <a:p>
            <a:pPr algn="ctr"/>
            <a:endParaRPr lang="en-US" sz="3300" b="1" dirty="0">
              <a:solidFill>
                <a:schemeClr val="tx1">
                  <a:lumMod val="50000"/>
                </a:schemeClr>
              </a:solidFill>
              <a:latin typeface="Times New Roman" pitchFamily="18" charset="0"/>
              <a:cs typeface="Times New Roman" pitchFamily="18" charset="0"/>
            </a:endParaRPr>
          </a:p>
          <a:p>
            <a:pPr algn="ctr"/>
            <a:endParaRPr lang="en-US" sz="3300" b="1" dirty="0">
              <a:solidFill>
                <a:schemeClr val="tx1">
                  <a:lumMod val="50000"/>
                </a:schemeClr>
              </a:solidFill>
              <a:latin typeface="Times New Roman" pitchFamily="18" charset="0"/>
              <a:cs typeface="Times New Roman" pitchFamily="18" charset="0"/>
            </a:endParaRPr>
          </a:p>
          <a:p>
            <a:pPr algn="ctr"/>
            <a:endParaRPr lang="en-US" sz="3300" b="1" dirty="0">
              <a:solidFill>
                <a:schemeClr val="tx1">
                  <a:lumMod val="50000"/>
                </a:schemeClr>
              </a:solidFill>
              <a:latin typeface="Times New Roman" pitchFamily="18" charset="0"/>
              <a:cs typeface="Times New Roman" pitchFamily="18" charset="0"/>
            </a:endParaRPr>
          </a:p>
          <a:p>
            <a:pPr algn="ctr"/>
            <a:endParaRPr lang="en-US" sz="3300" b="1" dirty="0">
              <a:solidFill>
                <a:schemeClr val="tx1">
                  <a:lumMod val="50000"/>
                </a:schemeClr>
              </a:solidFill>
              <a:latin typeface="Times New Roman" pitchFamily="18" charset="0"/>
              <a:cs typeface="Times New Roman" pitchFamily="18" charset="0"/>
            </a:endParaRPr>
          </a:p>
          <a:p>
            <a:pPr algn="ctr"/>
            <a:endParaRPr lang="en-US" sz="3300" b="1" dirty="0">
              <a:solidFill>
                <a:schemeClr val="tx1">
                  <a:lumMod val="50000"/>
                </a:schemeClr>
              </a:solidFill>
              <a:latin typeface="Times New Roman" pitchFamily="18" charset="0"/>
              <a:cs typeface="Times New Roman" pitchFamily="18" charset="0"/>
            </a:endParaRPr>
          </a:p>
          <a:p>
            <a:pPr algn="ctr"/>
            <a:endParaRPr lang="en-US" sz="3300" b="1" dirty="0">
              <a:solidFill>
                <a:schemeClr val="tx1">
                  <a:lumMod val="50000"/>
                </a:schemeClr>
              </a:solidFill>
              <a:latin typeface="Times New Roman" pitchFamily="18" charset="0"/>
              <a:cs typeface="Times New Roman" pitchFamily="18" charset="0"/>
            </a:endParaRPr>
          </a:p>
          <a:p>
            <a:pPr algn="ctr"/>
            <a:r>
              <a:rPr lang="en-US" sz="3300" b="1" dirty="0">
                <a:solidFill>
                  <a:schemeClr val="tx1">
                    <a:lumMod val="50000"/>
                  </a:schemeClr>
                </a:solidFill>
                <a:latin typeface="Times New Roman" pitchFamily="18" charset="0"/>
                <a:cs typeface="Times New Roman" pitchFamily="18" charset="0"/>
              </a:rPr>
              <a:t>FAKULTAS MATEMATIKA DAN ILMU PENGETAHUAN ALAM</a:t>
            </a:r>
          </a:p>
          <a:p>
            <a:pPr algn="ctr"/>
            <a:r>
              <a:rPr lang="en-US" sz="3300" b="1" dirty="0">
                <a:solidFill>
                  <a:schemeClr val="tx1">
                    <a:lumMod val="50000"/>
                  </a:schemeClr>
                </a:solidFill>
                <a:latin typeface="Times New Roman" pitchFamily="18" charset="0"/>
                <a:cs typeface="Times New Roman" pitchFamily="18" charset="0"/>
              </a:rPr>
              <a:t>UNIVERSITAS LAMPUNG</a:t>
            </a:r>
          </a:p>
          <a:p>
            <a:pPr algn="ctr"/>
            <a:r>
              <a:rPr lang="en-US" sz="3300" b="1" dirty="0">
                <a:solidFill>
                  <a:schemeClr val="tx1">
                    <a:lumMod val="50000"/>
                  </a:schemeClr>
                </a:solidFill>
                <a:latin typeface="Times New Roman" pitchFamily="18" charset="0"/>
                <a:cs typeface="Times New Roman" pitchFamily="18" charset="0"/>
              </a:rPr>
              <a:t>BANDAR LAMPUNG</a:t>
            </a:r>
          </a:p>
          <a:p>
            <a:pPr algn="ctr"/>
            <a:r>
              <a:rPr lang="en-US" sz="3300" b="1" dirty="0">
                <a:solidFill>
                  <a:schemeClr val="tx1">
                    <a:lumMod val="50000"/>
                  </a:schemeClr>
                </a:solidFill>
                <a:latin typeface="Times New Roman" pitchFamily="18" charset="0"/>
                <a:cs typeface="Times New Roman" pitchFamily="18" charset="0"/>
              </a:rPr>
              <a:t>2021</a:t>
            </a:r>
          </a:p>
          <a:p>
            <a:pPr algn="ctr"/>
            <a:endParaRPr lang="id-ID" b="1" dirty="0">
              <a:solidFill>
                <a:schemeClr val="tx1">
                  <a:lumMod val="50000"/>
                </a:schemeClr>
              </a:solidFill>
              <a:latin typeface="Times New Roman" pitchFamily="18" charset="0"/>
              <a:cs typeface="Times New Roman" pitchFamily="18" charset="0"/>
            </a:endParaRPr>
          </a:p>
          <a:p>
            <a:pPr algn="ctr"/>
            <a:endParaRPr lang="en-US" dirty="0">
              <a:solidFill>
                <a:schemeClr val="tx1"/>
              </a:solidFill>
            </a:endParaRPr>
          </a:p>
        </p:txBody>
      </p:sp>
      <p:pic>
        <p:nvPicPr>
          <p:cNvPr id="5" name="Picture 4">
            <a:extLst>
              <a:ext uri="{FF2B5EF4-FFF2-40B4-BE49-F238E27FC236}">
                <a16:creationId xmlns:a16="http://schemas.microsoft.com/office/drawing/2014/main" id="{72EEA2B8-DA09-482C-8FB6-B0CD041B1535}"/>
              </a:ext>
            </a:extLst>
          </p:cNvPr>
          <p:cNvPicPr>
            <a:picLocks noChangeAspect="1"/>
          </p:cNvPicPr>
          <p:nvPr/>
        </p:nvPicPr>
        <p:blipFill>
          <a:blip r:embed="rId2"/>
          <a:stretch>
            <a:fillRect/>
          </a:stretch>
        </p:blipFill>
        <p:spPr>
          <a:xfrm>
            <a:off x="5966081" y="3230217"/>
            <a:ext cx="1600032" cy="1554480"/>
          </a:xfrm>
          <a:prstGeom prst="rect">
            <a:avLst/>
          </a:prstGeom>
        </p:spPr>
      </p:pic>
    </p:spTree>
    <p:extLst>
      <p:ext uri="{BB962C8B-B14F-4D97-AF65-F5344CB8AC3E}">
        <p14:creationId xmlns:p14="http://schemas.microsoft.com/office/powerpoint/2010/main" val="1015495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53D92B-FE40-4D3A-8014-455E11065D90}"/>
              </a:ext>
            </a:extLst>
          </p:cNvPr>
          <p:cNvSpPr>
            <a:spLocks noGrp="1"/>
          </p:cNvSpPr>
          <p:nvPr>
            <p:ph idx="1"/>
          </p:nvPr>
        </p:nvSpPr>
        <p:spPr>
          <a:xfrm>
            <a:off x="1616764" y="1867520"/>
            <a:ext cx="9887848" cy="4043702"/>
          </a:xfrm>
        </p:spPr>
        <p:txBody>
          <a:bodyPr/>
          <a:lstStyle/>
          <a:p>
            <a:pPr marL="0" indent="0">
              <a:buNone/>
            </a:pPr>
            <a:endParaRPr lang="en-US" dirty="0"/>
          </a:p>
        </p:txBody>
      </p:sp>
      <p:sp>
        <p:nvSpPr>
          <p:cNvPr id="4" name="Title 1">
            <a:extLst>
              <a:ext uri="{FF2B5EF4-FFF2-40B4-BE49-F238E27FC236}">
                <a16:creationId xmlns:a16="http://schemas.microsoft.com/office/drawing/2014/main" id="{0908D388-B389-4AF5-9B12-DBB2458DF076}"/>
              </a:ext>
            </a:extLst>
          </p:cNvPr>
          <p:cNvSpPr>
            <a:spLocks noGrp="1"/>
          </p:cNvSpPr>
          <p:nvPr>
            <p:ph type="title"/>
          </p:nvPr>
        </p:nvSpPr>
        <p:spPr>
          <a:xfrm>
            <a:off x="1616766" y="623888"/>
            <a:ext cx="9887848" cy="621816"/>
          </a:xfrm>
        </p:spPr>
        <p:txBody>
          <a:bodyPr>
            <a:normAutofit fontScale="90000"/>
          </a:bodyPr>
          <a:lstStyle/>
          <a:p>
            <a:r>
              <a:rPr lang="en-US" b="1" dirty="0"/>
              <a:t>HASIL DAN PEMBAHASAN</a:t>
            </a:r>
          </a:p>
        </p:txBody>
      </p:sp>
      <p:sp>
        <p:nvSpPr>
          <p:cNvPr id="5" name="Rectangle 4">
            <a:extLst>
              <a:ext uri="{FF2B5EF4-FFF2-40B4-BE49-F238E27FC236}">
                <a16:creationId xmlns:a16="http://schemas.microsoft.com/office/drawing/2014/main" id="{32888208-9FAE-4642-85E7-EC37815CE870}"/>
              </a:ext>
            </a:extLst>
          </p:cNvPr>
          <p:cNvSpPr/>
          <p:nvPr/>
        </p:nvSpPr>
        <p:spPr>
          <a:xfrm>
            <a:off x="1616766" y="1245704"/>
            <a:ext cx="4691270"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400" dirty="0">
                <a:latin typeface="Times New Roman" pitchFamily="18" charset="0"/>
                <a:cs typeface="Times New Roman" pitchFamily="18" charset="0"/>
              </a:rPr>
              <a:t>Uji </a:t>
            </a:r>
            <a:r>
              <a:rPr lang="en-US" sz="2400" dirty="0" err="1">
                <a:latin typeface="Times New Roman" pitchFamily="18" charset="0"/>
                <a:cs typeface="Times New Roman" pitchFamily="18" charset="0"/>
              </a:rPr>
              <a:t>Asumsi</a:t>
            </a:r>
            <a:endParaRPr lang="id-ID" sz="24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3A96D73B-C97F-4089-8252-1A3BDDAD74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38599" y="1987645"/>
            <a:ext cx="4114800" cy="2742565"/>
          </a:xfrm>
          <a:prstGeom prst="rect">
            <a:avLst/>
          </a:prstGeom>
          <a:noFill/>
          <a:ln>
            <a:noFill/>
          </a:ln>
        </p:spPr>
      </p:pic>
      <p:sp>
        <p:nvSpPr>
          <p:cNvPr id="8" name="TextBox 7">
            <a:extLst>
              <a:ext uri="{FF2B5EF4-FFF2-40B4-BE49-F238E27FC236}">
                <a16:creationId xmlns:a16="http://schemas.microsoft.com/office/drawing/2014/main" id="{39F9C1C0-1E4C-4CEA-80A9-B2E4BB244319}"/>
              </a:ext>
            </a:extLst>
          </p:cNvPr>
          <p:cNvSpPr txBox="1"/>
          <p:nvPr/>
        </p:nvSpPr>
        <p:spPr>
          <a:xfrm>
            <a:off x="3985592" y="4765031"/>
            <a:ext cx="4230759" cy="309893"/>
          </a:xfrm>
          <a:prstGeom prst="rect">
            <a:avLst/>
          </a:prstGeom>
          <a:noFill/>
        </p:spPr>
        <p:txBody>
          <a:bodyPr wrap="square">
            <a:spAutoFit/>
          </a:bodyPr>
          <a:lstStyle/>
          <a:p>
            <a:pPr>
              <a:lnSpc>
                <a:spcPct val="106000"/>
              </a:lnSpc>
              <a:tabLst>
                <a:tab pos="4860925" algn="l"/>
              </a:tabLst>
            </a:pPr>
            <a:r>
              <a:rPr lang="en-US" sz="1400" dirty="0">
                <a:effectLst/>
                <a:latin typeface="Times New Roman" panose="02020603050405020304" pitchFamily="18" charset="0"/>
                <a:ea typeface="Calibri" panose="020F0502020204030204" pitchFamily="34" charset="0"/>
                <a:cs typeface="Arial" panose="020B0604020202020204" pitchFamily="34" charset="0"/>
              </a:rPr>
              <a:t>Plot D</a:t>
            </a:r>
            <a:r>
              <a:rPr lang="id-ID" sz="1400" dirty="0">
                <a:effectLst/>
                <a:latin typeface="Times New Roman" panose="02020603050405020304" pitchFamily="18" charset="0"/>
                <a:ea typeface="Calibri" panose="020F0502020204030204" pitchFamily="34" charset="0"/>
                <a:cs typeface="Arial" panose="020B0604020202020204" pitchFamily="34" charset="0"/>
              </a:rPr>
              <a:t>ata </a:t>
            </a:r>
            <a:r>
              <a:rPr lang="en-US" sz="1400" dirty="0" err="1">
                <a:effectLst/>
                <a:latin typeface="Times New Roman" panose="02020603050405020304" pitchFamily="18" charset="0"/>
                <a:ea typeface="Calibri" panose="020F0502020204030204" pitchFamily="34" charset="0"/>
                <a:cs typeface="Arial" panose="020B0604020202020204" pitchFamily="34" charset="0"/>
              </a:rPr>
              <a:t>Deret</a:t>
            </a:r>
            <a:r>
              <a:rPr lang="en-US" sz="1400" dirty="0">
                <a:effectLst/>
                <a:latin typeface="Times New Roman" panose="02020603050405020304" pitchFamily="18" charset="0"/>
                <a:ea typeface="Calibri" panose="020F0502020204030204" pitchFamily="34" charset="0"/>
                <a:cs typeface="Arial" panose="020B0604020202020204" pitchFamily="34" charset="0"/>
              </a:rPr>
              <a:t> Waktu </a:t>
            </a:r>
            <a:r>
              <a:rPr lang="en-US" sz="1400" dirty="0" err="1">
                <a:effectLst/>
                <a:latin typeface="Times New Roman" panose="02020603050405020304" pitchFamily="18" charset="0"/>
                <a:ea typeface="Calibri" panose="020F0502020204030204" pitchFamily="34" charset="0"/>
                <a:cs typeface="Arial" panose="020B0604020202020204" pitchFamily="34" charset="0"/>
              </a:rPr>
              <a:t>Produk</a:t>
            </a:r>
            <a:r>
              <a:rPr lang="en-US" sz="1400" dirty="0">
                <a:effectLst/>
                <a:latin typeface="Times New Roman" panose="02020603050405020304" pitchFamily="18" charset="0"/>
                <a:ea typeface="Calibri" panose="020F0502020204030204" pitchFamily="34" charset="0"/>
                <a:cs typeface="Arial" panose="020B0604020202020204" pitchFamily="34" charset="0"/>
              </a:rPr>
              <a:t> </a:t>
            </a:r>
            <a:r>
              <a:rPr lang="en-US" sz="1400" dirty="0" err="1">
                <a:effectLst/>
                <a:latin typeface="Times New Roman" panose="02020603050405020304" pitchFamily="18" charset="0"/>
                <a:ea typeface="Calibri" panose="020F0502020204030204" pitchFamily="34" charset="0"/>
                <a:cs typeface="Arial" panose="020B0604020202020204" pitchFamily="34" charset="0"/>
              </a:rPr>
              <a:t>Domestik</a:t>
            </a:r>
            <a:r>
              <a:rPr lang="en-US" sz="1400" dirty="0">
                <a:effectLst/>
                <a:latin typeface="Times New Roman" panose="02020603050405020304" pitchFamily="18" charset="0"/>
                <a:ea typeface="Calibri" panose="020F0502020204030204" pitchFamily="34" charset="0"/>
                <a:cs typeface="Arial" panose="020B0604020202020204" pitchFamily="34" charset="0"/>
              </a:rPr>
              <a:t> Regional </a:t>
            </a:r>
            <a:r>
              <a:rPr lang="en-US" sz="1400" dirty="0" err="1">
                <a:effectLst/>
                <a:latin typeface="Times New Roman" panose="02020603050405020304" pitchFamily="18" charset="0"/>
                <a:ea typeface="Calibri" panose="020F0502020204030204" pitchFamily="34" charset="0"/>
                <a:cs typeface="Arial" panose="020B0604020202020204" pitchFamily="34" charset="0"/>
              </a:rPr>
              <a:t>Bruto</a:t>
            </a:r>
            <a:r>
              <a:rPr lang="en-US" sz="1400" dirty="0">
                <a:effectLst/>
                <a:latin typeface="Times New Roman" panose="02020603050405020304" pitchFamily="18" charset="0"/>
                <a:ea typeface="Calibri" panose="020F0502020204030204" pitchFamily="34" charset="0"/>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E04ADF0B-4965-4570-A06E-E7DC21CBA14C}"/>
              </a:ext>
            </a:extLst>
          </p:cNvPr>
          <p:cNvSpPr txBox="1"/>
          <p:nvPr/>
        </p:nvSpPr>
        <p:spPr>
          <a:xfrm>
            <a:off x="1616764" y="5109745"/>
            <a:ext cx="9887848" cy="369332"/>
          </a:xfrm>
          <a:prstGeom prst="rect">
            <a:avLst/>
          </a:prstGeom>
          <a:noFill/>
        </p:spPr>
        <p:txBody>
          <a:bodyPr wrap="square" rtlCol="0">
            <a:spAutoFit/>
          </a:bodyPr>
          <a:lstStyle/>
          <a:p>
            <a:pPr marL="0" marR="0">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Data </a:t>
            </a:r>
            <a:r>
              <a:rPr lang="id-ID" sz="1800" dirty="0">
                <a:effectLst/>
                <a:latin typeface="Times New Roman" panose="02020603050405020304" pitchFamily="18" charset="0"/>
                <a:ea typeface="Calibri" panose="020F0502020204030204" pitchFamily="34" charset="0"/>
                <a:cs typeface="Arial" panose="020B0604020202020204" pitchFamily="34" charset="0"/>
              </a:rPr>
              <a:t>tidak memiliki pola stasioner dan unsur </a:t>
            </a:r>
            <a:r>
              <a:rPr lang="id-ID" sz="1800" i="1" dirty="0">
                <a:effectLst/>
                <a:latin typeface="Times New Roman" panose="02020603050405020304" pitchFamily="18" charset="0"/>
                <a:ea typeface="Calibri" panose="020F0502020204030204" pitchFamily="34" charset="0"/>
                <a:cs typeface="Arial" panose="020B0604020202020204" pitchFamily="34" charset="0"/>
              </a:rPr>
              <a:t>trend</a:t>
            </a:r>
            <a:r>
              <a:rPr lang="id-ID" sz="18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25445685"/>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DFA71A-0F5B-41A9-8751-0110224F1C27}"/>
              </a:ext>
            </a:extLst>
          </p:cNvPr>
          <p:cNvSpPr>
            <a:spLocks noGrp="1"/>
          </p:cNvSpPr>
          <p:nvPr>
            <p:ph type="title"/>
          </p:nvPr>
        </p:nvSpPr>
        <p:spPr>
          <a:xfrm>
            <a:off x="1630018" y="623888"/>
            <a:ext cx="9874596" cy="648321"/>
          </a:xfrm>
        </p:spPr>
        <p:txBody>
          <a:bodyPr>
            <a:normAutofit/>
          </a:bodyPr>
          <a:lstStyle/>
          <a:p>
            <a:r>
              <a:rPr lang="en-US" b="1" dirty="0"/>
              <a:t>HASIL DAN PEMBAHASAN</a:t>
            </a:r>
          </a:p>
        </p:txBody>
      </p:sp>
      <p:sp>
        <p:nvSpPr>
          <p:cNvPr id="5" name="Rectangle 4">
            <a:extLst>
              <a:ext uri="{FF2B5EF4-FFF2-40B4-BE49-F238E27FC236}">
                <a16:creationId xmlns:a16="http://schemas.microsoft.com/office/drawing/2014/main" id="{751935A9-C113-4847-8BCE-3BB829D16300}"/>
              </a:ext>
            </a:extLst>
          </p:cNvPr>
          <p:cNvSpPr/>
          <p:nvPr/>
        </p:nvSpPr>
        <p:spPr>
          <a:xfrm>
            <a:off x="1616766" y="1245704"/>
            <a:ext cx="4691270"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800" b="1" dirty="0">
                <a:effectLst/>
                <a:latin typeface="Times New Roman" panose="02020603050405020304" pitchFamily="18" charset="0"/>
                <a:ea typeface="TimesNewRomanPSMT"/>
              </a:rPr>
              <a:t>Uji </a:t>
            </a:r>
            <a:r>
              <a:rPr lang="en-US" sz="1800" b="1" dirty="0" err="1">
                <a:effectLst/>
                <a:latin typeface="Times New Roman" panose="02020603050405020304" pitchFamily="18" charset="0"/>
                <a:ea typeface="TimesNewRomanPSMT"/>
              </a:rPr>
              <a:t>Stasioneritas</a:t>
            </a:r>
            <a:r>
              <a:rPr lang="en-US" sz="1800" b="1" dirty="0">
                <a:effectLst/>
                <a:latin typeface="Times New Roman" panose="02020603050405020304" pitchFamily="18" charset="0"/>
                <a:ea typeface="TimesNewRomanPSMT"/>
              </a:rPr>
              <a:t> </a:t>
            </a:r>
            <a:r>
              <a:rPr lang="en-US" sz="1800" b="1" dirty="0" err="1">
                <a:effectLst/>
                <a:latin typeface="Times New Roman" panose="02020603050405020304" pitchFamily="18" charset="0"/>
                <a:ea typeface="TimesNewRomanPSMT"/>
              </a:rPr>
              <a:t>Terhadap</a:t>
            </a:r>
            <a:r>
              <a:rPr lang="en-US" sz="1800" b="1" dirty="0">
                <a:effectLst/>
                <a:latin typeface="Times New Roman" panose="02020603050405020304" pitchFamily="18" charset="0"/>
                <a:ea typeface="TimesNewRomanPSMT"/>
              </a:rPr>
              <a:t> </a:t>
            </a:r>
            <a:r>
              <a:rPr lang="en-US" sz="1800" b="1" dirty="0" err="1">
                <a:effectLst/>
                <a:latin typeface="Times New Roman" panose="02020603050405020304" pitchFamily="18" charset="0"/>
                <a:ea typeface="TimesNewRomanPSMT"/>
              </a:rPr>
              <a:t>Ragam</a:t>
            </a:r>
            <a:endParaRPr lang="id-ID" sz="2400" dirty="0">
              <a:latin typeface="Times New Roman" pitchFamily="18" charset="0"/>
              <a:cs typeface="Times New Roman" pitchFamily="18" charset="0"/>
            </a:endParaRPr>
          </a:p>
        </p:txBody>
      </p:sp>
      <p:pic>
        <p:nvPicPr>
          <p:cNvPr id="6" name="Content Placeholder 5">
            <a:extLst>
              <a:ext uri="{FF2B5EF4-FFF2-40B4-BE49-F238E27FC236}">
                <a16:creationId xmlns:a16="http://schemas.microsoft.com/office/drawing/2014/main" id="{80E6D85D-2F95-485B-9932-62E53FCBECE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6766" y="1850955"/>
            <a:ext cx="4114800" cy="2743200"/>
          </a:xfrm>
          <a:prstGeom prst="rect">
            <a:avLst/>
          </a:prstGeom>
          <a:noFill/>
          <a:ln>
            <a:noFill/>
          </a:ln>
        </p:spPr>
      </p:pic>
      <p:sp>
        <p:nvSpPr>
          <p:cNvPr id="7" name="Arrow: Right 6">
            <a:extLst>
              <a:ext uri="{FF2B5EF4-FFF2-40B4-BE49-F238E27FC236}">
                <a16:creationId xmlns:a16="http://schemas.microsoft.com/office/drawing/2014/main" id="{7815674F-2538-4B46-94CE-A92D82D7CF2C}"/>
              </a:ext>
            </a:extLst>
          </p:cNvPr>
          <p:cNvSpPr/>
          <p:nvPr/>
        </p:nvSpPr>
        <p:spPr>
          <a:xfrm>
            <a:off x="6078112" y="290657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3428158-D759-4198-8B25-5B1D83CBA38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389814" y="1850955"/>
            <a:ext cx="4114800" cy="2742565"/>
          </a:xfrm>
          <a:prstGeom prst="rect">
            <a:avLst/>
          </a:prstGeom>
          <a:noFill/>
          <a:ln>
            <a:noFill/>
          </a:ln>
        </p:spPr>
      </p:pic>
      <p:sp>
        <p:nvSpPr>
          <p:cNvPr id="10" name="TextBox 9">
            <a:extLst>
              <a:ext uri="{FF2B5EF4-FFF2-40B4-BE49-F238E27FC236}">
                <a16:creationId xmlns:a16="http://schemas.microsoft.com/office/drawing/2014/main" id="{3F0B8A8F-F1DA-4919-94AF-83C745031306}"/>
              </a:ext>
            </a:extLst>
          </p:cNvPr>
          <p:cNvSpPr txBox="1"/>
          <p:nvPr/>
        </p:nvSpPr>
        <p:spPr>
          <a:xfrm>
            <a:off x="1630018" y="4613469"/>
            <a:ext cx="4147930" cy="307777"/>
          </a:xfrm>
          <a:prstGeom prst="rect">
            <a:avLst/>
          </a:prstGeom>
          <a:noFill/>
        </p:spPr>
        <p:txBody>
          <a:bodyPr wrap="square" rtlCol="0">
            <a:spAutoFit/>
          </a:bodyPr>
          <a:lstStyle/>
          <a:p>
            <a:r>
              <a:rPr lang="en-US" sz="1400" dirty="0">
                <a:effectLst/>
                <a:latin typeface="Times New Roman" panose="02020603050405020304" pitchFamily="18" charset="0"/>
                <a:ea typeface="Calibri" panose="020F0502020204030204" pitchFamily="34" charset="0"/>
                <a:cs typeface="Arial" panose="020B0604020202020204" pitchFamily="34" charset="0"/>
              </a:rPr>
              <a:t>Plot </a:t>
            </a:r>
            <a:r>
              <a:rPr lang="en-US" sz="1400" i="1" dirty="0">
                <a:effectLst/>
                <a:latin typeface="Times New Roman" panose="02020603050405020304" pitchFamily="18" charset="0"/>
                <a:ea typeface="Calibri" panose="020F0502020204030204" pitchFamily="34" charset="0"/>
                <a:cs typeface="Arial" panose="020B0604020202020204" pitchFamily="34" charset="0"/>
              </a:rPr>
              <a:t>Box-Cox </a:t>
            </a:r>
            <a:r>
              <a:rPr lang="en-US" sz="1400" dirty="0">
                <a:effectLst/>
                <a:latin typeface="Times New Roman" panose="02020603050405020304" pitchFamily="18" charset="0"/>
                <a:ea typeface="Calibri" panose="020F0502020204030204" pitchFamily="34" charset="0"/>
                <a:cs typeface="Arial" panose="020B0604020202020204" pitchFamily="34" charset="0"/>
              </a:rPr>
              <a:t>Data </a:t>
            </a:r>
            <a:r>
              <a:rPr lang="en-US" sz="1400" dirty="0" err="1">
                <a:effectLst/>
                <a:latin typeface="Times New Roman" panose="02020603050405020304" pitchFamily="18" charset="0"/>
                <a:ea typeface="Calibri" panose="020F0502020204030204" pitchFamily="34" charset="0"/>
                <a:cs typeface="Arial" panose="020B0604020202020204" pitchFamily="34" charset="0"/>
              </a:rPr>
              <a:t>Produk</a:t>
            </a:r>
            <a:r>
              <a:rPr lang="en-US" sz="1400" dirty="0">
                <a:effectLst/>
                <a:latin typeface="Times New Roman" panose="02020603050405020304" pitchFamily="18" charset="0"/>
                <a:ea typeface="Calibri" panose="020F0502020204030204" pitchFamily="34" charset="0"/>
                <a:cs typeface="Arial" panose="020B0604020202020204" pitchFamily="34" charset="0"/>
              </a:rPr>
              <a:t> </a:t>
            </a:r>
            <a:r>
              <a:rPr lang="en-US" sz="1400" dirty="0" err="1">
                <a:effectLst/>
                <a:latin typeface="Times New Roman" panose="02020603050405020304" pitchFamily="18" charset="0"/>
                <a:ea typeface="Calibri" panose="020F0502020204030204" pitchFamily="34" charset="0"/>
                <a:cs typeface="Arial" panose="020B0604020202020204" pitchFamily="34" charset="0"/>
              </a:rPr>
              <a:t>Domestik</a:t>
            </a:r>
            <a:r>
              <a:rPr lang="en-US" sz="1400" dirty="0">
                <a:effectLst/>
                <a:latin typeface="Times New Roman" panose="02020603050405020304" pitchFamily="18" charset="0"/>
                <a:ea typeface="Calibri" panose="020F0502020204030204" pitchFamily="34" charset="0"/>
                <a:cs typeface="Arial" panose="020B0604020202020204" pitchFamily="34" charset="0"/>
              </a:rPr>
              <a:t> Regional </a:t>
            </a:r>
            <a:r>
              <a:rPr lang="en-US" sz="1400" dirty="0" err="1">
                <a:effectLst/>
                <a:latin typeface="Times New Roman" panose="02020603050405020304" pitchFamily="18" charset="0"/>
                <a:ea typeface="Calibri" panose="020F0502020204030204" pitchFamily="34" charset="0"/>
                <a:cs typeface="Arial" panose="020B0604020202020204" pitchFamily="34" charset="0"/>
              </a:rPr>
              <a:t>Bruto</a:t>
            </a:r>
            <a:endParaRPr lang="en-US" sz="1400" dirty="0"/>
          </a:p>
        </p:txBody>
      </p:sp>
      <p:sp>
        <p:nvSpPr>
          <p:cNvPr id="12" name="TextBox 11">
            <a:extLst>
              <a:ext uri="{FF2B5EF4-FFF2-40B4-BE49-F238E27FC236}">
                <a16:creationId xmlns:a16="http://schemas.microsoft.com/office/drawing/2014/main" id="{588060C7-3B84-412D-BF00-85E37A7DF666}"/>
              </a:ext>
            </a:extLst>
          </p:cNvPr>
          <p:cNvSpPr txBox="1"/>
          <p:nvPr/>
        </p:nvSpPr>
        <p:spPr>
          <a:xfrm>
            <a:off x="7389814" y="4551914"/>
            <a:ext cx="4114800" cy="369332"/>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P</a:t>
            </a:r>
            <a:r>
              <a:rPr lang="en-US" sz="1400" dirty="0">
                <a:effectLst/>
                <a:latin typeface="Times New Roman" panose="02020603050405020304" pitchFamily="18" charset="0"/>
                <a:ea typeface="Calibri" panose="020F0502020204030204" pitchFamily="34" charset="0"/>
                <a:cs typeface="Arial" panose="020B0604020202020204" pitchFamily="34" charset="0"/>
              </a:rPr>
              <a:t>lot </a:t>
            </a:r>
            <a:r>
              <a:rPr lang="id-ID" sz="1400" i="1" dirty="0">
                <a:effectLst/>
                <a:latin typeface="Times New Roman" panose="02020603050405020304" pitchFamily="18" charset="0"/>
                <a:ea typeface="Calibri" panose="020F0502020204030204" pitchFamily="34" charset="0"/>
                <a:cs typeface="Arial" panose="020B0604020202020204" pitchFamily="34" charset="0"/>
              </a:rPr>
              <a:t>Box-Cox</a:t>
            </a:r>
            <a:r>
              <a:rPr lang="id-ID" sz="1400" dirty="0">
                <a:effectLst/>
                <a:latin typeface="Times New Roman" panose="02020603050405020304" pitchFamily="18" charset="0"/>
                <a:ea typeface="Calibri" panose="020F0502020204030204" pitchFamily="34" charset="0"/>
                <a:cs typeface="Arial" panose="020B0604020202020204" pitchFamily="34" charset="0"/>
              </a:rPr>
              <a:t> </a:t>
            </a:r>
            <a:r>
              <a:rPr lang="en-US" sz="1400" dirty="0">
                <a:effectLst/>
                <a:latin typeface="Times New Roman" panose="02020603050405020304" pitchFamily="18" charset="0"/>
                <a:ea typeface="Calibri" panose="020F0502020204030204" pitchFamily="34" charset="0"/>
                <a:cs typeface="Arial" panose="020B0604020202020204" pitchFamily="34" charset="0"/>
              </a:rPr>
              <a:t>D</a:t>
            </a:r>
            <a:r>
              <a:rPr lang="id-ID" sz="1400" dirty="0">
                <a:effectLst/>
                <a:latin typeface="Times New Roman" panose="02020603050405020304" pitchFamily="18" charset="0"/>
                <a:ea typeface="Calibri" panose="020F0502020204030204" pitchFamily="34" charset="0"/>
                <a:cs typeface="Arial" panose="020B0604020202020204" pitchFamily="34" charset="0"/>
              </a:rPr>
              <a:t>ata </a:t>
            </a:r>
            <a:r>
              <a:rPr lang="en-US" sz="1400" dirty="0" err="1">
                <a:effectLst/>
                <a:latin typeface="Times New Roman" panose="02020603050405020304" pitchFamily="18" charset="0"/>
                <a:ea typeface="Calibri" panose="020F0502020204030204" pitchFamily="34" charset="0"/>
                <a:cs typeface="Arial" panose="020B0604020202020204" pitchFamily="34" charset="0"/>
              </a:rPr>
              <a:t>Transformasi</a:t>
            </a:r>
            <a:endParaRPr lang="en-US" sz="1400" dirty="0"/>
          </a:p>
        </p:txBody>
      </p:sp>
      <p:sp>
        <p:nvSpPr>
          <p:cNvPr id="13" name="TextBox 12">
            <a:extLst>
              <a:ext uri="{FF2B5EF4-FFF2-40B4-BE49-F238E27FC236}">
                <a16:creationId xmlns:a16="http://schemas.microsoft.com/office/drawing/2014/main" id="{6C02DE7C-AAE2-4F9A-8817-CCA99B4DD6C6}"/>
              </a:ext>
            </a:extLst>
          </p:cNvPr>
          <p:cNvSpPr txBox="1"/>
          <p:nvPr/>
        </p:nvSpPr>
        <p:spPr>
          <a:xfrm>
            <a:off x="1616766" y="4947186"/>
            <a:ext cx="5075582" cy="1477328"/>
          </a:xfrm>
          <a:prstGeom prst="rect">
            <a:avLst/>
          </a:prstGeom>
          <a:solidFill>
            <a:schemeClr val="bg1"/>
          </a:solidFill>
        </p:spPr>
        <p:txBody>
          <a:bodyPr wrap="square" rtlCol="0">
            <a:spAutoFit/>
          </a:bodyPr>
          <a:lstStyle/>
          <a:p>
            <a:r>
              <a:rPr lang="en-US" dirty="0">
                <a:latin typeface="Times New Roman" panose="02020603050405020304" pitchFamily="18" charset="0"/>
                <a:ea typeface="Calibri" panose="020F0502020204030204" pitchFamily="34" charset="0"/>
                <a:cs typeface="Arial" panose="020B0604020202020204" pitchFamily="34" charset="0"/>
              </a:rPr>
              <a:t>N</a:t>
            </a:r>
            <a:r>
              <a:rPr lang="en-US" sz="1800" dirty="0">
                <a:effectLst/>
                <a:latin typeface="Times New Roman" panose="02020603050405020304" pitchFamily="18" charset="0"/>
                <a:ea typeface="Calibri" panose="020F0502020204030204" pitchFamily="34" charset="0"/>
                <a:cs typeface="Arial" panose="020B0604020202020204" pitchFamily="34" charset="0"/>
              </a:rPr>
              <a:t>ilai </a:t>
            </a:r>
            <a:r>
              <a:rPr lang="id-ID" sz="1800" i="1" dirty="0">
                <a:effectLst/>
                <a:latin typeface="Times New Roman" panose="02020603050405020304" pitchFamily="18" charset="0"/>
                <a:ea typeface="Calibri" panose="020F0502020204030204" pitchFamily="34" charset="0"/>
                <a:cs typeface="Arial" panose="020B0604020202020204" pitchFamily="34" charset="0"/>
              </a:rPr>
              <a:t>rounded value</a:t>
            </a:r>
            <a:r>
              <a:rPr lang="id-ID"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a:effectLst/>
                <a:latin typeface="Times New Roman" panose="02020603050405020304" pitchFamily="18" charset="0"/>
                <a:ea typeface="Calibri" panose="020F0502020204030204" pitchFamily="34" charset="0"/>
                <a:cs typeface="Arial" panose="020B0604020202020204" pitchFamily="34" charset="0"/>
              </a:rPr>
              <a:t>yang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dihasilkan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id-ID" sz="1800" dirty="0">
                <a:effectLst/>
                <a:latin typeface="Times New Roman" panose="02020603050405020304" pitchFamily="18" charset="0"/>
                <a:ea typeface="Calibri" panose="020F0502020204030204" pitchFamily="34" charset="0"/>
                <a:cs typeface="Arial" panose="020B0604020202020204" pitchFamily="34" charset="0"/>
              </a:rPr>
              <a:t>dari data </a:t>
            </a:r>
            <a:r>
              <a:rPr lang="en-US" sz="1800" dirty="0">
                <a:effectLst/>
                <a:latin typeface="Times New Roman" panose="02020603050405020304" pitchFamily="18" charset="0"/>
                <a:ea typeface="Calibri" panose="020F0502020204030204" pitchFamily="34" charset="0"/>
                <a:cs typeface="Arial" panose="020B0604020202020204" pitchFamily="34" charset="0"/>
              </a:rPr>
              <a:t>PDRB</a:t>
            </a:r>
            <a:r>
              <a:rPr lang="id-ID" sz="1800" dirty="0">
                <a:effectLst/>
                <a:latin typeface="Times New Roman" panose="02020603050405020304" pitchFamily="18" charset="0"/>
                <a:ea typeface="Calibri" panose="020F0502020204030204" pitchFamily="34" charset="0"/>
                <a:cs typeface="Arial" panose="020B0604020202020204" pitchFamily="34" charset="0"/>
              </a:rPr>
              <a:t> adalah </a:t>
            </a:r>
            <a:r>
              <a:rPr lang="en-US" sz="1800" dirty="0">
                <a:effectLst/>
                <a:latin typeface="Times New Roman" panose="02020603050405020304" pitchFamily="18" charset="0"/>
                <a:ea typeface="Calibri" panose="020F0502020204030204" pitchFamily="34" charset="0"/>
                <a:cs typeface="Arial" panose="020B0604020202020204" pitchFamily="34" charset="0"/>
              </a:rPr>
              <a:t>-0.5</a:t>
            </a:r>
            <a:r>
              <a:rPr lang="id-ID" sz="1800" dirty="0">
                <a:effectLst/>
                <a:latin typeface="Times New Roman" panose="02020603050405020304" pitchFamily="18" charset="0"/>
                <a:ea typeface="Calibri" panose="020F0502020204030204" pitchFamily="34" charset="0"/>
                <a:cs typeface="Arial" panose="020B0604020202020204" pitchFamily="34" charset="0"/>
              </a:rPr>
              <a:t> untuk selang kepercayaan 95%.</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id-ID" sz="1800" dirty="0">
                <a:effectLst/>
                <a:latin typeface="Times New Roman" panose="02020603050405020304" pitchFamily="18" charset="0"/>
                <a:ea typeface="Calibri" panose="020F0502020204030204" pitchFamily="34" charset="0"/>
                <a:cs typeface="Arial" panose="020B0604020202020204" pitchFamily="34" charset="0"/>
              </a:rPr>
              <a:t>Karena hasil </a:t>
            </a:r>
            <a:r>
              <a:rPr lang="id-ID" sz="1800" i="1" dirty="0">
                <a:effectLst/>
                <a:latin typeface="Times New Roman" panose="02020603050405020304" pitchFamily="18" charset="0"/>
                <a:ea typeface="Calibri" panose="020F0502020204030204" pitchFamily="34" charset="0"/>
                <a:cs typeface="Arial" panose="020B0604020202020204" pitchFamily="34" charset="0"/>
              </a:rPr>
              <a:t>rounded value</a:t>
            </a:r>
            <a:r>
              <a:rPr lang="id-ID"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kurang</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dari</a:t>
            </a:r>
            <a:r>
              <a:rPr lang="en-US" sz="1800" dirty="0">
                <a:effectLst/>
                <a:latin typeface="Times New Roman" panose="02020603050405020304" pitchFamily="18" charset="0"/>
                <a:ea typeface="Calibri" panose="020F0502020204030204" pitchFamily="34" charset="0"/>
                <a:cs typeface="Arial" panose="020B0604020202020204" pitchFamily="34" charset="0"/>
              </a:rPr>
              <a:t> 1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atau</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id-ID" sz="1800" dirty="0">
                <a:effectLst/>
                <a:latin typeface="Times New Roman" panose="02020603050405020304" pitchFamily="18" charset="0"/>
                <a:ea typeface="Calibri" panose="020F0502020204030204" pitchFamily="34" charset="0"/>
                <a:cs typeface="Arial" panose="020B0604020202020204" pitchFamily="34" charset="0"/>
              </a:rPr>
              <a:t>tidak sama dengan 1 </a:t>
            </a:r>
            <a:r>
              <a:rPr lang="en-US" sz="1800" dirty="0">
                <a:effectLst/>
                <a:latin typeface="Times New Roman" panose="02020603050405020304" pitchFamily="18" charset="0"/>
                <a:ea typeface="Calibri" panose="020F0502020204030204" pitchFamily="34" charset="0"/>
                <a:cs typeface="Arial" panose="020B0604020202020204" pitchFamily="34" charset="0"/>
              </a:rPr>
              <a:t>yang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artinya</a:t>
            </a:r>
            <a:r>
              <a:rPr lang="en-US" sz="1800" dirty="0">
                <a:effectLst/>
                <a:latin typeface="Times New Roman" panose="02020603050405020304" pitchFamily="18" charset="0"/>
                <a:ea typeface="Calibri" panose="020F0502020204030204" pitchFamily="34" charset="0"/>
                <a:cs typeface="Arial" panose="020B0604020202020204" pitchFamily="34" charset="0"/>
              </a:rPr>
              <a:t> data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tidak</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stasioner</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terhadap</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ragam</a:t>
            </a:r>
            <a:r>
              <a:rPr lang="en-US" sz="1800" dirty="0">
                <a:effectLst/>
                <a:latin typeface="Times New Roman" panose="02020603050405020304" pitchFamily="18" charset="0"/>
                <a:ea typeface="Calibri" panose="020F0502020204030204" pitchFamily="34" charset="0"/>
                <a:cs typeface="Arial" panose="020B0604020202020204" pitchFamily="34" charset="0"/>
              </a:rPr>
              <a:t>, m</a:t>
            </a:r>
            <a:r>
              <a:rPr lang="id-ID" sz="1800" dirty="0">
                <a:effectLst/>
                <a:latin typeface="Times New Roman" panose="02020603050405020304" pitchFamily="18" charset="0"/>
                <a:ea typeface="Calibri" panose="020F0502020204030204" pitchFamily="34" charset="0"/>
                <a:cs typeface="Arial" panose="020B0604020202020204" pitchFamily="34" charset="0"/>
              </a:rPr>
              <a:t>aka perlu dilakukan transformasi data.</a:t>
            </a:r>
            <a:endParaRPr lang="en-US" dirty="0"/>
          </a:p>
        </p:txBody>
      </p:sp>
      <p:sp>
        <p:nvSpPr>
          <p:cNvPr id="14" name="TextBox 13">
            <a:extLst>
              <a:ext uri="{FF2B5EF4-FFF2-40B4-BE49-F238E27FC236}">
                <a16:creationId xmlns:a16="http://schemas.microsoft.com/office/drawing/2014/main" id="{054C1345-8301-464B-8CA0-E4A4F84DE5A4}"/>
              </a:ext>
            </a:extLst>
          </p:cNvPr>
          <p:cNvSpPr txBox="1"/>
          <p:nvPr/>
        </p:nvSpPr>
        <p:spPr>
          <a:xfrm>
            <a:off x="7389814" y="4960438"/>
            <a:ext cx="4404621" cy="1477328"/>
          </a:xfrm>
          <a:prstGeom prst="rect">
            <a:avLst/>
          </a:prstGeom>
          <a:solidFill>
            <a:schemeClr val="bg1"/>
          </a:solidFill>
        </p:spPr>
        <p:txBody>
          <a:bodyPr wrap="square" rtlCol="0">
            <a:spAutoFit/>
          </a:bodyPr>
          <a:lstStyle/>
          <a:p>
            <a:r>
              <a:rPr lang="en-US" dirty="0">
                <a:latin typeface="Times New Roman" panose="02020603050405020304" pitchFamily="18" charset="0"/>
                <a:ea typeface="Calibri" panose="020F0502020204030204" pitchFamily="34" charset="0"/>
                <a:cs typeface="Arial" panose="020B0604020202020204" pitchFamily="34" charset="0"/>
              </a:rPr>
              <a:t>N</a:t>
            </a:r>
            <a:r>
              <a:rPr lang="id-ID" sz="1800" dirty="0">
                <a:effectLst/>
                <a:latin typeface="Times New Roman" panose="02020603050405020304" pitchFamily="18" charset="0"/>
                <a:ea typeface="Calibri" panose="020F0502020204030204" pitchFamily="34" charset="0"/>
                <a:cs typeface="Arial" panose="020B0604020202020204" pitchFamily="34" charset="0"/>
              </a:rPr>
              <a:t>ilai </a:t>
            </a:r>
            <a:r>
              <a:rPr lang="id-ID" sz="1800" i="1" dirty="0">
                <a:effectLst/>
                <a:latin typeface="Times New Roman" panose="02020603050405020304" pitchFamily="18" charset="0"/>
                <a:ea typeface="Calibri" panose="020F0502020204030204" pitchFamily="34" charset="0"/>
                <a:cs typeface="Arial" panose="020B0604020202020204" pitchFamily="34" charset="0"/>
              </a:rPr>
              <a:t>rounded value</a:t>
            </a:r>
            <a:r>
              <a:rPr lang="id-ID" sz="1800" dirty="0">
                <a:effectLst/>
                <a:latin typeface="Times New Roman" panose="02020603050405020304" pitchFamily="18" charset="0"/>
                <a:ea typeface="Calibri" panose="020F0502020204030204" pitchFamily="34" charset="0"/>
                <a:cs typeface="Arial" panose="020B0604020202020204" pitchFamily="34" charset="0"/>
              </a:rPr>
              <a:t> yang dihasilkan dari data PDRB adalah </a:t>
            </a:r>
            <a:r>
              <a:rPr lang="en-US" sz="1800" dirty="0">
                <a:effectLst/>
                <a:latin typeface="Times New Roman" panose="02020603050405020304" pitchFamily="18" charset="0"/>
                <a:ea typeface="Calibri" panose="020F0502020204030204" pitchFamily="34" charset="0"/>
                <a:cs typeface="Arial" panose="020B0604020202020204" pitchFamily="34" charset="0"/>
              </a:rPr>
              <a:t>1</a:t>
            </a:r>
            <a:r>
              <a:rPr lang="id-ID" sz="1800" dirty="0">
                <a:effectLst/>
                <a:latin typeface="Times New Roman" panose="02020603050405020304" pitchFamily="18" charset="0"/>
                <a:ea typeface="Calibri" panose="020F0502020204030204" pitchFamily="34" charset="0"/>
                <a:cs typeface="Arial" panose="020B0604020202020204" pitchFamily="34" charset="0"/>
              </a:rPr>
              <a:t> untuk selang kepercayaan 95%.  Karena hasil </a:t>
            </a:r>
            <a:r>
              <a:rPr lang="id-ID" sz="1800" i="1" dirty="0">
                <a:effectLst/>
                <a:latin typeface="Times New Roman" panose="02020603050405020304" pitchFamily="18" charset="0"/>
                <a:ea typeface="Calibri" panose="020F0502020204030204" pitchFamily="34" charset="0"/>
                <a:cs typeface="Arial" panose="020B0604020202020204" pitchFamily="34" charset="0"/>
              </a:rPr>
              <a:t>rounded value</a:t>
            </a:r>
            <a:r>
              <a:rPr lang="id-ID" sz="1800" dirty="0">
                <a:effectLst/>
                <a:latin typeface="Times New Roman" panose="02020603050405020304" pitchFamily="18" charset="0"/>
                <a:ea typeface="Calibri" panose="020F0502020204030204" pitchFamily="34" charset="0"/>
                <a:cs typeface="Arial" panose="020B0604020202020204" pitchFamily="34" charset="0"/>
              </a:rPr>
              <a:t> sama dengan 1 yang artinya data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sudah</a:t>
            </a:r>
            <a:r>
              <a:rPr lang="id-ID" sz="1800" dirty="0">
                <a:effectLst/>
                <a:latin typeface="Times New Roman" panose="02020603050405020304" pitchFamily="18" charset="0"/>
                <a:ea typeface="Calibri" panose="020F0502020204030204" pitchFamily="34" charset="0"/>
                <a:cs typeface="Arial" panose="020B0604020202020204" pitchFamily="34" charset="0"/>
              </a:rPr>
              <a:t> stasioner terhadap ragam. </a:t>
            </a:r>
            <a:endParaRPr lang="en-US" dirty="0"/>
          </a:p>
        </p:txBody>
      </p:sp>
    </p:spTree>
    <p:extLst>
      <p:ext uri="{BB962C8B-B14F-4D97-AF65-F5344CB8AC3E}">
        <p14:creationId xmlns:p14="http://schemas.microsoft.com/office/powerpoint/2010/main" val="192244679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E3129A-1CC7-4049-963D-F2C458961242}"/>
              </a:ext>
            </a:extLst>
          </p:cNvPr>
          <p:cNvSpPr txBox="1">
            <a:spLocks/>
          </p:cNvSpPr>
          <p:nvPr/>
        </p:nvSpPr>
        <p:spPr>
          <a:xfrm>
            <a:off x="1616765" y="624110"/>
            <a:ext cx="9887847" cy="634847"/>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HASIL DAN PEMBAHASAN</a:t>
            </a:r>
          </a:p>
        </p:txBody>
      </p:sp>
      <p:sp>
        <p:nvSpPr>
          <p:cNvPr id="5" name="Rectangle 4">
            <a:extLst>
              <a:ext uri="{FF2B5EF4-FFF2-40B4-BE49-F238E27FC236}">
                <a16:creationId xmlns:a16="http://schemas.microsoft.com/office/drawing/2014/main" id="{F398498F-C131-47DE-8734-3E36AB70F408}"/>
              </a:ext>
            </a:extLst>
          </p:cNvPr>
          <p:cNvSpPr/>
          <p:nvPr/>
        </p:nvSpPr>
        <p:spPr>
          <a:xfrm>
            <a:off x="1616766" y="1245704"/>
            <a:ext cx="4691270"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800" b="1" dirty="0">
                <a:effectLst/>
                <a:latin typeface="Times New Roman" panose="02020603050405020304" pitchFamily="18" charset="0"/>
                <a:ea typeface="TimesNewRomanPSMT"/>
              </a:rPr>
              <a:t>Uji </a:t>
            </a:r>
            <a:r>
              <a:rPr lang="en-US" sz="1800" b="1" dirty="0" err="1">
                <a:effectLst/>
                <a:latin typeface="Times New Roman" panose="02020603050405020304" pitchFamily="18" charset="0"/>
                <a:ea typeface="TimesNewRomanPSMT"/>
              </a:rPr>
              <a:t>Stasioneritas</a:t>
            </a:r>
            <a:r>
              <a:rPr lang="en-US" sz="1800" b="1" dirty="0">
                <a:effectLst/>
                <a:latin typeface="Times New Roman" panose="02020603050405020304" pitchFamily="18" charset="0"/>
                <a:ea typeface="TimesNewRomanPSMT"/>
              </a:rPr>
              <a:t> </a:t>
            </a:r>
            <a:r>
              <a:rPr lang="en-US" sz="1800" b="1" dirty="0" err="1">
                <a:effectLst/>
                <a:latin typeface="Times New Roman" panose="02020603050405020304" pitchFamily="18" charset="0"/>
                <a:ea typeface="TimesNewRomanPSMT"/>
              </a:rPr>
              <a:t>Terhadap</a:t>
            </a:r>
            <a:r>
              <a:rPr lang="en-US" sz="1800" b="1" dirty="0">
                <a:effectLst/>
                <a:latin typeface="Times New Roman" panose="02020603050405020304" pitchFamily="18" charset="0"/>
                <a:ea typeface="TimesNewRomanPSMT"/>
              </a:rPr>
              <a:t> Rata-rata</a:t>
            </a:r>
            <a:endParaRPr lang="id-ID" sz="2400" dirty="0">
              <a:latin typeface="Times New Roman" pitchFamily="18" charset="0"/>
              <a:cs typeface="Times New Roman" pitchFamily="18" charset="0"/>
            </a:endParaRPr>
          </a:p>
        </p:txBody>
      </p:sp>
      <p:pic>
        <p:nvPicPr>
          <p:cNvPr id="6" name="Content Placeholder 5">
            <a:extLst>
              <a:ext uri="{FF2B5EF4-FFF2-40B4-BE49-F238E27FC236}">
                <a16:creationId xmlns:a16="http://schemas.microsoft.com/office/drawing/2014/main" id="{9535C498-672B-47E8-8B5D-74A968E2FC3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6765" y="1880551"/>
            <a:ext cx="4114800" cy="2743200"/>
          </a:xfrm>
          <a:prstGeom prst="rect">
            <a:avLst/>
          </a:prstGeom>
          <a:noFill/>
          <a:ln>
            <a:noFill/>
          </a:ln>
        </p:spPr>
      </p:pic>
      <p:sp>
        <p:nvSpPr>
          <p:cNvPr id="7" name="Arrow: Right 6">
            <a:extLst>
              <a:ext uri="{FF2B5EF4-FFF2-40B4-BE49-F238E27FC236}">
                <a16:creationId xmlns:a16="http://schemas.microsoft.com/office/drawing/2014/main" id="{2C617DF5-A9D6-4BEE-A880-8EBDBA1E1600}"/>
              </a:ext>
            </a:extLst>
          </p:cNvPr>
          <p:cNvSpPr/>
          <p:nvPr/>
        </p:nvSpPr>
        <p:spPr>
          <a:xfrm>
            <a:off x="6096000" y="318668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E72E07B-AA84-4E66-93C7-7E8E2CF0F41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389812" y="1880551"/>
            <a:ext cx="4114800" cy="2742565"/>
          </a:xfrm>
          <a:prstGeom prst="rect">
            <a:avLst/>
          </a:prstGeom>
          <a:noFill/>
          <a:ln>
            <a:noFill/>
          </a:ln>
        </p:spPr>
      </p:pic>
      <p:sp>
        <p:nvSpPr>
          <p:cNvPr id="11" name="TextBox 10">
            <a:extLst>
              <a:ext uri="{FF2B5EF4-FFF2-40B4-BE49-F238E27FC236}">
                <a16:creationId xmlns:a16="http://schemas.microsoft.com/office/drawing/2014/main" id="{C6F79346-DE4D-4854-84AA-7E820F5D9323}"/>
              </a:ext>
            </a:extLst>
          </p:cNvPr>
          <p:cNvSpPr txBox="1"/>
          <p:nvPr/>
        </p:nvSpPr>
        <p:spPr>
          <a:xfrm>
            <a:off x="1616765" y="4623116"/>
            <a:ext cx="4114800" cy="307777"/>
          </a:xfrm>
          <a:prstGeom prst="rect">
            <a:avLst/>
          </a:prstGeom>
          <a:noFill/>
        </p:spPr>
        <p:txBody>
          <a:bodyPr wrap="square">
            <a:spAutoFit/>
          </a:bodyPr>
          <a:lstStyle/>
          <a:p>
            <a:pPr algn="ctr"/>
            <a:r>
              <a:rPr lang="en-US" sz="1400" dirty="0">
                <a:effectLst/>
                <a:latin typeface="Times New Roman" panose="02020603050405020304" pitchFamily="18" charset="0"/>
                <a:ea typeface="Calibri" panose="020F0502020204030204" pitchFamily="34" charset="0"/>
                <a:cs typeface="Arial" panose="020B0604020202020204" pitchFamily="34" charset="0"/>
              </a:rPr>
              <a:t>Plot </a:t>
            </a:r>
            <a:r>
              <a:rPr lang="en-US" sz="1400" i="1" dirty="0">
                <a:effectLst/>
                <a:latin typeface="Times New Roman" panose="02020603050405020304" pitchFamily="18" charset="0"/>
                <a:ea typeface="Calibri" panose="020F0502020204030204" pitchFamily="34" charset="0"/>
                <a:cs typeface="Arial" panose="020B0604020202020204" pitchFamily="34" charset="0"/>
              </a:rPr>
              <a:t>Trend Analysis</a:t>
            </a:r>
            <a:r>
              <a:rPr lang="en-US" sz="1400" dirty="0">
                <a:effectLst/>
                <a:latin typeface="Times New Roman" panose="02020603050405020304" pitchFamily="18" charset="0"/>
                <a:ea typeface="Calibri" panose="020F0502020204030204" pitchFamily="34" charset="0"/>
                <a:cs typeface="Arial" panose="020B0604020202020204" pitchFamily="34" charset="0"/>
              </a:rPr>
              <a:t> D</a:t>
            </a:r>
            <a:r>
              <a:rPr lang="id-ID" sz="1400" dirty="0">
                <a:effectLst/>
                <a:latin typeface="Times New Roman" panose="02020603050405020304" pitchFamily="18" charset="0"/>
                <a:ea typeface="Calibri" panose="020F0502020204030204" pitchFamily="34" charset="0"/>
                <a:cs typeface="Arial" panose="020B0604020202020204" pitchFamily="34" charset="0"/>
              </a:rPr>
              <a:t>ata </a:t>
            </a:r>
            <a:r>
              <a:rPr lang="en-US" sz="1400" dirty="0" err="1">
                <a:effectLst/>
                <a:latin typeface="Times New Roman" panose="02020603050405020304" pitchFamily="18" charset="0"/>
                <a:ea typeface="Calibri" panose="020F0502020204030204" pitchFamily="34" charset="0"/>
                <a:cs typeface="Arial" panose="020B0604020202020204" pitchFamily="34" charset="0"/>
              </a:rPr>
              <a:t>Transformasi</a:t>
            </a:r>
            <a:endParaRPr lang="en-US" sz="1400" dirty="0"/>
          </a:p>
        </p:txBody>
      </p:sp>
      <p:sp>
        <p:nvSpPr>
          <p:cNvPr id="12" name="TextBox 11">
            <a:extLst>
              <a:ext uri="{FF2B5EF4-FFF2-40B4-BE49-F238E27FC236}">
                <a16:creationId xmlns:a16="http://schemas.microsoft.com/office/drawing/2014/main" id="{905ABCE8-283D-42BF-BE3E-2B05B1AE45AD}"/>
              </a:ext>
            </a:extLst>
          </p:cNvPr>
          <p:cNvSpPr txBox="1"/>
          <p:nvPr/>
        </p:nvSpPr>
        <p:spPr>
          <a:xfrm>
            <a:off x="7389812" y="4623116"/>
            <a:ext cx="4114800" cy="307777"/>
          </a:xfrm>
          <a:prstGeom prst="rect">
            <a:avLst/>
          </a:prstGeom>
          <a:noFill/>
        </p:spPr>
        <p:txBody>
          <a:bodyPr wrap="square" rtlCol="0">
            <a:spAutoFit/>
          </a:bodyPr>
          <a:lstStyle/>
          <a:p>
            <a:pPr algn="ctr"/>
            <a:r>
              <a:rPr lang="en-US" sz="1400" dirty="0">
                <a:effectLst/>
                <a:latin typeface="Times New Roman" panose="02020603050405020304" pitchFamily="18" charset="0"/>
                <a:ea typeface="Calibri" panose="020F0502020204030204" pitchFamily="34" charset="0"/>
                <a:cs typeface="Arial" panose="020B0604020202020204" pitchFamily="34" charset="0"/>
              </a:rPr>
              <a:t>Plot </a:t>
            </a:r>
            <a:r>
              <a:rPr lang="en-US" sz="1400" i="1" dirty="0">
                <a:effectLst/>
                <a:latin typeface="Times New Roman" panose="02020603050405020304" pitchFamily="18" charset="0"/>
                <a:ea typeface="Calibri" panose="020F0502020204030204" pitchFamily="34" charset="0"/>
                <a:cs typeface="Arial" panose="020B0604020202020204" pitchFamily="34" charset="0"/>
              </a:rPr>
              <a:t>Trend Analysis</a:t>
            </a:r>
            <a:r>
              <a:rPr lang="en-US" sz="1400" dirty="0">
                <a:effectLst/>
                <a:latin typeface="Times New Roman" panose="02020603050405020304" pitchFamily="18" charset="0"/>
                <a:ea typeface="Calibri" panose="020F0502020204030204" pitchFamily="34" charset="0"/>
                <a:cs typeface="Arial" panose="020B0604020202020204" pitchFamily="34" charset="0"/>
              </a:rPr>
              <a:t> D</a:t>
            </a:r>
            <a:r>
              <a:rPr lang="id-ID" sz="1400" dirty="0">
                <a:effectLst/>
                <a:latin typeface="Times New Roman" panose="02020603050405020304" pitchFamily="18" charset="0"/>
                <a:ea typeface="Calibri" panose="020F0502020204030204" pitchFamily="34" charset="0"/>
                <a:cs typeface="Arial" panose="020B0604020202020204" pitchFamily="34" charset="0"/>
              </a:rPr>
              <a:t>ata </a:t>
            </a:r>
            <a:r>
              <a:rPr lang="en-US" sz="1400" i="1" dirty="0">
                <a:effectLst/>
                <a:latin typeface="Times New Roman" panose="02020603050405020304" pitchFamily="18" charset="0"/>
                <a:ea typeface="Calibri" panose="020F0502020204030204" pitchFamily="34" charset="0"/>
                <a:cs typeface="Arial" panose="020B0604020202020204" pitchFamily="34" charset="0"/>
              </a:rPr>
              <a:t>Differencing</a:t>
            </a:r>
            <a:r>
              <a:rPr lang="en-US" sz="1400" dirty="0">
                <a:effectLst/>
                <a:latin typeface="Times New Roman" panose="02020603050405020304" pitchFamily="18" charset="0"/>
                <a:ea typeface="Calibri" panose="020F0502020204030204" pitchFamily="34" charset="0"/>
                <a:cs typeface="Arial" panose="020B0604020202020204" pitchFamily="34" charset="0"/>
              </a:rPr>
              <a:t> ke-1</a:t>
            </a:r>
            <a:endParaRPr lang="en-US" sz="1400" dirty="0"/>
          </a:p>
        </p:txBody>
      </p:sp>
      <p:sp>
        <p:nvSpPr>
          <p:cNvPr id="13" name="TextBox 12">
            <a:extLst>
              <a:ext uri="{FF2B5EF4-FFF2-40B4-BE49-F238E27FC236}">
                <a16:creationId xmlns:a16="http://schemas.microsoft.com/office/drawing/2014/main" id="{5BBE3533-8AD2-40DB-8C63-A1C80118626F}"/>
              </a:ext>
            </a:extLst>
          </p:cNvPr>
          <p:cNvSpPr txBox="1"/>
          <p:nvPr/>
        </p:nvSpPr>
        <p:spPr>
          <a:xfrm>
            <a:off x="1616765" y="5044613"/>
            <a:ext cx="4479235" cy="923330"/>
          </a:xfrm>
          <a:prstGeom prst="rect">
            <a:avLst/>
          </a:prstGeom>
          <a:solidFill>
            <a:schemeClr val="bg1"/>
          </a:solidFill>
        </p:spPr>
        <p:txBody>
          <a:bodyPr wrap="square" rtlCol="0">
            <a:spAutoFit/>
          </a:bodyPr>
          <a:lstStyle/>
          <a:p>
            <a:r>
              <a:rPr lang="en-US" dirty="0">
                <a:latin typeface="Times New Roman" panose="02020603050405020304" pitchFamily="18" charset="0"/>
                <a:ea typeface="Calibri" panose="020F0502020204030204" pitchFamily="34" charset="0"/>
                <a:cs typeface="Arial" panose="020B0604020202020204" pitchFamily="34" charset="0"/>
              </a:rPr>
              <a:t>P</a:t>
            </a:r>
            <a:r>
              <a:rPr lang="id-ID" sz="1800" dirty="0">
                <a:effectLst/>
                <a:latin typeface="Times New Roman" panose="02020603050405020304" pitchFamily="18" charset="0"/>
                <a:ea typeface="Calibri" panose="020F0502020204030204" pitchFamily="34" charset="0"/>
                <a:cs typeface="Arial" panose="020B0604020202020204" pitchFamily="34" charset="0"/>
              </a:rPr>
              <a:t>lot data tidak membentuk garis lurus secara horinzontal dan tidak sejajar dengan garis nol (0)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maka</a:t>
            </a:r>
            <a:r>
              <a:rPr lang="id-ID" sz="1800" dirty="0">
                <a:effectLst/>
                <a:latin typeface="Times New Roman" panose="02020603050405020304" pitchFamily="18" charset="0"/>
                <a:ea typeface="Calibri" panose="020F0502020204030204" pitchFamily="34" charset="0"/>
                <a:cs typeface="Arial" panose="020B0604020202020204" pitchFamily="34" charset="0"/>
              </a:rPr>
              <a:t> perlu dilakukan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differensisasi</a:t>
            </a:r>
            <a:r>
              <a:rPr lang="en-US" sz="1800" dirty="0">
                <a:effectLst/>
                <a:latin typeface="Times New Roman" panose="02020603050405020304" pitchFamily="18" charset="0"/>
                <a:ea typeface="Calibri" panose="020F0502020204030204" pitchFamily="34" charset="0"/>
                <a:cs typeface="Arial" panose="020B0604020202020204" pitchFamily="34" charset="0"/>
              </a:rPr>
              <a:t> data.</a:t>
            </a:r>
            <a:endParaRPr lang="en-US" dirty="0"/>
          </a:p>
        </p:txBody>
      </p:sp>
      <p:sp>
        <p:nvSpPr>
          <p:cNvPr id="14" name="TextBox 13">
            <a:extLst>
              <a:ext uri="{FF2B5EF4-FFF2-40B4-BE49-F238E27FC236}">
                <a16:creationId xmlns:a16="http://schemas.microsoft.com/office/drawing/2014/main" id="{439379C7-D19E-4E68-B87D-0EC4381C2B14}"/>
              </a:ext>
            </a:extLst>
          </p:cNvPr>
          <p:cNvSpPr txBox="1"/>
          <p:nvPr/>
        </p:nvSpPr>
        <p:spPr>
          <a:xfrm>
            <a:off x="7389812" y="5044613"/>
            <a:ext cx="4285353" cy="1200329"/>
          </a:xfrm>
          <a:prstGeom prst="rect">
            <a:avLst/>
          </a:prstGeom>
          <a:solidFill>
            <a:schemeClr val="bg1"/>
          </a:solidFill>
        </p:spPr>
        <p:txBody>
          <a:bodyPr wrap="square" rtlCol="0">
            <a:spAutoFit/>
          </a:bodyPr>
          <a:lstStyle/>
          <a:p>
            <a:r>
              <a:rPr lang="en-US" dirty="0">
                <a:latin typeface="Times New Roman" panose="02020603050405020304" pitchFamily="18" charset="0"/>
                <a:ea typeface="Calibri" panose="020F0502020204030204" pitchFamily="34" charset="0"/>
                <a:cs typeface="Arial" panose="020B0604020202020204" pitchFamily="34" charset="0"/>
              </a:rPr>
              <a:t>P</a:t>
            </a:r>
            <a:r>
              <a:rPr lang="id-ID" sz="1800" dirty="0">
                <a:effectLst/>
                <a:latin typeface="Times New Roman" panose="02020603050405020304" pitchFamily="18" charset="0"/>
                <a:ea typeface="Calibri" panose="020F0502020204030204" pitchFamily="34" charset="0"/>
                <a:cs typeface="Arial" panose="020B0604020202020204" pitchFamily="34" charset="0"/>
              </a:rPr>
              <a:t>lot data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belum</a:t>
            </a:r>
            <a:r>
              <a:rPr lang="id-ID" sz="1800" dirty="0">
                <a:effectLst/>
                <a:latin typeface="Times New Roman" panose="02020603050405020304" pitchFamily="18" charset="0"/>
                <a:ea typeface="Calibri" panose="020F0502020204030204" pitchFamily="34" charset="0"/>
                <a:cs typeface="Arial" panose="020B0604020202020204" pitchFamily="34" charset="0"/>
              </a:rPr>
              <a:t> membentuk garis lurus secara horinzontal dan tidak sejajar dengan garis nol (0)</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sehingga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harus</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dilakukan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differensiasi</a:t>
            </a:r>
            <a:r>
              <a:rPr lang="en-US" sz="1800" dirty="0">
                <a:effectLst/>
                <a:latin typeface="Times New Roman" panose="02020603050405020304" pitchFamily="18" charset="0"/>
                <a:ea typeface="Calibri" panose="020F0502020204030204" pitchFamily="34" charset="0"/>
                <a:cs typeface="Arial" panose="020B0604020202020204" pitchFamily="34" charset="0"/>
              </a:rPr>
              <a:t> data ke-2.</a:t>
            </a:r>
            <a:endParaRPr lang="en-US" dirty="0"/>
          </a:p>
        </p:txBody>
      </p:sp>
    </p:spTree>
    <p:extLst>
      <p:ext uri="{BB962C8B-B14F-4D97-AF65-F5344CB8AC3E}">
        <p14:creationId xmlns:p14="http://schemas.microsoft.com/office/powerpoint/2010/main" val="154679666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80BA33-C107-4693-810E-EF7D6006483E}"/>
              </a:ext>
            </a:extLst>
          </p:cNvPr>
          <p:cNvSpPr txBox="1">
            <a:spLocks/>
          </p:cNvSpPr>
          <p:nvPr/>
        </p:nvSpPr>
        <p:spPr>
          <a:xfrm>
            <a:off x="1616765" y="624110"/>
            <a:ext cx="9887847" cy="634847"/>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t>HASIL DAN PEMBAHASAN</a:t>
            </a:r>
            <a:endParaRPr lang="en-US" b="1" dirty="0"/>
          </a:p>
        </p:txBody>
      </p:sp>
      <p:sp>
        <p:nvSpPr>
          <p:cNvPr id="5" name="Rectangle 4">
            <a:extLst>
              <a:ext uri="{FF2B5EF4-FFF2-40B4-BE49-F238E27FC236}">
                <a16:creationId xmlns:a16="http://schemas.microsoft.com/office/drawing/2014/main" id="{4C057B17-F362-432B-BFDC-2316F1674AB2}"/>
              </a:ext>
            </a:extLst>
          </p:cNvPr>
          <p:cNvSpPr/>
          <p:nvPr/>
        </p:nvSpPr>
        <p:spPr>
          <a:xfrm>
            <a:off x="1616766" y="1245704"/>
            <a:ext cx="4691270"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800" b="1" dirty="0">
                <a:effectLst/>
                <a:latin typeface="Times New Roman" panose="02020603050405020304" pitchFamily="18" charset="0"/>
                <a:ea typeface="TimesNewRomanPSMT"/>
              </a:rPr>
              <a:t>Uji </a:t>
            </a:r>
            <a:r>
              <a:rPr lang="en-US" sz="1800" b="1" dirty="0" err="1">
                <a:effectLst/>
                <a:latin typeface="Times New Roman" panose="02020603050405020304" pitchFamily="18" charset="0"/>
                <a:ea typeface="TimesNewRomanPSMT"/>
              </a:rPr>
              <a:t>Stasioneritas</a:t>
            </a:r>
            <a:r>
              <a:rPr lang="en-US" sz="1800" b="1" dirty="0">
                <a:effectLst/>
                <a:latin typeface="Times New Roman" panose="02020603050405020304" pitchFamily="18" charset="0"/>
                <a:ea typeface="TimesNewRomanPSMT"/>
              </a:rPr>
              <a:t> </a:t>
            </a:r>
            <a:r>
              <a:rPr lang="en-US" sz="1800" b="1" dirty="0" err="1">
                <a:effectLst/>
                <a:latin typeface="Times New Roman" panose="02020603050405020304" pitchFamily="18" charset="0"/>
                <a:ea typeface="TimesNewRomanPSMT"/>
              </a:rPr>
              <a:t>Terhadap</a:t>
            </a:r>
            <a:r>
              <a:rPr lang="en-US" sz="1800" b="1" dirty="0">
                <a:effectLst/>
                <a:latin typeface="Times New Roman" panose="02020603050405020304" pitchFamily="18" charset="0"/>
                <a:ea typeface="TimesNewRomanPSMT"/>
              </a:rPr>
              <a:t> Rata-rata</a:t>
            </a:r>
            <a:endParaRPr lang="id-ID" sz="2400" dirty="0">
              <a:latin typeface="Times New Roman" pitchFamily="18" charset="0"/>
              <a:cs typeface="Times New Roman" pitchFamily="18" charset="0"/>
            </a:endParaRPr>
          </a:p>
        </p:txBody>
      </p:sp>
      <p:pic>
        <p:nvPicPr>
          <p:cNvPr id="8" name="Content Placeholder 7">
            <a:extLst>
              <a:ext uri="{FF2B5EF4-FFF2-40B4-BE49-F238E27FC236}">
                <a16:creationId xmlns:a16="http://schemas.microsoft.com/office/drawing/2014/main" id="{B83E57C8-31C3-45D3-A2F5-87C37986C63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03288" y="1880551"/>
            <a:ext cx="4114800" cy="2743200"/>
          </a:xfrm>
          <a:prstGeom prst="rect">
            <a:avLst/>
          </a:prstGeom>
          <a:noFill/>
          <a:ln>
            <a:noFill/>
          </a:ln>
        </p:spPr>
      </p:pic>
      <p:sp>
        <p:nvSpPr>
          <p:cNvPr id="10" name="Arrow: Right 9">
            <a:extLst>
              <a:ext uri="{FF2B5EF4-FFF2-40B4-BE49-F238E27FC236}">
                <a16:creationId xmlns:a16="http://schemas.microsoft.com/office/drawing/2014/main" id="{5106782D-673D-4E7A-A380-4420AAA6D9E9}"/>
              </a:ext>
            </a:extLst>
          </p:cNvPr>
          <p:cNvSpPr/>
          <p:nvPr/>
        </p:nvSpPr>
        <p:spPr>
          <a:xfrm>
            <a:off x="3299791" y="29443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27DB1C-E8CE-42A5-8775-896DB0C6A5FB}"/>
              </a:ext>
            </a:extLst>
          </p:cNvPr>
          <p:cNvSpPr txBox="1"/>
          <p:nvPr/>
        </p:nvSpPr>
        <p:spPr>
          <a:xfrm>
            <a:off x="4503288" y="4672661"/>
            <a:ext cx="4114800" cy="307777"/>
          </a:xfrm>
          <a:prstGeom prst="rect">
            <a:avLst/>
          </a:prstGeom>
          <a:noFill/>
        </p:spPr>
        <p:txBody>
          <a:bodyPr wrap="square" rtlCol="0">
            <a:spAutoFit/>
          </a:bodyPr>
          <a:lstStyle/>
          <a:p>
            <a:pPr algn="ctr"/>
            <a:r>
              <a:rPr lang="en-US" sz="1400" dirty="0">
                <a:effectLst/>
                <a:latin typeface="Times New Roman" panose="02020603050405020304" pitchFamily="18" charset="0"/>
                <a:ea typeface="Calibri" panose="020F0502020204030204" pitchFamily="34" charset="0"/>
                <a:cs typeface="Arial" panose="020B0604020202020204" pitchFamily="34" charset="0"/>
              </a:rPr>
              <a:t>Plot </a:t>
            </a:r>
            <a:r>
              <a:rPr lang="en-US" sz="1400" i="1" dirty="0">
                <a:effectLst/>
                <a:latin typeface="Times New Roman" panose="02020603050405020304" pitchFamily="18" charset="0"/>
                <a:ea typeface="Calibri" panose="020F0502020204030204" pitchFamily="34" charset="0"/>
                <a:cs typeface="Arial" panose="020B0604020202020204" pitchFamily="34" charset="0"/>
              </a:rPr>
              <a:t>Trend Analysis</a:t>
            </a:r>
            <a:r>
              <a:rPr lang="en-US" sz="1400" dirty="0">
                <a:effectLst/>
                <a:latin typeface="Times New Roman" panose="02020603050405020304" pitchFamily="18" charset="0"/>
                <a:ea typeface="Calibri" panose="020F0502020204030204" pitchFamily="34" charset="0"/>
                <a:cs typeface="Arial" panose="020B0604020202020204" pitchFamily="34" charset="0"/>
              </a:rPr>
              <a:t> D</a:t>
            </a:r>
            <a:r>
              <a:rPr lang="id-ID" sz="1400" dirty="0">
                <a:effectLst/>
                <a:latin typeface="Times New Roman" panose="02020603050405020304" pitchFamily="18" charset="0"/>
                <a:ea typeface="Calibri" panose="020F0502020204030204" pitchFamily="34" charset="0"/>
                <a:cs typeface="Arial" panose="020B0604020202020204" pitchFamily="34" charset="0"/>
              </a:rPr>
              <a:t>ata </a:t>
            </a:r>
            <a:r>
              <a:rPr lang="en-US" sz="1400" i="1" dirty="0">
                <a:effectLst/>
                <a:latin typeface="Times New Roman" panose="02020603050405020304" pitchFamily="18" charset="0"/>
                <a:ea typeface="Calibri" panose="020F0502020204030204" pitchFamily="34" charset="0"/>
                <a:cs typeface="Arial" panose="020B0604020202020204" pitchFamily="34" charset="0"/>
              </a:rPr>
              <a:t>Differencing</a:t>
            </a:r>
            <a:r>
              <a:rPr lang="en-US" sz="1400" dirty="0">
                <a:effectLst/>
                <a:latin typeface="Times New Roman" panose="02020603050405020304" pitchFamily="18" charset="0"/>
                <a:ea typeface="Calibri" panose="020F0502020204030204" pitchFamily="34" charset="0"/>
                <a:cs typeface="Arial" panose="020B0604020202020204" pitchFamily="34" charset="0"/>
              </a:rPr>
              <a:t> ke-2</a:t>
            </a:r>
            <a:endParaRPr lang="en-US" sz="1400" dirty="0"/>
          </a:p>
        </p:txBody>
      </p:sp>
      <p:sp>
        <p:nvSpPr>
          <p:cNvPr id="12" name="TextBox 11">
            <a:extLst>
              <a:ext uri="{FF2B5EF4-FFF2-40B4-BE49-F238E27FC236}">
                <a16:creationId xmlns:a16="http://schemas.microsoft.com/office/drawing/2014/main" id="{5CD2B4A4-27DF-4A5A-AA06-A8DA11DBC75B}"/>
              </a:ext>
            </a:extLst>
          </p:cNvPr>
          <p:cNvSpPr txBox="1"/>
          <p:nvPr/>
        </p:nvSpPr>
        <p:spPr>
          <a:xfrm>
            <a:off x="3300653" y="5029348"/>
            <a:ext cx="6520070" cy="923330"/>
          </a:xfrm>
          <a:prstGeom prst="rect">
            <a:avLst/>
          </a:prstGeom>
          <a:noFill/>
        </p:spPr>
        <p:txBody>
          <a:bodyPr wrap="square" rtlCol="0">
            <a:spAutoFit/>
          </a:bodyPr>
          <a:lstStyle/>
          <a:p>
            <a:pPr marL="0" marR="0">
              <a:spcBef>
                <a:spcPts val="0"/>
              </a:spcBef>
              <a:spcAft>
                <a:spcPts val="800"/>
              </a:spcAft>
            </a:pPr>
            <a:r>
              <a:rPr lang="en-US" dirty="0">
                <a:latin typeface="Times New Roman" panose="02020603050405020304" pitchFamily="18" charset="0"/>
                <a:ea typeface="Calibri" panose="020F0502020204030204" pitchFamily="34" charset="0"/>
                <a:cs typeface="Arial" panose="020B0604020202020204" pitchFamily="34" charset="0"/>
              </a:rPr>
              <a:t>P</a:t>
            </a:r>
            <a:r>
              <a:rPr lang="id-ID" sz="1800" dirty="0">
                <a:effectLst/>
                <a:latin typeface="Times New Roman" panose="02020603050405020304" pitchFamily="18" charset="0"/>
                <a:ea typeface="Calibri" panose="020F0502020204030204" pitchFamily="34" charset="0"/>
                <a:cs typeface="Arial" panose="020B0604020202020204" pitchFamily="34" charset="0"/>
              </a:rPr>
              <a:t>lot data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sudah</a:t>
            </a:r>
            <a:r>
              <a:rPr lang="id-ID" sz="1800" dirty="0">
                <a:effectLst/>
                <a:latin typeface="Times New Roman" panose="02020603050405020304" pitchFamily="18" charset="0"/>
                <a:ea typeface="Calibri" panose="020F0502020204030204" pitchFamily="34" charset="0"/>
                <a:cs typeface="Arial" panose="020B0604020202020204" pitchFamily="34" charset="0"/>
              </a:rPr>
              <a:t> membentuk garis lurus secara horinzontal dan sejajar dengan garis nol (0)</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sehingga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analisis</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dapat</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dilanjutkan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dengan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menggunakan</a:t>
            </a:r>
            <a:r>
              <a:rPr lang="en-US" sz="1800" dirty="0">
                <a:effectLst/>
                <a:latin typeface="Times New Roman" panose="02020603050405020304" pitchFamily="18" charset="0"/>
                <a:ea typeface="Calibri" panose="020F0502020204030204" pitchFamily="34" charset="0"/>
                <a:cs typeface="Arial" panose="020B0604020202020204" pitchFamily="34" charset="0"/>
              </a:rPr>
              <a:t> data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differensiasi</a:t>
            </a:r>
            <a:r>
              <a:rPr lang="en-US" sz="1800" dirty="0">
                <a:effectLst/>
                <a:latin typeface="Times New Roman" panose="02020603050405020304" pitchFamily="18" charset="0"/>
                <a:ea typeface="Calibri" panose="020F0502020204030204" pitchFamily="34" charset="0"/>
                <a:cs typeface="Arial" panose="020B0604020202020204" pitchFamily="34" charset="0"/>
              </a:rPr>
              <a:t> ke-2.</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7905794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504C1A-D59D-428C-B0AE-B3D90F243E6F}"/>
              </a:ext>
            </a:extLst>
          </p:cNvPr>
          <p:cNvSpPr txBox="1">
            <a:spLocks/>
          </p:cNvSpPr>
          <p:nvPr/>
        </p:nvSpPr>
        <p:spPr>
          <a:xfrm>
            <a:off x="1616765" y="624110"/>
            <a:ext cx="9887847" cy="634847"/>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t>HASIL DAN PEMBAHASAN</a:t>
            </a:r>
            <a:endParaRPr lang="en-US" b="1" dirty="0"/>
          </a:p>
        </p:txBody>
      </p:sp>
      <p:sp>
        <p:nvSpPr>
          <p:cNvPr id="5" name="Rectangle 4">
            <a:extLst>
              <a:ext uri="{FF2B5EF4-FFF2-40B4-BE49-F238E27FC236}">
                <a16:creationId xmlns:a16="http://schemas.microsoft.com/office/drawing/2014/main" id="{F555F41E-C016-4AE2-840E-7EFB506B1239}"/>
              </a:ext>
            </a:extLst>
          </p:cNvPr>
          <p:cNvSpPr/>
          <p:nvPr/>
        </p:nvSpPr>
        <p:spPr>
          <a:xfrm>
            <a:off x="1616766" y="1245704"/>
            <a:ext cx="4691270"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800" b="1" dirty="0" err="1">
                <a:effectLst/>
                <a:latin typeface="Times New Roman" panose="02020603050405020304" pitchFamily="18" charset="0"/>
                <a:ea typeface="TimesNewRomanPSMT"/>
              </a:rPr>
              <a:t>Identifikasi</a:t>
            </a:r>
            <a:r>
              <a:rPr lang="en-US" sz="1800" b="1" dirty="0">
                <a:effectLst/>
                <a:latin typeface="Times New Roman" panose="02020603050405020304" pitchFamily="18" charset="0"/>
                <a:ea typeface="TimesNewRomanPSMT"/>
              </a:rPr>
              <a:t> Model</a:t>
            </a:r>
            <a:endParaRPr lang="id-ID" sz="2400" dirty="0">
              <a:latin typeface="Times New Roman" pitchFamily="18" charset="0"/>
              <a:cs typeface="Times New Roman" pitchFamily="18" charset="0"/>
            </a:endParaRPr>
          </a:p>
        </p:txBody>
      </p:sp>
      <p:pic>
        <p:nvPicPr>
          <p:cNvPr id="9" name="Content Placeholder 8">
            <a:extLst>
              <a:ext uri="{FF2B5EF4-FFF2-40B4-BE49-F238E27FC236}">
                <a16:creationId xmlns:a16="http://schemas.microsoft.com/office/drawing/2014/main" id="{0BC1D9EB-C930-4767-BC35-A4FCCD38D22F}"/>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616765" y="1880551"/>
            <a:ext cx="4114800" cy="2743200"/>
          </a:xfrm>
          <a:prstGeom prst="rect">
            <a:avLst/>
          </a:prstGeom>
          <a:noFill/>
          <a:ln>
            <a:noFill/>
          </a:ln>
        </p:spPr>
      </p:pic>
      <p:sp>
        <p:nvSpPr>
          <p:cNvPr id="10" name="TextBox 9">
            <a:extLst>
              <a:ext uri="{FF2B5EF4-FFF2-40B4-BE49-F238E27FC236}">
                <a16:creationId xmlns:a16="http://schemas.microsoft.com/office/drawing/2014/main" id="{59409361-7834-4124-B330-3C16D2463B72}"/>
              </a:ext>
            </a:extLst>
          </p:cNvPr>
          <p:cNvSpPr txBox="1"/>
          <p:nvPr/>
        </p:nvSpPr>
        <p:spPr>
          <a:xfrm>
            <a:off x="1616765" y="4623751"/>
            <a:ext cx="4114800" cy="307777"/>
          </a:xfrm>
          <a:prstGeom prst="rect">
            <a:avLst/>
          </a:prstGeom>
          <a:noFill/>
        </p:spPr>
        <p:txBody>
          <a:bodyPr wrap="square" rtlCol="0">
            <a:spAutoFit/>
          </a:bodyPr>
          <a:lstStyle/>
          <a:p>
            <a:pPr algn="ctr"/>
            <a:r>
              <a:rPr lang="en-US" sz="1400" dirty="0">
                <a:effectLst/>
                <a:latin typeface="Times New Roman" panose="02020603050405020304" pitchFamily="18" charset="0"/>
                <a:ea typeface="Calibri" panose="020F0502020204030204" pitchFamily="34" charset="0"/>
                <a:cs typeface="Arial" panose="020B0604020202020204" pitchFamily="34" charset="0"/>
              </a:rPr>
              <a:t>Plot P</a:t>
            </a:r>
            <a:r>
              <a:rPr lang="id-ID" sz="1400" dirty="0">
                <a:effectLst/>
                <a:latin typeface="Times New Roman" panose="02020603050405020304" pitchFamily="18" charset="0"/>
                <a:ea typeface="Calibri" panose="020F0502020204030204" pitchFamily="34" charset="0"/>
                <a:cs typeface="Arial" panose="020B0604020202020204" pitchFamily="34" charset="0"/>
              </a:rPr>
              <a:t>A</a:t>
            </a:r>
            <a:r>
              <a:rPr lang="en-US" sz="1400" dirty="0">
                <a:effectLst/>
                <a:latin typeface="Times New Roman" panose="02020603050405020304" pitchFamily="18" charset="0"/>
                <a:ea typeface="Calibri" panose="020F0502020204030204" pitchFamily="34" charset="0"/>
                <a:cs typeface="Arial" panose="020B0604020202020204" pitchFamily="34" charset="0"/>
              </a:rPr>
              <a:t>C</a:t>
            </a:r>
            <a:r>
              <a:rPr lang="id-ID" sz="1400" dirty="0">
                <a:effectLst/>
                <a:latin typeface="Times New Roman" panose="02020603050405020304" pitchFamily="18" charset="0"/>
                <a:ea typeface="Calibri" panose="020F0502020204030204" pitchFamily="34" charset="0"/>
                <a:cs typeface="Arial" panose="020B0604020202020204" pitchFamily="34" charset="0"/>
              </a:rPr>
              <a:t>F</a:t>
            </a:r>
            <a:r>
              <a:rPr lang="en-US" sz="1400" dirty="0">
                <a:effectLst/>
                <a:latin typeface="Times New Roman" panose="02020603050405020304" pitchFamily="18" charset="0"/>
                <a:ea typeface="Calibri" panose="020F0502020204030204" pitchFamily="34" charset="0"/>
                <a:cs typeface="Arial" panose="020B0604020202020204" pitchFamily="34" charset="0"/>
              </a:rPr>
              <a:t> (</a:t>
            </a:r>
            <a:r>
              <a:rPr lang="id-ID" sz="1400" i="1" dirty="0">
                <a:effectLst/>
                <a:latin typeface="Times New Roman" panose="02020603050405020304" pitchFamily="18" charset="0"/>
                <a:ea typeface="Calibri" panose="020F0502020204030204" pitchFamily="34" charset="0"/>
                <a:cs typeface="Arial" panose="020B0604020202020204" pitchFamily="34" charset="0"/>
              </a:rPr>
              <a:t>Partial Autocorrelation Function</a:t>
            </a:r>
            <a:r>
              <a:rPr lang="en-US" sz="1400" i="1" dirty="0">
                <a:effectLst/>
                <a:latin typeface="Times New Roman" panose="02020603050405020304" pitchFamily="18" charset="0"/>
                <a:ea typeface="Calibri" panose="020F0502020204030204" pitchFamily="34" charset="0"/>
                <a:cs typeface="Arial" panose="020B0604020202020204" pitchFamily="34" charset="0"/>
              </a:rPr>
              <a:t>)</a:t>
            </a:r>
            <a:endParaRPr lang="en-US" sz="1100" dirty="0"/>
          </a:p>
        </p:txBody>
      </p:sp>
      <p:pic>
        <p:nvPicPr>
          <p:cNvPr id="11" name="Content Placeholder 10">
            <a:extLst>
              <a:ext uri="{FF2B5EF4-FFF2-40B4-BE49-F238E27FC236}">
                <a16:creationId xmlns:a16="http://schemas.microsoft.com/office/drawing/2014/main" id="{44C87A8E-C97E-49F3-B6B3-BD95949E638E}"/>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991349" y="1880551"/>
            <a:ext cx="4114800" cy="2743200"/>
          </a:xfrm>
          <a:prstGeom prst="rect">
            <a:avLst/>
          </a:prstGeom>
          <a:noFill/>
          <a:ln>
            <a:noFill/>
          </a:ln>
        </p:spPr>
      </p:pic>
      <p:sp>
        <p:nvSpPr>
          <p:cNvPr id="12" name="TextBox 11">
            <a:extLst>
              <a:ext uri="{FF2B5EF4-FFF2-40B4-BE49-F238E27FC236}">
                <a16:creationId xmlns:a16="http://schemas.microsoft.com/office/drawing/2014/main" id="{5CF30646-6FEB-4718-A565-52165F4098DF}"/>
              </a:ext>
            </a:extLst>
          </p:cNvPr>
          <p:cNvSpPr txBox="1"/>
          <p:nvPr/>
        </p:nvSpPr>
        <p:spPr>
          <a:xfrm>
            <a:off x="6991349" y="4615867"/>
            <a:ext cx="4114800" cy="307777"/>
          </a:xfrm>
          <a:prstGeom prst="rect">
            <a:avLst/>
          </a:prstGeom>
          <a:noFill/>
        </p:spPr>
        <p:txBody>
          <a:bodyPr wrap="square" rtlCol="0">
            <a:spAutoFit/>
          </a:bodyPr>
          <a:lstStyle/>
          <a:p>
            <a:pPr algn="ctr"/>
            <a:r>
              <a:rPr lang="en-US" sz="1400" dirty="0">
                <a:effectLst/>
                <a:latin typeface="Times New Roman" panose="02020603050405020304" pitchFamily="18" charset="0"/>
                <a:ea typeface="Calibri" panose="020F0502020204030204" pitchFamily="34" charset="0"/>
                <a:cs typeface="Arial" panose="020B0604020202020204" pitchFamily="34" charset="0"/>
              </a:rPr>
              <a:t>Plot ACF (</a:t>
            </a:r>
            <a:r>
              <a:rPr lang="id-ID" sz="1400" i="1" dirty="0">
                <a:effectLst/>
                <a:latin typeface="Times New Roman" panose="02020603050405020304" pitchFamily="18" charset="0"/>
                <a:ea typeface="Calibri" panose="020F0502020204030204" pitchFamily="34" charset="0"/>
                <a:cs typeface="Arial" panose="020B0604020202020204" pitchFamily="34" charset="0"/>
              </a:rPr>
              <a:t>Autocorrelation Function</a:t>
            </a:r>
            <a:r>
              <a:rPr lang="en-US" sz="1400" i="1" dirty="0">
                <a:effectLst/>
                <a:latin typeface="Times New Roman" panose="02020603050405020304" pitchFamily="18" charset="0"/>
                <a:ea typeface="Calibri" panose="020F0502020204030204" pitchFamily="34" charset="0"/>
                <a:cs typeface="Arial" panose="020B0604020202020204" pitchFamily="34" charset="0"/>
              </a:rPr>
              <a:t>)</a:t>
            </a:r>
            <a:endParaRPr lang="en-US" sz="1400" dirty="0"/>
          </a:p>
        </p:txBody>
      </p:sp>
      <p:sp>
        <p:nvSpPr>
          <p:cNvPr id="13" name="TextBox 12">
            <a:extLst>
              <a:ext uri="{FF2B5EF4-FFF2-40B4-BE49-F238E27FC236}">
                <a16:creationId xmlns:a16="http://schemas.microsoft.com/office/drawing/2014/main" id="{21DED664-6416-456F-BF88-498F10200442}"/>
              </a:ext>
            </a:extLst>
          </p:cNvPr>
          <p:cNvSpPr txBox="1"/>
          <p:nvPr/>
        </p:nvSpPr>
        <p:spPr>
          <a:xfrm>
            <a:off x="1616765" y="5245345"/>
            <a:ext cx="948938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Dari </a:t>
            </a:r>
            <a:r>
              <a:rPr lang="en-US" dirty="0" err="1">
                <a:latin typeface="Times New Roman" panose="02020603050405020304" pitchFamily="18" charset="0"/>
                <a:cs typeface="Times New Roman" panose="02020603050405020304" pitchFamily="18" charset="0"/>
              </a:rPr>
              <a:t>identifikasi</a:t>
            </a:r>
            <a:r>
              <a:rPr lang="en-US" dirty="0">
                <a:latin typeface="Times New Roman" panose="02020603050405020304" pitchFamily="18" charset="0"/>
                <a:cs typeface="Times New Roman" panose="02020603050405020304" pitchFamily="18" charset="0"/>
              </a:rPr>
              <a:t> model </a:t>
            </a:r>
            <a:r>
              <a:rPr lang="en-US" dirty="0" err="1">
                <a:latin typeface="Times New Roman" panose="02020603050405020304" pitchFamily="18" charset="0"/>
                <a:cs typeface="Times New Roman" panose="02020603050405020304" pitchFamily="18" charset="0"/>
              </a:rPr>
              <a:t>menggunakan</a:t>
            </a:r>
            <a:r>
              <a:rPr lang="en-US" dirty="0">
                <a:latin typeface="Times New Roman" panose="02020603050405020304" pitchFamily="18" charset="0"/>
                <a:cs typeface="Times New Roman" panose="02020603050405020304" pitchFamily="18" charset="0"/>
              </a:rPr>
              <a:t> plot PACF dan plot ACF </a:t>
            </a:r>
            <a:r>
              <a:rPr lang="en-US" dirty="0" err="1">
                <a:latin typeface="Times New Roman" panose="02020603050405020304" pitchFamily="18" charset="0"/>
                <a:cs typeface="Times New Roman" panose="02020603050405020304" pitchFamily="18" charset="0"/>
              </a:rPr>
              <a:t>didapatkan</a:t>
            </a:r>
            <a:r>
              <a:rPr lang="en-US" dirty="0">
                <a:latin typeface="Times New Roman" panose="02020603050405020304" pitchFamily="18" charset="0"/>
                <a:cs typeface="Times New Roman" panose="02020603050405020304" pitchFamily="18" charset="0"/>
              </a:rPr>
              <a:t> model </a:t>
            </a:r>
            <a:r>
              <a:rPr lang="en-US" dirty="0" err="1">
                <a:latin typeface="Times New Roman" panose="02020603050405020304" pitchFamily="18" charset="0"/>
                <a:cs typeface="Times New Roman" panose="02020603050405020304" pitchFamily="18" charset="0"/>
              </a:rPr>
              <a:t>awal</a:t>
            </a:r>
            <a:r>
              <a:rPr lang="en-US" dirty="0">
                <a:latin typeface="Times New Roman" panose="02020603050405020304" pitchFamily="18" charset="0"/>
                <a:cs typeface="Times New Roman" panose="02020603050405020304" pitchFamily="18" charset="0"/>
              </a:rPr>
              <a:t> ARIMA (3,2,1)</a:t>
            </a:r>
          </a:p>
        </p:txBody>
      </p:sp>
    </p:spTree>
    <p:extLst>
      <p:ext uri="{BB962C8B-B14F-4D97-AF65-F5344CB8AC3E}">
        <p14:creationId xmlns:p14="http://schemas.microsoft.com/office/powerpoint/2010/main" val="149372862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C20A0B94-16E5-4947-B5FB-6FA7B47A1DCE}"/>
              </a:ext>
            </a:extLst>
          </p:cNvPr>
          <p:cNvGraphicFramePr>
            <a:graphicFrameLocks noGrp="1"/>
          </p:cNvGraphicFramePr>
          <p:nvPr>
            <p:ph idx="1"/>
            <p:extLst>
              <p:ext uri="{D42A27DB-BD31-4B8C-83A1-F6EECF244321}">
                <p14:modId xmlns:p14="http://schemas.microsoft.com/office/powerpoint/2010/main" val="406520904"/>
              </p:ext>
            </p:extLst>
          </p:nvPr>
        </p:nvGraphicFramePr>
        <p:xfrm>
          <a:off x="4542681" y="2732578"/>
          <a:ext cx="3106638" cy="2238296"/>
        </p:xfrm>
        <a:graphic>
          <a:graphicData uri="http://schemas.openxmlformats.org/drawingml/2006/table">
            <a:tbl>
              <a:tblPr firstRow="1" firstCol="1" bandRow="1">
                <a:tableStyleId>{5C22544A-7EE6-4342-B048-85BDC9FD1C3A}</a:tableStyleId>
              </a:tblPr>
              <a:tblGrid>
                <a:gridCol w="1140025">
                  <a:extLst>
                    <a:ext uri="{9D8B030D-6E8A-4147-A177-3AD203B41FA5}">
                      <a16:colId xmlns:a16="http://schemas.microsoft.com/office/drawing/2014/main" val="971732612"/>
                    </a:ext>
                  </a:extLst>
                </a:gridCol>
                <a:gridCol w="1966613">
                  <a:extLst>
                    <a:ext uri="{9D8B030D-6E8A-4147-A177-3AD203B41FA5}">
                      <a16:colId xmlns:a16="http://schemas.microsoft.com/office/drawing/2014/main" val="3767720138"/>
                    </a:ext>
                  </a:extLst>
                </a:gridCol>
              </a:tblGrid>
              <a:tr h="279787">
                <a:tc>
                  <a:txBody>
                    <a:bodyPr/>
                    <a:lstStyle/>
                    <a:p>
                      <a:pPr marL="0" marR="0" algn="ctr">
                        <a:lnSpc>
                          <a:spcPct val="106000"/>
                        </a:lnSpc>
                        <a:spcBef>
                          <a:spcPts val="0"/>
                        </a:spcBef>
                        <a:spcAft>
                          <a:spcPts val="0"/>
                        </a:spcAft>
                      </a:pPr>
                      <a:r>
                        <a:rPr lang="en-US" sz="1200">
                          <a:effectLst/>
                        </a:rPr>
                        <a:t>No</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dirty="0">
                          <a:effectLst/>
                        </a:rPr>
                        <a:t>Model</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611674887"/>
                  </a:ext>
                </a:extLst>
              </a:tr>
              <a:tr h="279787">
                <a:tc>
                  <a:txBody>
                    <a:bodyPr/>
                    <a:lstStyle/>
                    <a:p>
                      <a:pPr marL="0" marR="0" algn="ctr">
                        <a:lnSpc>
                          <a:spcPct val="106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ARIMA (3,2,1)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081001698"/>
                  </a:ext>
                </a:extLst>
              </a:tr>
              <a:tr h="279787">
                <a:tc>
                  <a:txBody>
                    <a:bodyPr/>
                    <a:lstStyle/>
                    <a:p>
                      <a:pPr marL="0" marR="0" algn="ctr">
                        <a:lnSpc>
                          <a:spcPct val="106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ARIMA (3,2,0)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3778526"/>
                  </a:ext>
                </a:extLst>
              </a:tr>
              <a:tr h="279787">
                <a:tc>
                  <a:txBody>
                    <a:bodyPr/>
                    <a:lstStyle/>
                    <a:p>
                      <a:pPr marL="0" marR="0" algn="ctr">
                        <a:lnSpc>
                          <a:spcPct val="106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ARIMA (2,2,1)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06168593"/>
                  </a:ext>
                </a:extLst>
              </a:tr>
              <a:tr h="279787">
                <a:tc>
                  <a:txBody>
                    <a:bodyPr/>
                    <a:lstStyle/>
                    <a:p>
                      <a:pPr marL="0" marR="0" algn="ctr">
                        <a:lnSpc>
                          <a:spcPct val="106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ARIMA (2,2,0)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59939486"/>
                  </a:ext>
                </a:extLst>
              </a:tr>
              <a:tr h="279787">
                <a:tc>
                  <a:txBody>
                    <a:bodyPr/>
                    <a:lstStyle/>
                    <a:p>
                      <a:pPr marL="0" marR="0" algn="ctr">
                        <a:lnSpc>
                          <a:spcPct val="106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ARIMA (1,2,1)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40275098"/>
                  </a:ext>
                </a:extLst>
              </a:tr>
              <a:tr h="279787">
                <a:tc>
                  <a:txBody>
                    <a:bodyPr/>
                    <a:lstStyle/>
                    <a:p>
                      <a:pPr marL="0" marR="0" algn="ctr">
                        <a:lnSpc>
                          <a:spcPct val="106000"/>
                        </a:lnSpc>
                        <a:spcBef>
                          <a:spcPts val="0"/>
                        </a:spcBef>
                        <a:spcAft>
                          <a:spcPts val="0"/>
                        </a:spcAft>
                      </a:pPr>
                      <a:r>
                        <a:rPr lang="en-US" sz="1200">
                          <a:effectLst/>
                        </a:rPr>
                        <a:t>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ARIMA (1,2,0)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30488187"/>
                  </a:ext>
                </a:extLst>
              </a:tr>
              <a:tr h="279787">
                <a:tc>
                  <a:txBody>
                    <a:bodyPr/>
                    <a:lstStyle/>
                    <a:p>
                      <a:pPr marL="0" marR="0" algn="ctr">
                        <a:lnSpc>
                          <a:spcPct val="106000"/>
                        </a:lnSpc>
                        <a:spcBef>
                          <a:spcPts val="0"/>
                        </a:spcBef>
                        <a:spcAft>
                          <a:spcPts val="0"/>
                        </a:spcAft>
                      </a:pPr>
                      <a:r>
                        <a:rPr lang="en-US" sz="1200">
                          <a:effectLst/>
                        </a:rPr>
                        <a:t>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dirty="0">
                          <a:effectLst/>
                        </a:rPr>
                        <a:t>ARIMA (0,2,1)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4168204101"/>
                  </a:ext>
                </a:extLst>
              </a:tr>
            </a:tbl>
          </a:graphicData>
        </a:graphic>
      </p:graphicFrame>
      <p:sp>
        <p:nvSpPr>
          <p:cNvPr id="4" name="Title 1">
            <a:extLst>
              <a:ext uri="{FF2B5EF4-FFF2-40B4-BE49-F238E27FC236}">
                <a16:creationId xmlns:a16="http://schemas.microsoft.com/office/drawing/2014/main" id="{C04660F5-3BD4-433A-82B5-7DB0B48D767A}"/>
              </a:ext>
            </a:extLst>
          </p:cNvPr>
          <p:cNvSpPr txBox="1">
            <a:spLocks/>
          </p:cNvSpPr>
          <p:nvPr/>
        </p:nvSpPr>
        <p:spPr>
          <a:xfrm>
            <a:off x="1616765" y="624110"/>
            <a:ext cx="9887847" cy="634847"/>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t>HASIL DAN PEMBAHASAN</a:t>
            </a:r>
            <a:endParaRPr lang="en-US" b="1" dirty="0"/>
          </a:p>
        </p:txBody>
      </p:sp>
      <p:sp>
        <p:nvSpPr>
          <p:cNvPr id="5" name="Rectangle 4">
            <a:extLst>
              <a:ext uri="{FF2B5EF4-FFF2-40B4-BE49-F238E27FC236}">
                <a16:creationId xmlns:a16="http://schemas.microsoft.com/office/drawing/2014/main" id="{AEED22F1-F9FB-4FE5-984E-A986A16C91ED}"/>
              </a:ext>
            </a:extLst>
          </p:cNvPr>
          <p:cNvSpPr/>
          <p:nvPr/>
        </p:nvSpPr>
        <p:spPr>
          <a:xfrm>
            <a:off x="1616766" y="1245704"/>
            <a:ext cx="4691270"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800" b="1" dirty="0" err="1">
                <a:effectLst/>
                <a:latin typeface="Times New Roman" panose="02020603050405020304" pitchFamily="18" charset="0"/>
                <a:ea typeface="TimesNewRomanPSMT"/>
              </a:rPr>
              <a:t>Identifikasi</a:t>
            </a:r>
            <a:r>
              <a:rPr lang="en-US" sz="1800" b="1" dirty="0">
                <a:effectLst/>
                <a:latin typeface="Times New Roman" panose="02020603050405020304" pitchFamily="18" charset="0"/>
                <a:ea typeface="TimesNewRomanPSMT"/>
              </a:rPr>
              <a:t> Model</a:t>
            </a:r>
            <a:endParaRPr lang="id-ID" sz="2400" dirty="0">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63A8C539-8DB9-416E-A6DF-B3FDE576B7AF}"/>
              </a:ext>
            </a:extLst>
          </p:cNvPr>
          <p:cNvSpPr txBox="1"/>
          <p:nvPr/>
        </p:nvSpPr>
        <p:spPr>
          <a:xfrm>
            <a:off x="4828599" y="2360553"/>
            <a:ext cx="2820720" cy="372025"/>
          </a:xfrm>
          <a:prstGeom prst="rect">
            <a:avLst/>
          </a:prstGeom>
          <a:noFill/>
        </p:spPr>
        <p:txBody>
          <a:bodyPr wrap="square">
            <a:spAutoFit/>
          </a:bodyPr>
          <a:lstStyle/>
          <a:p>
            <a:pPr marL="0" marR="0">
              <a:lnSpc>
                <a:spcPct val="106000"/>
              </a:lnSpc>
              <a:spcBef>
                <a:spcPts val="0"/>
              </a:spcBef>
              <a:spcAft>
                <a:spcPts val="800"/>
              </a:spcAft>
            </a:pPr>
            <a:r>
              <a:rPr lang="id-ID" sz="1800" dirty="0">
                <a:effectLst/>
                <a:latin typeface="Times New Roman" panose="02020603050405020304" pitchFamily="18" charset="0"/>
                <a:ea typeface="Calibri" panose="020F0502020204030204" pitchFamily="34" charset="0"/>
                <a:cs typeface="Arial" panose="020B0604020202020204" pitchFamily="34" charset="0"/>
              </a:rPr>
              <a:t>Tabel 2.  Model ARIMA</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7012117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C486DE73-D443-4749-AB9E-A3C4B419D09D}"/>
              </a:ext>
            </a:extLst>
          </p:cNvPr>
          <p:cNvGraphicFramePr>
            <a:graphicFrameLocks noGrp="1"/>
          </p:cNvGraphicFramePr>
          <p:nvPr>
            <p:ph idx="1"/>
            <p:extLst>
              <p:ext uri="{D42A27DB-BD31-4B8C-83A1-F6EECF244321}">
                <p14:modId xmlns:p14="http://schemas.microsoft.com/office/powerpoint/2010/main" val="3628927497"/>
              </p:ext>
            </p:extLst>
          </p:nvPr>
        </p:nvGraphicFramePr>
        <p:xfrm>
          <a:off x="1616765" y="2299346"/>
          <a:ext cx="6851374" cy="3636138"/>
        </p:xfrm>
        <a:graphic>
          <a:graphicData uri="http://schemas.openxmlformats.org/drawingml/2006/table">
            <a:tbl>
              <a:tblPr firstRow="1" firstCol="1" bandRow="1">
                <a:tableStyleId>{5C22544A-7EE6-4342-B048-85BDC9FD1C3A}</a:tableStyleId>
              </a:tblPr>
              <a:tblGrid>
                <a:gridCol w="1005156">
                  <a:extLst>
                    <a:ext uri="{9D8B030D-6E8A-4147-A177-3AD203B41FA5}">
                      <a16:colId xmlns:a16="http://schemas.microsoft.com/office/drawing/2014/main" val="2726152829"/>
                    </a:ext>
                  </a:extLst>
                </a:gridCol>
                <a:gridCol w="1159794">
                  <a:extLst>
                    <a:ext uri="{9D8B030D-6E8A-4147-A177-3AD203B41FA5}">
                      <a16:colId xmlns:a16="http://schemas.microsoft.com/office/drawing/2014/main" val="2698043715"/>
                    </a:ext>
                  </a:extLst>
                </a:gridCol>
                <a:gridCol w="1024914">
                  <a:extLst>
                    <a:ext uri="{9D8B030D-6E8A-4147-A177-3AD203B41FA5}">
                      <a16:colId xmlns:a16="http://schemas.microsoft.com/office/drawing/2014/main" val="1333765938"/>
                    </a:ext>
                  </a:extLst>
                </a:gridCol>
                <a:gridCol w="850516">
                  <a:extLst>
                    <a:ext uri="{9D8B030D-6E8A-4147-A177-3AD203B41FA5}">
                      <a16:colId xmlns:a16="http://schemas.microsoft.com/office/drawing/2014/main" val="3690486384"/>
                    </a:ext>
                  </a:extLst>
                </a:gridCol>
                <a:gridCol w="1082473">
                  <a:extLst>
                    <a:ext uri="{9D8B030D-6E8A-4147-A177-3AD203B41FA5}">
                      <a16:colId xmlns:a16="http://schemas.microsoft.com/office/drawing/2014/main" val="3479007585"/>
                    </a:ext>
                  </a:extLst>
                </a:gridCol>
                <a:gridCol w="1079038">
                  <a:extLst>
                    <a:ext uri="{9D8B030D-6E8A-4147-A177-3AD203B41FA5}">
                      <a16:colId xmlns:a16="http://schemas.microsoft.com/office/drawing/2014/main" val="2126913795"/>
                    </a:ext>
                  </a:extLst>
                </a:gridCol>
                <a:gridCol w="649483">
                  <a:extLst>
                    <a:ext uri="{9D8B030D-6E8A-4147-A177-3AD203B41FA5}">
                      <a16:colId xmlns:a16="http://schemas.microsoft.com/office/drawing/2014/main" val="3189968801"/>
                    </a:ext>
                  </a:extLst>
                </a:gridCol>
              </a:tblGrid>
              <a:tr h="213360">
                <a:tc>
                  <a:txBody>
                    <a:bodyPr/>
                    <a:lstStyle/>
                    <a:p>
                      <a:pPr marL="0" marR="0" algn="ctr">
                        <a:lnSpc>
                          <a:spcPct val="106000"/>
                        </a:lnSpc>
                        <a:spcBef>
                          <a:spcPts val="0"/>
                        </a:spcBef>
                        <a:spcAft>
                          <a:spcPts val="0"/>
                        </a:spcAft>
                      </a:pPr>
                      <a:r>
                        <a:rPr lang="en-US" sz="1200">
                          <a:effectLst/>
                        </a:rPr>
                        <a:t>Model ARIMA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dirty="0" err="1">
                          <a:effectLst/>
                        </a:rPr>
                        <a:t>Tipe</a:t>
                      </a:r>
                      <a:r>
                        <a:rPr lang="en-US" sz="1200" dirty="0">
                          <a:effectLst/>
                        </a:rPr>
                        <a:t> Parameter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dirty="0" err="1">
                          <a:effectLst/>
                        </a:rPr>
                        <a:t>Coef</a:t>
                      </a:r>
                      <a:endParaRPr lang="en-US" sz="1100" dirty="0">
                        <a:effectLst/>
                      </a:endParaRPr>
                    </a:p>
                    <a:p>
                      <a:pPr marL="0" marR="0" algn="ctr">
                        <a:lnSpc>
                          <a:spcPct val="106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p-value</a:t>
                      </a:r>
                      <a:endParaRPr lang="en-US" sz="1100">
                        <a:effectLst/>
                      </a:endParaRPr>
                    </a:p>
                    <a:p>
                      <a:pPr marL="0" marR="0" algn="ctr">
                        <a:lnSpc>
                          <a:spcPct val="106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Keputusan</a:t>
                      </a:r>
                      <a:endParaRPr lang="en-US" sz="1100">
                        <a:effectLst/>
                      </a:endParaRPr>
                    </a:p>
                    <a:p>
                      <a:pPr marL="0" marR="0" algn="ctr">
                        <a:lnSpc>
                          <a:spcPct val="106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White Noise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MS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70027931"/>
                  </a:ext>
                </a:extLst>
              </a:tr>
              <a:tr h="213360">
                <a:tc>
                  <a:txBody>
                    <a:bodyPr/>
                    <a:lstStyle/>
                    <a:p>
                      <a:pPr marL="0" marR="0" algn="ctr">
                        <a:lnSpc>
                          <a:spcPct val="106000"/>
                        </a:lnSpc>
                        <a:spcBef>
                          <a:spcPts val="0"/>
                        </a:spcBef>
                        <a:spcAft>
                          <a:spcPts val="0"/>
                        </a:spcAft>
                      </a:pPr>
                      <a:r>
                        <a:rPr lang="en-US" sz="1200">
                          <a:effectLst/>
                        </a:rPr>
                        <a:t>(3,2,1)</a:t>
                      </a:r>
                      <a:endParaRPr lang="en-US" sz="1100">
                        <a:effectLst/>
                      </a:endParaRPr>
                    </a:p>
                    <a:p>
                      <a:pPr marL="0" marR="0" algn="ctr">
                        <a:lnSpc>
                          <a:spcPct val="106000"/>
                        </a:lnSpc>
                        <a:spcBef>
                          <a:spcPts val="0"/>
                        </a:spcBef>
                        <a:spcAft>
                          <a:spcPts val="0"/>
                        </a:spcAft>
                      </a:pPr>
                      <a:r>
                        <a:rPr lang="en-US" sz="1200">
                          <a:effectLst/>
                        </a:rPr>
                        <a:t> </a:t>
                      </a:r>
                      <a:endParaRPr lang="en-US" sz="1100">
                        <a:effectLst/>
                      </a:endParaRPr>
                    </a:p>
                    <a:p>
                      <a:pPr marL="0" marR="0" algn="ctr">
                        <a:lnSpc>
                          <a:spcPct val="106000"/>
                        </a:lnSpc>
                        <a:spcBef>
                          <a:spcPts val="0"/>
                        </a:spcBef>
                        <a:spcAft>
                          <a:spcPts val="0"/>
                        </a:spcAft>
                      </a:pPr>
                      <a:r>
                        <a:rPr lang="en-US" sz="1200">
                          <a:effectLst/>
                        </a:rPr>
                        <a:t> </a:t>
                      </a:r>
                      <a:endParaRPr lang="en-US" sz="1100">
                        <a:effectLst/>
                      </a:endParaRPr>
                    </a:p>
                    <a:p>
                      <a:pPr marL="0" marR="0" algn="ctr">
                        <a:lnSpc>
                          <a:spcPct val="106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dirty="0">
                          <a:effectLst/>
                        </a:rPr>
                        <a:t>AR 1</a:t>
                      </a:r>
                      <a:endParaRPr lang="en-US" sz="1100" dirty="0">
                        <a:effectLst/>
                      </a:endParaRPr>
                    </a:p>
                    <a:p>
                      <a:pPr marL="0" marR="0" algn="ctr">
                        <a:lnSpc>
                          <a:spcPct val="106000"/>
                        </a:lnSpc>
                        <a:spcBef>
                          <a:spcPts val="0"/>
                        </a:spcBef>
                        <a:spcAft>
                          <a:spcPts val="0"/>
                        </a:spcAft>
                      </a:pPr>
                      <a:r>
                        <a:rPr lang="en-US" sz="1200" dirty="0">
                          <a:effectLst/>
                        </a:rPr>
                        <a:t>AR 2</a:t>
                      </a:r>
                      <a:endParaRPr lang="en-US" sz="1100" dirty="0">
                        <a:effectLst/>
                      </a:endParaRPr>
                    </a:p>
                    <a:p>
                      <a:pPr marL="0" marR="0" algn="ctr">
                        <a:lnSpc>
                          <a:spcPct val="106000"/>
                        </a:lnSpc>
                        <a:spcBef>
                          <a:spcPts val="0"/>
                        </a:spcBef>
                        <a:spcAft>
                          <a:spcPts val="0"/>
                        </a:spcAft>
                      </a:pPr>
                      <a:r>
                        <a:rPr lang="en-US" sz="1200" dirty="0">
                          <a:effectLst/>
                        </a:rPr>
                        <a:t>AR 3</a:t>
                      </a:r>
                      <a:endParaRPr lang="en-US" sz="1100" dirty="0">
                        <a:effectLst/>
                      </a:endParaRPr>
                    </a:p>
                    <a:p>
                      <a:pPr marL="0" marR="0" algn="ctr">
                        <a:lnSpc>
                          <a:spcPct val="106000"/>
                        </a:lnSpc>
                        <a:spcBef>
                          <a:spcPts val="0"/>
                        </a:spcBef>
                        <a:spcAft>
                          <a:spcPts val="0"/>
                        </a:spcAft>
                      </a:pPr>
                      <a:r>
                        <a:rPr lang="en-US" sz="1200" dirty="0">
                          <a:effectLst/>
                        </a:rPr>
                        <a:t>MA 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-0.5567</a:t>
                      </a:r>
                      <a:endParaRPr lang="en-US" sz="1100">
                        <a:effectLst/>
                      </a:endParaRPr>
                    </a:p>
                    <a:p>
                      <a:pPr marL="0" marR="0" algn="ctr">
                        <a:lnSpc>
                          <a:spcPct val="106000"/>
                        </a:lnSpc>
                        <a:spcBef>
                          <a:spcPts val="0"/>
                        </a:spcBef>
                        <a:spcAft>
                          <a:spcPts val="0"/>
                        </a:spcAft>
                      </a:pPr>
                      <a:r>
                        <a:rPr lang="en-US" sz="1200">
                          <a:effectLst/>
                        </a:rPr>
                        <a:t>-0.7919</a:t>
                      </a:r>
                      <a:endParaRPr lang="en-US" sz="1100">
                        <a:effectLst/>
                      </a:endParaRPr>
                    </a:p>
                    <a:p>
                      <a:pPr marL="0" marR="0" algn="ctr">
                        <a:lnSpc>
                          <a:spcPct val="106000"/>
                        </a:lnSpc>
                        <a:spcBef>
                          <a:spcPts val="0"/>
                        </a:spcBef>
                        <a:spcAft>
                          <a:spcPts val="0"/>
                        </a:spcAft>
                      </a:pPr>
                      <a:r>
                        <a:rPr lang="en-US" sz="1200">
                          <a:effectLst/>
                        </a:rPr>
                        <a:t>-0.8180</a:t>
                      </a:r>
                      <a:endParaRPr lang="en-US" sz="1100">
                        <a:effectLst/>
                      </a:endParaRPr>
                    </a:p>
                    <a:p>
                      <a:pPr marL="0" marR="0" algn="ctr">
                        <a:lnSpc>
                          <a:spcPct val="106000"/>
                        </a:lnSpc>
                        <a:spcBef>
                          <a:spcPts val="0"/>
                        </a:spcBef>
                        <a:spcAft>
                          <a:spcPts val="0"/>
                        </a:spcAft>
                      </a:pPr>
                      <a:r>
                        <a:rPr lang="en-US" sz="1200">
                          <a:effectLst/>
                        </a:rPr>
                        <a:t>0.3712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0.028</a:t>
                      </a:r>
                      <a:endParaRPr lang="en-US" sz="1100">
                        <a:effectLst/>
                      </a:endParaRPr>
                    </a:p>
                    <a:p>
                      <a:pPr marL="0" marR="0" algn="ctr">
                        <a:lnSpc>
                          <a:spcPct val="106000"/>
                        </a:lnSpc>
                        <a:spcBef>
                          <a:spcPts val="0"/>
                        </a:spcBef>
                        <a:spcAft>
                          <a:spcPts val="0"/>
                        </a:spcAft>
                      </a:pPr>
                      <a:r>
                        <a:rPr lang="en-US" sz="1200">
                          <a:effectLst/>
                        </a:rPr>
                        <a:t>0.001</a:t>
                      </a:r>
                      <a:endParaRPr lang="en-US" sz="1100">
                        <a:effectLst/>
                      </a:endParaRPr>
                    </a:p>
                    <a:p>
                      <a:pPr marL="0" marR="0" algn="ctr">
                        <a:lnSpc>
                          <a:spcPct val="106000"/>
                        </a:lnSpc>
                        <a:spcBef>
                          <a:spcPts val="0"/>
                        </a:spcBef>
                        <a:spcAft>
                          <a:spcPts val="0"/>
                        </a:spcAft>
                      </a:pPr>
                      <a:r>
                        <a:rPr lang="en-US" sz="1200">
                          <a:effectLst/>
                        </a:rPr>
                        <a:t>0.009</a:t>
                      </a:r>
                      <a:endParaRPr lang="en-US" sz="1100">
                        <a:effectLst/>
                      </a:endParaRPr>
                    </a:p>
                    <a:p>
                      <a:pPr marL="0" marR="0" algn="ctr">
                        <a:lnSpc>
                          <a:spcPct val="106000"/>
                        </a:lnSpc>
                        <a:spcBef>
                          <a:spcPts val="0"/>
                        </a:spcBef>
                        <a:spcAft>
                          <a:spcPts val="0"/>
                        </a:spcAft>
                      </a:pPr>
                      <a:r>
                        <a:rPr lang="en-US" sz="1200">
                          <a:effectLst/>
                        </a:rPr>
                        <a:t>0.208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Tidak Signifikan</a:t>
                      </a:r>
                      <a:endParaRPr lang="en-US" sz="1100">
                        <a:effectLst/>
                      </a:endParaRPr>
                    </a:p>
                    <a:p>
                      <a:pPr marL="0" marR="0" algn="ctr">
                        <a:lnSpc>
                          <a:spcPct val="106000"/>
                        </a:lnSpc>
                        <a:spcBef>
                          <a:spcPts val="0"/>
                        </a:spcBef>
                        <a:spcAft>
                          <a:spcPts val="0"/>
                        </a:spcAft>
                      </a:pPr>
                      <a:r>
                        <a:rPr lang="en-US" sz="1200">
                          <a:effectLst/>
                        </a:rPr>
                        <a:t> </a:t>
                      </a:r>
                      <a:endParaRPr lang="en-US" sz="1100">
                        <a:effectLst/>
                      </a:endParaRPr>
                    </a:p>
                    <a:p>
                      <a:pPr marL="0" marR="0" algn="ctr">
                        <a:lnSpc>
                          <a:spcPct val="106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Memenuhi</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3.835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88765866"/>
                  </a:ext>
                </a:extLst>
              </a:tr>
              <a:tr h="213360">
                <a:tc>
                  <a:txBody>
                    <a:bodyPr/>
                    <a:lstStyle/>
                    <a:p>
                      <a:pPr marL="0" marR="0" algn="ctr">
                        <a:lnSpc>
                          <a:spcPct val="106000"/>
                        </a:lnSpc>
                        <a:spcBef>
                          <a:spcPts val="0"/>
                        </a:spcBef>
                        <a:spcAft>
                          <a:spcPts val="0"/>
                        </a:spcAft>
                      </a:pPr>
                      <a:r>
                        <a:rPr lang="en-US" sz="1200" dirty="0">
                          <a:effectLst/>
                        </a:rPr>
                        <a:t>(3,2,0)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dirty="0">
                          <a:effectLst/>
                        </a:rPr>
                        <a:t>AR1</a:t>
                      </a:r>
                      <a:endParaRPr lang="en-US" sz="1100" dirty="0">
                        <a:effectLst/>
                      </a:endParaRPr>
                    </a:p>
                    <a:p>
                      <a:pPr marL="0" marR="0" algn="ctr">
                        <a:lnSpc>
                          <a:spcPct val="106000"/>
                        </a:lnSpc>
                        <a:spcBef>
                          <a:spcPts val="0"/>
                        </a:spcBef>
                        <a:spcAft>
                          <a:spcPts val="0"/>
                        </a:spcAft>
                      </a:pPr>
                      <a:r>
                        <a:rPr lang="en-US" sz="1200" dirty="0">
                          <a:effectLst/>
                        </a:rPr>
                        <a:t>AR2</a:t>
                      </a:r>
                      <a:endParaRPr lang="en-US" sz="1100" dirty="0">
                        <a:effectLst/>
                      </a:endParaRPr>
                    </a:p>
                    <a:p>
                      <a:pPr marL="0" marR="0" algn="ctr">
                        <a:lnSpc>
                          <a:spcPct val="106000"/>
                        </a:lnSpc>
                        <a:spcBef>
                          <a:spcPts val="0"/>
                        </a:spcBef>
                        <a:spcAft>
                          <a:spcPts val="0"/>
                        </a:spcAft>
                      </a:pPr>
                      <a:r>
                        <a:rPr lang="en-US" sz="1200" dirty="0">
                          <a:effectLst/>
                        </a:rPr>
                        <a:t>AR 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-0.7538</a:t>
                      </a:r>
                      <a:endParaRPr lang="en-US" sz="1100">
                        <a:effectLst/>
                      </a:endParaRPr>
                    </a:p>
                    <a:p>
                      <a:pPr marL="0" marR="0" algn="ctr">
                        <a:lnSpc>
                          <a:spcPct val="106000"/>
                        </a:lnSpc>
                        <a:spcBef>
                          <a:spcPts val="0"/>
                        </a:spcBef>
                        <a:spcAft>
                          <a:spcPts val="0"/>
                        </a:spcAft>
                      </a:pPr>
                      <a:r>
                        <a:rPr lang="en-US" sz="1200">
                          <a:effectLst/>
                        </a:rPr>
                        <a:t>-0.9082</a:t>
                      </a:r>
                      <a:endParaRPr lang="en-US" sz="1100">
                        <a:effectLst/>
                      </a:endParaRPr>
                    </a:p>
                    <a:p>
                      <a:pPr marL="0" marR="0" algn="ctr">
                        <a:lnSpc>
                          <a:spcPct val="106000"/>
                        </a:lnSpc>
                        <a:spcBef>
                          <a:spcPts val="0"/>
                        </a:spcBef>
                        <a:spcAft>
                          <a:spcPts val="0"/>
                        </a:spcAft>
                      </a:pPr>
                      <a:r>
                        <a:rPr lang="en-US" sz="1200">
                          <a:effectLst/>
                        </a:rPr>
                        <a:t>-0.8883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0.000</a:t>
                      </a:r>
                      <a:endParaRPr lang="en-US" sz="1100">
                        <a:effectLst/>
                      </a:endParaRPr>
                    </a:p>
                    <a:p>
                      <a:pPr marL="0" marR="0" algn="ctr">
                        <a:lnSpc>
                          <a:spcPct val="106000"/>
                        </a:lnSpc>
                        <a:spcBef>
                          <a:spcPts val="0"/>
                        </a:spcBef>
                        <a:spcAft>
                          <a:spcPts val="0"/>
                        </a:spcAft>
                      </a:pPr>
                      <a:r>
                        <a:rPr lang="en-US" sz="1200">
                          <a:effectLst/>
                        </a:rPr>
                        <a:t>0.000</a:t>
                      </a:r>
                      <a:endParaRPr lang="en-US" sz="1100">
                        <a:effectLst/>
                      </a:endParaRPr>
                    </a:p>
                    <a:p>
                      <a:pPr marL="0" marR="0" algn="ctr">
                        <a:lnSpc>
                          <a:spcPct val="106000"/>
                        </a:lnSpc>
                        <a:spcBef>
                          <a:spcPts val="0"/>
                        </a:spcBef>
                        <a:spcAft>
                          <a:spcPts val="0"/>
                        </a:spcAft>
                      </a:pPr>
                      <a:r>
                        <a:rPr lang="en-US" sz="1200">
                          <a:effectLst/>
                        </a:rPr>
                        <a:t>0.000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Signifikan</a:t>
                      </a:r>
                      <a:endParaRPr lang="en-US" sz="1100">
                        <a:effectLst/>
                      </a:endParaRPr>
                    </a:p>
                    <a:p>
                      <a:pPr marL="0" marR="0" algn="ctr">
                        <a:lnSpc>
                          <a:spcPct val="106000"/>
                        </a:lnSpc>
                        <a:spcBef>
                          <a:spcPts val="0"/>
                        </a:spcBef>
                        <a:spcAft>
                          <a:spcPts val="0"/>
                        </a:spcAft>
                      </a:pPr>
                      <a:r>
                        <a:rPr lang="en-US" sz="1200">
                          <a:effectLst/>
                        </a:rPr>
                        <a:t> </a:t>
                      </a:r>
                      <a:endParaRPr lang="en-US" sz="1100">
                        <a:effectLst/>
                      </a:endParaRPr>
                    </a:p>
                    <a:p>
                      <a:pPr marL="0" marR="0">
                        <a:lnSpc>
                          <a:spcPct val="106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Memenuhi</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4.034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33194568"/>
                  </a:ext>
                </a:extLst>
              </a:tr>
              <a:tr h="213360">
                <a:tc>
                  <a:txBody>
                    <a:bodyPr/>
                    <a:lstStyle/>
                    <a:p>
                      <a:pPr marL="0" marR="0" algn="ctr">
                        <a:lnSpc>
                          <a:spcPct val="106000"/>
                        </a:lnSpc>
                        <a:spcBef>
                          <a:spcPts val="0"/>
                        </a:spcBef>
                        <a:spcAft>
                          <a:spcPts val="0"/>
                        </a:spcAft>
                      </a:pPr>
                      <a:r>
                        <a:rPr lang="en-US" sz="1200">
                          <a:effectLst/>
                        </a:rPr>
                        <a:t>(2,2,1)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dirty="0">
                          <a:effectLst/>
                        </a:rPr>
                        <a:t>AR 1</a:t>
                      </a:r>
                      <a:endParaRPr lang="en-US" sz="1100" dirty="0">
                        <a:effectLst/>
                      </a:endParaRPr>
                    </a:p>
                    <a:p>
                      <a:pPr marL="0" marR="0" algn="ctr">
                        <a:lnSpc>
                          <a:spcPct val="106000"/>
                        </a:lnSpc>
                        <a:spcBef>
                          <a:spcPts val="0"/>
                        </a:spcBef>
                        <a:spcAft>
                          <a:spcPts val="0"/>
                        </a:spcAft>
                      </a:pPr>
                      <a:r>
                        <a:rPr lang="en-US" sz="1200" dirty="0">
                          <a:effectLst/>
                        </a:rPr>
                        <a:t>AR 2</a:t>
                      </a:r>
                      <a:endParaRPr lang="en-US" sz="1100" dirty="0">
                        <a:effectLst/>
                      </a:endParaRPr>
                    </a:p>
                    <a:p>
                      <a:pPr marL="0" marR="0" algn="ctr">
                        <a:lnSpc>
                          <a:spcPct val="106000"/>
                        </a:lnSpc>
                        <a:spcBef>
                          <a:spcPts val="0"/>
                        </a:spcBef>
                        <a:spcAft>
                          <a:spcPts val="0"/>
                        </a:spcAft>
                      </a:pPr>
                      <a:r>
                        <a:rPr lang="en-US" sz="1200" dirty="0">
                          <a:effectLst/>
                        </a:rPr>
                        <a:t>MA 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dirty="0">
                          <a:effectLst/>
                        </a:rPr>
                        <a:t>-1.1831</a:t>
                      </a:r>
                      <a:endParaRPr lang="en-US" sz="1100" dirty="0">
                        <a:effectLst/>
                      </a:endParaRPr>
                    </a:p>
                    <a:p>
                      <a:pPr marL="0" marR="0" algn="ctr">
                        <a:lnSpc>
                          <a:spcPct val="106000"/>
                        </a:lnSpc>
                        <a:spcBef>
                          <a:spcPts val="0"/>
                        </a:spcBef>
                        <a:spcAft>
                          <a:spcPts val="0"/>
                        </a:spcAft>
                      </a:pPr>
                      <a:r>
                        <a:rPr lang="en-US" sz="1200" dirty="0">
                          <a:effectLst/>
                        </a:rPr>
                        <a:t>-0.4360</a:t>
                      </a:r>
                      <a:endParaRPr lang="en-US" sz="1100" dirty="0">
                        <a:effectLst/>
                      </a:endParaRPr>
                    </a:p>
                    <a:p>
                      <a:pPr marL="0" marR="0" algn="ctr">
                        <a:lnSpc>
                          <a:spcPct val="106000"/>
                        </a:lnSpc>
                        <a:spcBef>
                          <a:spcPts val="0"/>
                        </a:spcBef>
                        <a:spcAft>
                          <a:spcPts val="0"/>
                        </a:spcAft>
                      </a:pPr>
                      <a:r>
                        <a:rPr lang="en-US" sz="1200" dirty="0">
                          <a:effectLst/>
                        </a:rPr>
                        <a:t>-0.9081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0.000</a:t>
                      </a:r>
                      <a:endParaRPr lang="en-US" sz="1100">
                        <a:effectLst/>
                      </a:endParaRPr>
                    </a:p>
                    <a:p>
                      <a:pPr marL="0" marR="0" algn="ctr">
                        <a:lnSpc>
                          <a:spcPct val="106000"/>
                        </a:lnSpc>
                        <a:spcBef>
                          <a:spcPts val="0"/>
                        </a:spcBef>
                        <a:spcAft>
                          <a:spcPts val="0"/>
                        </a:spcAft>
                      </a:pPr>
                      <a:r>
                        <a:rPr lang="en-US" sz="1200">
                          <a:effectLst/>
                        </a:rPr>
                        <a:t>0.019</a:t>
                      </a:r>
                      <a:endParaRPr lang="en-US" sz="1100">
                        <a:effectLst/>
                      </a:endParaRPr>
                    </a:p>
                    <a:p>
                      <a:pPr marL="0" marR="0" algn="ctr">
                        <a:lnSpc>
                          <a:spcPct val="106000"/>
                        </a:lnSpc>
                        <a:spcBef>
                          <a:spcPts val="0"/>
                        </a:spcBef>
                        <a:spcAft>
                          <a:spcPts val="0"/>
                        </a:spcAft>
                      </a:pPr>
                      <a:r>
                        <a:rPr lang="en-US" sz="1200">
                          <a:effectLst/>
                        </a:rPr>
                        <a:t>0.000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Signifikan</a:t>
                      </a:r>
                      <a:endParaRPr lang="en-US" sz="1100">
                        <a:effectLst/>
                      </a:endParaRPr>
                    </a:p>
                    <a:p>
                      <a:pPr marL="0" marR="0" algn="ctr">
                        <a:lnSpc>
                          <a:spcPct val="106000"/>
                        </a:lnSpc>
                        <a:spcBef>
                          <a:spcPts val="0"/>
                        </a:spcBef>
                        <a:spcAft>
                          <a:spcPts val="0"/>
                        </a:spcAft>
                      </a:pPr>
                      <a:r>
                        <a:rPr lang="en-US" sz="1200">
                          <a:effectLst/>
                        </a:rPr>
                        <a:t> </a:t>
                      </a:r>
                      <a:endParaRPr lang="en-US" sz="1100">
                        <a:effectLst/>
                      </a:endParaRPr>
                    </a:p>
                    <a:p>
                      <a:pPr marL="0" marR="0" algn="ctr">
                        <a:lnSpc>
                          <a:spcPct val="106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dirty="0" err="1">
                          <a:effectLst/>
                        </a:rPr>
                        <a:t>Memenuhi</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8.195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23364105"/>
                  </a:ext>
                </a:extLst>
              </a:tr>
              <a:tr h="213360">
                <a:tc>
                  <a:txBody>
                    <a:bodyPr/>
                    <a:lstStyle/>
                    <a:p>
                      <a:pPr marL="0" marR="0" algn="ctr">
                        <a:lnSpc>
                          <a:spcPct val="106000"/>
                        </a:lnSpc>
                        <a:spcBef>
                          <a:spcPts val="0"/>
                        </a:spcBef>
                        <a:spcAft>
                          <a:spcPts val="0"/>
                        </a:spcAft>
                      </a:pPr>
                      <a:r>
                        <a:rPr lang="en-US" sz="1200">
                          <a:effectLst/>
                        </a:rPr>
                        <a:t>(2,2,0)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AR 1</a:t>
                      </a:r>
                      <a:endParaRPr lang="en-US" sz="1100">
                        <a:effectLst/>
                      </a:endParaRPr>
                    </a:p>
                    <a:p>
                      <a:pPr marL="0" marR="0" algn="ctr">
                        <a:lnSpc>
                          <a:spcPct val="106000"/>
                        </a:lnSpc>
                        <a:spcBef>
                          <a:spcPts val="0"/>
                        </a:spcBef>
                        <a:spcAft>
                          <a:spcPts val="0"/>
                        </a:spcAft>
                      </a:pPr>
                      <a:r>
                        <a:rPr lang="en-US" sz="1200">
                          <a:effectLst/>
                        </a:rPr>
                        <a:t>AR 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-0.4753</a:t>
                      </a:r>
                      <a:endParaRPr lang="en-US" sz="1100">
                        <a:effectLst/>
                      </a:endParaRPr>
                    </a:p>
                    <a:p>
                      <a:pPr marL="0" marR="0" algn="ctr">
                        <a:lnSpc>
                          <a:spcPct val="106000"/>
                        </a:lnSpc>
                        <a:spcBef>
                          <a:spcPts val="0"/>
                        </a:spcBef>
                        <a:spcAft>
                          <a:spcPts val="0"/>
                        </a:spcAft>
                      </a:pPr>
                      <a:r>
                        <a:rPr lang="en-US" sz="1200">
                          <a:effectLst/>
                        </a:rPr>
                        <a:t>-0.8813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0.001</a:t>
                      </a:r>
                      <a:endParaRPr lang="en-US" sz="1100">
                        <a:effectLst/>
                      </a:endParaRPr>
                    </a:p>
                    <a:p>
                      <a:pPr marL="0" marR="0" algn="ctr">
                        <a:lnSpc>
                          <a:spcPct val="106000"/>
                        </a:lnSpc>
                        <a:spcBef>
                          <a:spcPts val="0"/>
                        </a:spcBef>
                        <a:spcAft>
                          <a:spcPts val="0"/>
                        </a:spcAft>
                      </a:pPr>
                      <a:r>
                        <a:rPr lang="en-US" sz="1200">
                          <a:effectLst/>
                        </a:rPr>
                        <a:t>0.000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Signifikan</a:t>
                      </a:r>
                      <a:endParaRPr lang="en-US" sz="1100">
                        <a:effectLst/>
                      </a:endParaRPr>
                    </a:p>
                    <a:p>
                      <a:pPr marL="0" marR="0" algn="ctr">
                        <a:lnSpc>
                          <a:spcPct val="106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Memenuhi</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5.825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08409255"/>
                  </a:ext>
                </a:extLst>
              </a:tr>
              <a:tr h="213360">
                <a:tc>
                  <a:txBody>
                    <a:bodyPr/>
                    <a:lstStyle/>
                    <a:p>
                      <a:pPr marL="0" marR="0" algn="ctr">
                        <a:lnSpc>
                          <a:spcPct val="106000"/>
                        </a:lnSpc>
                        <a:spcBef>
                          <a:spcPts val="0"/>
                        </a:spcBef>
                        <a:spcAft>
                          <a:spcPts val="0"/>
                        </a:spcAft>
                      </a:pPr>
                      <a:r>
                        <a:rPr lang="en-US" sz="1200">
                          <a:effectLst/>
                        </a:rPr>
                        <a:t>(1,2,1)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AR 1</a:t>
                      </a:r>
                      <a:endParaRPr lang="en-US" sz="1100">
                        <a:effectLst/>
                      </a:endParaRPr>
                    </a:p>
                    <a:p>
                      <a:pPr marL="0" marR="0" algn="ctr">
                        <a:lnSpc>
                          <a:spcPct val="106000"/>
                        </a:lnSpc>
                        <a:spcBef>
                          <a:spcPts val="0"/>
                        </a:spcBef>
                        <a:spcAft>
                          <a:spcPts val="0"/>
                        </a:spcAft>
                      </a:pPr>
                      <a:r>
                        <a:rPr lang="en-US" sz="1200">
                          <a:effectLst/>
                        </a:rPr>
                        <a:t>MA 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0.0425</a:t>
                      </a:r>
                      <a:endParaRPr lang="en-US" sz="1100">
                        <a:effectLst/>
                      </a:endParaRPr>
                    </a:p>
                    <a:p>
                      <a:pPr marL="0" marR="0" algn="ctr">
                        <a:lnSpc>
                          <a:spcPct val="106000"/>
                        </a:lnSpc>
                        <a:spcBef>
                          <a:spcPts val="0"/>
                        </a:spcBef>
                        <a:spcAft>
                          <a:spcPts val="0"/>
                        </a:spcAft>
                      </a:pPr>
                      <a:r>
                        <a:rPr lang="en-US" sz="1200">
                          <a:effectLst/>
                        </a:rPr>
                        <a:t>0.9472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0.822</a:t>
                      </a:r>
                      <a:endParaRPr lang="en-US" sz="1100">
                        <a:effectLst/>
                      </a:endParaRPr>
                    </a:p>
                    <a:p>
                      <a:pPr marL="0" marR="0" algn="ctr">
                        <a:lnSpc>
                          <a:spcPct val="106000"/>
                        </a:lnSpc>
                        <a:spcBef>
                          <a:spcPts val="0"/>
                        </a:spcBef>
                        <a:spcAft>
                          <a:spcPts val="0"/>
                        </a:spcAft>
                      </a:pPr>
                      <a:r>
                        <a:rPr lang="en-US" sz="1200">
                          <a:effectLst/>
                        </a:rPr>
                        <a:t>0.000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Tidak Signifikan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Memenuhi</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5.149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51707667"/>
                  </a:ext>
                </a:extLst>
              </a:tr>
              <a:tr h="213360">
                <a:tc>
                  <a:txBody>
                    <a:bodyPr/>
                    <a:lstStyle/>
                    <a:p>
                      <a:pPr marL="0" marR="0" algn="ctr">
                        <a:lnSpc>
                          <a:spcPct val="106000"/>
                        </a:lnSpc>
                        <a:spcBef>
                          <a:spcPts val="0"/>
                        </a:spcBef>
                        <a:spcAft>
                          <a:spcPts val="0"/>
                        </a:spcAft>
                      </a:pPr>
                      <a:r>
                        <a:rPr lang="en-US" sz="1200">
                          <a:effectLst/>
                        </a:rPr>
                        <a:t>(1,2,0)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AR 1</a:t>
                      </a:r>
                      <a:endParaRPr lang="en-US" sz="1100">
                        <a:effectLst/>
                      </a:endParaRPr>
                    </a:p>
                    <a:p>
                      <a:pPr marL="0" marR="0" algn="ctr">
                        <a:lnSpc>
                          <a:spcPct val="106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-0.2841</a:t>
                      </a:r>
                      <a:endParaRPr lang="en-US" sz="1100">
                        <a:effectLst/>
                      </a:endParaRPr>
                    </a:p>
                    <a:p>
                      <a:pPr marL="0" marR="0" algn="ctr">
                        <a:lnSpc>
                          <a:spcPct val="106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0.066</a:t>
                      </a:r>
                      <a:endParaRPr lang="en-US" sz="1100">
                        <a:effectLst/>
                      </a:endParaRPr>
                    </a:p>
                    <a:p>
                      <a:pPr marL="0" marR="0" algn="ctr">
                        <a:lnSpc>
                          <a:spcPct val="106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dirty="0" err="1">
                          <a:effectLst/>
                        </a:rPr>
                        <a:t>Tidak</a:t>
                      </a:r>
                      <a:r>
                        <a:rPr lang="en-US" sz="1200" dirty="0">
                          <a:effectLst/>
                        </a:rPr>
                        <a:t> </a:t>
                      </a:r>
                      <a:r>
                        <a:rPr lang="en-US" sz="1200" dirty="0" err="1">
                          <a:effectLst/>
                        </a:rPr>
                        <a:t>Signifikan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Memenuhi</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8.283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37975244"/>
                  </a:ext>
                </a:extLst>
              </a:tr>
              <a:tr h="213360">
                <a:tc>
                  <a:txBody>
                    <a:bodyPr/>
                    <a:lstStyle/>
                    <a:p>
                      <a:pPr marL="0" marR="0" algn="ctr">
                        <a:lnSpc>
                          <a:spcPct val="106000"/>
                        </a:lnSpc>
                        <a:spcBef>
                          <a:spcPts val="0"/>
                        </a:spcBef>
                        <a:spcAft>
                          <a:spcPts val="0"/>
                        </a:spcAft>
                      </a:pPr>
                      <a:r>
                        <a:rPr lang="en-US" sz="1200">
                          <a:effectLst/>
                        </a:rPr>
                        <a:t>(0,2,1)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MA 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0.9468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0.000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dirty="0" err="1">
                          <a:effectLst/>
                        </a:rPr>
                        <a:t>Signifikan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Memenuhi</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dirty="0">
                          <a:effectLst/>
                        </a:rPr>
                        <a:t>5.033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12071845"/>
                  </a:ext>
                </a:extLst>
              </a:tr>
            </a:tbl>
          </a:graphicData>
        </a:graphic>
      </p:graphicFrame>
      <p:sp>
        <p:nvSpPr>
          <p:cNvPr id="4" name="Title 1">
            <a:extLst>
              <a:ext uri="{FF2B5EF4-FFF2-40B4-BE49-F238E27FC236}">
                <a16:creationId xmlns:a16="http://schemas.microsoft.com/office/drawing/2014/main" id="{7B1822D9-89BD-4D07-B7BB-DACED3F73106}"/>
              </a:ext>
            </a:extLst>
          </p:cNvPr>
          <p:cNvSpPr txBox="1">
            <a:spLocks/>
          </p:cNvSpPr>
          <p:nvPr/>
        </p:nvSpPr>
        <p:spPr>
          <a:xfrm>
            <a:off x="1616765" y="624110"/>
            <a:ext cx="9887847" cy="634847"/>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t>HASIL DAN PEMBAHASAN</a:t>
            </a:r>
            <a:endParaRPr lang="en-US" b="1" dirty="0"/>
          </a:p>
        </p:txBody>
      </p:sp>
      <p:sp>
        <p:nvSpPr>
          <p:cNvPr id="5" name="Rectangle 4">
            <a:extLst>
              <a:ext uri="{FF2B5EF4-FFF2-40B4-BE49-F238E27FC236}">
                <a16:creationId xmlns:a16="http://schemas.microsoft.com/office/drawing/2014/main" id="{C10AA5D4-5859-49F6-8074-A297E5605676}"/>
              </a:ext>
            </a:extLst>
          </p:cNvPr>
          <p:cNvSpPr/>
          <p:nvPr/>
        </p:nvSpPr>
        <p:spPr>
          <a:xfrm>
            <a:off x="1616766" y="1245704"/>
            <a:ext cx="4691270"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b="1" dirty="0" err="1">
                <a:latin typeface="Times New Roman" panose="02020603050405020304" pitchFamily="18" charset="0"/>
                <a:cs typeface="Times New Roman" pitchFamily="18" charset="0"/>
              </a:rPr>
              <a:t>Estimasi</a:t>
            </a:r>
            <a:r>
              <a:rPr lang="en-US" b="1" dirty="0">
                <a:latin typeface="Times New Roman" panose="02020603050405020304" pitchFamily="18" charset="0"/>
                <a:cs typeface="Times New Roman" pitchFamily="18" charset="0"/>
              </a:rPr>
              <a:t> Parameter</a:t>
            </a:r>
            <a:endParaRPr lang="id-ID" sz="2400"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4FF9E36B-2041-43B1-842C-08B863C53F8E}"/>
              </a:ext>
            </a:extLst>
          </p:cNvPr>
          <p:cNvSpPr txBox="1"/>
          <p:nvPr/>
        </p:nvSpPr>
        <p:spPr>
          <a:xfrm>
            <a:off x="1616765" y="1880552"/>
            <a:ext cx="5406887" cy="372025"/>
          </a:xfrm>
          <a:prstGeom prst="rect">
            <a:avLst/>
          </a:prstGeom>
          <a:noFill/>
        </p:spPr>
        <p:txBody>
          <a:bodyPr wrap="square">
            <a:spAutoFit/>
          </a:bodyPr>
          <a:lstStyle/>
          <a:p>
            <a:pPr marL="0" marR="0">
              <a:lnSpc>
                <a:spcPct val="106000"/>
              </a:lnSpc>
              <a:spcBef>
                <a:spcPts val="0"/>
              </a:spcBef>
              <a:spcAft>
                <a:spcPts val="800"/>
              </a:spcAft>
            </a:pPr>
            <a:r>
              <a:rPr lang="id-ID" sz="1800" dirty="0">
                <a:effectLst/>
                <a:latin typeface="Times New Roman" panose="02020603050405020304" pitchFamily="18" charset="0"/>
                <a:ea typeface="Calibri" panose="020F0502020204030204" pitchFamily="34" charset="0"/>
                <a:cs typeface="Arial" panose="020B0604020202020204" pitchFamily="34" charset="0"/>
              </a:rPr>
              <a:t>Tabel 3.</a:t>
            </a:r>
            <a:r>
              <a:rPr lang="en-US" sz="1800" dirty="0">
                <a:effectLst/>
                <a:latin typeface="Times New Roman" panose="02020603050405020304" pitchFamily="18" charset="0"/>
                <a:ea typeface="Calibri" panose="020F0502020204030204" pitchFamily="34" charset="0"/>
                <a:cs typeface="Arial" panose="020B0604020202020204" pitchFamily="34" charset="0"/>
              </a:rPr>
              <a:t>  Keputusan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Estimasi</a:t>
            </a:r>
            <a:r>
              <a:rPr lang="en-US" sz="1800" dirty="0">
                <a:effectLst/>
                <a:latin typeface="Times New Roman" panose="02020603050405020304" pitchFamily="18" charset="0"/>
                <a:ea typeface="Calibri" panose="020F0502020204030204" pitchFamily="34" charset="0"/>
                <a:cs typeface="Arial" panose="020B0604020202020204" pitchFamily="34" charset="0"/>
              </a:rPr>
              <a:t> Parameter Model </a:t>
            </a:r>
            <a:r>
              <a:rPr lang="id-ID" sz="1800" dirty="0">
                <a:effectLst/>
                <a:latin typeface="Times New Roman" panose="02020603050405020304" pitchFamily="18" charset="0"/>
                <a:ea typeface="Calibri" panose="020F0502020204030204" pitchFamily="34" charset="0"/>
                <a:cs typeface="Arial" panose="020B0604020202020204" pitchFamily="34" charset="0"/>
              </a:rPr>
              <a:t>ARIMA</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TextBox 7">
            <a:extLst>
              <a:ext uri="{FF2B5EF4-FFF2-40B4-BE49-F238E27FC236}">
                <a16:creationId xmlns:a16="http://schemas.microsoft.com/office/drawing/2014/main" id="{8352F8B1-5124-422D-A9FA-9471EDEEDB9E}"/>
              </a:ext>
            </a:extLst>
          </p:cNvPr>
          <p:cNvSpPr txBox="1"/>
          <p:nvPr/>
        </p:nvSpPr>
        <p:spPr>
          <a:xfrm>
            <a:off x="8560904" y="2252577"/>
            <a:ext cx="3114261" cy="4247317"/>
          </a:xfrm>
          <a:prstGeom prst="rect">
            <a:avLst/>
          </a:prstGeom>
          <a:solidFill>
            <a:schemeClr val="bg1"/>
          </a:solidFill>
        </p:spPr>
        <p:txBody>
          <a:bodyPr wrap="square" rtlCol="0">
            <a:spAutoFit/>
          </a:bodyPr>
          <a:lstStyle/>
          <a:p>
            <a:pPr marL="0" marR="0">
              <a:spcBef>
                <a:spcPts val="0"/>
              </a:spcBef>
              <a:spcAft>
                <a:spcPts val="0"/>
              </a:spcAft>
              <a:tabLst>
                <a:tab pos="4860925" algn="l"/>
              </a:tabLst>
            </a:pPr>
            <a:r>
              <a:rPr lang="en-US" dirty="0" err="1">
                <a:latin typeface="Times New Roman" panose="02020603050405020304" pitchFamily="18" charset="0"/>
                <a:ea typeface="TimesNewRomanPSMT"/>
                <a:cs typeface="Arial" panose="020B0604020202020204" pitchFamily="34" charset="0"/>
              </a:rPr>
              <a:t>S</a:t>
            </a:r>
            <a:r>
              <a:rPr lang="en-US" sz="1800" dirty="0" err="1">
                <a:effectLst/>
                <a:latin typeface="Times New Roman" panose="02020603050405020304" pitchFamily="18" charset="0"/>
                <a:ea typeface="TimesNewRomanPSMT"/>
                <a:cs typeface="Arial" panose="020B0604020202020204" pitchFamily="34" charset="0"/>
              </a:rPr>
              <a:t>emua</a:t>
            </a:r>
            <a:r>
              <a:rPr lang="en-US" sz="1800" dirty="0">
                <a:effectLst/>
                <a:latin typeface="Times New Roman" panose="02020603050405020304" pitchFamily="18" charset="0"/>
                <a:ea typeface="TimesNewRomanPSMT"/>
                <a:cs typeface="Arial" panose="020B0604020202020204" pitchFamily="34" charset="0"/>
              </a:rPr>
              <a:t> model </a:t>
            </a:r>
            <a:r>
              <a:rPr lang="en-US" sz="1800" dirty="0" err="1">
                <a:effectLst/>
                <a:latin typeface="Times New Roman" panose="02020603050405020304" pitchFamily="18" charset="0"/>
                <a:ea typeface="TimesNewRomanPSMT"/>
                <a:cs typeface="Arial" panose="020B0604020202020204" pitchFamily="34" charset="0"/>
              </a:rPr>
              <a:t>memenuhi</a:t>
            </a:r>
            <a:r>
              <a:rPr lang="en-US" sz="1800" dirty="0">
                <a:effectLst/>
                <a:latin typeface="Times New Roman" panose="02020603050405020304" pitchFamily="18" charset="0"/>
                <a:ea typeface="TimesNewRomanPSMT"/>
                <a:cs typeface="Arial" panose="020B0604020202020204" pitchFamily="34" charset="0"/>
              </a:rPr>
              <a:t> </a:t>
            </a:r>
            <a:r>
              <a:rPr lang="en-US" sz="1800" dirty="0" err="1">
                <a:effectLst/>
                <a:latin typeface="Times New Roman" panose="02020603050405020304" pitchFamily="18" charset="0"/>
                <a:ea typeface="TimesNewRomanPSMT"/>
                <a:cs typeface="Arial" panose="020B0604020202020204" pitchFamily="34" charset="0"/>
              </a:rPr>
              <a:t>asumsi</a:t>
            </a:r>
            <a:r>
              <a:rPr lang="en-US" sz="1800" dirty="0">
                <a:effectLst/>
                <a:latin typeface="Times New Roman" panose="02020603050405020304" pitchFamily="18" charset="0"/>
                <a:ea typeface="TimesNewRomanPSMT"/>
                <a:cs typeface="Arial" panose="020B0604020202020204" pitchFamily="34" charset="0"/>
              </a:rPr>
              <a:t> </a:t>
            </a:r>
            <a:r>
              <a:rPr lang="en-US" sz="1800" i="1" dirty="0">
                <a:effectLst/>
                <a:latin typeface="Times New Roman" panose="02020603050405020304" pitchFamily="18" charset="0"/>
                <a:ea typeface="TimesNewRomanPSMT"/>
                <a:cs typeface="Arial" panose="020B0604020202020204" pitchFamily="34" charset="0"/>
              </a:rPr>
              <a:t>white noise </a:t>
            </a:r>
            <a:r>
              <a:rPr lang="en-US" sz="1800" dirty="0">
                <a:effectLst/>
                <a:latin typeface="Times New Roman" panose="02020603050405020304" pitchFamily="18" charset="0"/>
                <a:ea typeface="TimesNewRomanPSMT"/>
                <a:cs typeface="Arial" panose="020B0604020202020204" pitchFamily="34" charset="0"/>
              </a:rPr>
              <a:t>dan </a:t>
            </a:r>
            <a:r>
              <a:rPr lang="en-US" sz="1800" dirty="0" err="1">
                <a:effectLst/>
                <a:latin typeface="Times New Roman" panose="02020603050405020304" pitchFamily="18" charset="0"/>
                <a:ea typeface="TimesNewRomanPSMT"/>
                <a:cs typeface="Arial" panose="020B0604020202020204" pitchFamily="34" charset="0"/>
              </a:rPr>
              <a:t>terdapat</a:t>
            </a:r>
            <a:r>
              <a:rPr lang="en-US" sz="1800" dirty="0">
                <a:effectLst/>
                <a:latin typeface="Times New Roman" panose="02020603050405020304" pitchFamily="18" charset="0"/>
                <a:ea typeface="TimesNewRomanPSMT"/>
                <a:cs typeface="Arial" panose="020B0604020202020204" pitchFamily="34" charset="0"/>
              </a:rPr>
              <a:t> </a:t>
            </a:r>
            <a:r>
              <a:rPr lang="en-US" sz="1800" dirty="0" err="1">
                <a:effectLst/>
                <a:latin typeface="Times New Roman" panose="02020603050405020304" pitchFamily="18" charset="0"/>
                <a:ea typeface="TimesNewRomanPSMT"/>
                <a:cs typeface="Arial" panose="020B0604020202020204" pitchFamily="34" charset="0"/>
              </a:rPr>
              <a:t>empat</a:t>
            </a:r>
            <a:r>
              <a:rPr lang="en-US" sz="1800" dirty="0">
                <a:effectLst/>
                <a:latin typeface="Times New Roman" panose="02020603050405020304" pitchFamily="18" charset="0"/>
                <a:ea typeface="TimesNewRomanPSMT"/>
                <a:cs typeface="Arial" panose="020B0604020202020204" pitchFamily="34" charset="0"/>
              </a:rPr>
              <a:t> model ARIMA yang </a:t>
            </a:r>
            <a:r>
              <a:rPr lang="en-US" sz="1800" dirty="0" err="1">
                <a:effectLst/>
                <a:latin typeface="Times New Roman" panose="02020603050405020304" pitchFamily="18" charset="0"/>
                <a:ea typeface="TimesNewRomanPSMT"/>
                <a:cs typeface="Arial" panose="020B0604020202020204" pitchFamily="34" charset="0"/>
              </a:rPr>
              <a:t>signifikan</a:t>
            </a:r>
            <a:r>
              <a:rPr lang="en-US" sz="1800" dirty="0">
                <a:effectLst/>
                <a:latin typeface="Times New Roman" panose="02020603050405020304" pitchFamily="18" charset="0"/>
                <a:ea typeface="TimesNewRomanPSMT"/>
                <a:cs typeface="Arial" panose="020B0604020202020204" pitchFamily="34" charset="0"/>
              </a:rPr>
              <a:t> </a:t>
            </a:r>
            <a:r>
              <a:rPr lang="en-US" sz="1800" dirty="0" err="1">
                <a:effectLst/>
                <a:latin typeface="Times New Roman" panose="02020603050405020304" pitchFamily="18" charset="0"/>
                <a:ea typeface="TimesNewRomanPSMT"/>
                <a:cs typeface="Arial" panose="020B0604020202020204" pitchFamily="34" charset="0"/>
              </a:rPr>
              <a:t>yaitu</a:t>
            </a:r>
            <a:r>
              <a:rPr lang="en-US" sz="1800" dirty="0">
                <a:effectLst/>
                <a:latin typeface="Times New Roman" panose="02020603050405020304" pitchFamily="18" charset="0"/>
                <a:ea typeface="TimesNewRomanPSMT"/>
                <a:cs typeface="Arial" panose="020B0604020202020204" pitchFamily="34" charset="0"/>
              </a:rPr>
              <a:t> model ARIMA (3,2,0), ARIMA (2,2,1), ARIMA (2,2,0), dan ARIMA (0,2,1). </a:t>
            </a:r>
            <a:r>
              <a:rPr lang="en-US" dirty="0">
                <a:latin typeface="Times New Roman" panose="02020603050405020304" pitchFamily="18" charset="0"/>
                <a:ea typeface="TimesNewRomanPSMT"/>
                <a:cs typeface="Arial" panose="020B0604020202020204" pitchFamily="34" charset="0"/>
              </a:rPr>
              <a:t>M</a:t>
            </a:r>
            <a:r>
              <a:rPr lang="en-US" sz="1800" dirty="0">
                <a:effectLst/>
                <a:latin typeface="Times New Roman" panose="02020603050405020304" pitchFamily="18" charset="0"/>
                <a:ea typeface="TimesNewRomanPSMT"/>
                <a:cs typeface="Arial" panose="020B0604020202020204" pitchFamily="34" charset="0"/>
              </a:rPr>
              <a:t>odel yang </a:t>
            </a:r>
            <a:r>
              <a:rPr lang="en-US" sz="1800" dirty="0" err="1">
                <a:effectLst/>
                <a:latin typeface="Times New Roman" panose="02020603050405020304" pitchFamily="18" charset="0"/>
                <a:ea typeface="TimesNewRomanPSMT"/>
                <a:cs typeface="Arial" panose="020B0604020202020204" pitchFamily="34" charset="0"/>
              </a:rPr>
              <a:t>memiliki</a:t>
            </a:r>
            <a:r>
              <a:rPr lang="en-US" sz="1800" dirty="0">
                <a:effectLst/>
                <a:latin typeface="Times New Roman" panose="02020603050405020304" pitchFamily="18" charset="0"/>
                <a:ea typeface="TimesNewRomanPSMT"/>
                <a:cs typeface="Arial" panose="020B0604020202020204" pitchFamily="34" charset="0"/>
              </a:rPr>
              <a:t> </a:t>
            </a:r>
            <a:r>
              <a:rPr lang="en-US" sz="1800" dirty="0" err="1">
                <a:effectLst/>
                <a:latin typeface="Times New Roman" panose="02020603050405020304" pitchFamily="18" charset="0"/>
                <a:ea typeface="TimesNewRomanPSMT"/>
                <a:cs typeface="Arial" panose="020B0604020202020204" pitchFamily="34" charset="0"/>
              </a:rPr>
              <a:t>nilai</a:t>
            </a:r>
            <a:r>
              <a:rPr lang="en-US" sz="1800" dirty="0">
                <a:effectLst/>
                <a:latin typeface="Times New Roman" panose="02020603050405020304" pitchFamily="18" charset="0"/>
                <a:ea typeface="TimesNewRomanPSMT"/>
                <a:cs typeface="Arial" panose="020B0604020202020204" pitchFamily="34" charset="0"/>
              </a:rPr>
              <a:t> </a:t>
            </a:r>
            <a:r>
              <a:rPr lang="en-US" i="1" dirty="0">
                <a:latin typeface="Times New Roman" panose="02020603050405020304" pitchFamily="18" charset="0"/>
                <a:ea typeface="TimesNewRomanPSMT"/>
                <a:cs typeface="Arial" panose="020B0604020202020204" pitchFamily="34" charset="0"/>
              </a:rPr>
              <a:t>Mean Squared </a:t>
            </a:r>
            <a:r>
              <a:rPr lang="en-US" dirty="0">
                <a:latin typeface="Times New Roman" panose="02020603050405020304" pitchFamily="18" charset="0"/>
                <a:ea typeface="TimesNewRomanPSMT"/>
                <a:cs typeface="Arial" panose="020B0604020202020204" pitchFamily="34" charset="0"/>
              </a:rPr>
              <a:t>(</a:t>
            </a:r>
            <a:r>
              <a:rPr lang="en-US" sz="1800" dirty="0">
                <a:effectLst/>
                <a:latin typeface="Times New Roman" panose="02020603050405020304" pitchFamily="18" charset="0"/>
                <a:ea typeface="TimesNewRomanPSMT"/>
                <a:cs typeface="Arial" panose="020B0604020202020204" pitchFamily="34" charset="0"/>
              </a:rPr>
              <a:t>MS) </a:t>
            </a:r>
            <a:r>
              <a:rPr lang="en-US" sz="1800" dirty="0" err="1">
                <a:effectLst/>
                <a:latin typeface="Times New Roman" panose="02020603050405020304" pitchFamily="18" charset="0"/>
                <a:ea typeface="TimesNewRomanPSMT"/>
                <a:cs typeface="Arial" panose="020B0604020202020204" pitchFamily="34" charset="0"/>
              </a:rPr>
              <a:t>terkecil</a:t>
            </a:r>
            <a:r>
              <a:rPr lang="en-US" sz="1800" dirty="0">
                <a:effectLst/>
                <a:latin typeface="Times New Roman" panose="02020603050405020304" pitchFamily="18" charset="0"/>
                <a:ea typeface="TimesNewRomanPSMT"/>
                <a:cs typeface="Arial" panose="020B0604020202020204" pitchFamily="34" charset="0"/>
              </a:rPr>
              <a:t> </a:t>
            </a:r>
            <a:r>
              <a:rPr lang="en-US" sz="1800" dirty="0" err="1">
                <a:effectLst/>
                <a:latin typeface="Times New Roman" panose="02020603050405020304" pitchFamily="18" charset="0"/>
                <a:ea typeface="TimesNewRomanPSMT"/>
                <a:cs typeface="Arial" panose="020B0604020202020204" pitchFamily="34" charset="0"/>
              </a:rPr>
              <a:t>yaitu</a:t>
            </a:r>
            <a:r>
              <a:rPr lang="en-US" sz="1800" dirty="0">
                <a:effectLst/>
                <a:latin typeface="Times New Roman" panose="02020603050405020304" pitchFamily="18" charset="0"/>
                <a:ea typeface="TimesNewRomanPSMT"/>
                <a:cs typeface="Arial" panose="020B0604020202020204" pitchFamily="34" charset="0"/>
              </a:rPr>
              <a:t> model ARIMA (3,2,0) </a:t>
            </a:r>
            <a:r>
              <a:rPr lang="en-US" sz="1800" dirty="0" err="1">
                <a:effectLst/>
                <a:latin typeface="Times New Roman" panose="02020603050405020304" pitchFamily="18" charset="0"/>
                <a:ea typeface="TimesNewRomanPSMT"/>
                <a:cs typeface="Arial" panose="020B0604020202020204" pitchFamily="34" charset="0"/>
              </a:rPr>
              <a:t>dengan</a:t>
            </a:r>
            <a:r>
              <a:rPr lang="en-US" sz="1800" dirty="0">
                <a:effectLst/>
                <a:latin typeface="Times New Roman" panose="02020603050405020304" pitchFamily="18" charset="0"/>
                <a:ea typeface="TimesNewRomanPSMT"/>
                <a:cs typeface="Arial" panose="020B0604020202020204" pitchFamily="34" charset="0"/>
              </a:rPr>
              <a:t> MS </a:t>
            </a:r>
            <a:r>
              <a:rPr lang="en-US" sz="1800" dirty="0" err="1">
                <a:effectLst/>
                <a:latin typeface="Times New Roman" panose="02020603050405020304" pitchFamily="18" charset="0"/>
                <a:ea typeface="TimesNewRomanPSMT"/>
                <a:cs typeface="Arial" panose="020B0604020202020204" pitchFamily="34" charset="0"/>
              </a:rPr>
              <a:t>sebesar</a:t>
            </a:r>
            <a:r>
              <a:rPr lang="en-US" sz="1800" dirty="0">
                <a:effectLst/>
                <a:latin typeface="Times New Roman" panose="02020603050405020304" pitchFamily="18" charset="0"/>
                <a:ea typeface="TimesNewRomanPSMT"/>
                <a:cs typeface="Arial" panose="020B0604020202020204" pitchFamily="34" charset="0"/>
              </a:rPr>
              <a:t> 4.034, </a:t>
            </a:r>
            <a:r>
              <a:rPr lang="en-US" sz="1800" dirty="0" err="1">
                <a:effectLst/>
                <a:latin typeface="Times New Roman" panose="02020603050405020304" pitchFamily="18" charset="0"/>
                <a:ea typeface="TimesNewRomanPSMT"/>
                <a:cs typeface="Arial" panose="020B0604020202020204" pitchFamily="34" charset="0"/>
              </a:rPr>
              <a:t>merupakan</a:t>
            </a:r>
            <a:r>
              <a:rPr lang="en-US" sz="1800" dirty="0">
                <a:effectLst/>
                <a:latin typeface="Times New Roman" panose="02020603050405020304" pitchFamily="18" charset="0"/>
                <a:ea typeface="TimesNewRomanPSMT"/>
                <a:cs typeface="Arial" panose="020B0604020202020204" pitchFamily="34" charset="0"/>
              </a:rPr>
              <a:t> model </a:t>
            </a:r>
            <a:r>
              <a:rPr lang="en-US" sz="1800" dirty="0" err="1">
                <a:effectLst/>
                <a:latin typeface="Times New Roman" panose="02020603050405020304" pitchFamily="18" charset="0"/>
                <a:ea typeface="TimesNewRomanPSMT"/>
                <a:cs typeface="Arial" panose="020B0604020202020204" pitchFamily="34" charset="0"/>
              </a:rPr>
              <a:t>layak</a:t>
            </a:r>
            <a:r>
              <a:rPr lang="en-US" sz="1800" dirty="0">
                <a:effectLst/>
                <a:latin typeface="Times New Roman" panose="02020603050405020304" pitchFamily="18" charset="0"/>
                <a:ea typeface="TimesNewRomanPSMT"/>
                <a:cs typeface="Arial" panose="020B0604020202020204" pitchFamily="34" charset="0"/>
              </a:rPr>
              <a:t> </a:t>
            </a:r>
            <a:r>
              <a:rPr lang="en-US" sz="1800" dirty="0" err="1">
                <a:effectLst/>
                <a:latin typeface="Times New Roman" panose="02020603050405020304" pitchFamily="18" charset="0"/>
                <a:ea typeface="TimesNewRomanPSMT"/>
                <a:cs typeface="Arial" panose="020B0604020202020204" pitchFamily="34" charset="0"/>
              </a:rPr>
              <a:t>untuk</a:t>
            </a:r>
            <a:r>
              <a:rPr lang="en-US" sz="1800" dirty="0">
                <a:effectLst/>
                <a:latin typeface="Times New Roman" panose="02020603050405020304" pitchFamily="18" charset="0"/>
                <a:ea typeface="TimesNewRomanPSMT"/>
                <a:cs typeface="Arial" panose="020B0604020202020204" pitchFamily="34" charset="0"/>
              </a:rPr>
              <a:t> </a:t>
            </a:r>
            <a:r>
              <a:rPr lang="en-US" sz="1800" dirty="0" err="1">
                <a:effectLst/>
                <a:latin typeface="Times New Roman" panose="02020603050405020304" pitchFamily="18" charset="0"/>
                <a:ea typeface="TimesNewRomanPSMT"/>
                <a:cs typeface="Arial" panose="020B0604020202020204" pitchFamily="34" charset="0"/>
              </a:rPr>
              <a:t>meramalkan</a:t>
            </a:r>
            <a:r>
              <a:rPr lang="en-US" sz="1800" dirty="0">
                <a:effectLst/>
                <a:latin typeface="Times New Roman" panose="02020603050405020304" pitchFamily="18" charset="0"/>
                <a:ea typeface="TimesNewRomanPSMT"/>
                <a:cs typeface="Arial" panose="020B0604020202020204" pitchFamily="34" charset="0"/>
              </a:rPr>
              <a:t> PDRB </a:t>
            </a:r>
            <a:r>
              <a:rPr lang="en-US" sz="1800" dirty="0" err="1">
                <a:effectLst/>
                <a:latin typeface="Times New Roman" panose="02020603050405020304" pitchFamily="18" charset="0"/>
                <a:ea typeface="TimesNewRomanPSMT"/>
                <a:cs typeface="Arial" panose="020B0604020202020204" pitchFamily="34" charset="0"/>
              </a:rPr>
              <a:t>Provinsi</a:t>
            </a:r>
            <a:r>
              <a:rPr lang="en-US" sz="1800" dirty="0">
                <a:effectLst/>
                <a:latin typeface="Times New Roman" panose="02020603050405020304" pitchFamily="18" charset="0"/>
                <a:ea typeface="TimesNewRomanPSMT"/>
                <a:cs typeface="Arial" panose="020B0604020202020204" pitchFamily="34" charset="0"/>
              </a:rPr>
              <a:t> Banten </a:t>
            </a:r>
            <a:r>
              <a:rPr lang="en-US" sz="1800" dirty="0" err="1">
                <a:effectLst/>
                <a:latin typeface="Times New Roman" panose="02020603050405020304" pitchFamily="18" charset="0"/>
                <a:ea typeface="TimesNewRomanPSMT"/>
                <a:cs typeface="Arial" panose="020B0604020202020204" pitchFamily="34" charset="0"/>
              </a:rPr>
              <a:t>periode</a:t>
            </a:r>
            <a:r>
              <a:rPr lang="en-US" sz="1800" dirty="0">
                <a:effectLst/>
                <a:latin typeface="Times New Roman" panose="02020603050405020304" pitchFamily="18" charset="0"/>
                <a:ea typeface="TimesNewRomanPSMT"/>
                <a:cs typeface="Arial" panose="020B0604020202020204" pitchFamily="34" charset="0"/>
              </a:rPr>
              <a:t> </a:t>
            </a:r>
            <a:r>
              <a:rPr lang="en-US" sz="1800" dirty="0" err="1">
                <a:effectLst/>
                <a:latin typeface="Times New Roman" panose="02020603050405020304" pitchFamily="18" charset="0"/>
                <a:ea typeface="TimesNewRomanPSMT"/>
                <a:cs typeface="Arial" panose="020B0604020202020204" pitchFamily="34" charset="0"/>
              </a:rPr>
              <a:t>triwulan</a:t>
            </a:r>
            <a:r>
              <a:rPr lang="en-US" sz="1800" dirty="0">
                <a:effectLst/>
                <a:latin typeface="Times New Roman" panose="02020603050405020304" pitchFamily="18" charset="0"/>
                <a:ea typeface="TimesNewRomanPSMT"/>
                <a:cs typeface="Arial" panose="020B0604020202020204" pitchFamily="34" charset="0"/>
              </a:rPr>
              <a:t> I 2021 </a:t>
            </a:r>
            <a:r>
              <a:rPr lang="en-US" sz="1800" dirty="0" err="1">
                <a:effectLst/>
                <a:latin typeface="Times New Roman" panose="02020603050405020304" pitchFamily="18" charset="0"/>
                <a:ea typeface="TimesNewRomanPSMT"/>
                <a:cs typeface="Arial" panose="020B0604020202020204" pitchFamily="34" charset="0"/>
              </a:rPr>
              <a:t>sampai</a:t>
            </a:r>
            <a:r>
              <a:rPr lang="en-US" sz="1800" dirty="0">
                <a:effectLst/>
                <a:latin typeface="Times New Roman" panose="02020603050405020304" pitchFamily="18" charset="0"/>
                <a:ea typeface="TimesNewRomanPSMT"/>
                <a:cs typeface="Arial" panose="020B0604020202020204" pitchFamily="34" charset="0"/>
              </a:rPr>
              <a:t> </a:t>
            </a:r>
            <a:r>
              <a:rPr lang="en-US" sz="1800" dirty="0" err="1">
                <a:effectLst/>
                <a:latin typeface="Times New Roman" panose="02020603050405020304" pitchFamily="18" charset="0"/>
                <a:ea typeface="TimesNewRomanPSMT"/>
                <a:cs typeface="Arial" panose="020B0604020202020204" pitchFamily="34" charset="0"/>
              </a:rPr>
              <a:t>dengan</a:t>
            </a:r>
            <a:r>
              <a:rPr lang="en-US" sz="1800" dirty="0">
                <a:effectLst/>
                <a:latin typeface="Times New Roman" panose="02020603050405020304" pitchFamily="18" charset="0"/>
                <a:ea typeface="TimesNewRomanPSMT"/>
                <a:cs typeface="Arial" panose="020B0604020202020204" pitchFamily="34" charset="0"/>
              </a:rPr>
              <a:t>  </a:t>
            </a:r>
            <a:r>
              <a:rPr lang="en-US" sz="1800" dirty="0" err="1">
                <a:effectLst/>
                <a:latin typeface="Times New Roman" panose="02020603050405020304" pitchFamily="18" charset="0"/>
                <a:ea typeface="TimesNewRomanPSMT"/>
                <a:cs typeface="Arial" panose="020B0604020202020204" pitchFamily="34" charset="0"/>
              </a:rPr>
              <a:t>triwulan</a:t>
            </a:r>
            <a:r>
              <a:rPr lang="en-US" sz="1800" dirty="0">
                <a:effectLst/>
                <a:latin typeface="Times New Roman" panose="02020603050405020304" pitchFamily="18" charset="0"/>
                <a:ea typeface="TimesNewRomanPSMT"/>
                <a:cs typeface="Arial" panose="020B0604020202020204" pitchFamily="34" charset="0"/>
              </a:rPr>
              <a:t> IV 2022.</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2246089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017E1E09-89F7-4A16-AA87-2C7B53145DF1}"/>
              </a:ext>
            </a:extLst>
          </p:cNvPr>
          <p:cNvGraphicFramePr>
            <a:graphicFrameLocks noGrp="1"/>
          </p:cNvGraphicFramePr>
          <p:nvPr>
            <p:ph idx="1"/>
            <p:extLst>
              <p:ext uri="{D42A27DB-BD31-4B8C-83A1-F6EECF244321}">
                <p14:modId xmlns:p14="http://schemas.microsoft.com/office/powerpoint/2010/main" val="1888266653"/>
              </p:ext>
            </p:extLst>
          </p:nvPr>
        </p:nvGraphicFramePr>
        <p:xfrm>
          <a:off x="2977934" y="2299346"/>
          <a:ext cx="6236132" cy="2776185"/>
        </p:xfrm>
        <a:graphic>
          <a:graphicData uri="http://schemas.openxmlformats.org/drawingml/2006/table">
            <a:tbl>
              <a:tblPr firstRow="1" firstCol="1" bandRow="1">
                <a:tableStyleId>{5C22544A-7EE6-4342-B048-85BDC9FD1C3A}</a:tableStyleId>
              </a:tblPr>
              <a:tblGrid>
                <a:gridCol w="1758908">
                  <a:extLst>
                    <a:ext uri="{9D8B030D-6E8A-4147-A177-3AD203B41FA5}">
                      <a16:colId xmlns:a16="http://schemas.microsoft.com/office/drawing/2014/main" val="2729207544"/>
                    </a:ext>
                  </a:extLst>
                </a:gridCol>
                <a:gridCol w="1519058">
                  <a:extLst>
                    <a:ext uri="{9D8B030D-6E8A-4147-A177-3AD203B41FA5}">
                      <a16:colId xmlns:a16="http://schemas.microsoft.com/office/drawing/2014/main" val="153884185"/>
                    </a:ext>
                  </a:extLst>
                </a:gridCol>
                <a:gridCol w="1519058">
                  <a:extLst>
                    <a:ext uri="{9D8B030D-6E8A-4147-A177-3AD203B41FA5}">
                      <a16:colId xmlns:a16="http://schemas.microsoft.com/office/drawing/2014/main" val="783329258"/>
                    </a:ext>
                  </a:extLst>
                </a:gridCol>
                <a:gridCol w="1439108">
                  <a:extLst>
                    <a:ext uri="{9D8B030D-6E8A-4147-A177-3AD203B41FA5}">
                      <a16:colId xmlns:a16="http://schemas.microsoft.com/office/drawing/2014/main" val="329270094"/>
                    </a:ext>
                  </a:extLst>
                </a:gridCol>
              </a:tblGrid>
              <a:tr h="308465">
                <a:tc>
                  <a:txBody>
                    <a:bodyPr/>
                    <a:lstStyle/>
                    <a:p>
                      <a:pPr marL="0" marR="0" algn="ctr">
                        <a:lnSpc>
                          <a:spcPct val="106000"/>
                        </a:lnSpc>
                        <a:spcBef>
                          <a:spcPts val="0"/>
                        </a:spcBef>
                        <a:spcAft>
                          <a:spcPts val="0"/>
                        </a:spcAft>
                      </a:pPr>
                      <a:r>
                        <a:rPr lang="en-US" sz="1200">
                          <a:effectLst/>
                        </a:rPr>
                        <a:t>Periode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Forecasting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Lower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Upper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99339457"/>
                  </a:ext>
                </a:extLst>
              </a:tr>
              <a:tr h="308465">
                <a:tc>
                  <a:txBody>
                    <a:bodyPr/>
                    <a:lstStyle/>
                    <a:p>
                      <a:pPr marL="0" marR="0">
                        <a:lnSpc>
                          <a:spcPct val="106000"/>
                        </a:lnSpc>
                        <a:spcBef>
                          <a:spcPts val="0"/>
                        </a:spcBef>
                        <a:spcAft>
                          <a:spcPts val="0"/>
                        </a:spcAft>
                      </a:pPr>
                      <a:r>
                        <a:rPr lang="en-US" sz="1200">
                          <a:effectLst/>
                        </a:rPr>
                        <a:t>Triwulan I 2021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109.815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105.878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113.753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39530040"/>
                  </a:ext>
                </a:extLst>
              </a:tr>
              <a:tr h="308465">
                <a:tc>
                  <a:txBody>
                    <a:bodyPr/>
                    <a:lstStyle/>
                    <a:p>
                      <a:pPr marL="0" marR="0">
                        <a:lnSpc>
                          <a:spcPct val="106000"/>
                        </a:lnSpc>
                        <a:spcBef>
                          <a:spcPts val="0"/>
                        </a:spcBef>
                        <a:spcAft>
                          <a:spcPts val="0"/>
                        </a:spcAft>
                      </a:pPr>
                      <a:r>
                        <a:rPr lang="en-US" sz="1200">
                          <a:effectLst/>
                        </a:rPr>
                        <a:t>Triwulan II 2021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100.149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93.858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106.440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7232917"/>
                  </a:ext>
                </a:extLst>
              </a:tr>
              <a:tr h="308465">
                <a:tc>
                  <a:txBody>
                    <a:bodyPr/>
                    <a:lstStyle/>
                    <a:p>
                      <a:pPr marL="0" marR="0">
                        <a:lnSpc>
                          <a:spcPct val="106000"/>
                        </a:lnSpc>
                        <a:spcBef>
                          <a:spcPts val="0"/>
                        </a:spcBef>
                        <a:spcAft>
                          <a:spcPts val="0"/>
                        </a:spcAft>
                      </a:pPr>
                      <a:r>
                        <a:rPr lang="en-US" sz="1200">
                          <a:effectLst/>
                        </a:rPr>
                        <a:t>Triwulan III 2021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102.705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94.948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110.462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12555895"/>
                  </a:ext>
                </a:extLst>
              </a:tr>
              <a:tr h="308465">
                <a:tc>
                  <a:txBody>
                    <a:bodyPr/>
                    <a:lstStyle/>
                    <a:p>
                      <a:pPr marL="0" marR="0">
                        <a:lnSpc>
                          <a:spcPct val="106000"/>
                        </a:lnSpc>
                        <a:spcBef>
                          <a:spcPts val="0"/>
                        </a:spcBef>
                        <a:spcAft>
                          <a:spcPts val="0"/>
                        </a:spcAft>
                      </a:pPr>
                      <a:r>
                        <a:rPr lang="en-US" sz="1200">
                          <a:effectLst/>
                        </a:rPr>
                        <a:t>Triwulan IV 2021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107.697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98.791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116.603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03088472"/>
                  </a:ext>
                </a:extLst>
              </a:tr>
              <a:tr h="308465">
                <a:tc>
                  <a:txBody>
                    <a:bodyPr/>
                    <a:lstStyle/>
                    <a:p>
                      <a:pPr marL="0" marR="0">
                        <a:lnSpc>
                          <a:spcPct val="106000"/>
                        </a:lnSpc>
                        <a:spcBef>
                          <a:spcPts val="0"/>
                        </a:spcBef>
                        <a:spcAft>
                          <a:spcPts val="0"/>
                        </a:spcAft>
                      </a:pPr>
                      <a:r>
                        <a:rPr lang="en-US" sz="1200">
                          <a:effectLst/>
                        </a:rPr>
                        <a:t>Triwulan I 2022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105.617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93.706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117.528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53401492"/>
                  </a:ext>
                </a:extLst>
              </a:tr>
              <a:tr h="308465">
                <a:tc>
                  <a:txBody>
                    <a:bodyPr/>
                    <a:lstStyle/>
                    <a:p>
                      <a:pPr marL="0" marR="0">
                        <a:lnSpc>
                          <a:spcPct val="106000"/>
                        </a:lnSpc>
                        <a:spcBef>
                          <a:spcPts val="0"/>
                        </a:spcBef>
                        <a:spcAft>
                          <a:spcPts val="0"/>
                        </a:spcAft>
                      </a:pPr>
                      <a:r>
                        <a:rPr lang="en-US" sz="1200">
                          <a:effectLst/>
                        </a:rPr>
                        <a:t>Triwulan II 2022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95.798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80.463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111.133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15387010"/>
                  </a:ext>
                </a:extLst>
              </a:tr>
              <a:tr h="308465">
                <a:tc>
                  <a:txBody>
                    <a:bodyPr/>
                    <a:lstStyle/>
                    <a:p>
                      <a:pPr marL="0" marR="0">
                        <a:lnSpc>
                          <a:spcPct val="106000"/>
                        </a:lnSpc>
                        <a:spcBef>
                          <a:spcPts val="0"/>
                        </a:spcBef>
                        <a:spcAft>
                          <a:spcPts val="0"/>
                        </a:spcAft>
                      </a:pPr>
                      <a:r>
                        <a:rPr lang="en-US" sz="1200">
                          <a:effectLst/>
                        </a:rPr>
                        <a:t>Triwulan III 2022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96.072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78.183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113.961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62130630"/>
                  </a:ext>
                </a:extLst>
              </a:tr>
              <a:tr h="308465">
                <a:tc>
                  <a:txBody>
                    <a:bodyPr/>
                    <a:lstStyle/>
                    <a:p>
                      <a:pPr marL="0" marR="0">
                        <a:lnSpc>
                          <a:spcPct val="106000"/>
                        </a:lnSpc>
                        <a:spcBef>
                          <a:spcPts val="0"/>
                        </a:spcBef>
                        <a:spcAft>
                          <a:spcPts val="0"/>
                        </a:spcAft>
                      </a:pPr>
                      <a:r>
                        <a:rPr lang="en-US" sz="1200">
                          <a:effectLst/>
                        </a:rPr>
                        <a:t>Triwulan IV 2022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102.048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6000"/>
                        </a:lnSpc>
                        <a:spcBef>
                          <a:spcPts val="0"/>
                        </a:spcBef>
                        <a:spcAft>
                          <a:spcPts val="0"/>
                        </a:spcAft>
                      </a:pPr>
                      <a:r>
                        <a:rPr lang="en-US" sz="1200">
                          <a:effectLst/>
                        </a:rPr>
                        <a:t>82.131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dirty="0">
                          <a:effectLst/>
                        </a:rPr>
                        <a:t>121.966</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57431251"/>
                  </a:ext>
                </a:extLst>
              </a:tr>
            </a:tbl>
          </a:graphicData>
        </a:graphic>
      </p:graphicFrame>
      <p:sp>
        <p:nvSpPr>
          <p:cNvPr id="4" name="Title 1">
            <a:extLst>
              <a:ext uri="{FF2B5EF4-FFF2-40B4-BE49-F238E27FC236}">
                <a16:creationId xmlns:a16="http://schemas.microsoft.com/office/drawing/2014/main" id="{37447F33-CD26-45DE-B80B-570E681E671F}"/>
              </a:ext>
            </a:extLst>
          </p:cNvPr>
          <p:cNvSpPr txBox="1">
            <a:spLocks/>
          </p:cNvSpPr>
          <p:nvPr/>
        </p:nvSpPr>
        <p:spPr>
          <a:xfrm>
            <a:off x="1616765" y="624110"/>
            <a:ext cx="9887847" cy="634847"/>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t>HASIL DAN PEMBAHASAN</a:t>
            </a:r>
            <a:endParaRPr lang="en-US" b="1" dirty="0"/>
          </a:p>
        </p:txBody>
      </p:sp>
      <p:sp>
        <p:nvSpPr>
          <p:cNvPr id="5" name="Rectangle 4">
            <a:extLst>
              <a:ext uri="{FF2B5EF4-FFF2-40B4-BE49-F238E27FC236}">
                <a16:creationId xmlns:a16="http://schemas.microsoft.com/office/drawing/2014/main" id="{ECF2908A-0159-4304-BEEC-1EB1CABF15AC}"/>
              </a:ext>
            </a:extLst>
          </p:cNvPr>
          <p:cNvSpPr/>
          <p:nvPr/>
        </p:nvSpPr>
        <p:spPr>
          <a:xfrm>
            <a:off x="1616766" y="1245704"/>
            <a:ext cx="4691270"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b="1" dirty="0" err="1">
                <a:latin typeface="Times New Roman" panose="02020603050405020304" pitchFamily="18" charset="0"/>
                <a:cs typeface="Times New Roman" pitchFamily="18" charset="0"/>
              </a:rPr>
              <a:t>Peramalan</a:t>
            </a:r>
            <a:endParaRPr lang="id-ID" sz="2400"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B1F019F7-EDCA-483C-BE22-FFA87F0198C4}"/>
              </a:ext>
            </a:extLst>
          </p:cNvPr>
          <p:cNvSpPr txBox="1"/>
          <p:nvPr/>
        </p:nvSpPr>
        <p:spPr>
          <a:xfrm>
            <a:off x="3292182" y="1880551"/>
            <a:ext cx="5406887" cy="372025"/>
          </a:xfrm>
          <a:prstGeom prst="rect">
            <a:avLst/>
          </a:prstGeom>
          <a:noFill/>
        </p:spPr>
        <p:txBody>
          <a:bodyPr wrap="square">
            <a:spAutoFit/>
          </a:bodyPr>
          <a:lstStyle/>
          <a:p>
            <a:pPr marL="0" marR="0">
              <a:lnSpc>
                <a:spcPct val="106000"/>
              </a:lnSpc>
              <a:spcBef>
                <a:spcPts val="0"/>
              </a:spcBef>
              <a:spcAft>
                <a:spcPts val="800"/>
              </a:spcAft>
            </a:pPr>
            <a:r>
              <a:rPr lang="id-ID" sz="1800" dirty="0">
                <a:effectLst/>
                <a:latin typeface="Times New Roman" panose="02020603050405020304" pitchFamily="18" charset="0"/>
                <a:ea typeface="Calibri" panose="020F0502020204030204" pitchFamily="34" charset="0"/>
                <a:cs typeface="Arial" panose="020B0604020202020204" pitchFamily="34" charset="0"/>
              </a:rPr>
              <a:t>Tabel </a:t>
            </a:r>
            <a:r>
              <a:rPr lang="en-US" sz="1800" dirty="0">
                <a:effectLst/>
                <a:latin typeface="Times New Roman" panose="02020603050405020304" pitchFamily="18" charset="0"/>
                <a:ea typeface="Calibri" panose="020F0502020204030204" pitchFamily="34" charset="0"/>
                <a:cs typeface="Arial" panose="020B0604020202020204" pitchFamily="34" charset="0"/>
              </a:rPr>
              <a:t>4</a:t>
            </a:r>
            <a:r>
              <a:rPr lang="id-ID" sz="1800" dirty="0">
                <a:effectLst/>
                <a:latin typeface="Times New Roman" panose="02020603050405020304" pitchFamily="18" charset="0"/>
                <a:ea typeface="Calibri" panose="020F0502020204030204" pitchFamily="34" charset="0"/>
                <a:cs typeface="Arial" panose="020B0604020202020204" pitchFamily="34" charset="0"/>
              </a:rPr>
              <a:t>.</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id-ID" sz="1800" dirty="0">
                <a:effectLst/>
                <a:latin typeface="Times New Roman" panose="02020603050405020304" pitchFamily="18" charset="0"/>
                <a:ea typeface="Calibri" panose="020F0502020204030204" pitchFamily="34" charset="0"/>
                <a:cs typeface="Arial" panose="020B0604020202020204" pitchFamily="34" charset="0"/>
              </a:rPr>
              <a:t>Hasil</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peramalan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id-ID" sz="1800" dirty="0">
                <a:effectLst/>
                <a:latin typeface="Times New Roman" panose="02020603050405020304" pitchFamily="18" charset="0"/>
                <a:ea typeface="Calibri" panose="020F0502020204030204" pitchFamily="34" charset="0"/>
                <a:cs typeface="Arial" panose="020B0604020202020204" pitchFamily="34" charset="0"/>
              </a:rPr>
              <a:t>data </a:t>
            </a:r>
            <a:r>
              <a:rPr lang="en-US" sz="1800" dirty="0">
                <a:effectLst/>
                <a:latin typeface="Times New Roman" panose="02020603050405020304" pitchFamily="18" charset="0"/>
                <a:ea typeface="Calibri" panose="020F0502020204030204" pitchFamily="34" charset="0"/>
                <a:cs typeface="Arial" panose="020B0604020202020204" pitchFamily="34" charset="0"/>
              </a:rPr>
              <a:t>PDRB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Provinsi</a:t>
            </a:r>
            <a:r>
              <a:rPr lang="en-US" sz="1800" dirty="0">
                <a:effectLst/>
                <a:latin typeface="Times New Roman" panose="02020603050405020304" pitchFamily="18" charset="0"/>
                <a:ea typeface="Calibri" panose="020F0502020204030204" pitchFamily="34" charset="0"/>
                <a:cs typeface="Arial" panose="020B0604020202020204" pitchFamily="34" charset="0"/>
              </a:rPr>
              <a:t> Banten</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5821337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3574C8-4D07-4567-84A5-2BCC9C3FBDF1}"/>
              </a:ext>
            </a:extLst>
          </p:cNvPr>
          <p:cNvSpPr>
            <a:spLocks noGrp="1"/>
          </p:cNvSpPr>
          <p:nvPr>
            <p:ph idx="1"/>
          </p:nvPr>
        </p:nvSpPr>
        <p:spPr>
          <a:xfrm>
            <a:off x="1616765" y="1880551"/>
            <a:ext cx="9887847" cy="4030671"/>
          </a:xfrm>
        </p:spPr>
        <p:txBody>
          <a:bodyPr/>
          <a:lstStyle/>
          <a:p>
            <a:pPr marL="342900" marR="0" lvl="0" indent="-342900">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Model ARIMA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terbaik</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yang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layak</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digunakan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untuk</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melakukan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peramalan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Produk</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Domestik</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Regional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Bruto</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(PDRB)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Provinsi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Banten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triwulan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I 2021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sampai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dengan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triwulan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IV 2022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adalah</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model ARIMA </a:t>
            </a:r>
            <a:r>
              <a:rPr lang="en-US" sz="1800" dirty="0">
                <a:effectLst/>
                <a:latin typeface="Times New Roman" panose="02020603050405020304" pitchFamily="18" charset="0"/>
                <a:ea typeface="TimesNewRomanPSMT"/>
                <a:cs typeface="Arial" panose="020B0604020202020204" pitchFamily="34" charset="0"/>
              </a:rPr>
              <a:t>(3,2,0) </a:t>
            </a:r>
            <a:r>
              <a:rPr lang="en-US" sz="1800" dirty="0" err="1">
                <a:effectLst/>
                <a:latin typeface="Times New Roman" panose="02020603050405020304" pitchFamily="18" charset="0"/>
                <a:ea typeface="TimesNewRomanPSMT"/>
                <a:cs typeface="Arial" panose="020B0604020202020204" pitchFamily="34" charset="0"/>
              </a:rPr>
              <a:t>dengan</a:t>
            </a:r>
            <a:r>
              <a:rPr lang="en-US" sz="1800" dirty="0">
                <a:effectLst/>
                <a:latin typeface="Times New Roman" panose="02020603050405020304" pitchFamily="18" charset="0"/>
                <a:ea typeface="TimesNewRomanPSMT"/>
                <a:cs typeface="Arial" panose="020B0604020202020204" pitchFamily="34" charset="0"/>
              </a:rPr>
              <a:t> MS </a:t>
            </a:r>
            <a:r>
              <a:rPr lang="en-US" sz="1800" dirty="0" err="1">
                <a:effectLst/>
                <a:latin typeface="Times New Roman" panose="02020603050405020304" pitchFamily="18" charset="0"/>
                <a:ea typeface="TimesNewRomanPSMT"/>
                <a:cs typeface="Arial" panose="020B0604020202020204" pitchFamily="34" charset="0"/>
              </a:rPr>
              <a:t>sebesar</a:t>
            </a:r>
            <a:r>
              <a:rPr lang="en-US" sz="1800" dirty="0">
                <a:effectLst/>
                <a:latin typeface="Times New Roman" panose="02020603050405020304" pitchFamily="18" charset="0"/>
                <a:ea typeface="TimesNewRomanPSMT"/>
                <a:cs typeface="Arial" panose="020B0604020202020204" pitchFamily="34" charset="0"/>
              </a:rPr>
              <a:t> 4.034.</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p>
          <a:p>
            <a:pPr marL="342900" marR="0" lvl="0" indent="-342900">
              <a:spcBef>
                <a:spcPts val="0"/>
              </a:spcBef>
              <a:spcAft>
                <a:spcPts val="0"/>
              </a:spcAft>
              <a:buFont typeface="+mj-lt"/>
              <a:buAutoNum type="arabicPeriod"/>
            </a:pPr>
            <a:endParaRPr lang="en-US" dirty="0">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Hasil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peramalan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Produk</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Domestik</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Regional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Bruto</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(PDRB)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Provinsi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Banten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triwulan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I 2021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sampai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dengan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triwulan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IV 2022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akan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cenderung</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tidak</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stabil</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dapat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dikatakan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mengalami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penaikan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dan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penurunan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angka</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penurunan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terkecil</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terjadi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pada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triwulan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II 2022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yaitu</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sebesar</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a:effectLst/>
                <a:latin typeface="Times New Roman" panose="02020603050405020304" pitchFamily="18" charset="0"/>
                <a:ea typeface="Calibri" panose="020F0502020204030204" pitchFamily="34" charset="0"/>
                <a:cs typeface="Arial" panose="020B0604020202020204" pitchFamily="34" charset="0"/>
              </a:rPr>
              <a:t>95.798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triliun</a:t>
            </a:r>
            <a:r>
              <a:rPr lang="en-US" sz="1800" dirty="0">
                <a:effectLst/>
                <a:latin typeface="Times New Roman" panose="02020603050405020304" pitchFamily="18" charset="0"/>
                <a:ea typeface="Calibri" panose="020F0502020204030204" pitchFamily="34" charset="0"/>
                <a:cs typeface="Arial" panose="020B0604020202020204" pitchFamily="34" charset="0"/>
              </a:rPr>
              <a:t> Rp).</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itle 1">
            <a:extLst>
              <a:ext uri="{FF2B5EF4-FFF2-40B4-BE49-F238E27FC236}">
                <a16:creationId xmlns:a16="http://schemas.microsoft.com/office/drawing/2014/main" id="{90222F1D-2822-4921-B755-1F6407B17053}"/>
              </a:ext>
            </a:extLst>
          </p:cNvPr>
          <p:cNvSpPr txBox="1">
            <a:spLocks/>
          </p:cNvSpPr>
          <p:nvPr/>
        </p:nvSpPr>
        <p:spPr>
          <a:xfrm>
            <a:off x="1616765" y="624110"/>
            <a:ext cx="9887847" cy="634847"/>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t>HASIL DAN PEMBAHASAN</a:t>
            </a:r>
            <a:endParaRPr lang="en-US" b="1" dirty="0"/>
          </a:p>
        </p:txBody>
      </p:sp>
      <p:sp>
        <p:nvSpPr>
          <p:cNvPr id="5" name="Rectangle 4">
            <a:extLst>
              <a:ext uri="{FF2B5EF4-FFF2-40B4-BE49-F238E27FC236}">
                <a16:creationId xmlns:a16="http://schemas.microsoft.com/office/drawing/2014/main" id="{E9530F36-8080-4F26-AED6-27A60A17A3B7}"/>
              </a:ext>
            </a:extLst>
          </p:cNvPr>
          <p:cNvSpPr/>
          <p:nvPr/>
        </p:nvSpPr>
        <p:spPr>
          <a:xfrm>
            <a:off x="1616766" y="1245704"/>
            <a:ext cx="4691270"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b="1" dirty="0">
                <a:latin typeface="Times New Roman" panose="02020603050405020304" pitchFamily="18" charset="0"/>
                <a:cs typeface="Times New Roman" pitchFamily="18" charset="0"/>
              </a:rPr>
              <a:t>Kesimpulan</a:t>
            </a:r>
            <a:endParaRPr lang="id-ID" sz="2400" dirty="0">
              <a:latin typeface="Times New Roman" pitchFamily="18" charset="0"/>
              <a:cs typeface="Times New Roman" pitchFamily="18" charset="0"/>
            </a:endParaRPr>
          </a:p>
        </p:txBody>
      </p:sp>
    </p:spTree>
    <p:extLst>
      <p:ext uri="{BB962C8B-B14F-4D97-AF65-F5344CB8AC3E}">
        <p14:creationId xmlns:p14="http://schemas.microsoft.com/office/powerpoint/2010/main" val="329275256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A229E-334A-4B0B-803E-923969372DB4}"/>
              </a:ext>
            </a:extLst>
          </p:cNvPr>
          <p:cNvSpPr>
            <a:spLocks noGrp="1"/>
          </p:cNvSpPr>
          <p:nvPr>
            <p:ph type="title"/>
          </p:nvPr>
        </p:nvSpPr>
        <p:spPr>
          <a:xfrm>
            <a:off x="1630017" y="624110"/>
            <a:ext cx="9874595" cy="740864"/>
          </a:xfrm>
        </p:spPr>
        <p:txBody>
          <a:bodyPr/>
          <a:lstStyle/>
          <a:p>
            <a:r>
              <a:rPr lang="en-US" b="1" dirty="0"/>
              <a:t>DAFTAR PUSTAKA</a:t>
            </a:r>
          </a:p>
        </p:txBody>
      </p:sp>
      <p:sp>
        <p:nvSpPr>
          <p:cNvPr id="3" name="Content Placeholder 2">
            <a:extLst>
              <a:ext uri="{FF2B5EF4-FFF2-40B4-BE49-F238E27FC236}">
                <a16:creationId xmlns:a16="http://schemas.microsoft.com/office/drawing/2014/main" id="{F4851656-5BC0-4571-9B4A-58206038A887}"/>
              </a:ext>
            </a:extLst>
          </p:cNvPr>
          <p:cNvSpPr>
            <a:spLocks noGrp="1"/>
          </p:cNvSpPr>
          <p:nvPr>
            <p:ph idx="1"/>
          </p:nvPr>
        </p:nvSpPr>
        <p:spPr>
          <a:xfrm>
            <a:off x="1630017" y="1364974"/>
            <a:ext cx="9874595" cy="4546248"/>
          </a:xfrm>
        </p:spPr>
        <p:txBody>
          <a:bodyPr>
            <a:normAutofit lnSpcReduction="10000"/>
          </a:bodyPr>
          <a:lstStyle/>
          <a:p>
            <a:pPr>
              <a:lnSpc>
                <a:spcPct val="110000"/>
              </a:lnSpc>
              <a:spcBef>
                <a:spcPts val="0"/>
              </a:spcBef>
            </a:pPr>
            <a:r>
              <a:rPr lang="id-ID" sz="1800" dirty="0">
                <a:effectLst/>
                <a:latin typeface="Times New Roman" panose="02020603050405020304" pitchFamily="18" charset="0"/>
                <a:ea typeface="Calibri" panose="020F0502020204030204" pitchFamily="34" charset="0"/>
                <a:cs typeface="Arial" panose="020B0604020202020204" pitchFamily="34" charset="0"/>
              </a:rPr>
              <a:t>Dalimunte, D. Y.  2017.  Analisis Peramalan Data Produk Domestik Regional Bruto (PDRB) Sebagai Tolak Ukur Kinerja Perekonomian Provinsi Kepulauan Bangka Belitung.  </a:t>
            </a:r>
            <a:r>
              <a:rPr lang="id-ID" sz="1800" i="1" dirty="0">
                <a:effectLst/>
                <a:latin typeface="Times New Roman" panose="02020603050405020304" pitchFamily="18" charset="0"/>
                <a:ea typeface="Calibri" panose="020F0502020204030204" pitchFamily="34" charset="0"/>
                <a:cs typeface="Arial" panose="020B0604020202020204" pitchFamily="34" charset="0"/>
              </a:rPr>
              <a:t>Integrated Journal of Business and Economics (IJBE)</a:t>
            </a:r>
            <a:r>
              <a:rPr lang="id-ID"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b="1" dirty="0">
                <a:effectLst/>
                <a:latin typeface="Times New Roman" panose="02020603050405020304" pitchFamily="18" charset="0"/>
                <a:ea typeface="Calibri" panose="020F0502020204030204" pitchFamily="34" charset="0"/>
                <a:cs typeface="Arial" panose="020B0604020202020204" pitchFamily="34" charset="0"/>
              </a:rPr>
              <a:t>1</a:t>
            </a:r>
            <a:r>
              <a:rPr lang="en-US" sz="1800" dirty="0">
                <a:effectLst/>
                <a:latin typeface="Times New Roman" panose="02020603050405020304" pitchFamily="18" charset="0"/>
                <a:ea typeface="Calibri" panose="020F0502020204030204" pitchFamily="34" charset="0"/>
                <a:cs typeface="Arial" panose="020B0604020202020204" pitchFamily="34" charset="0"/>
              </a:rPr>
              <a:t>(1).</a:t>
            </a:r>
          </a:p>
          <a:p>
            <a:pPr marL="0" indent="0">
              <a:lnSpc>
                <a:spcPct val="110000"/>
              </a:lnSpc>
              <a:spcBef>
                <a:spcPts val="0"/>
              </a:spcBef>
              <a:buNone/>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a:lnSpc>
                <a:spcPct val="110000"/>
              </a:lnSpc>
              <a:spcBef>
                <a:spcPts val="0"/>
              </a:spcBef>
            </a:pPr>
            <a:r>
              <a:rPr lang="id-ID" sz="1800" dirty="0">
                <a:effectLst/>
                <a:latin typeface="Times New Roman" panose="02020603050405020304" pitchFamily="18" charset="0"/>
                <a:ea typeface="Calibri" panose="020F0502020204030204" pitchFamily="34" charset="0"/>
                <a:cs typeface="Arial" panose="020B0604020202020204" pitchFamily="34" charset="0"/>
              </a:rPr>
              <a:t>Firdaus.</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id-ID" sz="1800" dirty="0">
                <a:effectLst/>
                <a:latin typeface="Times New Roman" panose="02020603050405020304" pitchFamily="18" charset="0"/>
                <a:ea typeface="Calibri" panose="020F0502020204030204" pitchFamily="34" charset="0"/>
                <a:cs typeface="Arial" panose="020B0604020202020204" pitchFamily="34" charset="0"/>
              </a:rPr>
              <a:t>2012.</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id-ID" sz="1800" dirty="0">
                <a:effectLst/>
                <a:latin typeface="Times New Roman" panose="02020603050405020304" pitchFamily="18" charset="0"/>
                <a:ea typeface="Calibri" panose="020F0502020204030204" pitchFamily="34" charset="0"/>
                <a:cs typeface="Arial" panose="020B0604020202020204" pitchFamily="34" charset="0"/>
              </a:rPr>
              <a:t>Analisis Pendapatan, Pertumbuhan dan Struktur Ekonomi Nasional.  </a:t>
            </a:r>
            <a:r>
              <a:rPr lang="id-ID" sz="1800" i="1" dirty="0">
                <a:effectLst/>
                <a:latin typeface="Times New Roman" panose="02020603050405020304" pitchFamily="18" charset="0"/>
                <a:ea typeface="Calibri" panose="020F0502020204030204" pitchFamily="34" charset="0"/>
                <a:cs typeface="Arial" panose="020B0604020202020204" pitchFamily="34" charset="0"/>
              </a:rPr>
              <a:t>Plano Madani</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b="1" dirty="0">
                <a:effectLst/>
                <a:latin typeface="Times New Roman" panose="02020603050405020304" pitchFamily="18" charset="0"/>
                <a:ea typeface="Calibri" panose="020F0502020204030204" pitchFamily="34" charset="0"/>
                <a:cs typeface="Arial" panose="020B0604020202020204" pitchFamily="34" charset="0"/>
              </a:rPr>
              <a:t>1</a:t>
            </a:r>
            <a:r>
              <a:rPr lang="en-US" sz="1800" dirty="0">
                <a:effectLst/>
                <a:latin typeface="Times New Roman" panose="02020603050405020304" pitchFamily="18" charset="0"/>
                <a:ea typeface="Calibri" panose="020F0502020204030204" pitchFamily="34" charset="0"/>
                <a:cs typeface="Arial" panose="020B0604020202020204" pitchFamily="34" charset="0"/>
              </a:rPr>
              <a:t>(1):  </a:t>
            </a:r>
            <a:r>
              <a:rPr lang="id-ID" sz="1800" dirty="0">
                <a:effectLst/>
                <a:latin typeface="Times New Roman" panose="02020603050405020304" pitchFamily="18" charset="0"/>
                <a:ea typeface="Calibri" panose="020F0502020204030204" pitchFamily="34" charset="0"/>
                <a:cs typeface="Arial" panose="020B0604020202020204" pitchFamily="34" charset="0"/>
              </a:rPr>
              <a:t>63-73.</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indent="0">
              <a:lnSpc>
                <a:spcPct val="110000"/>
              </a:lnSpc>
              <a:spcBef>
                <a:spcPts val="0"/>
              </a:spcBef>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0000"/>
              </a:lnSpc>
              <a:spcBef>
                <a:spcPts val="0"/>
              </a:spcBef>
              <a:spcAft>
                <a:spcPts val="0"/>
              </a:spcAft>
            </a:pPr>
            <a:r>
              <a:rPr lang="id-ID" sz="1800" dirty="0">
                <a:effectLst/>
                <a:latin typeface="Times New Roman" panose="02020603050405020304" pitchFamily="18" charset="0"/>
                <a:ea typeface="Calibri" panose="020F0502020204030204" pitchFamily="34" charset="0"/>
                <a:cs typeface="Arial" panose="020B0604020202020204" pitchFamily="34" charset="0"/>
              </a:rPr>
              <a:t>Gujarati, D. N.  2003.  </a:t>
            </a:r>
            <a:r>
              <a:rPr lang="id-ID" sz="1800" i="1" dirty="0">
                <a:effectLst/>
                <a:latin typeface="Times New Roman" panose="02020603050405020304" pitchFamily="18" charset="0"/>
                <a:ea typeface="Calibri" panose="020F0502020204030204" pitchFamily="34" charset="0"/>
                <a:cs typeface="Arial" panose="020B0604020202020204" pitchFamily="34" charset="0"/>
              </a:rPr>
              <a:t>Basic Econometrics</a:t>
            </a:r>
            <a:r>
              <a:rPr lang="id-ID"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a:effectLst/>
                <a:latin typeface="Times New Roman" panose="02020603050405020304" pitchFamily="18" charset="0"/>
                <a:ea typeface="Calibri" panose="020F0502020204030204" pitchFamily="34" charset="0"/>
                <a:cs typeface="Arial" panose="020B0604020202020204" pitchFamily="34" charset="0"/>
              </a:rPr>
              <a:t>4</a:t>
            </a:r>
            <a:r>
              <a:rPr lang="en-US" sz="1800" baseline="30000" dirty="0">
                <a:effectLst/>
                <a:latin typeface="Times New Roman" panose="02020603050405020304" pitchFamily="18" charset="0"/>
                <a:ea typeface="Calibri" panose="020F0502020204030204" pitchFamily="34" charset="0"/>
                <a:cs typeface="Arial" panose="020B0604020202020204" pitchFamily="34" charset="0"/>
              </a:rPr>
              <a:t>th</a:t>
            </a:r>
            <a:r>
              <a:rPr lang="en-US" sz="1800" dirty="0">
                <a:effectLst/>
                <a:latin typeface="Times New Roman" panose="02020603050405020304" pitchFamily="18" charset="0"/>
                <a:ea typeface="Calibri" panose="020F0502020204030204" pitchFamily="34" charset="0"/>
                <a:cs typeface="Arial" panose="020B0604020202020204" pitchFamily="34" charset="0"/>
              </a:rPr>
              <a:t> Edition</a:t>
            </a:r>
            <a:r>
              <a:rPr lang="id-ID" sz="1800" dirty="0">
                <a:effectLst/>
                <a:latin typeface="Times New Roman" panose="02020603050405020304" pitchFamily="18" charset="0"/>
                <a:ea typeface="Calibri" panose="020F0502020204030204" pitchFamily="34" charset="0"/>
                <a:cs typeface="Arial" panose="020B0604020202020204" pitchFamily="34" charset="0"/>
              </a:rPr>
              <a:t>.  McGraw-Hill, New York.</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indent="0">
              <a:lnSpc>
                <a:spcPct val="110000"/>
              </a:lnSpc>
              <a:spcBef>
                <a:spcPts val="0"/>
              </a:spcBef>
              <a:spcAft>
                <a:spcPts val="0"/>
              </a:spcAft>
              <a:buNone/>
            </a:pPr>
            <a:endParaRPr lang="en-US" dirty="0">
              <a:latin typeface="Calibri" panose="020F0502020204030204" pitchFamily="34" charset="0"/>
              <a:ea typeface="Calibri" panose="020F0502020204030204" pitchFamily="34" charset="0"/>
              <a:cs typeface="Arial" panose="020B0604020202020204" pitchFamily="34" charset="0"/>
            </a:endParaRPr>
          </a:p>
          <a:p>
            <a:pPr marL="0" marR="0">
              <a:lnSpc>
                <a:spcPct val="110000"/>
              </a:lnSpc>
              <a:spcBef>
                <a:spcPts val="0"/>
              </a:spcBef>
              <a:spcAft>
                <a:spcPts val="0"/>
              </a:spcAft>
            </a:pPr>
            <a:r>
              <a:rPr lang="id-ID" sz="1800" dirty="0">
                <a:effectLst/>
                <a:latin typeface="Times New Roman" panose="02020603050405020304" pitchFamily="18" charset="0"/>
                <a:ea typeface="Calibri" panose="020F0502020204030204" pitchFamily="34" charset="0"/>
                <a:cs typeface="Arial" panose="020B0604020202020204" pitchFamily="34" charset="0"/>
              </a:rPr>
              <a:t>Juanda, B. </a:t>
            </a:r>
            <a:r>
              <a:rPr lang="en-US" sz="1800" dirty="0">
                <a:effectLst/>
                <a:latin typeface="Times New Roman" panose="02020603050405020304" pitchFamily="18" charset="0"/>
                <a:ea typeface="Calibri" panose="020F0502020204030204" pitchFamily="34" charset="0"/>
                <a:cs typeface="Arial" panose="020B0604020202020204" pitchFamily="34" charset="0"/>
              </a:rPr>
              <a:t>&amp;</a:t>
            </a:r>
            <a:r>
              <a:rPr lang="id-ID" sz="1800" dirty="0">
                <a:effectLst/>
                <a:latin typeface="Times New Roman" panose="02020603050405020304" pitchFamily="18" charset="0"/>
                <a:ea typeface="Calibri" panose="020F0502020204030204" pitchFamily="34" charset="0"/>
                <a:cs typeface="Arial" panose="020B0604020202020204" pitchFamily="34" charset="0"/>
              </a:rPr>
              <a:t> Junaidi.</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id-ID" sz="1800" dirty="0">
                <a:effectLst/>
                <a:latin typeface="Times New Roman" panose="02020603050405020304" pitchFamily="18" charset="0"/>
                <a:ea typeface="Calibri" panose="020F0502020204030204" pitchFamily="34" charset="0"/>
                <a:cs typeface="Arial" panose="020B0604020202020204" pitchFamily="34" charset="0"/>
              </a:rPr>
              <a:t>2012.</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id-ID" sz="1800" i="1" dirty="0">
                <a:effectLst/>
                <a:latin typeface="Times New Roman" panose="02020603050405020304" pitchFamily="18" charset="0"/>
                <a:ea typeface="Calibri" panose="020F0502020204030204" pitchFamily="34" charset="0"/>
                <a:cs typeface="Arial" panose="020B0604020202020204" pitchFamily="34" charset="0"/>
              </a:rPr>
              <a:t>Ekonometrika Deret Waktu Teori dan Aplikasi</a:t>
            </a:r>
            <a:r>
              <a:rPr lang="id-ID" sz="1800" dirty="0">
                <a:effectLst/>
                <a:latin typeface="Times New Roman" panose="02020603050405020304" pitchFamily="18" charset="0"/>
                <a:ea typeface="Calibri" panose="020F0502020204030204" pitchFamily="34" charset="0"/>
                <a:cs typeface="Arial" panose="020B0604020202020204" pitchFamily="34" charset="0"/>
              </a:rPr>
              <a:t>.  IPB Press, Bogor.</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indent="0">
              <a:lnSpc>
                <a:spcPct val="110000"/>
              </a:lnSpc>
              <a:spcBef>
                <a:spcPts val="0"/>
              </a:spcBef>
              <a:spcAft>
                <a:spcPts val="0"/>
              </a:spcAft>
              <a:buNone/>
            </a:pP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10000"/>
              </a:lnSpc>
              <a:spcBef>
                <a:spcPts val="0"/>
              </a:spcBef>
            </a:pPr>
            <a:r>
              <a:rPr lang="id-ID" sz="1800" dirty="0">
                <a:effectLst/>
                <a:latin typeface="Times New Roman" panose="02020603050405020304" pitchFamily="18" charset="0"/>
                <a:ea typeface="Calibri" panose="020F0502020204030204" pitchFamily="34" charset="0"/>
                <a:cs typeface="Arial" panose="020B0604020202020204" pitchFamily="34" charset="0"/>
              </a:rPr>
              <a:t>Makridakis, S., Wheelwright, S.C., </a:t>
            </a:r>
            <a:r>
              <a:rPr lang="en-US" sz="1800" dirty="0">
                <a:effectLst/>
                <a:latin typeface="Times New Roman" panose="02020603050405020304" pitchFamily="18" charset="0"/>
                <a:ea typeface="Calibri" panose="020F0502020204030204" pitchFamily="34" charset="0"/>
                <a:cs typeface="Arial" panose="020B0604020202020204" pitchFamily="34" charset="0"/>
              </a:rPr>
              <a:t>&amp;</a:t>
            </a:r>
            <a:r>
              <a:rPr lang="id-ID" sz="1800" dirty="0">
                <a:effectLst/>
                <a:latin typeface="Times New Roman" panose="02020603050405020304" pitchFamily="18" charset="0"/>
                <a:ea typeface="Calibri" panose="020F0502020204030204" pitchFamily="34" charset="0"/>
                <a:cs typeface="Arial" panose="020B0604020202020204" pitchFamily="34" charset="0"/>
              </a:rPr>
              <a:t> McGee, V.E.</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id-ID" sz="1800" dirty="0">
                <a:effectLst/>
                <a:latin typeface="Times New Roman" panose="02020603050405020304" pitchFamily="18" charset="0"/>
                <a:ea typeface="Calibri" panose="020F0502020204030204" pitchFamily="34" charset="0"/>
                <a:cs typeface="Arial" panose="020B0604020202020204" pitchFamily="34" charset="0"/>
              </a:rPr>
              <a:t>1999.</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id-ID" sz="1800" i="1" dirty="0">
                <a:effectLst/>
                <a:latin typeface="Times New Roman" panose="02020603050405020304" pitchFamily="18" charset="0"/>
                <a:ea typeface="Calibri" panose="020F0502020204030204" pitchFamily="34" charset="0"/>
                <a:cs typeface="Arial" panose="020B0604020202020204" pitchFamily="34" charset="0"/>
              </a:rPr>
              <a:t>Metode dan Aplikasi Peramalan</a:t>
            </a:r>
            <a:r>
              <a:rPr lang="id-ID" sz="1800" dirty="0">
                <a:effectLst/>
                <a:latin typeface="Times New Roman" panose="02020603050405020304" pitchFamily="18" charset="0"/>
                <a:ea typeface="Calibri" panose="020F0502020204030204" pitchFamily="34" charset="0"/>
                <a:cs typeface="Arial" panose="020B0604020202020204" pitchFamily="34" charset="0"/>
              </a:rPr>
              <a:t>.  2</a:t>
            </a:r>
            <a:r>
              <a:rPr lang="id-ID" sz="1800" baseline="30000" dirty="0">
                <a:effectLst/>
                <a:latin typeface="Times New Roman" panose="02020603050405020304" pitchFamily="18" charset="0"/>
                <a:ea typeface="Calibri" panose="020F0502020204030204" pitchFamily="34" charset="0"/>
                <a:cs typeface="Arial" panose="020B0604020202020204" pitchFamily="34" charset="0"/>
              </a:rPr>
              <a:t>nd</a:t>
            </a:r>
            <a:r>
              <a:rPr lang="en-US" baseline="30000" dirty="0">
                <a:latin typeface="Times New Roman" panose="02020603050405020304" pitchFamily="18" charset="0"/>
                <a:ea typeface="Calibri" panose="020F0502020204030204" pitchFamily="34" charset="0"/>
                <a:cs typeface="Arial" panose="020B0604020202020204" pitchFamily="34" charset="0"/>
              </a:rPr>
              <a:t> </a:t>
            </a:r>
            <a:r>
              <a:rPr lang="id-ID" sz="1800" dirty="0">
                <a:effectLst/>
                <a:latin typeface="Times New Roman" panose="02020603050405020304" pitchFamily="18" charset="0"/>
                <a:ea typeface="Calibri" panose="020F0502020204030204" pitchFamily="34" charset="0"/>
                <a:cs typeface="Arial" panose="020B0604020202020204" pitchFamily="34" charset="0"/>
              </a:rPr>
              <a:t>Edition.</a:t>
            </a:r>
            <a:r>
              <a:rPr lang="en-US" dirty="0">
                <a:latin typeface="Times New Roman" panose="02020603050405020304" pitchFamily="18" charset="0"/>
                <a:ea typeface="Calibri" panose="020F0502020204030204" pitchFamily="34" charset="0"/>
                <a:cs typeface="Arial" panose="020B0604020202020204" pitchFamily="34" charset="0"/>
              </a:rPr>
              <a:t> T</a:t>
            </a:r>
            <a:r>
              <a:rPr lang="id-ID" sz="1800" dirty="0">
                <a:effectLst/>
                <a:latin typeface="Times New Roman" panose="02020603050405020304" pitchFamily="18" charset="0"/>
                <a:ea typeface="Calibri" panose="020F0502020204030204" pitchFamily="34" charset="0"/>
                <a:cs typeface="Arial" panose="020B0604020202020204" pitchFamily="34" charset="0"/>
              </a:rPr>
              <a:t>erjemahan Ir. Untung Sus Ardiyanto, M.Sc., </a:t>
            </a:r>
            <a:r>
              <a:rPr lang="en-US" sz="1800" dirty="0">
                <a:effectLst/>
                <a:latin typeface="Times New Roman" panose="02020603050405020304" pitchFamily="18" charset="0"/>
                <a:ea typeface="Calibri" panose="020F0502020204030204" pitchFamily="34" charset="0"/>
                <a:cs typeface="Arial" panose="020B0604020202020204" pitchFamily="34" charset="0"/>
              </a:rPr>
              <a:t>&amp; </a:t>
            </a:r>
            <a:r>
              <a:rPr lang="id-ID" sz="1800" dirty="0">
                <a:effectLst/>
                <a:latin typeface="Times New Roman" panose="02020603050405020304" pitchFamily="18" charset="0"/>
                <a:ea typeface="Calibri" panose="020F0502020204030204" pitchFamily="34" charset="0"/>
                <a:cs typeface="Arial" panose="020B0604020202020204" pitchFamily="34" charset="0"/>
              </a:rPr>
              <a:t>Ir. Abdul Basith, M.Sc.  Erlangga, Jakarta.</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indent="0">
              <a:lnSpc>
                <a:spcPct val="110000"/>
              </a:lnSpc>
              <a:spcBef>
                <a:spcPts val="0"/>
              </a:spcBef>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0000"/>
              </a:lnSpc>
              <a:spcBef>
                <a:spcPts val="0"/>
              </a:spcBef>
              <a:spcAft>
                <a:spcPts val="0"/>
              </a:spcAft>
            </a:pPr>
            <a:r>
              <a:rPr lang="id-ID" sz="1800" dirty="0">
                <a:effectLst/>
                <a:latin typeface="Times New Roman" panose="02020603050405020304" pitchFamily="18" charset="0"/>
                <a:ea typeface="Calibri" panose="020F0502020204030204" pitchFamily="34" charset="0"/>
                <a:cs typeface="Arial" panose="020B0604020202020204" pitchFamily="34" charset="0"/>
              </a:rPr>
              <a:t>Mankiw, N. G.  2006.  </a:t>
            </a:r>
            <a:r>
              <a:rPr lang="id-ID" sz="1800" i="1" dirty="0">
                <a:effectLst/>
                <a:latin typeface="Times New Roman" panose="02020603050405020304" pitchFamily="18" charset="0"/>
                <a:ea typeface="Calibri" panose="020F0502020204030204" pitchFamily="34" charset="0"/>
                <a:cs typeface="Arial" panose="020B0604020202020204" pitchFamily="34" charset="0"/>
              </a:rPr>
              <a:t>Makroekonomi.</a:t>
            </a:r>
            <a:r>
              <a:rPr lang="id-ID" sz="1800" dirty="0">
                <a:effectLst/>
                <a:latin typeface="Times New Roman" panose="02020603050405020304" pitchFamily="18" charset="0"/>
                <a:ea typeface="Calibri" panose="020F0502020204030204" pitchFamily="34" charset="0"/>
                <a:cs typeface="Arial" panose="020B0604020202020204" pitchFamily="34" charset="0"/>
              </a:rPr>
              <a:t>  Jakarta: Erlangga.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52974508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2872D-A032-4809-88FA-561ECB328BFD}"/>
              </a:ext>
            </a:extLst>
          </p:cNvPr>
          <p:cNvSpPr>
            <a:spLocks noGrp="1"/>
          </p:cNvSpPr>
          <p:nvPr>
            <p:ph type="title"/>
          </p:nvPr>
        </p:nvSpPr>
        <p:spPr>
          <a:xfrm>
            <a:off x="1623061" y="624110"/>
            <a:ext cx="9881552" cy="656050"/>
          </a:xfrm>
        </p:spPr>
        <p:txBody>
          <a:bodyPr/>
          <a:lstStyle/>
          <a:p>
            <a:r>
              <a:rPr lang="en-US" b="1" dirty="0"/>
              <a:t>PENDAHULUAN</a:t>
            </a:r>
          </a:p>
        </p:txBody>
      </p:sp>
      <p:sp>
        <p:nvSpPr>
          <p:cNvPr id="6" name="Content Placeholder 5">
            <a:extLst>
              <a:ext uri="{FF2B5EF4-FFF2-40B4-BE49-F238E27FC236}">
                <a16:creationId xmlns:a16="http://schemas.microsoft.com/office/drawing/2014/main" id="{6A678A90-AC45-4A65-9C5E-67F337178F6C}"/>
              </a:ext>
            </a:extLst>
          </p:cNvPr>
          <p:cNvSpPr>
            <a:spLocks noGrp="1"/>
          </p:cNvSpPr>
          <p:nvPr>
            <p:ph idx="1"/>
          </p:nvPr>
        </p:nvSpPr>
        <p:spPr>
          <a:xfrm>
            <a:off x="1623060" y="1965960"/>
            <a:ext cx="9881552" cy="3945262"/>
          </a:xfrm>
        </p:spPr>
        <p:txBody>
          <a:bodyPr/>
          <a:lstStyle/>
          <a:p>
            <a:pPr marL="0" indent="0">
              <a:buNone/>
            </a:pPr>
            <a:r>
              <a:rPr lang="id-ID" sz="1800" dirty="0">
                <a:effectLst/>
                <a:latin typeface="Times New Roman" panose="02020603050405020304" pitchFamily="18" charset="0"/>
                <a:ea typeface="Calibri" panose="020F0502020204030204" pitchFamily="34" charset="0"/>
              </a:rPr>
              <a:t>Perekonomian suatu negara dapat dilihat dari semakin kuatnya atau semakin tingginya pertumbuhan ekonomi negara yang bersangkutan.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Pertumbuhan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ekonomi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dapat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diartikan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sebagai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suatu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ukuran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kuantitatif</a:t>
            </a:r>
            <a:r>
              <a:rPr lang="en-US" sz="1800" dirty="0">
                <a:effectLst/>
                <a:latin typeface="Times New Roman" panose="02020603050405020304" pitchFamily="18" charset="0"/>
                <a:ea typeface="Calibri" panose="020F0502020204030204" pitchFamily="34" charset="0"/>
              </a:rPr>
              <a:t> yang </a:t>
            </a:r>
            <a:r>
              <a:rPr lang="en-US" sz="1800" dirty="0" err="1">
                <a:effectLst/>
                <a:latin typeface="Times New Roman" panose="02020603050405020304" pitchFamily="18" charset="0"/>
                <a:ea typeface="Calibri" panose="020F0502020204030204" pitchFamily="34" charset="0"/>
              </a:rPr>
              <a:t>menggambarkan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perkembangan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suatu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perekonomian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dalam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suatu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tahun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tertentu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dibandingkan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dengan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tahun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sebelumnya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Sukirno</a:t>
            </a:r>
            <a:r>
              <a:rPr lang="en-US" sz="1800" dirty="0">
                <a:effectLst/>
                <a:latin typeface="Times New Roman" panose="02020603050405020304" pitchFamily="18" charset="0"/>
                <a:ea typeface="Calibri" panose="020F0502020204030204" pitchFamily="34" charset="0"/>
              </a:rPr>
              <a:t>, 2006).</a:t>
            </a:r>
          </a:p>
          <a:p>
            <a:pPr marL="0" indent="0">
              <a:buNone/>
            </a:pPr>
            <a:r>
              <a:rPr lang="id-ID" sz="1800" dirty="0">
                <a:effectLst/>
                <a:latin typeface="Times New Roman" panose="02020603050405020304" pitchFamily="18" charset="0"/>
                <a:ea typeface="Calibri" panose="020F0502020204030204" pitchFamily="34" charset="0"/>
                <a:cs typeface="Arial" panose="020B0604020202020204" pitchFamily="34" charset="0"/>
              </a:rPr>
              <a:t>Pertumbuhan ekonomi suatu negara biasanya diukur dengan mempergunakan data tentang Produk Domestik Bruto (</a:t>
            </a:r>
            <a:r>
              <a:rPr lang="en-US" sz="1800" dirty="0">
                <a:effectLst/>
                <a:latin typeface="Times New Roman" panose="02020603050405020304" pitchFamily="18" charset="0"/>
                <a:ea typeface="Calibri" panose="020F0502020204030204" pitchFamily="34" charset="0"/>
                <a:cs typeface="Arial" panose="020B0604020202020204" pitchFamily="34" charset="0"/>
              </a:rPr>
              <a:t>PDB</a:t>
            </a:r>
            <a:r>
              <a:rPr lang="id-ID" sz="1800" dirty="0">
                <a:effectLst/>
                <a:latin typeface="Times New Roman" panose="02020603050405020304" pitchFamily="18" charset="0"/>
                <a:ea typeface="Calibri" panose="020F0502020204030204" pitchFamily="34" charset="0"/>
                <a:cs typeface="Arial" panose="020B0604020202020204" pitchFamily="34" charset="0"/>
              </a:rPr>
              <a:t>) yang mengukur pendapatan total setiap orang dalam perekonomian di negara tersebut (Firdaus, 2012).</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US" sz="1800" dirty="0" err="1">
                <a:effectLst/>
                <a:latin typeface="Times New Roman" panose="02020603050405020304" pitchFamily="18" charset="0"/>
                <a:ea typeface="Calibri" panose="020F0502020204030204" pitchFamily="34" charset="0"/>
                <a:cs typeface="Arial" panose="020B0604020202020204" pitchFamily="34" charset="0"/>
              </a:rPr>
              <a:t>Kondisi</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ekonomi</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saat</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ini</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penting</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bagi</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pelaku</a:t>
            </a:r>
            <a:r>
              <a:rPr lang="en-US" sz="1800" dirty="0">
                <a:effectLst/>
                <a:latin typeface="Times New Roman" panose="02020603050405020304" pitchFamily="18" charset="0"/>
                <a:ea typeface="Calibri" panose="020F0502020204030204" pitchFamily="34" charset="0"/>
                <a:cs typeface="Arial" panose="020B0604020202020204" pitchFamily="34" charset="0"/>
              </a:rPr>
              <a:t> pasar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maupun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pemerintah</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id-ID" sz="1800" dirty="0">
                <a:effectLst/>
                <a:latin typeface="Times New Roman" panose="02020603050405020304" pitchFamily="18" charset="0"/>
                <a:ea typeface="Calibri" panose="020F0502020204030204" pitchFamily="34" charset="0"/>
                <a:cs typeface="Arial" panose="020B0604020202020204" pitchFamily="34" charset="0"/>
              </a:rPr>
              <a:t>Oleh karena itu, perlu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untuk</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meramalkan</a:t>
            </a:r>
            <a:r>
              <a:rPr lang="en-US" sz="1800" dirty="0">
                <a:effectLst/>
                <a:latin typeface="Times New Roman" panose="02020603050405020304" pitchFamily="18" charset="0"/>
                <a:ea typeface="Calibri" panose="020F0502020204030204" pitchFamily="34" charset="0"/>
                <a:cs typeface="Arial" panose="020B0604020202020204" pitchFamily="34" charset="0"/>
              </a:rPr>
              <a:t> PDRB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terutama</a:t>
            </a:r>
            <a:r>
              <a:rPr lang="en-US" sz="1800" dirty="0">
                <a:effectLst/>
                <a:latin typeface="Times New Roman" panose="02020603050405020304" pitchFamily="18" charset="0"/>
                <a:ea typeface="Calibri" panose="020F0502020204030204" pitchFamily="34" charset="0"/>
                <a:cs typeface="Arial" panose="020B0604020202020204" pitchFamily="34" charset="0"/>
              </a:rPr>
              <a:t> PDRB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Provinsi</a:t>
            </a:r>
            <a:r>
              <a:rPr lang="en-US" sz="1800" dirty="0">
                <a:effectLst/>
                <a:latin typeface="Times New Roman" panose="02020603050405020304" pitchFamily="18" charset="0"/>
                <a:ea typeface="Calibri" panose="020F0502020204030204" pitchFamily="34" charset="0"/>
                <a:cs typeface="Arial" panose="020B0604020202020204" pitchFamily="34" charset="0"/>
              </a:rPr>
              <a:t> Banten.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Peramalan</a:t>
            </a:r>
            <a:r>
              <a:rPr lang="id-ID" sz="1800" dirty="0">
                <a:effectLst/>
                <a:latin typeface="Times New Roman" panose="02020603050405020304" pitchFamily="18" charset="0"/>
                <a:ea typeface="Calibri" panose="020F0502020204030204" pitchFamily="34" charset="0"/>
                <a:cs typeface="Arial" panose="020B0604020202020204" pitchFamily="34" charset="0"/>
              </a:rPr>
              <a:t> tersebut diharapkan bisa membantu pemerintah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maupun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pelaku</a:t>
            </a:r>
            <a:r>
              <a:rPr lang="en-US" sz="1800" dirty="0">
                <a:effectLst/>
                <a:latin typeface="Times New Roman" panose="02020603050405020304" pitchFamily="18" charset="0"/>
                <a:ea typeface="Calibri" panose="020F0502020204030204" pitchFamily="34" charset="0"/>
                <a:cs typeface="Arial" panose="020B0604020202020204" pitchFamily="34" charset="0"/>
              </a:rPr>
              <a:t> pasar </a:t>
            </a:r>
            <a:r>
              <a:rPr lang="id-ID" sz="1800" dirty="0">
                <a:effectLst/>
                <a:latin typeface="Times New Roman" panose="02020603050405020304" pitchFamily="18" charset="0"/>
                <a:ea typeface="Calibri" panose="020F0502020204030204" pitchFamily="34" charset="0"/>
                <a:cs typeface="Arial" panose="020B0604020202020204" pitchFamily="34" charset="0"/>
              </a:rPr>
              <a:t>dalam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membuat</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id-ID" sz="1800" dirty="0">
                <a:effectLst/>
                <a:latin typeface="Times New Roman" panose="02020603050405020304" pitchFamily="18" charset="0"/>
                <a:ea typeface="Calibri" panose="020F0502020204030204" pitchFamily="34" charset="0"/>
                <a:cs typeface="Arial" panose="020B0604020202020204" pitchFamily="34" charset="0"/>
              </a:rPr>
              <a:t>kebijakan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atau</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pengambilan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suatu</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keputusan</a:t>
            </a:r>
            <a:r>
              <a:rPr lang="id-ID" sz="1800" dirty="0">
                <a:effectLst/>
                <a:latin typeface="Times New Roman" panose="02020603050405020304" pitchFamily="18" charset="0"/>
                <a:ea typeface="Calibri" panose="020F0502020204030204" pitchFamily="34" charset="0"/>
                <a:cs typeface="Arial" panose="020B0604020202020204" pitchFamily="34" charset="0"/>
              </a:rPr>
              <a:t>.  Dalam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melakukan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peramalan</a:t>
            </a:r>
            <a:r>
              <a:rPr lang="en-US" sz="1800" dirty="0">
                <a:effectLst/>
                <a:latin typeface="Times New Roman" panose="02020603050405020304" pitchFamily="18" charset="0"/>
                <a:ea typeface="Calibri" panose="020F0502020204030204" pitchFamily="34" charset="0"/>
                <a:cs typeface="Arial" panose="020B0604020202020204" pitchFamily="34" charset="0"/>
              </a:rPr>
              <a:t> PDRB di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Provinsi</a:t>
            </a:r>
            <a:r>
              <a:rPr lang="en-US" sz="1800" dirty="0">
                <a:effectLst/>
                <a:latin typeface="Times New Roman" panose="02020603050405020304" pitchFamily="18" charset="0"/>
                <a:ea typeface="Calibri" panose="020F0502020204030204" pitchFamily="34" charset="0"/>
                <a:cs typeface="Arial" panose="020B0604020202020204" pitchFamily="34" charset="0"/>
              </a:rPr>
              <a:t> Banten</a:t>
            </a:r>
            <a:r>
              <a:rPr lang="id-ID" sz="1800" dirty="0">
                <a:effectLst/>
                <a:latin typeface="Times New Roman" panose="02020603050405020304" pitchFamily="18" charset="0"/>
                <a:ea typeface="Calibri" panose="020F0502020204030204" pitchFamily="34" charset="0"/>
                <a:cs typeface="Arial" panose="020B0604020202020204" pitchFamily="34" charset="0"/>
              </a:rPr>
              <a:t>, diperlukan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metode</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untuk</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meramalkannya</a:t>
            </a:r>
            <a:r>
              <a:rPr lang="id-ID" sz="1800" dirty="0">
                <a:effectLst/>
                <a:latin typeface="Times New Roman" panose="02020603050405020304" pitchFamily="18" charset="0"/>
                <a:ea typeface="Calibri" panose="020F0502020204030204" pitchFamily="34" charset="0"/>
                <a:cs typeface="Arial" panose="020B0604020202020204" pitchFamily="34" charset="0"/>
              </a:rPr>
              <a:t>.  Dalam konsep statistik, suatu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metode</a:t>
            </a:r>
            <a:r>
              <a:rPr lang="id-ID" sz="1800" dirty="0">
                <a:effectLst/>
                <a:latin typeface="Times New Roman" panose="02020603050405020304" pitchFamily="18" charset="0"/>
                <a:ea typeface="Calibri" panose="020F0502020204030204" pitchFamily="34" charset="0"/>
                <a:cs typeface="Arial" panose="020B0604020202020204" pitchFamily="34" charset="0"/>
              </a:rPr>
              <a:t> yang digunakan untuk m</a:t>
            </a:r>
            <a:r>
              <a:rPr lang="en-US" sz="1800" dirty="0" err="1">
                <a:effectLst/>
                <a:latin typeface="Times New Roman" panose="02020603050405020304" pitchFamily="18" charset="0"/>
                <a:ea typeface="Calibri" panose="020F0502020204030204" pitchFamily="34" charset="0"/>
                <a:cs typeface="Arial" panose="020B0604020202020204" pitchFamily="34" charset="0"/>
              </a:rPr>
              <a:t>eramalkan</a:t>
            </a:r>
            <a:r>
              <a:rPr lang="en-US" sz="1800" dirty="0">
                <a:effectLst/>
                <a:latin typeface="Times New Roman" panose="02020603050405020304" pitchFamily="18" charset="0"/>
                <a:ea typeface="Calibri" panose="020F0502020204030204" pitchFamily="34" charset="0"/>
                <a:cs typeface="Arial" panose="020B0604020202020204" pitchFamily="34" charset="0"/>
              </a:rPr>
              <a:t> data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deret</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waktu</a:t>
            </a:r>
            <a:r>
              <a:rPr lang="id-ID" sz="1800" dirty="0">
                <a:effectLst/>
                <a:latin typeface="Times New Roman" panose="02020603050405020304" pitchFamily="18" charset="0"/>
                <a:ea typeface="Calibri" panose="020F0502020204030204" pitchFamily="34" charset="0"/>
                <a:cs typeface="Arial" panose="020B0604020202020204" pitchFamily="34" charset="0"/>
              </a:rPr>
              <a:t> adalah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Metode</a:t>
            </a:r>
            <a:r>
              <a:rPr lang="en-US" sz="1800" i="1" dirty="0">
                <a:effectLst/>
                <a:latin typeface="Times New Roman" panose="02020603050405020304" pitchFamily="18" charset="0"/>
                <a:ea typeface="Calibri" panose="020F0502020204030204" pitchFamily="34" charset="0"/>
                <a:cs typeface="Arial" panose="020B0604020202020204" pitchFamily="34" charset="0"/>
              </a:rPr>
              <a:t> Autoregressive Integrated Moving Average</a:t>
            </a:r>
            <a:r>
              <a:rPr lang="en-US" sz="1800" dirty="0">
                <a:effectLst/>
                <a:latin typeface="Times New Roman" panose="02020603050405020304" pitchFamily="18" charset="0"/>
                <a:ea typeface="Calibri" panose="020F0502020204030204" pitchFamily="34" charset="0"/>
                <a:cs typeface="Arial" panose="020B0604020202020204" pitchFamily="34" charset="0"/>
              </a:rPr>
              <a:t> (ARIMA)</a:t>
            </a:r>
            <a:r>
              <a:rPr lang="id-ID" sz="1800" dirty="0">
                <a:effectLst/>
                <a:latin typeface="Times New Roman" panose="02020603050405020304" pitchFamily="18"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
        <p:nvSpPr>
          <p:cNvPr id="9" name="Rectangle 8">
            <a:extLst>
              <a:ext uri="{FF2B5EF4-FFF2-40B4-BE49-F238E27FC236}">
                <a16:creationId xmlns:a16="http://schemas.microsoft.com/office/drawing/2014/main" id="{B34469E8-99DB-44ED-AFC9-C6809761BE71}"/>
              </a:ext>
            </a:extLst>
          </p:cNvPr>
          <p:cNvSpPr/>
          <p:nvPr/>
        </p:nvSpPr>
        <p:spPr>
          <a:xfrm>
            <a:off x="1623061" y="1407036"/>
            <a:ext cx="3960440"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id-ID" sz="2400" dirty="0">
                <a:latin typeface="Times New Roman" pitchFamily="18" charset="0"/>
                <a:cs typeface="Times New Roman" pitchFamily="18" charset="0"/>
              </a:rPr>
              <a:t>Latar Belakang dan Masalah</a:t>
            </a:r>
          </a:p>
        </p:txBody>
      </p:sp>
    </p:spTree>
    <p:extLst>
      <p:ext uri="{BB962C8B-B14F-4D97-AF65-F5344CB8AC3E}">
        <p14:creationId xmlns:p14="http://schemas.microsoft.com/office/powerpoint/2010/main" val="7366476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E1A6E6-33FA-4946-806B-8314D315B305}"/>
              </a:ext>
            </a:extLst>
          </p:cNvPr>
          <p:cNvSpPr>
            <a:spLocks noGrp="1"/>
          </p:cNvSpPr>
          <p:nvPr>
            <p:ph idx="1"/>
          </p:nvPr>
        </p:nvSpPr>
        <p:spPr>
          <a:xfrm>
            <a:off x="1630017" y="1364974"/>
            <a:ext cx="9874595" cy="4546248"/>
          </a:xfrm>
        </p:spPr>
        <p:txBody>
          <a:bodyPr>
            <a:normAutofit fontScale="92500"/>
          </a:bodyPr>
          <a:lstStyle/>
          <a:p>
            <a:pPr marL="457200" marR="0" indent="-457200">
              <a:lnSpc>
                <a:spcPct val="106000"/>
              </a:lnSpc>
              <a:spcBef>
                <a:spcPts val="0"/>
              </a:spcBef>
              <a:spcAft>
                <a:spcPts val="0"/>
              </a:spcAft>
            </a:pPr>
            <a:r>
              <a:rPr lang="id-ID" sz="1800" dirty="0">
                <a:effectLst/>
                <a:latin typeface="Times New Roman" panose="02020603050405020304" pitchFamily="18" charset="0"/>
                <a:ea typeface="Calibri" panose="020F0502020204030204" pitchFamily="34" charset="0"/>
                <a:cs typeface="Arial" panose="020B0604020202020204" pitchFamily="34" charset="0"/>
              </a:rPr>
              <a:t>Prishardoyo, B.  2008.  Analisis Tingkat Pertumbuhan Ekonomi Dan Potensi Ekonomi Terhadap Produk Domestik Regional Bruto (Pdrb) Kabupaten Pati Tahun 2000-2005.  </a:t>
            </a:r>
            <a:r>
              <a:rPr lang="id-ID" sz="1800" i="1" dirty="0">
                <a:effectLst/>
                <a:latin typeface="Times New Roman" panose="02020603050405020304" pitchFamily="18" charset="0"/>
                <a:ea typeface="Calibri" panose="020F0502020204030204" pitchFamily="34" charset="0"/>
                <a:cs typeface="Arial" panose="020B0604020202020204" pitchFamily="34" charset="0"/>
              </a:rPr>
              <a:t>JEJAK</a:t>
            </a:r>
            <a:r>
              <a:rPr lang="id-ID"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b="1" dirty="0">
                <a:effectLst/>
                <a:latin typeface="Times New Roman" panose="02020603050405020304" pitchFamily="18" charset="0"/>
                <a:ea typeface="Calibri" panose="020F0502020204030204" pitchFamily="34" charset="0"/>
                <a:cs typeface="Arial" panose="020B0604020202020204" pitchFamily="34" charset="0"/>
              </a:rPr>
              <a:t>1</a:t>
            </a:r>
            <a:r>
              <a:rPr lang="en-US" sz="1800" dirty="0">
                <a:effectLst/>
                <a:latin typeface="Times New Roman" panose="02020603050405020304" pitchFamily="18" charset="0"/>
                <a:ea typeface="Calibri" panose="020F0502020204030204" pitchFamily="34" charset="0"/>
                <a:cs typeface="Arial" panose="020B0604020202020204" pitchFamily="34" charset="0"/>
              </a:rPr>
              <a:t>(1).</a:t>
            </a:r>
          </a:p>
          <a:p>
            <a:pPr marL="457200" marR="0" indent="-457200">
              <a:lnSpc>
                <a:spcPct val="106000"/>
              </a:lnSpc>
              <a:spcBef>
                <a:spcPts val="0"/>
              </a:spcBef>
              <a:spcAft>
                <a:spcPts val="0"/>
              </a:spcAft>
            </a:pPr>
            <a:endParaRPr lang="en-US" dirty="0">
              <a:latin typeface="Times New Roman" panose="02020603050405020304" pitchFamily="18" charset="0"/>
              <a:ea typeface="Calibri" panose="020F0502020204030204" pitchFamily="34" charset="0"/>
              <a:cs typeface="Arial" panose="020B0604020202020204" pitchFamily="34" charset="0"/>
            </a:endParaRPr>
          </a:p>
          <a:p>
            <a:pPr marL="457200" marR="0" indent="-457200">
              <a:lnSpc>
                <a:spcPct val="106000"/>
              </a:lnSpc>
              <a:spcBef>
                <a:spcPts val="0"/>
              </a:spcBef>
              <a:spcAft>
                <a:spcPts val="0"/>
              </a:spcAft>
            </a:pPr>
            <a:r>
              <a:rPr lang="id-ID" sz="1800" dirty="0">
                <a:effectLst/>
                <a:latin typeface="Times New Roman" panose="02020603050405020304" pitchFamily="18" charset="0"/>
                <a:ea typeface="Calibri" panose="020F0502020204030204" pitchFamily="34" charset="0"/>
                <a:cs typeface="Arial" panose="020B0604020202020204" pitchFamily="34" charset="0"/>
              </a:rPr>
              <a:t>Situmorang, T. M., Hariyati, S., Tumanggor, I.A., Risulyna, B., &amp; Filzah, H.  2015.  </a:t>
            </a:r>
            <a:r>
              <a:rPr lang="id-ID" sz="1800" i="1" dirty="0">
                <a:effectLst/>
                <a:latin typeface="Times New Roman" panose="02020603050405020304" pitchFamily="18" charset="0"/>
                <a:ea typeface="Calibri" panose="020F0502020204030204" pitchFamily="34" charset="0"/>
                <a:cs typeface="Arial" panose="020B0604020202020204" pitchFamily="34" charset="0"/>
              </a:rPr>
              <a:t>Metode Analisis Data Time Series Analisis Vector Auto Regression dan Granger Causality</a:t>
            </a:r>
            <a:r>
              <a:rPr lang="id-ID" sz="1800" dirty="0">
                <a:effectLst/>
                <a:latin typeface="Times New Roman" panose="02020603050405020304" pitchFamily="18" charset="0"/>
                <a:ea typeface="Calibri" panose="020F0502020204030204" pitchFamily="34" charset="0"/>
                <a:cs typeface="Arial" panose="020B0604020202020204" pitchFamily="34" charset="0"/>
              </a:rPr>
              <a:t>.  Universitas Sumatera Utara, Medan.</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457200" marR="0" indent="-457200">
              <a:lnSpc>
                <a:spcPct val="106000"/>
              </a:lnSpc>
              <a:spcBef>
                <a:spcPts val="0"/>
              </a:spcBef>
              <a:spcAft>
                <a:spcPts val="0"/>
              </a:spcAft>
            </a:pPr>
            <a:endParaRPr lang="en-US" dirty="0">
              <a:latin typeface="Times New Roman" panose="02020603050405020304" pitchFamily="18" charset="0"/>
              <a:ea typeface="Calibri" panose="020F0502020204030204" pitchFamily="34" charset="0"/>
              <a:cs typeface="Arial" panose="020B0604020202020204" pitchFamily="34" charset="0"/>
            </a:endParaRPr>
          </a:p>
          <a:p>
            <a:pPr marL="457200" marR="0" indent="-457200">
              <a:lnSpc>
                <a:spcPct val="106000"/>
              </a:lnSpc>
              <a:spcBef>
                <a:spcPts val="0"/>
              </a:spcBef>
              <a:spcAft>
                <a:spcPts val="0"/>
              </a:spcAft>
            </a:pPr>
            <a:r>
              <a:rPr lang="id-ID" sz="1800" dirty="0">
                <a:effectLst/>
                <a:latin typeface="Times New Roman" panose="02020603050405020304" pitchFamily="18" charset="0"/>
                <a:ea typeface="Calibri" panose="020F0502020204030204" pitchFamily="34" charset="0"/>
                <a:cs typeface="Arial" panose="020B0604020202020204" pitchFamily="34" charset="0"/>
              </a:rPr>
              <a:t>Sukirno, S.  2006.  </a:t>
            </a:r>
            <a:r>
              <a:rPr lang="id-ID" sz="1800" i="1" dirty="0">
                <a:effectLst/>
                <a:latin typeface="Times New Roman" panose="02020603050405020304" pitchFamily="18" charset="0"/>
                <a:ea typeface="Calibri" panose="020F0502020204030204" pitchFamily="34" charset="0"/>
                <a:cs typeface="Arial" panose="020B0604020202020204" pitchFamily="34" charset="0"/>
              </a:rPr>
              <a:t>Ekonomi Pembangunan</a:t>
            </a:r>
            <a:r>
              <a:rPr lang="id-ID" sz="1800" dirty="0">
                <a:effectLst/>
                <a:latin typeface="Times New Roman" panose="02020603050405020304" pitchFamily="18" charset="0"/>
                <a:ea typeface="Calibri" panose="020F0502020204030204" pitchFamily="34" charset="0"/>
                <a:cs typeface="Arial" panose="020B0604020202020204" pitchFamily="34" charset="0"/>
              </a:rPr>
              <a:t>.  Jakarta:  Kencana Group</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pPr marL="457200" marR="0" indent="-457200">
              <a:lnSpc>
                <a:spcPct val="106000"/>
              </a:lnSpc>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indent="-457200">
              <a:lnSpc>
                <a:spcPct val="106000"/>
              </a:lnSpc>
              <a:spcBef>
                <a:spcPts val="0"/>
              </a:spcBef>
              <a:spcAft>
                <a:spcPts val="0"/>
              </a:spcAft>
            </a:pPr>
            <a:r>
              <a:rPr lang="id-ID" sz="1800" dirty="0">
                <a:effectLst/>
                <a:latin typeface="Times New Roman" panose="02020603050405020304" pitchFamily="18" charset="0"/>
                <a:ea typeface="Calibri" panose="020F0502020204030204" pitchFamily="34" charset="0"/>
                <a:cs typeface="Arial" panose="020B0604020202020204" pitchFamily="34" charset="0"/>
              </a:rPr>
              <a:t>Tambunan, T. T.  2001.  </a:t>
            </a:r>
            <a:r>
              <a:rPr lang="id-ID" sz="1800" i="1" dirty="0">
                <a:effectLst/>
                <a:latin typeface="Times New Roman" panose="02020603050405020304" pitchFamily="18" charset="0"/>
                <a:ea typeface="Calibri" panose="020F0502020204030204" pitchFamily="34" charset="0"/>
                <a:cs typeface="Arial" panose="020B0604020202020204" pitchFamily="34" charset="0"/>
              </a:rPr>
              <a:t>Transformasi Ekonomi di Indonesia</a:t>
            </a:r>
            <a:r>
              <a:rPr lang="id-ID" sz="1800" dirty="0">
                <a:effectLst/>
                <a:latin typeface="Times New Roman" panose="02020603050405020304" pitchFamily="18" charset="0"/>
                <a:ea typeface="Calibri" panose="020F0502020204030204" pitchFamily="34" charset="0"/>
                <a:cs typeface="Arial" panose="020B0604020202020204" pitchFamily="34" charset="0"/>
              </a:rPr>
              <a:t>.  Jakarta:  Salemba Empat.</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457200" marR="0" indent="-457200">
              <a:lnSpc>
                <a:spcPct val="106000"/>
              </a:lnSpc>
              <a:spcBef>
                <a:spcPts val="0"/>
              </a:spcBef>
              <a:spcAft>
                <a:spcPts val="0"/>
              </a:spcAft>
            </a:pPr>
            <a:endParaRPr lang="en-US" dirty="0">
              <a:latin typeface="Times New Roman" panose="02020603050405020304" pitchFamily="18" charset="0"/>
              <a:ea typeface="Calibri" panose="020F0502020204030204" pitchFamily="34" charset="0"/>
              <a:cs typeface="Arial" panose="020B0604020202020204" pitchFamily="34" charset="0"/>
            </a:endParaRPr>
          </a:p>
          <a:p>
            <a:pPr marL="457200" marR="0" indent="-457200">
              <a:lnSpc>
                <a:spcPct val="106000"/>
              </a:lnSpc>
              <a:spcBef>
                <a:spcPts val="0"/>
              </a:spcBef>
              <a:spcAft>
                <a:spcPts val="0"/>
              </a:spcAft>
            </a:pPr>
            <a:r>
              <a:rPr lang="id-ID" sz="1800" dirty="0">
                <a:effectLst/>
                <a:latin typeface="Times New Roman" panose="02020603050405020304" pitchFamily="18" charset="0"/>
                <a:ea typeface="Calibri" panose="020F0502020204030204" pitchFamily="34" charset="0"/>
                <a:cs typeface="Arial" panose="020B0604020202020204" pitchFamily="34" charset="0"/>
              </a:rPr>
              <a:t>Wei, W.W.S.  2006.  </a:t>
            </a:r>
            <a:r>
              <a:rPr lang="id-ID" sz="1800" i="1" dirty="0">
                <a:effectLst/>
                <a:latin typeface="Times New Roman" panose="02020603050405020304" pitchFamily="18" charset="0"/>
                <a:ea typeface="Calibri" panose="020F0502020204030204" pitchFamily="34" charset="0"/>
                <a:cs typeface="Arial" panose="020B0604020202020204" pitchFamily="34" charset="0"/>
              </a:rPr>
              <a:t>Time Series Analysis: Univariate and Multivariate Methods</a:t>
            </a:r>
            <a:r>
              <a:rPr lang="id-ID" sz="1800" dirty="0">
                <a:effectLst/>
                <a:latin typeface="Times New Roman" panose="02020603050405020304" pitchFamily="18" charset="0"/>
                <a:ea typeface="Calibri" panose="020F0502020204030204" pitchFamily="34" charset="0"/>
                <a:cs typeface="Arial" panose="020B0604020202020204" pitchFamily="34" charset="0"/>
              </a:rPr>
              <a:t>. 2</a:t>
            </a:r>
            <a:r>
              <a:rPr lang="id-ID" sz="1800" baseline="30000" dirty="0">
                <a:effectLst/>
                <a:latin typeface="Times New Roman" panose="02020603050405020304" pitchFamily="18" charset="0"/>
                <a:ea typeface="Calibri" panose="020F0502020204030204" pitchFamily="34" charset="0"/>
                <a:cs typeface="Arial" panose="020B0604020202020204" pitchFamily="34" charset="0"/>
              </a:rPr>
              <a:t>nd</a:t>
            </a:r>
            <a:r>
              <a:rPr lang="id-ID" sz="1800" dirty="0">
                <a:effectLst/>
                <a:latin typeface="Times New Roman" panose="02020603050405020304" pitchFamily="18" charset="0"/>
                <a:ea typeface="Calibri" panose="020F0502020204030204" pitchFamily="34" charset="0"/>
                <a:cs typeface="Arial" panose="020B0604020202020204" pitchFamily="34" charset="0"/>
              </a:rPr>
              <a:t> Edition.  Pearson Prentice Hall, New Jerse</a:t>
            </a:r>
            <a:r>
              <a:rPr lang="en-US" sz="1800" dirty="0">
                <a:effectLst/>
                <a:latin typeface="Times New Roman" panose="02020603050405020304" pitchFamily="18" charset="0"/>
                <a:ea typeface="Calibri" panose="020F0502020204030204" pitchFamily="34" charset="0"/>
                <a:cs typeface="Arial" panose="020B0604020202020204" pitchFamily="34" charset="0"/>
              </a:rPr>
              <a:t>y. </a:t>
            </a:r>
          </a:p>
          <a:p>
            <a:pPr marL="457200" marR="0" indent="-457200">
              <a:lnSpc>
                <a:spcPct val="106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457200" marR="0" indent="-457200">
              <a:lnSpc>
                <a:spcPct val="106000"/>
              </a:lnSpc>
              <a:spcBef>
                <a:spcPts val="0"/>
              </a:spcBef>
              <a:spcAft>
                <a:spcPts val="0"/>
              </a:spcAft>
            </a:pPr>
            <a:r>
              <a:rPr lang="id-ID" sz="1800" dirty="0">
                <a:effectLst/>
                <a:latin typeface="Times New Roman" panose="02020603050405020304" pitchFamily="18" charset="0"/>
                <a:ea typeface="Calibri" panose="020F0502020204030204" pitchFamily="34" charset="0"/>
                <a:cs typeface="Arial" panose="020B0604020202020204" pitchFamily="34" charset="0"/>
              </a:rPr>
              <a:t>Wellyanti, B.  2019.  Peramalan Produk Domestik Regional Bruto (PDRB) Provinsi Bali Triwulanan (Q-To-Q) Tahun Dasar 2010 Dengan Model Arima.  </a:t>
            </a:r>
            <a:r>
              <a:rPr lang="id-ID" sz="1800" i="1" dirty="0">
                <a:effectLst/>
                <a:latin typeface="Times New Roman" panose="02020603050405020304" pitchFamily="18" charset="0"/>
                <a:ea typeface="Calibri" panose="020F0502020204030204" pitchFamily="34" charset="0"/>
                <a:cs typeface="Arial" panose="020B0604020202020204" pitchFamily="34" charset="0"/>
              </a:rPr>
              <a:t>Jurnal Ekonomi Kuantitatif Terapan</a:t>
            </a:r>
            <a:r>
              <a:rPr lang="id-ID" sz="1800" dirty="0">
                <a:effectLst/>
                <a:latin typeface="Times New Roman" panose="02020603050405020304" pitchFamily="18" charset="0"/>
                <a:ea typeface="Calibri" panose="020F0502020204030204" pitchFamily="34" charset="0"/>
                <a:cs typeface="Arial" panose="020B0604020202020204" pitchFamily="34" charset="0"/>
              </a:rPr>
              <a:t>. </a:t>
            </a:r>
            <a:r>
              <a:rPr lang="id-ID" sz="1800" b="1" dirty="0">
                <a:effectLst/>
                <a:latin typeface="Times New Roman" panose="02020603050405020304" pitchFamily="18" charset="0"/>
                <a:ea typeface="Calibri" panose="020F0502020204030204" pitchFamily="34" charset="0"/>
                <a:cs typeface="Arial" panose="020B0604020202020204" pitchFamily="34" charset="0"/>
              </a:rPr>
              <a:t> </a:t>
            </a:r>
            <a:r>
              <a:rPr lang="en-US" sz="1800" b="1" dirty="0">
                <a:effectLst/>
                <a:latin typeface="Times New Roman" panose="02020603050405020304" pitchFamily="18" charset="0"/>
                <a:ea typeface="Calibri" panose="020F0502020204030204" pitchFamily="34" charset="0"/>
                <a:cs typeface="Arial" panose="020B0604020202020204" pitchFamily="34" charset="0"/>
              </a:rPr>
              <a:t>1</a:t>
            </a:r>
            <a:r>
              <a:rPr lang="en-US" sz="1800" dirty="0">
                <a:effectLst/>
                <a:latin typeface="Times New Roman" panose="02020603050405020304" pitchFamily="18" charset="0"/>
                <a:ea typeface="Calibri" panose="020F0502020204030204" pitchFamily="34" charset="0"/>
                <a:cs typeface="Arial" panose="020B0604020202020204" pitchFamily="34" charset="0"/>
              </a:rPr>
              <a:t>(12):  </a:t>
            </a:r>
            <a:r>
              <a:rPr lang="id-ID" sz="1800" dirty="0">
                <a:effectLst/>
                <a:latin typeface="Times New Roman" panose="02020603050405020304" pitchFamily="18" charset="0"/>
                <a:ea typeface="Calibri" panose="020F0502020204030204" pitchFamily="34" charset="0"/>
                <a:cs typeface="Arial" panose="020B0604020202020204" pitchFamily="34" charset="0"/>
              </a:rPr>
              <a:t>63-72</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Title 1">
            <a:extLst>
              <a:ext uri="{FF2B5EF4-FFF2-40B4-BE49-F238E27FC236}">
                <a16:creationId xmlns:a16="http://schemas.microsoft.com/office/drawing/2014/main" id="{D9991641-0C48-4B70-B5CF-FF36098C2E8A}"/>
              </a:ext>
            </a:extLst>
          </p:cNvPr>
          <p:cNvSpPr>
            <a:spLocks noGrp="1"/>
          </p:cNvSpPr>
          <p:nvPr>
            <p:ph type="title"/>
          </p:nvPr>
        </p:nvSpPr>
        <p:spPr>
          <a:xfrm>
            <a:off x="1630017" y="624110"/>
            <a:ext cx="9874595" cy="740864"/>
          </a:xfrm>
        </p:spPr>
        <p:txBody>
          <a:bodyPr/>
          <a:lstStyle/>
          <a:p>
            <a:r>
              <a:rPr lang="en-US" b="1" dirty="0"/>
              <a:t>DAFTAR PUSTAKA</a:t>
            </a:r>
          </a:p>
        </p:txBody>
      </p:sp>
    </p:spTree>
    <p:extLst>
      <p:ext uri="{BB962C8B-B14F-4D97-AF65-F5344CB8AC3E}">
        <p14:creationId xmlns:p14="http://schemas.microsoft.com/office/powerpoint/2010/main" val="390189702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206BE-BB14-4FBA-A726-3B021AA6D535}"/>
              </a:ext>
            </a:extLst>
          </p:cNvPr>
          <p:cNvSpPr>
            <a:spLocks noGrp="1"/>
          </p:cNvSpPr>
          <p:nvPr>
            <p:ph type="title"/>
          </p:nvPr>
        </p:nvSpPr>
        <p:spPr>
          <a:xfrm>
            <a:off x="3324045" y="2505919"/>
            <a:ext cx="5543910" cy="1280890"/>
          </a:xfrm>
        </p:spPr>
        <p:txBody>
          <a:bodyPr>
            <a:normAutofit/>
          </a:bodyPr>
          <a:lstStyle/>
          <a:p>
            <a:r>
              <a:rPr lang="en-US" sz="6000" dirty="0">
                <a:latin typeface="Algerian" panose="04020705040A02060702" pitchFamily="82" charset="0"/>
              </a:rPr>
              <a:t>TERIMA KASIH</a:t>
            </a:r>
          </a:p>
        </p:txBody>
      </p:sp>
    </p:spTree>
    <p:extLst>
      <p:ext uri="{BB962C8B-B14F-4D97-AF65-F5344CB8AC3E}">
        <p14:creationId xmlns:p14="http://schemas.microsoft.com/office/powerpoint/2010/main" val="304948664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0AE77-AFEE-4EE7-9730-FCFF23973593}"/>
              </a:ext>
            </a:extLst>
          </p:cNvPr>
          <p:cNvSpPr>
            <a:spLocks noGrp="1"/>
          </p:cNvSpPr>
          <p:nvPr>
            <p:ph type="title"/>
          </p:nvPr>
        </p:nvSpPr>
        <p:spPr>
          <a:xfrm>
            <a:off x="1623061" y="624110"/>
            <a:ext cx="9881552" cy="678910"/>
          </a:xfrm>
        </p:spPr>
        <p:txBody>
          <a:bodyPr/>
          <a:lstStyle/>
          <a:p>
            <a:r>
              <a:rPr lang="en-US" b="1" dirty="0"/>
              <a:t>PENDAHULUAN</a:t>
            </a:r>
            <a:endParaRPr lang="en-US" dirty="0"/>
          </a:p>
        </p:txBody>
      </p:sp>
      <p:sp>
        <p:nvSpPr>
          <p:cNvPr id="3" name="Content Placeholder 2">
            <a:extLst>
              <a:ext uri="{FF2B5EF4-FFF2-40B4-BE49-F238E27FC236}">
                <a16:creationId xmlns:a16="http://schemas.microsoft.com/office/drawing/2014/main" id="{E1C182A9-641D-40E0-B718-1DE57482F542}"/>
              </a:ext>
            </a:extLst>
          </p:cNvPr>
          <p:cNvSpPr>
            <a:spLocks noGrp="1"/>
          </p:cNvSpPr>
          <p:nvPr>
            <p:ph idx="1"/>
          </p:nvPr>
        </p:nvSpPr>
        <p:spPr>
          <a:xfrm>
            <a:off x="1623060" y="1917948"/>
            <a:ext cx="9881552" cy="939552"/>
          </a:xfrm>
        </p:spPr>
        <p:txBody>
          <a:bodyPr/>
          <a:lstStyle/>
          <a:p>
            <a:pPr marL="0" indent="0">
              <a:buNone/>
            </a:pPr>
            <a:r>
              <a:rPr lang="en-US" sz="1800" dirty="0" err="1">
                <a:effectLst/>
                <a:latin typeface="Times New Roman" panose="02020603050405020304" pitchFamily="18" charset="0"/>
                <a:ea typeface="Calibri" panose="020F0502020204030204" pitchFamily="34" charset="0"/>
              </a:rPr>
              <a:t>Membuat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peramalan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Produk</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Domestik</a:t>
            </a:r>
            <a:r>
              <a:rPr lang="en-US" sz="1800" dirty="0">
                <a:effectLst/>
                <a:latin typeface="Times New Roman" panose="02020603050405020304" pitchFamily="18" charset="0"/>
                <a:ea typeface="Calibri" panose="020F0502020204030204" pitchFamily="34" charset="0"/>
              </a:rPr>
              <a:t> Regional </a:t>
            </a:r>
            <a:r>
              <a:rPr lang="en-US" sz="1800" dirty="0" err="1">
                <a:effectLst/>
                <a:latin typeface="Times New Roman" panose="02020603050405020304" pitchFamily="18" charset="0"/>
                <a:ea typeface="Calibri" panose="020F0502020204030204" pitchFamily="34" charset="0"/>
              </a:rPr>
              <a:t>Bruto</a:t>
            </a:r>
            <a:r>
              <a:rPr lang="en-US" sz="1800" dirty="0">
                <a:effectLst/>
                <a:latin typeface="Times New Roman" panose="02020603050405020304" pitchFamily="18" charset="0"/>
                <a:ea typeface="Calibri" panose="020F0502020204030204" pitchFamily="34" charset="0"/>
              </a:rPr>
              <a:t> (PDRB) </a:t>
            </a:r>
            <a:r>
              <a:rPr lang="en-US" sz="1800" dirty="0" err="1">
                <a:effectLst/>
                <a:latin typeface="Times New Roman" panose="02020603050405020304" pitchFamily="18" charset="0"/>
                <a:ea typeface="Calibri" panose="020F0502020204030204" pitchFamily="34" charset="0"/>
              </a:rPr>
              <a:t>menggunakan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metode</a:t>
            </a:r>
            <a:r>
              <a:rPr lang="en-US" sz="1800" dirty="0">
                <a:effectLst/>
                <a:latin typeface="Times New Roman" panose="02020603050405020304" pitchFamily="18" charset="0"/>
                <a:ea typeface="Calibri" panose="020F0502020204030204" pitchFamily="34" charset="0"/>
              </a:rPr>
              <a:t> </a:t>
            </a:r>
            <a:r>
              <a:rPr lang="en-US" sz="1800" i="1" dirty="0">
                <a:effectLst/>
                <a:latin typeface="Times New Roman" panose="02020603050405020304" pitchFamily="18" charset="0"/>
                <a:ea typeface="Calibri" panose="020F0502020204030204" pitchFamily="34" charset="0"/>
                <a:cs typeface="Arial" panose="020B0604020202020204" pitchFamily="34" charset="0"/>
              </a:rPr>
              <a:t>Autoregressive</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Integrated Moving Average</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a:effectLst/>
                <a:latin typeface="Times New Roman" panose="02020603050405020304" pitchFamily="18" charset="0"/>
                <a:ea typeface="Calibri" panose="020F0502020204030204" pitchFamily="34" charset="0"/>
                <a:cs typeface="Arial" panose="020B0604020202020204" pitchFamily="34" charset="0"/>
              </a:rPr>
              <a:t>ARIMA</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r>
              <a:rPr lang="id-ID" sz="1800" dirty="0">
                <a:effectLst/>
                <a:latin typeface="Times New Roman" panose="02020603050405020304" pitchFamily="18" charset="0"/>
                <a:ea typeface="Calibri" panose="020F0502020204030204" pitchFamily="34" charset="0"/>
              </a:rPr>
              <a:t> di </a:t>
            </a:r>
            <a:r>
              <a:rPr lang="en-US" sz="1800" dirty="0" err="1">
                <a:effectLst/>
                <a:latin typeface="Times New Roman" panose="02020603050405020304" pitchFamily="18" charset="0"/>
                <a:ea typeface="Calibri" panose="020F0502020204030204" pitchFamily="34" charset="0"/>
              </a:rPr>
              <a:t>Provinsi</a:t>
            </a:r>
            <a:r>
              <a:rPr lang="en-US" sz="1800" dirty="0">
                <a:effectLst/>
                <a:latin typeface="Times New Roman" panose="02020603050405020304" pitchFamily="18" charset="0"/>
                <a:ea typeface="Calibri" panose="020F0502020204030204" pitchFamily="34" charset="0"/>
              </a:rPr>
              <a:t> Banten </a:t>
            </a:r>
            <a:r>
              <a:rPr lang="id-ID" sz="1800" dirty="0">
                <a:effectLst/>
                <a:latin typeface="Times New Roman" panose="02020603050405020304" pitchFamily="18" charset="0"/>
                <a:ea typeface="Calibri" panose="020F0502020204030204" pitchFamily="34" charset="0"/>
              </a:rPr>
              <a:t>berdasarkan data deret waktu </a:t>
            </a:r>
            <a:r>
              <a:rPr lang="en-US" sz="1800" dirty="0">
                <a:effectLst/>
                <a:latin typeface="Times New Roman" panose="02020603050405020304" pitchFamily="18" charset="0"/>
                <a:ea typeface="Calibri" panose="020F0502020204030204" pitchFamily="34" charset="0"/>
              </a:rPr>
              <a:t>PDRB di </a:t>
            </a:r>
            <a:r>
              <a:rPr lang="en-US" sz="1800" dirty="0" err="1">
                <a:effectLst/>
                <a:latin typeface="Times New Roman" panose="02020603050405020304" pitchFamily="18" charset="0"/>
                <a:ea typeface="Calibri" panose="020F0502020204030204" pitchFamily="34" charset="0"/>
              </a:rPr>
              <a:t>Provinsi</a:t>
            </a:r>
            <a:r>
              <a:rPr lang="en-US" sz="1800" dirty="0">
                <a:effectLst/>
                <a:latin typeface="Times New Roman" panose="02020603050405020304" pitchFamily="18" charset="0"/>
                <a:ea typeface="Calibri" panose="020F0502020204030204" pitchFamily="34" charset="0"/>
              </a:rPr>
              <a:t> Banten </a:t>
            </a:r>
            <a:r>
              <a:rPr lang="en-US" sz="1800" dirty="0" err="1">
                <a:effectLst/>
                <a:latin typeface="Times New Roman" panose="02020603050405020304" pitchFamily="18" charset="0"/>
                <a:ea typeface="Calibri" panose="020F0502020204030204" pitchFamily="34" charset="0"/>
              </a:rPr>
              <a:t>triwulan</a:t>
            </a:r>
            <a:r>
              <a:rPr lang="en-US" sz="1800" dirty="0">
                <a:effectLst/>
                <a:latin typeface="Times New Roman" panose="02020603050405020304" pitchFamily="18" charset="0"/>
                <a:ea typeface="Calibri" panose="020F0502020204030204" pitchFamily="34" charset="0"/>
              </a:rPr>
              <a:t> I 2010 </a:t>
            </a:r>
            <a:r>
              <a:rPr lang="en-US" sz="1800" dirty="0" err="1">
                <a:effectLst/>
                <a:latin typeface="Times New Roman" panose="02020603050405020304" pitchFamily="18" charset="0"/>
                <a:ea typeface="Calibri" panose="020F0502020204030204" pitchFamily="34" charset="0"/>
              </a:rPr>
              <a:t>sampai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dengan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triwulan</a:t>
            </a:r>
            <a:r>
              <a:rPr lang="en-US" sz="1800" dirty="0">
                <a:effectLst/>
                <a:latin typeface="Times New Roman" panose="02020603050405020304" pitchFamily="18" charset="0"/>
                <a:ea typeface="Calibri" panose="020F0502020204030204" pitchFamily="34" charset="0"/>
              </a:rPr>
              <a:t> IV</a:t>
            </a:r>
            <a:r>
              <a:rPr lang="id-ID" sz="1800" dirty="0">
                <a:effectLst/>
                <a:latin typeface="Times New Roman" panose="02020603050405020304" pitchFamily="18" charset="0"/>
                <a:ea typeface="Times New Roman" panose="02020603050405020304" pitchFamily="18" charset="0"/>
              </a:rPr>
              <a:t> 2</a:t>
            </a:r>
            <a:r>
              <a:rPr lang="en-US" sz="1800" dirty="0">
                <a:effectLst/>
                <a:latin typeface="Times New Roman" panose="02020603050405020304" pitchFamily="18" charset="0"/>
                <a:ea typeface="Times New Roman" panose="02020603050405020304" pitchFamily="18" charset="0"/>
              </a:rPr>
              <a:t>020.</a:t>
            </a:r>
            <a:endParaRPr lang="en-US" dirty="0"/>
          </a:p>
        </p:txBody>
      </p:sp>
      <p:sp>
        <p:nvSpPr>
          <p:cNvPr id="4" name="Rectangle 3">
            <a:extLst>
              <a:ext uri="{FF2B5EF4-FFF2-40B4-BE49-F238E27FC236}">
                <a16:creationId xmlns:a16="http://schemas.microsoft.com/office/drawing/2014/main" id="{6E962095-44EA-4F64-B504-2025B982A630}"/>
              </a:ext>
            </a:extLst>
          </p:cNvPr>
          <p:cNvSpPr/>
          <p:nvPr/>
        </p:nvSpPr>
        <p:spPr>
          <a:xfrm>
            <a:off x="1623060" y="1394460"/>
            <a:ext cx="2591130"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id-ID" sz="2400" dirty="0">
                <a:latin typeface="Times New Roman" pitchFamily="18" charset="0"/>
                <a:cs typeface="Times New Roman" pitchFamily="18" charset="0"/>
              </a:rPr>
              <a:t>Tujuan</a:t>
            </a:r>
            <a:r>
              <a:rPr lang="en-US" sz="2400" dirty="0">
                <a:latin typeface="Times New Roman" pitchFamily="18" charset="0"/>
                <a:cs typeface="Times New Roman" pitchFamily="18" charset="0"/>
              </a:rPr>
              <a:t> </a:t>
            </a:r>
            <a:endParaRPr lang="id-ID" sz="2400" dirty="0">
              <a:latin typeface="Times New Roman" pitchFamily="18" charset="0"/>
              <a:cs typeface="Times New Roman" pitchFamily="18" charset="0"/>
            </a:endParaRPr>
          </a:p>
        </p:txBody>
      </p:sp>
      <p:sp>
        <p:nvSpPr>
          <p:cNvPr id="5" name="Rectangle 4">
            <a:extLst>
              <a:ext uri="{FF2B5EF4-FFF2-40B4-BE49-F238E27FC236}">
                <a16:creationId xmlns:a16="http://schemas.microsoft.com/office/drawing/2014/main" id="{FE426177-AA1E-440D-93D6-B8038C8FBED2}"/>
              </a:ext>
            </a:extLst>
          </p:cNvPr>
          <p:cNvSpPr/>
          <p:nvPr/>
        </p:nvSpPr>
        <p:spPr>
          <a:xfrm>
            <a:off x="1623060" y="3019812"/>
            <a:ext cx="2591130"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id-ID" sz="2400" dirty="0">
                <a:latin typeface="Times New Roman" pitchFamily="18" charset="0"/>
                <a:cs typeface="Times New Roman" pitchFamily="18" charset="0"/>
              </a:rPr>
              <a:t>Manfaat </a:t>
            </a:r>
          </a:p>
        </p:txBody>
      </p:sp>
      <p:sp>
        <p:nvSpPr>
          <p:cNvPr id="6" name="TextBox 5">
            <a:extLst>
              <a:ext uri="{FF2B5EF4-FFF2-40B4-BE49-F238E27FC236}">
                <a16:creationId xmlns:a16="http://schemas.microsoft.com/office/drawing/2014/main" id="{C50477C9-A7A0-4C41-83F9-752193F5F2FD}"/>
              </a:ext>
            </a:extLst>
          </p:cNvPr>
          <p:cNvSpPr txBox="1"/>
          <p:nvPr/>
        </p:nvSpPr>
        <p:spPr>
          <a:xfrm>
            <a:off x="1623060" y="3631169"/>
            <a:ext cx="9881552" cy="923330"/>
          </a:xfrm>
          <a:prstGeom prst="rect">
            <a:avLst/>
          </a:prstGeom>
          <a:noFill/>
        </p:spPr>
        <p:txBody>
          <a:bodyPr wrap="square" rtlCol="0">
            <a:spAutoFit/>
          </a:bodyPr>
          <a:lstStyle/>
          <a:p>
            <a:pPr marL="342900" marR="0" lvl="0" indent="-342900">
              <a:spcBef>
                <a:spcPts val="0"/>
              </a:spcBef>
              <a:spcAft>
                <a:spcPts val="0"/>
              </a:spcAft>
              <a:buFont typeface="+mj-lt"/>
              <a:buAutoNum type="arabicPeriod"/>
            </a:pPr>
            <a:r>
              <a:rPr lang="en-US" sz="1800" dirty="0" err="1">
                <a:effectLst/>
                <a:latin typeface="Times New Roman" panose="02020603050405020304" pitchFamily="18" charset="0"/>
                <a:ea typeface="Calibri" panose="020F0502020204030204" pitchFamily="34" charset="0"/>
                <a:cs typeface="Arial" panose="020B0604020202020204" pitchFamily="34" charset="0"/>
              </a:rPr>
              <a:t>Memperoleh</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pengalaman</a:t>
            </a:r>
            <a:r>
              <a:rPr lang="en-US" sz="1800" dirty="0">
                <a:effectLst/>
                <a:latin typeface="Times New Roman" panose="02020603050405020304" pitchFamily="18" charset="0"/>
                <a:ea typeface="Calibri" panose="020F0502020204030204" pitchFamily="34" charset="0"/>
                <a:cs typeface="Arial" panose="020B0604020202020204" pitchFamily="34" charset="0"/>
              </a:rPr>
              <a:t> dan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pengetahuan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baru</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tentang</a:t>
            </a:r>
            <a:r>
              <a:rPr lang="en-US" sz="1800" dirty="0">
                <a:effectLst/>
                <a:latin typeface="Times New Roman" panose="02020603050405020304" pitchFamily="18" charset="0"/>
                <a:ea typeface="Calibri" panose="020F0502020204030204" pitchFamily="34" charset="0"/>
                <a:cs typeface="Arial" panose="020B0604020202020204" pitchFamily="34" charset="0"/>
              </a:rPr>
              <a:t> dunia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kerja</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800" dirty="0" err="1">
                <a:effectLst/>
                <a:latin typeface="Times New Roman" panose="02020603050405020304" pitchFamily="18" charset="0"/>
                <a:ea typeface="Calibri" panose="020F0502020204030204" pitchFamily="34" charset="0"/>
                <a:cs typeface="Arial" panose="020B0604020202020204" pitchFamily="34" charset="0"/>
              </a:rPr>
              <a:t>Mengaplikasikan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ilmu</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matematika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terutama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dalam</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bidang</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statistika</a:t>
            </a:r>
            <a:r>
              <a:rPr lang="en-US" sz="1800" dirty="0">
                <a:effectLst/>
                <a:latin typeface="Times New Roman" panose="02020603050405020304" pitchFamily="18" charset="0"/>
                <a:ea typeface="Calibri" panose="020F0502020204030204" pitchFamily="34" charset="0"/>
                <a:cs typeface="Arial" panose="020B0604020202020204" pitchFamily="34" charset="0"/>
              </a:rPr>
              <a:t> yang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telah</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diperoleh</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dalam</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perkuliahan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dengan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praktik</a:t>
            </a:r>
            <a:r>
              <a:rPr lang="en-US" sz="1800" dirty="0">
                <a:effectLst/>
                <a:latin typeface="Times New Roman" panose="02020603050405020304" pitchFamily="18" charset="0"/>
                <a:ea typeface="Calibri" panose="020F0502020204030204" pitchFamily="34" charset="0"/>
                <a:cs typeface="Arial" panose="020B0604020202020204" pitchFamily="34" charset="0"/>
              </a:rPr>
              <a:t> yang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nyata</a:t>
            </a:r>
            <a:r>
              <a:rPr lang="en-US" sz="1800" dirty="0">
                <a:effectLst/>
                <a:latin typeface="Times New Roman" panose="02020603050405020304" pitchFamily="18" charset="0"/>
                <a:ea typeface="Calibri" panose="020F0502020204030204" pitchFamily="34" charset="0"/>
                <a:cs typeface="Arial" panose="020B0604020202020204" pitchFamily="34" charset="0"/>
              </a:rPr>
              <a:t> di dunia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kerja</a:t>
            </a:r>
            <a:r>
              <a:rPr lang="en-US" sz="1800" dirty="0">
                <a:effectLst/>
                <a:latin typeface="Times New Roman" panose="02020603050405020304" pitchFamily="18" charset="0"/>
                <a:ea typeface="Calibri" panose="020F0502020204030204" pitchFamily="34" charset="0"/>
                <a:cs typeface="Arial" panose="020B0604020202020204" pitchFamily="34" charset="0"/>
              </a:rPr>
              <a:t> dan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masyarakat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14971ABB-BB90-4A7D-A444-5CBA191913CC}"/>
              </a:ext>
            </a:extLst>
          </p:cNvPr>
          <p:cNvSpPr/>
          <p:nvPr/>
        </p:nvSpPr>
        <p:spPr>
          <a:xfrm>
            <a:off x="1623059" y="4733808"/>
            <a:ext cx="2591131"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400" dirty="0">
                <a:latin typeface="Times New Roman" pitchFamily="18" charset="0"/>
                <a:cs typeface="Times New Roman" pitchFamily="18" charset="0"/>
              </a:rPr>
              <a:t>Waktu dan </a:t>
            </a:r>
            <a:r>
              <a:rPr lang="en-US" sz="2400" dirty="0" err="1">
                <a:latin typeface="Times New Roman" pitchFamily="18" charset="0"/>
                <a:cs typeface="Times New Roman" pitchFamily="18" charset="0"/>
              </a:rPr>
              <a:t>Tempat</a:t>
            </a:r>
            <a:endParaRPr lang="id-ID" sz="2400" dirty="0">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AA6D27AD-B0C9-4AB0-A64D-F1C2B9732CC1}"/>
              </a:ext>
            </a:extLst>
          </p:cNvPr>
          <p:cNvSpPr txBox="1"/>
          <p:nvPr/>
        </p:nvSpPr>
        <p:spPr>
          <a:xfrm>
            <a:off x="1623058" y="5404399"/>
            <a:ext cx="9881552" cy="923330"/>
          </a:xfrm>
          <a:prstGeom prst="rect">
            <a:avLst/>
          </a:prstGeom>
          <a:noFill/>
        </p:spPr>
        <p:txBody>
          <a:bodyPr wrap="square" rtlCol="0">
            <a:spAutoFit/>
          </a:bodyPr>
          <a:lstStyle/>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Badan Pusat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Statistik</a:t>
            </a:r>
            <a:r>
              <a:rPr lang="en-US" sz="1800" dirty="0">
                <a:effectLst/>
                <a:latin typeface="Times New Roman" panose="02020603050405020304" pitchFamily="18" charset="0"/>
                <a:ea typeface="Calibri" panose="020F0502020204030204" pitchFamily="34" charset="0"/>
                <a:cs typeface="Arial" panose="020B0604020202020204" pitchFamily="34" charset="0"/>
              </a:rPr>
              <a:t> (BPS)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Provinsi</a:t>
            </a:r>
            <a:r>
              <a:rPr lang="en-US" sz="1800" dirty="0">
                <a:effectLst/>
                <a:latin typeface="Times New Roman" panose="02020603050405020304" pitchFamily="18" charset="0"/>
                <a:ea typeface="Calibri" panose="020F0502020204030204" pitchFamily="34" charset="0"/>
                <a:cs typeface="Arial" panose="020B0604020202020204" pitchFamily="34" charset="0"/>
              </a:rPr>
              <a:t> Banten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dari</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tanggal</a:t>
            </a:r>
            <a:r>
              <a:rPr lang="en-US" sz="1800" dirty="0">
                <a:effectLst/>
                <a:latin typeface="Times New Roman" panose="02020603050405020304" pitchFamily="18" charset="0"/>
                <a:ea typeface="Calibri" panose="020F0502020204030204" pitchFamily="34" charset="0"/>
                <a:cs typeface="Arial" panose="020B0604020202020204" pitchFamily="34" charset="0"/>
              </a:rPr>
              <a:t> 12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Juli</a:t>
            </a:r>
            <a:r>
              <a:rPr lang="en-US" sz="1800" dirty="0">
                <a:effectLst/>
                <a:latin typeface="Times New Roman" panose="02020603050405020304" pitchFamily="18" charset="0"/>
                <a:ea typeface="Calibri" panose="020F0502020204030204" pitchFamily="34" charset="0"/>
                <a:cs typeface="Arial" panose="020B0604020202020204" pitchFamily="34" charset="0"/>
              </a:rPr>
              <a:t> 2021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sampai</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dengan</a:t>
            </a:r>
            <a:r>
              <a:rPr lang="en-US" sz="1800" dirty="0">
                <a:effectLst/>
                <a:latin typeface="Times New Roman" panose="02020603050405020304" pitchFamily="18" charset="0"/>
                <a:ea typeface="Calibri" panose="020F0502020204030204" pitchFamily="34" charset="0"/>
                <a:cs typeface="Arial" panose="020B0604020202020204" pitchFamily="34" charset="0"/>
              </a:rPr>
              <a:t> 20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Agustus</a:t>
            </a:r>
            <a:r>
              <a:rPr lang="en-US" sz="1800" dirty="0">
                <a:effectLst/>
                <a:latin typeface="Times New Roman" panose="02020603050405020304" pitchFamily="18" charset="0"/>
                <a:ea typeface="Calibri" panose="020F0502020204030204" pitchFamily="34" charset="0"/>
                <a:cs typeface="Arial" panose="020B0604020202020204" pitchFamily="34" charset="0"/>
              </a:rPr>
              <a:t> 2021 yang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berada</a:t>
            </a:r>
            <a:r>
              <a:rPr lang="en-US" sz="1800" dirty="0">
                <a:effectLst/>
                <a:latin typeface="Times New Roman" panose="02020603050405020304" pitchFamily="18" charset="0"/>
                <a:ea typeface="Calibri" panose="020F0502020204030204" pitchFamily="34" charset="0"/>
                <a:cs typeface="Arial" panose="020B0604020202020204" pitchFamily="34" charset="0"/>
              </a:rPr>
              <a:t> di Jalan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Syeh</a:t>
            </a:r>
            <a:r>
              <a:rPr lang="en-US" sz="1800" dirty="0">
                <a:effectLst/>
                <a:latin typeface="Times New Roman" panose="02020603050405020304" pitchFamily="18" charset="0"/>
                <a:ea typeface="Calibri" panose="020F0502020204030204" pitchFamily="34" charset="0"/>
                <a:cs typeface="Arial" panose="020B0604020202020204" pitchFamily="34" charset="0"/>
              </a:rPr>
              <a:t> Nawawi Al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Bantani</a:t>
            </a:r>
            <a:r>
              <a:rPr lang="en-US" sz="1800" dirty="0">
                <a:effectLst/>
                <a:latin typeface="Times New Roman" panose="02020603050405020304" pitchFamily="18" charset="0"/>
                <a:ea typeface="Calibri" panose="020F0502020204030204" pitchFamily="34" charset="0"/>
                <a:cs typeface="Arial" panose="020B0604020202020204" pitchFamily="34" charset="0"/>
              </a:rPr>
              <a:t>, KP3B,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Kav</a:t>
            </a:r>
            <a:r>
              <a:rPr lang="en-US" sz="1800" dirty="0">
                <a:effectLst/>
                <a:latin typeface="Times New Roman" panose="02020603050405020304" pitchFamily="18" charset="0"/>
                <a:ea typeface="Calibri" panose="020F0502020204030204" pitchFamily="34" charset="0"/>
                <a:cs typeface="Arial" panose="020B0604020202020204" pitchFamily="34" charset="0"/>
              </a:rPr>
              <a:t>. H1-2, Kota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Serang</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Dengan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penempatan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kerja</a:t>
            </a:r>
            <a:r>
              <a:rPr lang="en-US" sz="1800" dirty="0">
                <a:effectLst/>
                <a:latin typeface="Times New Roman" panose="02020603050405020304" pitchFamily="18" charset="0"/>
                <a:ea typeface="Calibri" panose="020F0502020204030204" pitchFamily="34" charset="0"/>
                <a:cs typeface="Arial" panose="020B0604020202020204" pitchFamily="34" charset="0"/>
              </a:rPr>
              <a:t> di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bagian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Neraca</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6419193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726EC-E7D7-4174-9751-4A15A2DCDF49}"/>
              </a:ext>
            </a:extLst>
          </p:cNvPr>
          <p:cNvSpPr>
            <a:spLocks noGrp="1"/>
          </p:cNvSpPr>
          <p:nvPr>
            <p:ph type="title"/>
          </p:nvPr>
        </p:nvSpPr>
        <p:spPr>
          <a:xfrm>
            <a:off x="1616765" y="624110"/>
            <a:ext cx="9887847" cy="648099"/>
          </a:xfrm>
        </p:spPr>
        <p:txBody>
          <a:bodyPr/>
          <a:lstStyle/>
          <a:p>
            <a:r>
              <a:rPr lang="en-US" b="1" dirty="0">
                <a:solidFill>
                  <a:schemeClr val="tx1"/>
                </a:solidFill>
              </a:rPr>
              <a:t>GAMBARAN UMUM</a:t>
            </a:r>
          </a:p>
        </p:txBody>
      </p:sp>
      <p:sp>
        <p:nvSpPr>
          <p:cNvPr id="3" name="Content Placeholder 2">
            <a:extLst>
              <a:ext uri="{FF2B5EF4-FFF2-40B4-BE49-F238E27FC236}">
                <a16:creationId xmlns:a16="http://schemas.microsoft.com/office/drawing/2014/main" id="{4A82097E-C79B-42FE-A5F6-4B35AE76380C}"/>
              </a:ext>
            </a:extLst>
          </p:cNvPr>
          <p:cNvSpPr>
            <a:spLocks noGrp="1"/>
          </p:cNvSpPr>
          <p:nvPr>
            <p:ph idx="1"/>
          </p:nvPr>
        </p:nvSpPr>
        <p:spPr>
          <a:xfrm>
            <a:off x="1616765" y="1948760"/>
            <a:ext cx="4479235" cy="4285130"/>
          </a:xfrm>
          <a:solidFill>
            <a:schemeClr val="bg1"/>
          </a:solidFill>
        </p:spPr>
        <p:txBody>
          <a:bodyPr>
            <a:normAutofit/>
          </a:bodyPr>
          <a:lstStyle/>
          <a:p>
            <a:pPr marL="0" indent="0">
              <a:buNone/>
            </a:pPr>
            <a:r>
              <a:rPr lang="id-ID" sz="1800" dirty="0">
                <a:effectLst/>
                <a:latin typeface="Times New Roman" panose="02020603050405020304" pitchFamily="18" charset="0"/>
                <a:ea typeface="Calibri" panose="020F0502020204030204" pitchFamily="34" charset="0"/>
              </a:rPr>
              <a:t>Badan Pusat Statistik adalah Lembaga Pemerintah Non-Departemen yang bertanggung jawab langsung kepada Presiden.  Sebelumnya, BPS merupakan Biro Pusat Statistik, yang dibentuk berdasarkan UU Nomor 6 Tahun 1960 tentang Sensus dan UU Nom</a:t>
            </a:r>
            <a:r>
              <a:rPr lang="en-US" sz="1800" dirty="0">
                <a:effectLst/>
                <a:latin typeface="Times New Roman" panose="02020603050405020304" pitchFamily="18" charset="0"/>
                <a:ea typeface="Calibri" panose="020F0502020204030204" pitchFamily="34" charset="0"/>
              </a:rPr>
              <a:t>o</a:t>
            </a:r>
            <a:r>
              <a:rPr lang="id-ID" sz="1800" dirty="0">
                <a:effectLst/>
                <a:latin typeface="Times New Roman" panose="02020603050405020304" pitchFamily="18" charset="0"/>
                <a:ea typeface="Calibri" panose="020F0502020204030204" pitchFamily="34" charset="0"/>
              </a:rPr>
              <a:t>r 7 Tahun 1960 tentang Statistik. Sebagai pengganti kedua UU tersebut ditetapkan UU Nomor 16 Tahun 1997 tentang Statistik.  Berdasarkan UU ini yang ditindaklanjuti dengan peraturan perundangan dibawahnya, secara formal nama Biro Pusat Statistik diganti menjadi Badan Pusat Statistik. </a:t>
            </a:r>
            <a:endParaRPr lang="en-US" dirty="0"/>
          </a:p>
        </p:txBody>
      </p:sp>
      <p:sp>
        <p:nvSpPr>
          <p:cNvPr id="4" name="Rectangle 3">
            <a:extLst>
              <a:ext uri="{FF2B5EF4-FFF2-40B4-BE49-F238E27FC236}">
                <a16:creationId xmlns:a16="http://schemas.microsoft.com/office/drawing/2014/main" id="{0AAAE60C-3BEC-478B-B216-AD6284A41BA8}"/>
              </a:ext>
            </a:extLst>
          </p:cNvPr>
          <p:cNvSpPr/>
          <p:nvPr/>
        </p:nvSpPr>
        <p:spPr>
          <a:xfrm>
            <a:off x="1623059" y="1394460"/>
            <a:ext cx="3624801"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400" dirty="0">
                <a:latin typeface="Times New Roman" pitchFamily="18" charset="0"/>
                <a:cs typeface="Times New Roman" pitchFamily="18" charset="0"/>
              </a:rPr>
              <a:t>Badan Pusat </a:t>
            </a:r>
            <a:r>
              <a:rPr lang="en-US" sz="2400" dirty="0" err="1">
                <a:latin typeface="Times New Roman" pitchFamily="18" charset="0"/>
                <a:cs typeface="Times New Roman" pitchFamily="18" charset="0"/>
              </a:rPr>
              <a:t>Statistik</a:t>
            </a:r>
            <a:r>
              <a:rPr lang="en-US" sz="2400" dirty="0">
                <a:latin typeface="Times New Roman" pitchFamily="18" charset="0"/>
                <a:cs typeface="Times New Roman" pitchFamily="18" charset="0"/>
              </a:rPr>
              <a:t> (BPS)</a:t>
            </a:r>
            <a:endParaRPr lang="id-ID" sz="2400" dirty="0">
              <a:latin typeface="Times New Roman" pitchFamily="18" charset="0"/>
              <a:cs typeface="Times New Roman" pitchFamily="18" charset="0"/>
            </a:endParaRPr>
          </a:p>
        </p:txBody>
      </p:sp>
      <p:sp>
        <p:nvSpPr>
          <p:cNvPr id="5" name="Rectangle 4">
            <a:extLst>
              <a:ext uri="{FF2B5EF4-FFF2-40B4-BE49-F238E27FC236}">
                <a16:creationId xmlns:a16="http://schemas.microsoft.com/office/drawing/2014/main" id="{B1B65B79-DDB9-460D-A030-7B2EBFE674DD}"/>
              </a:ext>
            </a:extLst>
          </p:cNvPr>
          <p:cNvSpPr/>
          <p:nvPr/>
        </p:nvSpPr>
        <p:spPr>
          <a:xfrm>
            <a:off x="6426972" y="1394460"/>
            <a:ext cx="3624801"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400" dirty="0" err="1">
                <a:latin typeface="Times New Roman" pitchFamily="18" charset="0"/>
                <a:cs typeface="Times New Roman" pitchFamily="18" charset="0"/>
              </a:rPr>
              <a:t>Visi</a:t>
            </a:r>
            <a:r>
              <a:rPr lang="en-US" sz="2400" dirty="0">
                <a:latin typeface="Times New Roman" pitchFamily="18" charset="0"/>
                <a:cs typeface="Times New Roman" pitchFamily="18" charset="0"/>
              </a:rPr>
              <a:t> BPS</a:t>
            </a:r>
            <a:endParaRPr lang="id-ID" sz="2400"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C1DF6EBF-15C4-4043-9C77-5E7BC16BC028}"/>
              </a:ext>
            </a:extLst>
          </p:cNvPr>
          <p:cNvSpPr txBox="1"/>
          <p:nvPr/>
        </p:nvSpPr>
        <p:spPr>
          <a:xfrm>
            <a:off x="6426972" y="1948759"/>
            <a:ext cx="5077640" cy="369332"/>
          </a:xfrm>
          <a:prstGeom prst="rect">
            <a:avLst/>
          </a:prstGeom>
          <a:solidFill>
            <a:schemeClr val="bg1"/>
          </a:solidFill>
        </p:spPr>
        <p:txBody>
          <a:bodyPr wrap="square" rtlCol="0">
            <a:spAutoFit/>
          </a:bodyPr>
          <a:lstStyle/>
          <a:p>
            <a:pPr marL="0" marR="0">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Pelopor</a:t>
            </a:r>
            <a:r>
              <a:rPr lang="en-US" sz="1800" dirty="0">
                <a:effectLst/>
                <a:latin typeface="Times New Roman" panose="02020603050405020304" pitchFamily="18" charset="0"/>
                <a:ea typeface="Calibri" panose="020F0502020204030204" pitchFamily="34" charset="0"/>
                <a:cs typeface="Arial" panose="020B0604020202020204" pitchFamily="34" charset="0"/>
              </a:rPr>
              <a:t> Data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Statistik</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Terpercaya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untuk</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Semua</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DA152F02-1EBC-4322-993E-7D3558C43FEE}"/>
              </a:ext>
            </a:extLst>
          </p:cNvPr>
          <p:cNvSpPr/>
          <p:nvPr/>
        </p:nvSpPr>
        <p:spPr>
          <a:xfrm>
            <a:off x="6426971" y="2498168"/>
            <a:ext cx="3624801"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400" dirty="0" err="1">
                <a:latin typeface="Times New Roman" pitchFamily="18" charset="0"/>
                <a:cs typeface="Times New Roman" pitchFamily="18" charset="0"/>
              </a:rPr>
              <a:t>Misi</a:t>
            </a:r>
            <a:r>
              <a:rPr lang="en-US" sz="2400" dirty="0">
                <a:latin typeface="Times New Roman" pitchFamily="18" charset="0"/>
                <a:cs typeface="Times New Roman" pitchFamily="18" charset="0"/>
              </a:rPr>
              <a:t> BPS</a:t>
            </a:r>
            <a:endParaRPr lang="id-ID" sz="2400" dirty="0">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id="{8CFCBF74-7D3F-49FE-AF2E-2B8FE020D948}"/>
              </a:ext>
            </a:extLst>
          </p:cNvPr>
          <p:cNvSpPr txBox="1"/>
          <p:nvPr/>
        </p:nvSpPr>
        <p:spPr>
          <a:xfrm>
            <a:off x="6426970" y="3110294"/>
            <a:ext cx="5077640" cy="2585323"/>
          </a:xfrm>
          <a:prstGeom prst="rect">
            <a:avLst/>
          </a:prstGeom>
          <a:solidFill>
            <a:schemeClr val="bg1"/>
          </a:solidFill>
        </p:spPr>
        <p:txBody>
          <a:bodyPr wrap="square" rtlCol="0">
            <a:spAutoFit/>
          </a:bodyPr>
          <a:lstStyle/>
          <a:p>
            <a:pPr marL="342900" marR="0" lvl="0" indent="-342900">
              <a:spcBef>
                <a:spcPts val="0"/>
              </a:spcBef>
              <a:spcAft>
                <a:spcPts val="0"/>
              </a:spcAft>
              <a:buFont typeface="+mj-lt"/>
              <a:buAutoNum type="arabicPeriod"/>
            </a:pPr>
            <a:r>
              <a:rPr lang="id-ID" sz="1800" dirty="0">
                <a:effectLst/>
                <a:latin typeface="Times New Roman" panose="02020603050405020304" pitchFamily="18" charset="0"/>
                <a:ea typeface="Calibri" panose="020F0502020204030204" pitchFamily="34" charset="0"/>
                <a:cs typeface="Arial" panose="020B0604020202020204" pitchFamily="34" charset="0"/>
              </a:rPr>
              <a:t>Menyediakan data statistik berkualitas melalui kegiatan statistik yang terintegrasi dan berstandar nasional maupun internasional.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id-ID" sz="1800" dirty="0">
                <a:effectLst/>
                <a:latin typeface="Times New Roman" panose="02020603050405020304" pitchFamily="18" charset="0"/>
                <a:ea typeface="Calibri" panose="020F0502020204030204" pitchFamily="34" charset="0"/>
                <a:cs typeface="Arial" panose="020B0604020202020204" pitchFamily="34" charset="0"/>
              </a:rPr>
              <a:t>Memperkuat Sistem Statistik Nasional yang berkesinambungan melalui pembinaan dan koordinasi di bidang statistik.</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id-ID" sz="1800" dirty="0">
                <a:effectLst/>
                <a:latin typeface="Times New Roman" panose="02020603050405020304" pitchFamily="18" charset="0"/>
                <a:ea typeface="Calibri" panose="020F0502020204030204" pitchFamily="34" charset="0"/>
                <a:cs typeface="Arial" panose="020B0604020202020204" pitchFamily="34" charset="0"/>
              </a:rPr>
              <a:t>Membangun insan statistik yang profesional, berintegritas, dan amanah untuk kemajuan perstatistikan.</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3217683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41A08-4A86-4219-9395-62A463330E99}"/>
              </a:ext>
            </a:extLst>
          </p:cNvPr>
          <p:cNvSpPr>
            <a:spLocks noGrp="1"/>
          </p:cNvSpPr>
          <p:nvPr>
            <p:ph type="title"/>
          </p:nvPr>
        </p:nvSpPr>
        <p:spPr>
          <a:xfrm>
            <a:off x="1630018" y="624110"/>
            <a:ext cx="9874594" cy="674603"/>
          </a:xfrm>
        </p:spPr>
        <p:txBody>
          <a:bodyPr/>
          <a:lstStyle/>
          <a:p>
            <a:r>
              <a:rPr lang="en-US" b="1" dirty="0">
                <a:solidFill>
                  <a:schemeClr val="tx1"/>
                </a:solidFill>
              </a:rPr>
              <a:t>TINJAUAN PUSTAKA</a:t>
            </a:r>
            <a:endParaRPr lang="en-US" dirty="0"/>
          </a:p>
        </p:txBody>
      </p:sp>
      <p:sp>
        <p:nvSpPr>
          <p:cNvPr id="4" name="Content Placeholder 3">
            <a:extLst>
              <a:ext uri="{FF2B5EF4-FFF2-40B4-BE49-F238E27FC236}">
                <a16:creationId xmlns:a16="http://schemas.microsoft.com/office/drawing/2014/main" id="{F090C151-7B42-4F82-9997-5F08851C2FC0}"/>
              </a:ext>
            </a:extLst>
          </p:cNvPr>
          <p:cNvSpPr>
            <a:spLocks noGrp="1"/>
          </p:cNvSpPr>
          <p:nvPr>
            <p:ph sz="half" idx="1"/>
          </p:nvPr>
        </p:nvSpPr>
        <p:spPr>
          <a:xfrm>
            <a:off x="1630018" y="1916293"/>
            <a:ext cx="4465982" cy="3490593"/>
          </a:xfrm>
          <a:solidFill>
            <a:schemeClr val="bg1"/>
          </a:solidFill>
        </p:spPr>
        <p:txBody>
          <a:bodyPr>
            <a:normAutofit fontScale="92500"/>
          </a:bodyPr>
          <a:lstStyle/>
          <a:p>
            <a:pPr marL="0" marR="0" indent="0">
              <a:lnSpc>
                <a:spcPct val="110000"/>
              </a:lnSpc>
              <a:spcBef>
                <a:spcPts val="0"/>
              </a:spcBef>
              <a:spcAft>
                <a:spcPts val="0"/>
              </a:spcAft>
              <a:buNone/>
            </a:pP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Menurut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Prishardyono</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(2008), </a:t>
            </a:r>
            <a:r>
              <a:rPr lang="id-ID" sz="1800" dirty="0">
                <a:effectLst/>
                <a:latin typeface="Times New Roman" panose="02020603050405020304" pitchFamily="18" charset="0"/>
                <a:ea typeface="Times New Roman" panose="02020603050405020304" pitchFamily="18" charset="0"/>
                <a:cs typeface="Arial" panose="020B0604020202020204" pitchFamily="34" charset="0"/>
              </a:rPr>
              <a:t>Produk Domestik Regional Bruto (PDRB) adalah indikator ekonomi makro yang dapat memberikan gambaran tentang keadaan perekonomian suatu wilayah.</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id-ID" sz="1800" dirty="0">
                <a:effectLst/>
                <a:latin typeface="Times New Roman" panose="02020603050405020304" pitchFamily="18" charset="0"/>
                <a:ea typeface="Times New Roman" panose="02020603050405020304" pitchFamily="18" charset="0"/>
                <a:cs typeface="Arial" panose="020B0604020202020204" pitchFamily="34" charset="0"/>
              </a:rPr>
              <a:t>Di dalam menghitung Produk Domestik Regional Bruto (PDRB) yang di timbulkan dari suatu region, ada 3 pendekatan yang digunakan yaitu:</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0000"/>
              </a:lnSpc>
              <a:spcBef>
                <a:spcPts val="0"/>
              </a:spcBef>
              <a:spcAft>
                <a:spcPts val="0"/>
              </a:spcAft>
              <a:buFont typeface="+mj-lt"/>
              <a:buAutoNum type="arabicPeriod"/>
            </a:pPr>
            <a:r>
              <a:rPr lang="id-ID" sz="1800" dirty="0">
                <a:effectLst/>
                <a:latin typeface="Times New Roman" panose="02020603050405020304" pitchFamily="18" charset="0"/>
                <a:ea typeface="Times New Roman" panose="02020603050405020304" pitchFamily="18" charset="0"/>
                <a:cs typeface="Arial" panose="020B0604020202020204" pitchFamily="34" charset="0"/>
              </a:rPr>
              <a:t>PDRB menurut pendekatan produksi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p>
          <a:p>
            <a:pPr marL="342900" marR="0" lvl="0" indent="-342900">
              <a:lnSpc>
                <a:spcPct val="110000"/>
              </a:lnSpc>
              <a:spcBef>
                <a:spcPts val="0"/>
              </a:spcBef>
              <a:spcAft>
                <a:spcPts val="0"/>
              </a:spcAft>
              <a:buFont typeface="+mj-lt"/>
              <a:buAutoNum type="arabicPeriod"/>
            </a:pPr>
            <a:r>
              <a:rPr lang="id-ID" sz="1800" dirty="0">
                <a:effectLst/>
                <a:latin typeface="Times New Roman" panose="02020603050405020304" pitchFamily="18" charset="0"/>
                <a:ea typeface="Times New Roman" panose="02020603050405020304" pitchFamily="18" charset="0"/>
                <a:cs typeface="Arial" panose="020B0604020202020204" pitchFamily="34" charset="0"/>
              </a:rPr>
              <a:t>PDRB menurut pendekatan pendapatan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p>
          <a:p>
            <a:pPr marL="342900" marR="0" lvl="0" indent="-342900">
              <a:lnSpc>
                <a:spcPct val="110000"/>
              </a:lnSpc>
              <a:spcBef>
                <a:spcPts val="0"/>
              </a:spcBef>
              <a:spcAft>
                <a:spcPts val="0"/>
              </a:spcAft>
              <a:buFont typeface="+mj-lt"/>
              <a:buAutoNum type="arabicPeriod"/>
            </a:pPr>
            <a:r>
              <a:rPr lang="id-ID" sz="1800" dirty="0">
                <a:effectLst/>
                <a:latin typeface="Times New Roman" panose="02020603050405020304" pitchFamily="18" charset="0"/>
                <a:ea typeface="Times New Roman" panose="02020603050405020304" pitchFamily="18" charset="0"/>
                <a:cs typeface="Arial" panose="020B0604020202020204" pitchFamily="34" charset="0"/>
              </a:rPr>
              <a:t>PDRB menurut pendekatan pengeluara</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n</a:t>
            </a:r>
            <a:endParaRPr lang="en-US" dirty="0"/>
          </a:p>
        </p:txBody>
      </p:sp>
      <p:sp>
        <p:nvSpPr>
          <p:cNvPr id="5" name="Content Placeholder 4">
            <a:extLst>
              <a:ext uri="{FF2B5EF4-FFF2-40B4-BE49-F238E27FC236}">
                <a16:creationId xmlns:a16="http://schemas.microsoft.com/office/drawing/2014/main" id="{CCAAB1DF-4659-431F-A59C-F5C65D8DF306}"/>
              </a:ext>
            </a:extLst>
          </p:cNvPr>
          <p:cNvSpPr>
            <a:spLocks noGrp="1"/>
          </p:cNvSpPr>
          <p:nvPr>
            <p:ph sz="half" idx="2"/>
          </p:nvPr>
        </p:nvSpPr>
        <p:spPr>
          <a:xfrm>
            <a:off x="6712226" y="3542319"/>
            <a:ext cx="4465982" cy="2284646"/>
          </a:xfrm>
          <a:solidFill>
            <a:schemeClr val="bg1"/>
          </a:solidFill>
        </p:spPr>
        <p:txBody>
          <a:bodyPr>
            <a:normAutofit fontScale="92500"/>
          </a:bodyPr>
          <a:lstStyle/>
          <a:p>
            <a:pPr marL="0" indent="0">
              <a:buNone/>
            </a:pPr>
            <a:r>
              <a:rPr lang="en-US" sz="1800" dirty="0" err="1">
                <a:effectLst/>
                <a:latin typeface="Times New Roman" panose="02020603050405020304" pitchFamily="18" charset="0"/>
                <a:ea typeface="Times New Roman" panose="02020603050405020304" pitchFamily="18" charset="0"/>
              </a:rPr>
              <a:t>Menurut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Makridakis</a:t>
            </a:r>
            <a:r>
              <a:rPr lang="en-US" sz="1800" dirty="0">
                <a:effectLst/>
                <a:latin typeface="Times New Roman" panose="02020603050405020304" pitchFamily="18" charset="0"/>
                <a:ea typeface="Times New Roman" panose="02020603050405020304" pitchFamily="18" charset="0"/>
              </a:rPr>
              <a:t> (1999), </a:t>
            </a:r>
            <a:r>
              <a:rPr lang="en-US" sz="1800" dirty="0" err="1">
                <a:effectLst/>
                <a:latin typeface="Times New Roman" panose="02020603050405020304" pitchFamily="18" charset="0"/>
                <a:ea typeface="Times New Roman" panose="02020603050405020304" pitchFamily="18" charset="0"/>
              </a:rPr>
              <a:t>peramalan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adalah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perkiraan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atau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penggambaran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dari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nilai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atau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kondisi</a:t>
            </a:r>
            <a:r>
              <a:rPr lang="en-US" sz="1800" dirty="0">
                <a:effectLst/>
                <a:latin typeface="Times New Roman" panose="02020603050405020304" pitchFamily="18" charset="0"/>
                <a:ea typeface="Times New Roman" panose="02020603050405020304" pitchFamily="18" charset="0"/>
              </a:rPr>
              <a:t> di masa </a:t>
            </a:r>
            <a:r>
              <a:rPr lang="en-US" sz="1800" dirty="0" err="1">
                <a:effectLst/>
                <a:latin typeface="Times New Roman" panose="02020603050405020304" pitchFamily="18" charset="0"/>
                <a:ea typeface="Times New Roman" panose="02020603050405020304" pitchFamily="18" charset="0"/>
              </a:rPr>
              <a:t>depan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Asumsi</a:t>
            </a:r>
            <a:r>
              <a:rPr lang="en-US" sz="1800" dirty="0">
                <a:effectLst/>
                <a:latin typeface="Times New Roman" panose="02020603050405020304" pitchFamily="18" charset="0"/>
                <a:ea typeface="Times New Roman" panose="02020603050405020304" pitchFamily="18" charset="0"/>
              </a:rPr>
              <a:t> yang </a:t>
            </a:r>
            <a:r>
              <a:rPr lang="en-US" sz="1800" dirty="0" err="1">
                <a:effectLst/>
                <a:latin typeface="Times New Roman" panose="02020603050405020304" pitchFamily="18" charset="0"/>
                <a:ea typeface="Times New Roman" panose="02020603050405020304" pitchFamily="18" charset="0"/>
              </a:rPr>
              <a:t>umum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dipakai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dalam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peramalan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adalah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pola</a:t>
            </a:r>
            <a:r>
              <a:rPr lang="en-US" sz="1800" dirty="0">
                <a:effectLst/>
                <a:latin typeface="Times New Roman" panose="02020603050405020304" pitchFamily="18" charset="0"/>
                <a:ea typeface="Times New Roman" panose="02020603050405020304" pitchFamily="18" charset="0"/>
              </a:rPr>
              <a:t> masa </a:t>
            </a:r>
            <a:r>
              <a:rPr lang="en-US" sz="1800" dirty="0" err="1">
                <a:effectLst/>
                <a:latin typeface="Times New Roman" panose="02020603050405020304" pitchFamily="18" charset="0"/>
                <a:ea typeface="Times New Roman" panose="02020603050405020304" pitchFamily="18" charset="0"/>
              </a:rPr>
              <a:t>lampau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akan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berlanjut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ke</a:t>
            </a:r>
            <a:r>
              <a:rPr lang="en-US" sz="1800" dirty="0">
                <a:effectLst/>
                <a:latin typeface="Times New Roman" panose="02020603050405020304" pitchFamily="18" charset="0"/>
                <a:ea typeface="Times New Roman" panose="02020603050405020304" pitchFamily="18" charset="0"/>
              </a:rPr>
              <a:t> yang </a:t>
            </a:r>
            <a:r>
              <a:rPr lang="en-US" sz="1800" dirty="0" err="1">
                <a:effectLst/>
                <a:latin typeface="Times New Roman" panose="02020603050405020304" pitchFamily="18" charset="0"/>
                <a:ea typeface="Times New Roman" panose="02020603050405020304" pitchFamily="18" charset="0"/>
              </a:rPr>
              <a:t>akan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datang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Peramalan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merupakan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prediksi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nilai-nilai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sebuah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peubah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kepada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nilai</a:t>
            </a:r>
            <a:r>
              <a:rPr lang="en-US" sz="1800" dirty="0">
                <a:effectLst/>
                <a:latin typeface="Times New Roman" panose="02020603050405020304" pitchFamily="18" charset="0"/>
                <a:ea typeface="Times New Roman" panose="02020603050405020304" pitchFamily="18" charset="0"/>
              </a:rPr>
              <a:t> yang </a:t>
            </a:r>
            <a:r>
              <a:rPr lang="en-US" sz="1800" dirty="0" err="1">
                <a:effectLst/>
                <a:latin typeface="Times New Roman" panose="02020603050405020304" pitchFamily="18" charset="0"/>
                <a:ea typeface="Times New Roman" panose="02020603050405020304" pitchFamily="18" charset="0"/>
              </a:rPr>
              <a:t>diketahui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dari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peubah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tersebut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atau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peubah</a:t>
            </a:r>
            <a:r>
              <a:rPr lang="en-US" sz="1800" dirty="0">
                <a:effectLst/>
                <a:latin typeface="Times New Roman" panose="02020603050405020304" pitchFamily="18" charset="0"/>
                <a:ea typeface="Times New Roman" panose="02020603050405020304" pitchFamily="18" charset="0"/>
              </a:rPr>
              <a:t> yang </a:t>
            </a:r>
            <a:r>
              <a:rPr lang="en-US" sz="1800" dirty="0" err="1">
                <a:effectLst/>
                <a:latin typeface="Times New Roman" panose="02020603050405020304" pitchFamily="18" charset="0"/>
                <a:ea typeface="Times New Roman" panose="02020603050405020304" pitchFamily="18" charset="0"/>
              </a:rPr>
              <a:t>berhubungan</a:t>
            </a:r>
            <a:r>
              <a:rPr lang="en-US" sz="1800" dirty="0">
                <a:effectLst/>
                <a:latin typeface="Times New Roman" panose="02020603050405020304" pitchFamily="18" charset="0"/>
                <a:ea typeface="Times New Roman" panose="02020603050405020304" pitchFamily="18" charset="0"/>
              </a:rPr>
              <a:t>. </a:t>
            </a:r>
            <a:endParaRPr lang="en-US" dirty="0"/>
          </a:p>
          <a:p>
            <a:pPr marL="0" indent="0">
              <a:buNone/>
            </a:pPr>
            <a:endParaRPr lang="en-US" dirty="0"/>
          </a:p>
        </p:txBody>
      </p:sp>
      <p:sp>
        <p:nvSpPr>
          <p:cNvPr id="8" name="Rectangle 7">
            <a:extLst>
              <a:ext uri="{FF2B5EF4-FFF2-40B4-BE49-F238E27FC236}">
                <a16:creationId xmlns:a16="http://schemas.microsoft.com/office/drawing/2014/main" id="{50102621-A3E2-49F4-A73F-8B32FD244249}"/>
              </a:ext>
            </a:extLst>
          </p:cNvPr>
          <p:cNvSpPr/>
          <p:nvPr/>
        </p:nvSpPr>
        <p:spPr>
          <a:xfrm>
            <a:off x="1630017" y="1298713"/>
            <a:ext cx="4465982"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400" dirty="0" err="1">
                <a:latin typeface="Times New Roman" pitchFamily="18" charset="0"/>
                <a:cs typeface="Times New Roman" pitchFamily="18" charset="0"/>
              </a:rPr>
              <a:t>Produk</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Domestik</a:t>
            </a:r>
            <a:r>
              <a:rPr lang="en-US" sz="2400" dirty="0">
                <a:latin typeface="Times New Roman" pitchFamily="18" charset="0"/>
                <a:cs typeface="Times New Roman" pitchFamily="18" charset="0"/>
              </a:rPr>
              <a:t> Regional </a:t>
            </a:r>
            <a:r>
              <a:rPr lang="en-US" sz="2400" dirty="0" err="1">
                <a:latin typeface="Times New Roman" pitchFamily="18" charset="0"/>
                <a:cs typeface="Times New Roman" pitchFamily="18" charset="0"/>
              </a:rPr>
              <a:t>Bruto</a:t>
            </a:r>
            <a:endParaRPr lang="id-ID" sz="2400" dirty="0">
              <a:latin typeface="Times New Roman" pitchFamily="18" charset="0"/>
              <a:cs typeface="Times New Roman" pitchFamily="18" charset="0"/>
            </a:endParaRPr>
          </a:p>
        </p:txBody>
      </p:sp>
      <p:sp>
        <p:nvSpPr>
          <p:cNvPr id="9" name="Rectangle 8">
            <a:extLst>
              <a:ext uri="{FF2B5EF4-FFF2-40B4-BE49-F238E27FC236}">
                <a16:creationId xmlns:a16="http://schemas.microsoft.com/office/drawing/2014/main" id="{4031C092-33D2-4C83-AB98-4DCD76C4BBF3}"/>
              </a:ext>
            </a:extLst>
          </p:cNvPr>
          <p:cNvSpPr/>
          <p:nvPr/>
        </p:nvSpPr>
        <p:spPr>
          <a:xfrm>
            <a:off x="6712225" y="2996952"/>
            <a:ext cx="4465981"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400" dirty="0" err="1">
                <a:latin typeface="Times New Roman" pitchFamily="18" charset="0"/>
                <a:cs typeface="Times New Roman" pitchFamily="18" charset="0"/>
              </a:rPr>
              <a:t>Peramalan</a:t>
            </a:r>
            <a:endParaRPr lang="id-ID" sz="2400" dirty="0">
              <a:latin typeface="Times New Roman" pitchFamily="18" charset="0"/>
              <a:cs typeface="Times New Roman" pitchFamily="18" charset="0"/>
            </a:endParaRPr>
          </a:p>
        </p:txBody>
      </p:sp>
    </p:spTree>
    <p:extLst>
      <p:ext uri="{BB962C8B-B14F-4D97-AF65-F5344CB8AC3E}">
        <p14:creationId xmlns:p14="http://schemas.microsoft.com/office/powerpoint/2010/main" val="339232470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0484B-692F-4D18-8DC7-40C8FE2A8ADE}"/>
              </a:ext>
            </a:extLst>
          </p:cNvPr>
          <p:cNvSpPr>
            <a:spLocks noGrp="1"/>
          </p:cNvSpPr>
          <p:nvPr>
            <p:ph type="title"/>
          </p:nvPr>
        </p:nvSpPr>
        <p:spPr>
          <a:xfrm>
            <a:off x="1590262" y="624109"/>
            <a:ext cx="9914350" cy="701107"/>
          </a:xfrm>
        </p:spPr>
        <p:txBody>
          <a:bodyPr>
            <a:normAutofit/>
          </a:bodyPr>
          <a:lstStyle/>
          <a:p>
            <a:r>
              <a:rPr lang="en-US" b="1" dirty="0">
                <a:solidFill>
                  <a:schemeClr val="tx1"/>
                </a:solidFill>
              </a:rPr>
              <a:t>TINJAUAN PUSTAKA</a:t>
            </a:r>
            <a:endParaRPr lang="en-US" dirty="0"/>
          </a:p>
        </p:txBody>
      </p:sp>
      <p:sp>
        <p:nvSpPr>
          <p:cNvPr id="3" name="Content Placeholder 2">
            <a:extLst>
              <a:ext uri="{FF2B5EF4-FFF2-40B4-BE49-F238E27FC236}">
                <a16:creationId xmlns:a16="http://schemas.microsoft.com/office/drawing/2014/main" id="{12D4E11B-55E6-4566-9F0D-FDBC2DB9D6BC}"/>
              </a:ext>
            </a:extLst>
          </p:cNvPr>
          <p:cNvSpPr>
            <a:spLocks noGrp="1"/>
          </p:cNvSpPr>
          <p:nvPr>
            <p:ph sz="half" idx="1"/>
          </p:nvPr>
        </p:nvSpPr>
        <p:spPr>
          <a:xfrm>
            <a:off x="1590261" y="1868558"/>
            <a:ext cx="9914349" cy="701107"/>
          </a:xfrm>
          <a:solidFill>
            <a:schemeClr val="bg1"/>
          </a:solidFill>
        </p:spPr>
        <p:txBody>
          <a:bodyPr>
            <a:normAutofit lnSpcReduction="10000"/>
          </a:bodyPr>
          <a:lstStyle/>
          <a:p>
            <a:pPr marL="0" indent="0">
              <a:buNone/>
            </a:pPr>
            <a:r>
              <a:rPr lang="id-ID"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Data deret waktu adalah data yang dikumpulkan dan dicatat dari hasil observasi atau pengamatan dalam rentang waktu tertentu dengan berurutan (Situmorang, dkk., 2015).  </a:t>
            </a:r>
            <a:endParaRPr lang="en-US" dirty="0"/>
          </a:p>
        </p:txBody>
      </p:sp>
      <p:sp>
        <p:nvSpPr>
          <p:cNvPr id="4" name="Content Placeholder 3">
            <a:extLst>
              <a:ext uri="{FF2B5EF4-FFF2-40B4-BE49-F238E27FC236}">
                <a16:creationId xmlns:a16="http://schemas.microsoft.com/office/drawing/2014/main" id="{B9B15E58-E121-40BE-A0C0-426C6CA06260}"/>
              </a:ext>
            </a:extLst>
          </p:cNvPr>
          <p:cNvSpPr>
            <a:spLocks noGrp="1"/>
          </p:cNvSpPr>
          <p:nvPr>
            <p:ph sz="half" idx="2"/>
          </p:nvPr>
        </p:nvSpPr>
        <p:spPr>
          <a:xfrm>
            <a:off x="1590261" y="3407068"/>
            <a:ext cx="9914350" cy="881268"/>
          </a:xfrm>
          <a:solidFill>
            <a:schemeClr val="bg1"/>
          </a:solidFill>
        </p:spPr>
        <p:txBody>
          <a:bodyPr>
            <a:normAutofit lnSpcReduction="10000"/>
          </a:bodyPr>
          <a:lstStyle/>
          <a:p>
            <a:pPr marL="0" indent="0">
              <a:buNone/>
            </a:pPr>
            <a:r>
              <a:rPr lang="en-US" sz="1800" dirty="0" err="1">
                <a:effectLst/>
                <a:latin typeface="Times New Roman" panose="02020603050405020304" pitchFamily="18" charset="0"/>
                <a:ea typeface="Times New Roman" panose="02020603050405020304" pitchFamily="18" charset="0"/>
              </a:rPr>
              <a:t>Menurut</a:t>
            </a:r>
            <a:r>
              <a:rPr lang="en-US" sz="1800" dirty="0">
                <a:effectLst/>
                <a:latin typeface="Times New Roman" panose="02020603050405020304" pitchFamily="18" charset="0"/>
                <a:ea typeface="Times New Roman" panose="02020603050405020304" pitchFamily="18" charset="0"/>
              </a:rPr>
              <a:t> Wei (2006), model </a:t>
            </a:r>
            <a:r>
              <a:rPr lang="en-US" sz="1800" i="1" dirty="0">
                <a:effectLst/>
                <a:latin typeface="Times New Roman" panose="02020603050405020304" pitchFamily="18" charset="0"/>
                <a:ea typeface="Times New Roman" panose="02020603050405020304" pitchFamily="18" charset="0"/>
              </a:rPr>
              <a:t>Autoregressive Integrated Moving Average</a:t>
            </a:r>
            <a:r>
              <a:rPr lang="en-US" sz="1800" dirty="0">
                <a:effectLst/>
                <a:latin typeface="Times New Roman" panose="02020603050405020304" pitchFamily="18" charset="0"/>
                <a:ea typeface="Times New Roman" panose="02020603050405020304" pitchFamily="18" charset="0"/>
              </a:rPr>
              <a:t> (ARIMA) </a:t>
            </a:r>
            <a:r>
              <a:rPr lang="en-US" sz="1800" dirty="0" err="1">
                <a:effectLst/>
                <a:latin typeface="Times New Roman" panose="02020603050405020304" pitchFamily="18" charset="0"/>
                <a:ea typeface="Times New Roman" panose="02020603050405020304" pitchFamily="18" charset="0"/>
              </a:rPr>
              <a:t>adalah</a:t>
            </a:r>
            <a:r>
              <a:rPr lang="en-US" sz="1800" dirty="0">
                <a:effectLst/>
                <a:latin typeface="Times New Roman" panose="02020603050405020304" pitchFamily="18" charset="0"/>
                <a:ea typeface="Times New Roman" panose="02020603050405020304" pitchFamily="18" charset="0"/>
              </a:rPr>
              <a:t> model yang </a:t>
            </a:r>
            <a:r>
              <a:rPr lang="en-US" sz="1800" dirty="0" err="1">
                <a:effectLst/>
                <a:latin typeface="Times New Roman" panose="02020603050405020304" pitchFamily="18" charset="0"/>
                <a:ea typeface="Times New Roman" panose="02020603050405020304" pitchFamily="18" charset="0"/>
              </a:rPr>
              <a:t>secara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penuh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mengabaikan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variabel</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bebas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dalam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membuat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peramalan</a:t>
            </a:r>
            <a:r>
              <a:rPr lang="en-US" sz="1800" dirty="0">
                <a:effectLst/>
                <a:latin typeface="Times New Roman" panose="02020603050405020304" pitchFamily="18" charset="0"/>
                <a:ea typeface="Times New Roman" panose="02020603050405020304" pitchFamily="18" charset="0"/>
              </a:rPr>
              <a:t> dan </a:t>
            </a:r>
            <a:r>
              <a:rPr lang="en-US" sz="1800" dirty="0" err="1">
                <a:effectLst/>
                <a:latin typeface="Times New Roman" panose="02020603050405020304" pitchFamily="18" charset="0"/>
                <a:ea typeface="Times New Roman" panose="02020603050405020304" pitchFamily="18" charset="0"/>
              </a:rPr>
              <a:t>suatu</a:t>
            </a:r>
            <a:r>
              <a:rPr lang="en-US" sz="1800" dirty="0">
                <a:effectLst/>
                <a:latin typeface="Times New Roman" panose="02020603050405020304" pitchFamily="18" charset="0"/>
                <a:ea typeface="Times New Roman" panose="02020603050405020304" pitchFamily="18" charset="0"/>
              </a:rPr>
              <a:t> model yang </a:t>
            </a:r>
            <a:r>
              <a:rPr lang="en-US" sz="1800" dirty="0" err="1">
                <a:effectLst/>
                <a:latin typeface="Times New Roman" panose="02020603050405020304" pitchFamily="18" charset="0"/>
                <a:ea typeface="Times New Roman" panose="02020603050405020304" pitchFamily="18" charset="0"/>
              </a:rPr>
              <a:t>mengasumsikan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bahwa</a:t>
            </a:r>
            <a:r>
              <a:rPr lang="en-US" sz="1800" dirty="0">
                <a:effectLst/>
                <a:latin typeface="Times New Roman" panose="02020603050405020304" pitchFamily="18" charset="0"/>
                <a:ea typeface="Times New Roman" panose="02020603050405020304" pitchFamily="18" charset="0"/>
              </a:rPr>
              <a:t> data </a:t>
            </a:r>
            <a:r>
              <a:rPr lang="en-US" sz="1800" dirty="0" err="1">
                <a:effectLst/>
                <a:latin typeface="Times New Roman" panose="02020603050405020304" pitchFamily="18" charset="0"/>
                <a:ea typeface="Times New Roman" panose="02020603050405020304" pitchFamily="18" charset="0"/>
              </a:rPr>
              <a:t>masukkan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harus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stasioner</a:t>
            </a:r>
            <a:r>
              <a:rPr lang="en-US" sz="1800" dirty="0">
                <a:effectLst/>
                <a:latin typeface="Times New Roman" panose="02020603050405020304" pitchFamily="18" charset="0"/>
                <a:ea typeface="Times New Roman" panose="02020603050405020304" pitchFamily="18" charset="0"/>
              </a:rPr>
              <a:t>. </a:t>
            </a:r>
            <a:endParaRPr lang="en-US" dirty="0"/>
          </a:p>
        </p:txBody>
      </p:sp>
      <p:sp>
        <p:nvSpPr>
          <p:cNvPr id="5" name="Rectangle 4">
            <a:extLst>
              <a:ext uri="{FF2B5EF4-FFF2-40B4-BE49-F238E27FC236}">
                <a16:creationId xmlns:a16="http://schemas.microsoft.com/office/drawing/2014/main" id="{9D5C91CB-8965-4643-8721-2E6390E9DE48}"/>
              </a:ext>
            </a:extLst>
          </p:cNvPr>
          <p:cNvSpPr/>
          <p:nvPr/>
        </p:nvSpPr>
        <p:spPr>
          <a:xfrm>
            <a:off x="1590262" y="1325216"/>
            <a:ext cx="4465981"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400" dirty="0">
                <a:latin typeface="Times New Roman" pitchFamily="18" charset="0"/>
                <a:cs typeface="Times New Roman" pitchFamily="18" charset="0"/>
              </a:rPr>
              <a:t>Data </a:t>
            </a:r>
            <a:r>
              <a:rPr lang="en-US" sz="2400" dirty="0" err="1">
                <a:latin typeface="Times New Roman" pitchFamily="18" charset="0"/>
                <a:cs typeface="Times New Roman" pitchFamily="18" charset="0"/>
              </a:rPr>
              <a:t>Deret</a:t>
            </a:r>
            <a:r>
              <a:rPr lang="en-US" sz="2400" dirty="0">
                <a:latin typeface="Times New Roman" pitchFamily="18" charset="0"/>
                <a:cs typeface="Times New Roman" pitchFamily="18" charset="0"/>
              </a:rPr>
              <a:t> Waktu</a:t>
            </a:r>
            <a:endParaRPr lang="id-ID" sz="2400" dirty="0">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1BF2F44A-CDF4-41A1-AF5F-3565A5EFFDAB}"/>
              </a:ext>
            </a:extLst>
          </p:cNvPr>
          <p:cNvSpPr/>
          <p:nvPr/>
        </p:nvSpPr>
        <p:spPr>
          <a:xfrm>
            <a:off x="1590261" y="2772342"/>
            <a:ext cx="4465981"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400" dirty="0">
                <a:latin typeface="Times New Roman" pitchFamily="18" charset="0"/>
                <a:cs typeface="Times New Roman" pitchFamily="18" charset="0"/>
              </a:rPr>
              <a:t>Model ARIMA</a:t>
            </a:r>
            <a:endParaRPr lang="id-ID" sz="2400" dirty="0">
              <a:latin typeface="Times New Roman" pitchFamily="18" charset="0"/>
              <a:cs typeface="Times New Roman" pitchFamily="18" charset="0"/>
            </a:endParaRPr>
          </a:p>
        </p:txBody>
      </p:sp>
      <p:graphicFrame>
        <p:nvGraphicFramePr>
          <p:cNvPr id="7" name="Diagram 6">
            <a:extLst>
              <a:ext uri="{FF2B5EF4-FFF2-40B4-BE49-F238E27FC236}">
                <a16:creationId xmlns:a16="http://schemas.microsoft.com/office/drawing/2014/main" id="{4296591E-CD4A-4B26-8AE0-B18CBA542F16}"/>
              </a:ext>
            </a:extLst>
          </p:cNvPr>
          <p:cNvGraphicFramePr/>
          <p:nvPr>
            <p:extLst>
              <p:ext uri="{D42A27DB-BD31-4B8C-83A1-F6EECF244321}">
                <p14:modId xmlns:p14="http://schemas.microsoft.com/office/powerpoint/2010/main" val="1701410043"/>
              </p:ext>
            </p:extLst>
          </p:nvPr>
        </p:nvGraphicFramePr>
        <p:xfrm>
          <a:off x="1590261" y="4330511"/>
          <a:ext cx="3207026" cy="795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D11A42E2-00E2-497A-9AD6-7AE4BA04B3B6}"/>
              </a:ext>
            </a:extLst>
          </p:cNvPr>
          <p:cNvGraphicFramePr/>
          <p:nvPr>
            <p:extLst>
              <p:ext uri="{D42A27DB-BD31-4B8C-83A1-F6EECF244321}">
                <p14:modId xmlns:p14="http://schemas.microsoft.com/office/powerpoint/2010/main" val="1097321393"/>
              </p:ext>
            </p:extLst>
          </p:nvPr>
        </p:nvGraphicFramePr>
        <p:xfrm>
          <a:off x="6547435" y="4330511"/>
          <a:ext cx="3207026" cy="7952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TextBox 9">
            <a:extLst>
              <a:ext uri="{FF2B5EF4-FFF2-40B4-BE49-F238E27FC236}">
                <a16:creationId xmlns:a16="http://schemas.microsoft.com/office/drawing/2014/main" id="{747A2BA3-9663-4F4A-BAA1-EB9CA6CF91BA}"/>
              </a:ext>
            </a:extLst>
          </p:cNvPr>
          <p:cNvSpPr txBox="1"/>
          <p:nvPr/>
        </p:nvSpPr>
        <p:spPr>
          <a:xfrm>
            <a:off x="5638800" y="2975113"/>
            <a:ext cx="914400" cy="914400"/>
          </a:xfrm>
          <a:prstGeom prst="rect">
            <a:avLst/>
          </a:prstGeom>
          <a:no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8D9E796-783D-4073-A279-B138C5FFF227}"/>
                  </a:ext>
                </a:extLst>
              </p:cNvPr>
              <p:cNvSpPr txBox="1"/>
              <p:nvPr/>
            </p:nvSpPr>
            <p:spPr>
              <a:xfrm>
                <a:off x="6547434" y="5009981"/>
                <a:ext cx="4957175" cy="1221745"/>
              </a:xfrm>
              <a:prstGeom prst="rect">
                <a:avLst/>
              </a:prstGeom>
              <a:solidFill>
                <a:schemeClr val="bg1"/>
              </a:solidFill>
            </p:spPr>
            <p:txBody>
              <a:bodyPr wrap="square" rtlCol="0">
                <a:spAutoFit/>
              </a:bodyPr>
              <a:lstStyle/>
              <a:p>
                <a:pPr marL="0" marR="0">
                  <a:spcBef>
                    <a:spcPts val="0"/>
                  </a:spcBef>
                  <a:spcAft>
                    <a:spcPts val="0"/>
                  </a:spcAft>
                </a:pP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Bentuk</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umum</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model </a:t>
                </a:r>
                <a:r>
                  <a:rPr lang="en-US" sz="1800" i="1" dirty="0">
                    <a:effectLst/>
                    <a:latin typeface="Times New Roman" panose="02020603050405020304" pitchFamily="18" charset="0"/>
                    <a:ea typeface="Times New Roman" panose="02020603050405020304" pitchFamily="18" charset="0"/>
                    <a:cs typeface="Arial" panose="020B0604020202020204" pitchFamily="34" charset="0"/>
                  </a:rPr>
                  <a:t>moving average</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ordo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𝑞</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(MA(</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𝑞</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atau</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ARIMA (0,0,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𝑞</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dinyatakan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sebagai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berikut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(Gujarati, 2003):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𝑞</m:t>
                        </m:r>
                      </m:sub>
                    </m:sSub>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11" name="TextBox 10">
                <a:extLst>
                  <a:ext uri="{FF2B5EF4-FFF2-40B4-BE49-F238E27FC236}">
                    <a16:creationId xmlns:a16="http://schemas.microsoft.com/office/drawing/2014/main" id="{08D9E796-783D-4073-A279-B138C5FFF227}"/>
                  </a:ext>
                </a:extLst>
              </p:cNvPr>
              <p:cNvSpPr txBox="1">
                <a:spLocks noRot="1" noChangeAspect="1" noMove="1" noResize="1" noEditPoints="1" noAdjustHandles="1" noChangeArrowheads="1" noChangeShapeType="1" noTextEdit="1"/>
              </p:cNvSpPr>
              <p:nvPr/>
            </p:nvSpPr>
            <p:spPr>
              <a:xfrm>
                <a:off x="6547434" y="5009981"/>
                <a:ext cx="4957175" cy="1221745"/>
              </a:xfrm>
              <a:prstGeom prst="rect">
                <a:avLst/>
              </a:prstGeom>
              <a:blipFill>
                <a:blip r:embed="rId12"/>
                <a:stretch>
                  <a:fillRect l="-984" t="-3500" b="-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EB3FBC2-5B48-4DB9-805D-E4F5C4F9ADB1}"/>
                  </a:ext>
                </a:extLst>
              </p:cNvPr>
              <p:cNvSpPr txBox="1"/>
              <p:nvPr/>
            </p:nvSpPr>
            <p:spPr>
              <a:xfrm>
                <a:off x="1590260" y="5009981"/>
                <a:ext cx="4717773" cy="1512145"/>
              </a:xfrm>
              <a:prstGeom prst="rect">
                <a:avLst/>
              </a:prstGeom>
              <a:solidFill>
                <a:schemeClr val="bg1"/>
              </a:solidFill>
            </p:spPr>
            <p:txBody>
              <a:bodyPr wrap="square" rtlCol="0">
                <a:spAutoFit/>
              </a:bodyPr>
              <a:lstStyle/>
              <a:p>
                <a:pPr marL="0" marR="0">
                  <a:spcBef>
                    <a:spcPts val="0"/>
                  </a:spcBef>
                  <a:spcAft>
                    <a:spcPts val="0"/>
                  </a:spcAft>
                </a:pP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Bentuk</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umum</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model </a:t>
                </a:r>
                <a:r>
                  <a:rPr lang="en-US" sz="1800" i="1" dirty="0">
                    <a:effectLst/>
                    <a:latin typeface="Times New Roman" panose="02020603050405020304" pitchFamily="18" charset="0"/>
                    <a:ea typeface="Times New Roman" panose="02020603050405020304" pitchFamily="18" charset="0"/>
                    <a:cs typeface="Arial" panose="020B0604020202020204" pitchFamily="34" charset="0"/>
                  </a:rPr>
                  <a:t>autoregressive</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dengan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ordo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𝑝</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(AR(</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𝑝</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atau</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model  ARIMA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𝑝</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0,0)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dinyatakan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sebagai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berikut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(Gujarati, 2003):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𝛿</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𝛿</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𝛿</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𝛿</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13" name="TextBox 12">
                <a:extLst>
                  <a:ext uri="{FF2B5EF4-FFF2-40B4-BE49-F238E27FC236}">
                    <a16:creationId xmlns:a16="http://schemas.microsoft.com/office/drawing/2014/main" id="{EEB3FBC2-5B48-4DB9-805D-E4F5C4F9ADB1}"/>
                  </a:ext>
                </a:extLst>
              </p:cNvPr>
              <p:cNvSpPr txBox="1">
                <a:spLocks noRot="1" noChangeAspect="1" noMove="1" noResize="1" noEditPoints="1" noAdjustHandles="1" noChangeArrowheads="1" noChangeShapeType="1" noTextEdit="1"/>
              </p:cNvSpPr>
              <p:nvPr/>
            </p:nvSpPr>
            <p:spPr>
              <a:xfrm>
                <a:off x="1590260" y="5009981"/>
                <a:ext cx="4717773" cy="1512145"/>
              </a:xfrm>
              <a:prstGeom prst="rect">
                <a:avLst/>
              </a:prstGeom>
              <a:blipFill>
                <a:blip r:embed="rId13"/>
                <a:stretch>
                  <a:fillRect l="-1163" t="-2419" r="-1680"/>
                </a:stretch>
              </a:blipFill>
            </p:spPr>
            <p:txBody>
              <a:bodyPr/>
              <a:lstStyle/>
              <a:p>
                <a:r>
                  <a:rPr lang="en-US">
                    <a:noFill/>
                  </a:rPr>
                  <a:t> </a:t>
                </a:r>
              </a:p>
            </p:txBody>
          </p:sp>
        </mc:Fallback>
      </mc:AlternateContent>
    </p:spTree>
    <p:extLst>
      <p:ext uri="{BB962C8B-B14F-4D97-AF65-F5344CB8AC3E}">
        <p14:creationId xmlns:p14="http://schemas.microsoft.com/office/powerpoint/2010/main" val="105681774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3209B-C0CC-4D95-9670-A1EE2711DF9C}"/>
              </a:ext>
            </a:extLst>
          </p:cNvPr>
          <p:cNvSpPr>
            <a:spLocks noGrp="1"/>
          </p:cNvSpPr>
          <p:nvPr>
            <p:ph type="title"/>
          </p:nvPr>
        </p:nvSpPr>
        <p:spPr>
          <a:xfrm>
            <a:off x="1603514" y="624110"/>
            <a:ext cx="9901098" cy="674603"/>
          </a:xfrm>
        </p:spPr>
        <p:txBody>
          <a:bodyPr/>
          <a:lstStyle/>
          <a:p>
            <a:r>
              <a:rPr lang="en-US" b="1" dirty="0">
                <a:solidFill>
                  <a:schemeClr val="tx1"/>
                </a:solidFill>
              </a:rPr>
              <a:t>TINJAUAN PUSTAKA</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46609F-891B-46EA-B04F-AA438F376D7B}"/>
                  </a:ext>
                </a:extLst>
              </p:cNvPr>
              <p:cNvSpPr>
                <a:spLocks noGrp="1"/>
              </p:cNvSpPr>
              <p:nvPr>
                <p:ph sz="half" idx="1"/>
              </p:nvPr>
            </p:nvSpPr>
            <p:spPr>
              <a:xfrm>
                <a:off x="1603514" y="1851096"/>
                <a:ext cx="4757529" cy="1210156"/>
              </a:xfrm>
              <a:solidFill>
                <a:schemeClr val="bg1"/>
              </a:solidFill>
            </p:spPr>
            <p:txBody>
              <a:bodyPr/>
              <a:lstStyle/>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Model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umum</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untuk</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campuran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proses AR(1)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murni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dan MA(1)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murni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misal</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ARIMA (1,0,1)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dinyatakan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sebagai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berikut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(Gujarati, 2003):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spcBef>
                    <a:spcPts val="0"/>
                  </a:spcBef>
                  <a:spcAft>
                    <a:spcPts val="0"/>
                  </a:spcAft>
                  <a:buNone/>
                </a:pP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mc:Choice>
        <mc:Fallback xmlns="">
          <p:sp>
            <p:nvSpPr>
              <p:cNvPr id="3" name="Content Placeholder 2">
                <a:extLst>
                  <a:ext uri="{FF2B5EF4-FFF2-40B4-BE49-F238E27FC236}">
                    <a16:creationId xmlns:a16="http://schemas.microsoft.com/office/drawing/2014/main" id="{9C46609F-891B-46EA-B04F-AA438F376D7B}"/>
                  </a:ext>
                </a:extLst>
              </p:cNvPr>
              <p:cNvSpPr>
                <a:spLocks noGrp="1" noRot="1" noChangeAspect="1" noMove="1" noResize="1" noEditPoints="1" noAdjustHandles="1" noChangeArrowheads="1" noChangeShapeType="1" noTextEdit="1"/>
              </p:cNvSpPr>
              <p:nvPr>
                <p:ph sz="half" idx="1"/>
              </p:nvPr>
            </p:nvSpPr>
            <p:spPr>
              <a:xfrm>
                <a:off x="1603514" y="1851096"/>
                <a:ext cx="4757529" cy="1210156"/>
              </a:xfrm>
              <a:blipFill>
                <a:blip r:embed="rId2"/>
                <a:stretch>
                  <a:fillRect l="-1026" t="-3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6C64EE97-2020-46BE-8DCD-596E102F8AC2}"/>
                  </a:ext>
                </a:extLst>
              </p:cNvPr>
              <p:cNvSpPr>
                <a:spLocks noGrp="1"/>
              </p:cNvSpPr>
              <p:nvPr>
                <p:ph sz="half" idx="2"/>
              </p:nvPr>
            </p:nvSpPr>
            <p:spPr>
              <a:xfrm>
                <a:off x="6747082" y="1851096"/>
                <a:ext cx="4757529" cy="1210156"/>
              </a:xfrm>
              <a:solidFill>
                <a:schemeClr val="bg1"/>
              </a:solidFill>
            </p:spPr>
            <p:txBody>
              <a:bodyPr/>
              <a:lstStyle/>
              <a:p>
                <a:pPr marL="0" marR="0" indent="0">
                  <a:spcBef>
                    <a:spcPts val="0"/>
                  </a:spcBef>
                  <a:spcAft>
                    <a:spcPts val="0"/>
                  </a:spcAft>
                  <a:buNone/>
                </a:pP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Bentuk</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umum</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model ARIMA (1,1,1)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adalah</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spcBef>
                    <a:spcPts val="0"/>
                  </a:spcBef>
                  <a:spcAft>
                    <a:spcPts val="0"/>
                  </a:spcAft>
                  <a:buNone/>
                </a:pPr>
                <a14:m>
                  <m:oMath xmlns:m="http://schemas.openxmlformats.org/officeDocument/2006/math">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e>
                    </m:d>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e>
                    </m:d>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𝜇</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mc:Choice>
        <mc:Fallback xmlns="">
          <p:sp>
            <p:nvSpPr>
              <p:cNvPr id="4" name="Content Placeholder 3">
                <a:extLst>
                  <a:ext uri="{FF2B5EF4-FFF2-40B4-BE49-F238E27FC236}">
                    <a16:creationId xmlns:a16="http://schemas.microsoft.com/office/drawing/2014/main" id="{6C64EE97-2020-46BE-8DCD-596E102F8AC2}"/>
                  </a:ext>
                </a:extLst>
              </p:cNvPr>
              <p:cNvSpPr>
                <a:spLocks noGrp="1" noRot="1" noChangeAspect="1" noMove="1" noResize="1" noEditPoints="1" noAdjustHandles="1" noChangeArrowheads="1" noChangeShapeType="1" noTextEdit="1"/>
              </p:cNvSpPr>
              <p:nvPr>
                <p:ph sz="half" idx="2"/>
              </p:nvPr>
            </p:nvSpPr>
            <p:spPr>
              <a:xfrm>
                <a:off x="6747082" y="1851096"/>
                <a:ext cx="4757529" cy="1210156"/>
              </a:xfrm>
              <a:blipFill>
                <a:blip r:embed="rId3"/>
                <a:stretch>
                  <a:fillRect l="-1154" t="-3535"/>
                </a:stretch>
              </a:blipFill>
            </p:spPr>
            <p:txBody>
              <a:bodyPr/>
              <a:lstStyle/>
              <a:p>
                <a:r>
                  <a:rPr lang="en-US">
                    <a:noFill/>
                  </a:rPr>
                  <a:t> </a:t>
                </a:r>
              </a:p>
            </p:txBody>
          </p:sp>
        </mc:Fallback>
      </mc:AlternateContent>
      <p:graphicFrame>
        <p:nvGraphicFramePr>
          <p:cNvPr id="5" name="Diagram 4">
            <a:extLst>
              <a:ext uri="{FF2B5EF4-FFF2-40B4-BE49-F238E27FC236}">
                <a16:creationId xmlns:a16="http://schemas.microsoft.com/office/drawing/2014/main" id="{3708950F-A868-4B61-9B0B-A6EC0EC04711}"/>
              </a:ext>
            </a:extLst>
          </p:cNvPr>
          <p:cNvGraphicFramePr/>
          <p:nvPr>
            <p:extLst>
              <p:ext uri="{D42A27DB-BD31-4B8C-83A1-F6EECF244321}">
                <p14:modId xmlns:p14="http://schemas.microsoft.com/office/powerpoint/2010/main" val="37729183"/>
              </p:ext>
            </p:extLst>
          </p:nvPr>
        </p:nvGraphicFramePr>
        <p:xfrm>
          <a:off x="1603514" y="1176493"/>
          <a:ext cx="4757529" cy="7952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Diagram 7">
            <a:extLst>
              <a:ext uri="{FF2B5EF4-FFF2-40B4-BE49-F238E27FC236}">
                <a16:creationId xmlns:a16="http://schemas.microsoft.com/office/drawing/2014/main" id="{3AD7CA8B-C423-4B46-8BF9-6949B8D4453F}"/>
              </a:ext>
            </a:extLst>
          </p:cNvPr>
          <p:cNvGraphicFramePr/>
          <p:nvPr>
            <p:extLst>
              <p:ext uri="{D42A27DB-BD31-4B8C-83A1-F6EECF244321}">
                <p14:modId xmlns:p14="http://schemas.microsoft.com/office/powerpoint/2010/main" val="4279468576"/>
              </p:ext>
            </p:extLst>
          </p:nvPr>
        </p:nvGraphicFramePr>
        <p:xfrm>
          <a:off x="6747081" y="1237603"/>
          <a:ext cx="4757529" cy="79522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9" name="Rectangle 8">
            <a:extLst>
              <a:ext uri="{FF2B5EF4-FFF2-40B4-BE49-F238E27FC236}">
                <a16:creationId xmlns:a16="http://schemas.microsoft.com/office/drawing/2014/main" id="{4EA87C24-B195-4E71-99E9-71E612C54B7E}"/>
              </a:ext>
            </a:extLst>
          </p:cNvPr>
          <p:cNvSpPr/>
          <p:nvPr/>
        </p:nvSpPr>
        <p:spPr>
          <a:xfrm>
            <a:off x="1603514" y="3429000"/>
            <a:ext cx="4465981"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400" dirty="0" err="1">
                <a:latin typeface="Times New Roman" pitchFamily="18" charset="0"/>
                <a:cs typeface="Times New Roman" pitchFamily="18" charset="0"/>
              </a:rPr>
              <a:t>Kestasioneran</a:t>
            </a:r>
            <a:r>
              <a:rPr lang="en-US" sz="2400" dirty="0">
                <a:latin typeface="Times New Roman" pitchFamily="18" charset="0"/>
                <a:cs typeface="Times New Roman" pitchFamily="18" charset="0"/>
              </a:rPr>
              <a:t> Data</a:t>
            </a:r>
            <a:endParaRPr lang="id-ID" sz="2400" dirty="0">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id="{B24874AE-557C-4F14-8165-CEFC4B1F7BD0}"/>
              </a:ext>
            </a:extLst>
          </p:cNvPr>
          <p:cNvSpPr txBox="1"/>
          <p:nvPr/>
        </p:nvSpPr>
        <p:spPr>
          <a:xfrm>
            <a:off x="1603515" y="4086506"/>
            <a:ext cx="9901096" cy="1477328"/>
          </a:xfrm>
          <a:prstGeom prst="rect">
            <a:avLst/>
          </a:prstGeom>
          <a:solidFill>
            <a:schemeClr val="bg1"/>
          </a:solidFill>
        </p:spPr>
        <p:txBody>
          <a:bodyPr wrap="square" rtlCol="0">
            <a:spAutoFit/>
          </a:bodyPr>
          <a:lstStyle/>
          <a:p>
            <a:pPr marL="0" marR="0">
              <a:spcBef>
                <a:spcPts val="0"/>
              </a:spcBef>
              <a:spcAft>
                <a:spcPts val="0"/>
              </a:spcAft>
            </a:pP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Stasioner</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yaitu</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jika</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proses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pembangkit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yang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mendasari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suatu</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deret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berkala</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didasarkan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pada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nilai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tengah</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dan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ragam</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yang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kostan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Stasioner</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dibagi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menjadi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dua</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yaitu</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tabLst>
                <a:tab pos="228600" algn="l"/>
              </a:tabLst>
            </a:pP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Stasioner</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menurut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rata-rata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tabLst>
                <a:tab pos="228600" algn="l"/>
              </a:tabLst>
            </a:pP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Stasioner</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menurut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ragam</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2285851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6C6C6-7022-4108-BCDA-4C5E0FE9EDCF}"/>
              </a:ext>
            </a:extLst>
          </p:cNvPr>
          <p:cNvSpPr>
            <a:spLocks noGrp="1"/>
          </p:cNvSpPr>
          <p:nvPr>
            <p:ph type="title"/>
          </p:nvPr>
        </p:nvSpPr>
        <p:spPr>
          <a:xfrm>
            <a:off x="1603513" y="624110"/>
            <a:ext cx="9901099" cy="621594"/>
          </a:xfrm>
        </p:spPr>
        <p:txBody>
          <a:bodyPr>
            <a:normAutofit fontScale="90000"/>
          </a:bodyPr>
          <a:lstStyle/>
          <a:p>
            <a:r>
              <a:rPr lang="en-US" b="1" dirty="0">
                <a:solidFill>
                  <a:schemeClr val="tx1"/>
                </a:solidFill>
              </a:rPr>
              <a:t>TINJAUAN PUSTAKA</a:t>
            </a:r>
            <a:endParaRPr lang="en-US" b="1" dirty="0"/>
          </a:p>
        </p:txBody>
      </p:sp>
      <p:graphicFrame>
        <p:nvGraphicFramePr>
          <p:cNvPr id="5" name="Content Placeholder 4">
            <a:extLst>
              <a:ext uri="{FF2B5EF4-FFF2-40B4-BE49-F238E27FC236}">
                <a16:creationId xmlns:a16="http://schemas.microsoft.com/office/drawing/2014/main" id="{75B2269E-11F0-40A8-9897-0DB0AD2A6057}"/>
              </a:ext>
            </a:extLst>
          </p:cNvPr>
          <p:cNvGraphicFramePr>
            <a:graphicFrameLocks noGrp="1"/>
          </p:cNvGraphicFramePr>
          <p:nvPr>
            <p:ph idx="1"/>
            <p:extLst>
              <p:ext uri="{D42A27DB-BD31-4B8C-83A1-F6EECF244321}">
                <p14:modId xmlns:p14="http://schemas.microsoft.com/office/powerpoint/2010/main" val="1724144276"/>
              </p:ext>
            </p:extLst>
          </p:nvPr>
        </p:nvGraphicFramePr>
        <p:xfrm>
          <a:off x="1638299" y="1701552"/>
          <a:ext cx="9901099" cy="4532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3CF2C215-792E-4621-B761-FFB7AC493348}"/>
              </a:ext>
            </a:extLst>
          </p:cNvPr>
          <p:cNvSpPr/>
          <p:nvPr/>
        </p:nvSpPr>
        <p:spPr>
          <a:xfrm>
            <a:off x="1603514" y="1257604"/>
            <a:ext cx="4691270"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400" dirty="0" err="1">
                <a:latin typeface="Times New Roman" pitchFamily="18" charset="0"/>
                <a:cs typeface="Times New Roman" pitchFamily="18" charset="0"/>
              </a:rPr>
              <a:t>Tahapan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Peramalan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Metode</a:t>
            </a:r>
            <a:r>
              <a:rPr lang="en-US" sz="2400" dirty="0">
                <a:latin typeface="Times New Roman" pitchFamily="18" charset="0"/>
                <a:cs typeface="Times New Roman" pitchFamily="18" charset="0"/>
              </a:rPr>
              <a:t> ARIMA</a:t>
            </a:r>
            <a:endParaRPr lang="id-ID" sz="2400" dirty="0">
              <a:latin typeface="Times New Roman" pitchFamily="18" charset="0"/>
              <a:cs typeface="Times New Roman" pitchFamily="18" charset="0"/>
            </a:endParaRPr>
          </a:p>
        </p:txBody>
      </p:sp>
      <p:graphicFrame>
        <p:nvGraphicFramePr>
          <p:cNvPr id="11" name="Diagram 10">
            <a:extLst>
              <a:ext uri="{FF2B5EF4-FFF2-40B4-BE49-F238E27FC236}">
                <a16:creationId xmlns:a16="http://schemas.microsoft.com/office/drawing/2014/main" id="{A29AFEF7-6E63-4B61-A0CA-746CAC297765}"/>
              </a:ext>
            </a:extLst>
          </p:cNvPr>
          <p:cNvGraphicFramePr/>
          <p:nvPr>
            <p:extLst>
              <p:ext uri="{D42A27DB-BD31-4B8C-83A1-F6EECF244321}">
                <p14:modId xmlns:p14="http://schemas.microsoft.com/office/powerpoint/2010/main" val="2453353014"/>
              </p:ext>
            </p:extLst>
          </p:nvPr>
        </p:nvGraphicFramePr>
        <p:xfrm>
          <a:off x="1568727" y="2431775"/>
          <a:ext cx="9935885" cy="272467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5007365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F311C-4120-4A93-BF64-A4C67505893D}"/>
              </a:ext>
            </a:extLst>
          </p:cNvPr>
          <p:cNvSpPr>
            <a:spLocks noGrp="1"/>
          </p:cNvSpPr>
          <p:nvPr>
            <p:ph type="title"/>
          </p:nvPr>
        </p:nvSpPr>
        <p:spPr>
          <a:xfrm>
            <a:off x="1616765" y="624110"/>
            <a:ext cx="9887847" cy="634847"/>
          </a:xfrm>
        </p:spPr>
        <p:txBody>
          <a:bodyPr>
            <a:normAutofit fontScale="90000"/>
          </a:bodyPr>
          <a:lstStyle/>
          <a:p>
            <a:r>
              <a:rPr lang="en-US" b="1" dirty="0"/>
              <a:t>HASIL DAN PEMBAHASAN</a:t>
            </a:r>
          </a:p>
        </p:txBody>
      </p:sp>
      <p:graphicFrame>
        <p:nvGraphicFramePr>
          <p:cNvPr id="8" name="Content Placeholder 7">
            <a:extLst>
              <a:ext uri="{FF2B5EF4-FFF2-40B4-BE49-F238E27FC236}">
                <a16:creationId xmlns:a16="http://schemas.microsoft.com/office/drawing/2014/main" id="{D5FA925F-2436-40F7-B5D2-4324027C8AFB}"/>
              </a:ext>
            </a:extLst>
          </p:cNvPr>
          <p:cNvGraphicFramePr>
            <a:graphicFrameLocks noGrp="1"/>
          </p:cNvGraphicFramePr>
          <p:nvPr>
            <p:ph idx="1"/>
            <p:extLst>
              <p:ext uri="{D42A27DB-BD31-4B8C-83A1-F6EECF244321}">
                <p14:modId xmlns:p14="http://schemas.microsoft.com/office/powerpoint/2010/main" val="1062104626"/>
              </p:ext>
            </p:extLst>
          </p:nvPr>
        </p:nvGraphicFramePr>
        <p:xfrm>
          <a:off x="3253408" y="2601442"/>
          <a:ext cx="5685183" cy="3277248"/>
        </p:xfrm>
        <a:graphic>
          <a:graphicData uri="http://schemas.openxmlformats.org/drawingml/2006/table">
            <a:tbl>
              <a:tblPr firstRow="1" firstCol="1" bandRow="1">
                <a:tableStyleId>{5C22544A-7EE6-4342-B048-85BDC9FD1C3A}</a:tableStyleId>
              </a:tblPr>
              <a:tblGrid>
                <a:gridCol w="1228289">
                  <a:extLst>
                    <a:ext uri="{9D8B030D-6E8A-4147-A177-3AD203B41FA5}">
                      <a16:colId xmlns:a16="http://schemas.microsoft.com/office/drawing/2014/main" val="4203230069"/>
                    </a:ext>
                  </a:extLst>
                </a:gridCol>
                <a:gridCol w="1116310">
                  <a:extLst>
                    <a:ext uri="{9D8B030D-6E8A-4147-A177-3AD203B41FA5}">
                      <a16:colId xmlns:a16="http://schemas.microsoft.com/office/drawing/2014/main" val="1518668809"/>
                    </a:ext>
                  </a:extLst>
                </a:gridCol>
                <a:gridCol w="1116310">
                  <a:extLst>
                    <a:ext uri="{9D8B030D-6E8A-4147-A177-3AD203B41FA5}">
                      <a16:colId xmlns:a16="http://schemas.microsoft.com/office/drawing/2014/main" val="3598491653"/>
                    </a:ext>
                  </a:extLst>
                </a:gridCol>
                <a:gridCol w="1115615">
                  <a:extLst>
                    <a:ext uri="{9D8B030D-6E8A-4147-A177-3AD203B41FA5}">
                      <a16:colId xmlns:a16="http://schemas.microsoft.com/office/drawing/2014/main" val="3334761544"/>
                    </a:ext>
                  </a:extLst>
                </a:gridCol>
                <a:gridCol w="1108659">
                  <a:extLst>
                    <a:ext uri="{9D8B030D-6E8A-4147-A177-3AD203B41FA5}">
                      <a16:colId xmlns:a16="http://schemas.microsoft.com/office/drawing/2014/main" val="3849402757"/>
                    </a:ext>
                  </a:extLst>
                </a:gridCol>
              </a:tblGrid>
              <a:tr h="252096">
                <a:tc rowSpan="2">
                  <a:txBody>
                    <a:bodyPr/>
                    <a:lstStyle/>
                    <a:p>
                      <a:pPr marL="0" marR="0" algn="ctr">
                        <a:lnSpc>
                          <a:spcPct val="106000"/>
                        </a:lnSpc>
                        <a:spcBef>
                          <a:spcPts val="0"/>
                        </a:spcBef>
                        <a:spcAft>
                          <a:spcPts val="0"/>
                        </a:spcAft>
                      </a:pPr>
                      <a:r>
                        <a:rPr lang="en-US" sz="1200">
                          <a:effectLst/>
                        </a:rPr>
                        <a:t>Tahun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4">
                  <a:txBody>
                    <a:bodyPr/>
                    <a:lstStyle/>
                    <a:p>
                      <a:pPr marL="0" marR="0" algn="ctr">
                        <a:lnSpc>
                          <a:spcPct val="106000"/>
                        </a:lnSpc>
                        <a:spcBef>
                          <a:spcPts val="0"/>
                        </a:spcBef>
                        <a:spcAft>
                          <a:spcPts val="0"/>
                        </a:spcAft>
                      </a:pPr>
                      <a:r>
                        <a:rPr lang="id-ID" sz="1200">
                          <a:effectLst/>
                        </a:rPr>
                        <a:t>Produk Domestik Regional Bruto</a:t>
                      </a:r>
                      <a:r>
                        <a:rPr lang="en-US" sz="1200">
                          <a:effectLst/>
                        </a:rPr>
                        <a:t> (Triliun Rp)</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80087086"/>
                  </a:ext>
                </a:extLst>
              </a:tr>
              <a:tr h="252096">
                <a:tc vMerge="1">
                  <a:txBody>
                    <a:bodyPr/>
                    <a:lstStyle/>
                    <a:p>
                      <a:endParaRPr lang="en-US"/>
                    </a:p>
                  </a:txBody>
                  <a:tcPr/>
                </a:tc>
                <a:tc>
                  <a:txBody>
                    <a:bodyPr/>
                    <a:lstStyle/>
                    <a:p>
                      <a:pPr marL="0" marR="0" algn="ctr">
                        <a:lnSpc>
                          <a:spcPct val="106000"/>
                        </a:lnSpc>
                        <a:spcBef>
                          <a:spcPts val="0"/>
                        </a:spcBef>
                        <a:spcAft>
                          <a:spcPts val="0"/>
                        </a:spcAft>
                      </a:pPr>
                      <a:r>
                        <a:rPr lang="en-US" sz="1200">
                          <a:effectLst/>
                        </a:rPr>
                        <a:t>Triwulan I</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Triwulan II</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Triwulan III</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en-US" sz="1200">
                          <a:effectLst/>
                        </a:rPr>
                        <a:t>Triwulan IV</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596057269"/>
                  </a:ext>
                </a:extLst>
              </a:tr>
              <a:tr h="252096">
                <a:tc>
                  <a:txBody>
                    <a:bodyPr/>
                    <a:lstStyle/>
                    <a:p>
                      <a:pPr marL="0" marR="0">
                        <a:lnSpc>
                          <a:spcPct val="106000"/>
                        </a:lnSpc>
                        <a:spcBef>
                          <a:spcPts val="0"/>
                        </a:spcBef>
                        <a:spcAft>
                          <a:spcPts val="0"/>
                        </a:spcAft>
                      </a:pPr>
                      <a:r>
                        <a:rPr lang="en-US" sz="1200">
                          <a:effectLst/>
                        </a:rPr>
                        <a:t>2010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65.69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6</a:t>
                      </a:r>
                      <a:r>
                        <a:rPr lang="en-US" sz="1200">
                          <a:effectLst/>
                        </a:rPr>
                        <a:t>6.78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68.8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70.2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731972424"/>
                  </a:ext>
                </a:extLst>
              </a:tr>
              <a:tr h="252096">
                <a:tc>
                  <a:txBody>
                    <a:bodyPr/>
                    <a:lstStyle/>
                    <a:p>
                      <a:pPr marL="0" marR="0">
                        <a:lnSpc>
                          <a:spcPct val="106000"/>
                        </a:lnSpc>
                        <a:spcBef>
                          <a:spcPts val="0"/>
                        </a:spcBef>
                        <a:spcAft>
                          <a:spcPts val="0"/>
                        </a:spcAft>
                      </a:pPr>
                      <a:r>
                        <a:rPr lang="en-US" sz="1200">
                          <a:effectLst/>
                        </a:rPr>
                        <a:t>2011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71.06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71.75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73.77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73.97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888528922"/>
                  </a:ext>
                </a:extLst>
              </a:tr>
              <a:tr h="252096">
                <a:tc>
                  <a:txBody>
                    <a:bodyPr/>
                    <a:lstStyle/>
                    <a:p>
                      <a:pPr marL="0" marR="0">
                        <a:lnSpc>
                          <a:spcPct val="106000"/>
                        </a:lnSpc>
                        <a:spcBef>
                          <a:spcPts val="0"/>
                        </a:spcBef>
                        <a:spcAft>
                          <a:spcPts val="0"/>
                        </a:spcAft>
                      </a:pPr>
                      <a:r>
                        <a:rPr lang="en-US" sz="1200">
                          <a:effectLst/>
                        </a:rPr>
                        <a:t>2012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75.15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77.01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79.14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79.08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560409923"/>
                  </a:ext>
                </a:extLst>
              </a:tr>
              <a:tr h="252096">
                <a:tc>
                  <a:txBody>
                    <a:bodyPr/>
                    <a:lstStyle/>
                    <a:p>
                      <a:pPr marL="0" marR="0">
                        <a:lnSpc>
                          <a:spcPct val="106000"/>
                        </a:lnSpc>
                        <a:spcBef>
                          <a:spcPts val="0"/>
                        </a:spcBef>
                        <a:spcAft>
                          <a:spcPts val="0"/>
                        </a:spcAft>
                      </a:pPr>
                      <a:r>
                        <a:rPr lang="en-US" sz="1200">
                          <a:effectLst/>
                        </a:rPr>
                        <a:t>2013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80.83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82.34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84.62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83.3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822166267"/>
                  </a:ext>
                </a:extLst>
              </a:tr>
              <a:tr h="252096">
                <a:tc>
                  <a:txBody>
                    <a:bodyPr/>
                    <a:lstStyle/>
                    <a:p>
                      <a:pPr marL="0" marR="0">
                        <a:lnSpc>
                          <a:spcPct val="106000"/>
                        </a:lnSpc>
                        <a:spcBef>
                          <a:spcPts val="0"/>
                        </a:spcBef>
                        <a:spcAft>
                          <a:spcPts val="0"/>
                        </a:spcAft>
                      </a:pPr>
                      <a:r>
                        <a:rPr lang="en-US" sz="1200">
                          <a:effectLst/>
                        </a:rPr>
                        <a:t>2014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84.51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86.9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88.29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89.64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153112936"/>
                  </a:ext>
                </a:extLst>
              </a:tr>
              <a:tr h="252096">
                <a:tc>
                  <a:txBody>
                    <a:bodyPr/>
                    <a:lstStyle/>
                    <a:p>
                      <a:pPr marL="0" marR="0">
                        <a:lnSpc>
                          <a:spcPct val="106000"/>
                        </a:lnSpc>
                        <a:spcBef>
                          <a:spcPts val="0"/>
                        </a:spcBef>
                        <a:spcAft>
                          <a:spcPts val="0"/>
                        </a:spcAft>
                      </a:pPr>
                      <a:r>
                        <a:rPr lang="en-US" sz="1200">
                          <a:effectLst/>
                        </a:rPr>
                        <a:t>2015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89.19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91.56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93.61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94.01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560117314"/>
                  </a:ext>
                </a:extLst>
              </a:tr>
              <a:tr h="252096">
                <a:tc>
                  <a:txBody>
                    <a:bodyPr/>
                    <a:lstStyle/>
                    <a:p>
                      <a:pPr marL="0" marR="0">
                        <a:lnSpc>
                          <a:spcPct val="106000"/>
                        </a:lnSpc>
                        <a:spcBef>
                          <a:spcPts val="0"/>
                        </a:spcBef>
                        <a:spcAft>
                          <a:spcPts val="0"/>
                        </a:spcAft>
                      </a:pPr>
                      <a:r>
                        <a:rPr lang="en-US" sz="1200">
                          <a:effectLst/>
                        </a:rPr>
                        <a:t>2016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93.79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96.3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98.51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99.23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679225786"/>
                  </a:ext>
                </a:extLst>
              </a:tr>
              <a:tr h="252096">
                <a:tc>
                  <a:txBody>
                    <a:bodyPr/>
                    <a:lstStyle/>
                    <a:p>
                      <a:pPr marL="0" marR="0">
                        <a:lnSpc>
                          <a:spcPct val="106000"/>
                        </a:lnSpc>
                        <a:spcBef>
                          <a:spcPts val="0"/>
                        </a:spcBef>
                        <a:spcAft>
                          <a:spcPts val="0"/>
                        </a:spcAft>
                      </a:pPr>
                      <a:r>
                        <a:rPr lang="en-US" sz="1200">
                          <a:effectLst/>
                        </a:rPr>
                        <a:t>2017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99.37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101.64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104.09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105.03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739782980"/>
                  </a:ext>
                </a:extLst>
              </a:tr>
              <a:tr h="252096">
                <a:tc>
                  <a:txBody>
                    <a:bodyPr/>
                    <a:lstStyle/>
                    <a:p>
                      <a:pPr marL="0" marR="0">
                        <a:lnSpc>
                          <a:spcPct val="106000"/>
                        </a:lnSpc>
                        <a:spcBef>
                          <a:spcPts val="0"/>
                        </a:spcBef>
                        <a:spcAft>
                          <a:spcPts val="0"/>
                        </a:spcAft>
                      </a:pPr>
                      <a:r>
                        <a:rPr lang="en-US" sz="1200">
                          <a:effectLst/>
                        </a:rPr>
                        <a:t>2018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105.14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107.23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110.17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111.24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0568233"/>
                  </a:ext>
                </a:extLst>
              </a:tr>
              <a:tr h="252096">
                <a:tc>
                  <a:txBody>
                    <a:bodyPr/>
                    <a:lstStyle/>
                    <a:p>
                      <a:pPr marL="0" marR="0">
                        <a:lnSpc>
                          <a:spcPct val="106000"/>
                        </a:lnSpc>
                        <a:spcBef>
                          <a:spcPts val="0"/>
                        </a:spcBef>
                        <a:spcAft>
                          <a:spcPts val="0"/>
                        </a:spcAft>
                      </a:pPr>
                      <a:r>
                        <a:rPr lang="en-US" sz="1200">
                          <a:effectLst/>
                        </a:rPr>
                        <a:t>2019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110.68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112.84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115.73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117.49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458910198"/>
                  </a:ext>
                </a:extLst>
              </a:tr>
              <a:tr h="252096">
                <a:tc>
                  <a:txBody>
                    <a:bodyPr/>
                    <a:lstStyle/>
                    <a:p>
                      <a:pPr marL="0" marR="0">
                        <a:lnSpc>
                          <a:spcPct val="106000"/>
                        </a:lnSpc>
                        <a:spcBef>
                          <a:spcPts val="0"/>
                        </a:spcBef>
                        <a:spcAft>
                          <a:spcPts val="0"/>
                        </a:spcAft>
                      </a:pPr>
                      <a:r>
                        <a:rPr lang="en-US" sz="1200">
                          <a:effectLst/>
                        </a:rPr>
                        <a:t>2020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114.2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104.63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a:effectLst/>
                        </a:rPr>
                        <a:t>109.58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6000"/>
                        </a:lnSpc>
                        <a:spcBef>
                          <a:spcPts val="0"/>
                        </a:spcBef>
                        <a:spcAft>
                          <a:spcPts val="0"/>
                        </a:spcAft>
                      </a:pPr>
                      <a:r>
                        <a:rPr lang="id-ID" sz="1200" dirty="0">
                          <a:effectLst/>
                        </a:rPr>
                        <a:t>112.88</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323860904"/>
                  </a:ext>
                </a:extLst>
              </a:tr>
            </a:tbl>
          </a:graphicData>
        </a:graphic>
      </p:graphicFrame>
      <p:sp>
        <p:nvSpPr>
          <p:cNvPr id="5" name="Rectangle 4">
            <a:extLst>
              <a:ext uri="{FF2B5EF4-FFF2-40B4-BE49-F238E27FC236}">
                <a16:creationId xmlns:a16="http://schemas.microsoft.com/office/drawing/2014/main" id="{DCEE326D-3ADC-49DC-B58A-4FBA578ECA6C}"/>
              </a:ext>
            </a:extLst>
          </p:cNvPr>
          <p:cNvSpPr/>
          <p:nvPr/>
        </p:nvSpPr>
        <p:spPr>
          <a:xfrm>
            <a:off x="1603514" y="1257604"/>
            <a:ext cx="4691270"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400" dirty="0">
                <a:latin typeface="Times New Roman" pitchFamily="18" charset="0"/>
                <a:cs typeface="Times New Roman" pitchFamily="18" charset="0"/>
              </a:rPr>
              <a:t>Data </a:t>
            </a:r>
            <a:r>
              <a:rPr lang="en-US" sz="2400" dirty="0" err="1">
                <a:latin typeface="Times New Roman" pitchFamily="18" charset="0"/>
                <a:cs typeface="Times New Roman" pitchFamily="18" charset="0"/>
              </a:rPr>
              <a:t>Laporan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Kerja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Praktik</a:t>
            </a:r>
            <a:endParaRPr lang="id-ID" sz="2400" dirty="0">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D35C7856-A850-4525-B08B-D7B963F3D24A}"/>
              </a:ext>
            </a:extLst>
          </p:cNvPr>
          <p:cNvSpPr txBox="1"/>
          <p:nvPr/>
        </p:nvSpPr>
        <p:spPr>
          <a:xfrm>
            <a:off x="3253408" y="1955111"/>
            <a:ext cx="5685183" cy="923330"/>
          </a:xfrm>
          <a:prstGeom prst="rect">
            <a:avLst/>
          </a:prstGeom>
          <a:noFill/>
        </p:spPr>
        <p:txBody>
          <a:bodyPr wrap="square" rtlCol="0">
            <a:spAutoFit/>
          </a:bodyPr>
          <a:lstStyle/>
          <a:p>
            <a:r>
              <a:rPr lang="id-ID" sz="1800" dirty="0">
                <a:effectLst/>
                <a:latin typeface="Times New Roman" panose="02020603050405020304" pitchFamily="18" charset="0"/>
                <a:ea typeface="Times New Roman" panose="02020603050405020304" pitchFamily="18" charset="0"/>
                <a:cs typeface="Arial" panose="020B0604020202020204" pitchFamily="34" charset="0"/>
              </a:rPr>
              <a:t>Tabel 1.</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id-ID" sz="1800" dirty="0">
                <a:effectLst/>
                <a:latin typeface="Times New Roman" panose="02020603050405020304" pitchFamily="18" charset="0"/>
                <a:ea typeface="Times New Roman" panose="02020603050405020304" pitchFamily="18" charset="0"/>
                <a:cs typeface="Arial" panose="020B0604020202020204" pitchFamily="34" charset="0"/>
              </a:rPr>
              <a:t>Data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Produk</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Domestik</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Regional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Bruto</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(PDRB)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Provinsi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Banten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triwulan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I 2010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sampai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triwulan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IV 2020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5671305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236</TotalTime>
  <Words>2056</Words>
  <Application>Microsoft Office PowerPoint</Application>
  <PresentationFormat>Widescreen</PresentationFormat>
  <Paragraphs>359</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Algerian</vt:lpstr>
      <vt:lpstr>Arial</vt:lpstr>
      <vt:lpstr>Calibri</vt:lpstr>
      <vt:lpstr>Cambria Math</vt:lpstr>
      <vt:lpstr>Century Gothic</vt:lpstr>
      <vt:lpstr>Times New Roman</vt:lpstr>
      <vt:lpstr>Wingdings 3</vt:lpstr>
      <vt:lpstr>Wisp</vt:lpstr>
      <vt:lpstr>PowerPoint Presentation</vt:lpstr>
      <vt:lpstr>PENDAHULUAN</vt:lpstr>
      <vt:lpstr>PENDAHULUAN</vt:lpstr>
      <vt:lpstr>GAMBARAN UMUM</vt:lpstr>
      <vt:lpstr>TINJAUAN PUSTAKA</vt:lpstr>
      <vt:lpstr>TINJAUAN PUSTAKA</vt:lpstr>
      <vt:lpstr>TINJAUAN PUSTAKA</vt:lpstr>
      <vt:lpstr>TINJAUAN PUSTAKA</vt:lpstr>
      <vt:lpstr>HASIL DAN PEMBAHASAN</vt:lpstr>
      <vt:lpstr>HASIL DAN PEMBAHASAN</vt:lpstr>
      <vt:lpstr>HASIL DAN PEMBAHASAN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DAFTAR PUSTAKA</vt:lpstr>
      <vt:lpstr>DAFTAR PUSTAKA</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Bunga Nufus</dc:creator>
  <cp:lastModifiedBy>Bunga Nufus</cp:lastModifiedBy>
  <cp:revision>9</cp:revision>
  <dcterms:created xsi:type="dcterms:W3CDTF">2021-09-22T08:50:01Z</dcterms:created>
  <dcterms:modified xsi:type="dcterms:W3CDTF">2021-09-23T05:07:56Z</dcterms:modified>
</cp:coreProperties>
</file>